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69"/>
  </p:notesMasterIdLst>
  <p:sldIdLst>
    <p:sldId id="327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70" r:id="rId12"/>
    <p:sldId id="277" r:id="rId13"/>
    <p:sldId id="278" r:id="rId14"/>
    <p:sldId id="267" r:id="rId15"/>
    <p:sldId id="268" r:id="rId16"/>
    <p:sldId id="269" r:id="rId17"/>
    <p:sldId id="304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280" r:id="rId33"/>
    <p:sldId id="281" r:id="rId34"/>
    <p:sldId id="282" r:id="rId35"/>
    <p:sldId id="284" r:id="rId36"/>
    <p:sldId id="283" r:id="rId37"/>
    <p:sldId id="285" r:id="rId38"/>
    <p:sldId id="296" r:id="rId39"/>
    <p:sldId id="299" r:id="rId40"/>
    <p:sldId id="348" r:id="rId41"/>
    <p:sldId id="349" r:id="rId42"/>
    <p:sldId id="350" r:id="rId43"/>
    <p:sldId id="301" r:id="rId44"/>
    <p:sldId id="328" r:id="rId45"/>
    <p:sldId id="329" r:id="rId46"/>
    <p:sldId id="305" r:id="rId47"/>
    <p:sldId id="323" r:id="rId48"/>
    <p:sldId id="324" r:id="rId49"/>
    <p:sldId id="32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6" r:id="rId67"/>
    <p:sldId id="303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9" autoAdjust="0"/>
    <p:restoredTop sz="94661" autoAdjust="0"/>
  </p:normalViewPr>
  <p:slideViewPr>
    <p:cSldViewPr snapToObjects="1"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ableStyles" Target="tableStyle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theme" Target="theme/theme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6DC6-91C4-5746-9836-3C220E90311A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9370-19A9-8444-AD03-5DAC35926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8F7ED-6849-504C-B381-E1544A81FD08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54A1E-B2D4-4D48-A44A-871958C1AF3C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51174-DA1D-324D-A863-C86EFB6E37E0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33F8675-50CB-C040-ADDE-D34FE71FAD71}" type="slidenum">
              <a:rPr lang="en-GB">
                <a:latin typeface="Arial" charset="0"/>
                <a:ea typeface="ＭＳ Ｐゴシック" charset="-128"/>
                <a:cs typeface="ＭＳ Ｐゴシック" charset="-128"/>
              </a:rPr>
              <a:pPr>
                <a:buFont typeface="Arial" charset="0"/>
                <a:buNone/>
              </a:pPr>
              <a:t>44</a:t>
            </a:fld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Text Box 2"/>
          <p:cNvSpPr>
            <a:spLocks noChangeArrowheads="1"/>
          </p:cNvSpPr>
          <p:nvPr>
            <p:ph type="body"/>
          </p:nvPr>
        </p:nvSpPr>
        <p:spPr>
          <a:xfrm>
            <a:off x="686099" y="4343703"/>
            <a:ext cx="5456039" cy="4107845"/>
          </a:xfrm>
          <a:noFill/>
          <a:ln/>
        </p:spPr>
        <p:txBody>
          <a:bodyPr wrap="none" lIns="91432" tIns="45716" rIns="91432" bIns="45716" anchor="ctr"/>
          <a:lstStyle/>
          <a:p>
            <a:endParaRPr lang="en-US"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2B1ACDE6-6A2F-F84D-97A5-D54A1AA9347B}" type="datetimeFigureOut">
              <a:rPr lang="en-US" smtClean="0"/>
              <a:pPr/>
              <a:t>4/10/10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3DE37E5-5CD1-C240-9EB7-17341A37EE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hyperlink" Target="http://mailman.isi.edu/mailman/listinfo/ns-developers" TargetMode="External"/><Relationship Id="rId5" Type="http://schemas.openxmlformats.org/officeDocument/2006/relationships/hyperlink" Target="http://www.nsnam.org/docs/tutorial/tutorial.html" TargetMode="External"/><Relationship Id="rId7" Type="http://schemas.openxmlformats.org/officeDocument/2006/relationships/hyperlink" Target="http://www.nsnam.org/wiki/index.php/Main_P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nsnam.org/" TargetMode="External"/><Relationship Id="rId6" Type="http://schemas.openxmlformats.org/officeDocument/2006/relationships/hyperlink" Target="http://code.nsnam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3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1" Type="http://schemas.openxmlformats.org/officeDocument/2006/relationships/vmlDrawing" Target="../drawings/vmlDrawing5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Simulation with ns-3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850064"/>
            <a:ext cx="7406640" cy="9693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kumimoji="0" lang="en-GB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Presenter:  George Riley</a:t>
            </a:r>
          </a:p>
          <a:p>
            <a:pPr marL="457200" marR="0" lvl="1" indent="0" algn="ctr" defTabSz="914400" rtl="0" eaLnBrk="1" fontAlgn="auto" latinLnBrk="0" hangingPunct="1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kumimoji="0" lang="en-GB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Georgia Institute of Technology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505200"/>
            <a:ext cx="740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Spring Simulation Conference</a:t>
            </a:r>
            <a:br>
              <a:rPr lang="en-US" sz="2800" dirty="0" smtClean="0"/>
            </a:br>
            <a:r>
              <a:rPr lang="en-US" sz="2800" dirty="0" smtClean="0"/>
              <a:t>April 12, 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“Models”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Network Interfaces</a:t>
            </a:r>
          </a:p>
          <a:p>
            <a:pPr lvl="1"/>
            <a:r>
              <a:rPr lang="en-US" dirty="0" smtClean="0"/>
              <a:t>Wired/Wireless</a:t>
            </a:r>
          </a:p>
          <a:p>
            <a:pPr lvl="1"/>
            <a:r>
              <a:rPr lang="en-US" dirty="0" smtClean="0"/>
              <a:t>Layer 2 protocols</a:t>
            </a:r>
          </a:p>
          <a:p>
            <a:pPr lvl="2"/>
            <a:r>
              <a:rPr lang="en-US" dirty="0" smtClean="0"/>
              <a:t>802.3, 802.11</a:t>
            </a:r>
          </a:p>
          <a:p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Ethernet (10/100/1000Mb)</a:t>
            </a:r>
          </a:p>
          <a:p>
            <a:pPr lvl="2"/>
            <a:r>
              <a:rPr lang="en-US" dirty="0" smtClean="0"/>
              <a:t>Physical location of each station?</a:t>
            </a:r>
          </a:p>
          <a:p>
            <a:pPr lvl="1"/>
            <a:r>
              <a:rPr lang="en-US" dirty="0" smtClean="0"/>
              <a:t>Point-to-Point</a:t>
            </a:r>
          </a:p>
          <a:p>
            <a:pPr lvl="1"/>
            <a:r>
              <a:rPr lang="en-US" dirty="0" smtClean="0"/>
              <a:t>Wireless</a:t>
            </a:r>
          </a:p>
          <a:p>
            <a:pPr lvl="2"/>
            <a:r>
              <a:rPr lang="en-US" dirty="0" smtClean="0"/>
              <a:t>How much detail in PHY layer</a:t>
            </a:r>
          </a:p>
          <a:p>
            <a:r>
              <a:rPr lang="en-US" dirty="0" smtClean="0"/>
              <a:t>Mobility Models</a:t>
            </a:r>
          </a:p>
          <a:p>
            <a:pPr lvl="1"/>
            <a:r>
              <a:rPr lang="en-US" dirty="0" smtClean="0"/>
              <a:t>Random Waypoint – Random Walk – Specific Waypoint - Swarming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Trace File</a:t>
            </a:r>
          </a:p>
          <a:p>
            <a:pPr lvl="1"/>
            <a:r>
              <a:rPr lang="en-US" dirty="0" smtClean="0"/>
              <a:t>Log every packet receipt, transmit, queue, drop</a:t>
            </a:r>
          </a:p>
          <a:p>
            <a:r>
              <a:rPr lang="en-US" dirty="0" smtClean="0"/>
              <a:t>Built-in Statistics Gathering</a:t>
            </a:r>
          </a:p>
          <a:p>
            <a:pPr lvl="1"/>
            <a:r>
              <a:rPr lang="en-US" dirty="0" smtClean="0"/>
              <a:t>Link Utilization, Queue Occupancy, Throughput, Loss Rate</a:t>
            </a:r>
          </a:p>
          <a:p>
            <a:r>
              <a:rPr lang="en-US" dirty="0" smtClean="0"/>
              <a:t>Custom Tracing</a:t>
            </a:r>
          </a:p>
          <a:p>
            <a:pPr lvl="1"/>
            <a:r>
              <a:rPr lang="en-US" dirty="0" smtClean="0"/>
              <a:t>User specifies which packets/links/nodes to trace</a:t>
            </a:r>
          </a:p>
          <a:p>
            <a:pPr lvl="2"/>
            <a:r>
              <a:rPr lang="en-US" dirty="0" smtClean="0"/>
              <a:t>Reduces size of trace file and post-</a:t>
            </a:r>
            <a:r>
              <a:rPr lang="en-US" smtClean="0"/>
              <a:t>analysis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Simulation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06040" y="1149628"/>
            <a:ext cx="5029200" cy="5322332"/>
            <a:chOff x="2286000" y="926068"/>
            <a:chExt cx="5029200" cy="5322332"/>
          </a:xfrm>
        </p:grpSpPr>
        <p:pic>
          <p:nvPicPr>
            <p:cNvPr id="6" name="Picture 5" descr="testdb-st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447800"/>
              <a:ext cx="4580659" cy="4572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0000" y="4279512"/>
              <a:ext cx="958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Remote Link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1295400"/>
              <a:ext cx="25146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1295400"/>
              <a:ext cx="25146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20640" y="4279512"/>
              <a:ext cx="958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Remote Link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4108644" y="4044756"/>
              <a:ext cx="4695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4871438" y="4044756"/>
              <a:ext cx="4695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43200" y="9260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Simulator 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1526" y="9260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Simulator </a:t>
              </a:r>
              <a:r>
                <a:rPr lang="en-US" dirty="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Emulation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03450" y="1417320"/>
          <a:ext cx="4737100" cy="5321300"/>
        </p:xfrm>
        <a:graphic>
          <a:graphicData uri="http://schemas.openxmlformats.org/presentationml/2006/ole">
            <p:oleObj spid="_x0000_s38914" name="Document" r:id="rId3" imgW="4737100" imgH="5321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Venerable ns-2</a:t>
            </a:r>
          </a:p>
          <a:p>
            <a:pPr lvl="1"/>
            <a:r>
              <a:rPr lang="en-US" dirty="0" smtClean="0"/>
              <a:t>Original “design” by Steve </a:t>
            </a:r>
            <a:r>
              <a:rPr lang="en-US" dirty="0" err="1" smtClean="0"/>
              <a:t>McCanne</a:t>
            </a:r>
            <a:endParaRPr lang="en-US" dirty="0" smtClean="0"/>
          </a:p>
          <a:p>
            <a:pPr lvl="1"/>
            <a:r>
              <a:rPr lang="en-US" dirty="0" smtClean="0"/>
              <a:t>TCP/C++ Hybrid</a:t>
            </a:r>
          </a:p>
          <a:p>
            <a:pPr lvl="1"/>
            <a:r>
              <a:rPr lang="en-US" dirty="0" smtClean="0"/>
              <a:t>Open Source</a:t>
            </a:r>
          </a:p>
          <a:p>
            <a:pPr lvl="2"/>
            <a:r>
              <a:rPr lang="en-US" dirty="0" smtClean="0"/>
              <a:t>Numerous contributions</a:t>
            </a:r>
          </a:p>
          <a:p>
            <a:pPr lvl="2"/>
            <a:r>
              <a:rPr lang="en-US" dirty="0" smtClean="0"/>
              <a:t>Hundreds of models</a:t>
            </a:r>
          </a:p>
          <a:p>
            <a:pPr lvl="1"/>
            <a:r>
              <a:rPr lang="en-US" dirty="0" smtClean="0"/>
              <a:t>De-facto Standard in Academic Research</a:t>
            </a:r>
          </a:p>
          <a:p>
            <a:r>
              <a:rPr lang="en-US" dirty="0" smtClean="0"/>
              <a:t>Georgia Tech Network Simulator (</a:t>
            </a:r>
            <a:r>
              <a:rPr lang="en-US" dirty="0" err="1" smtClean="0"/>
              <a:t>GTNetS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Completely C++</a:t>
            </a:r>
          </a:p>
          <a:p>
            <a:pPr lvl="1"/>
            <a:r>
              <a:rPr lang="en-US" dirty="0" smtClean="0"/>
              <a:t>Designed for Distributed Simulation</a:t>
            </a:r>
          </a:p>
          <a:p>
            <a:pPr lvl="2"/>
            <a:r>
              <a:rPr lang="en-US" dirty="0" smtClean="0"/>
              <a:t>Scalable to more than 1 Million Network Elements</a:t>
            </a:r>
          </a:p>
          <a:p>
            <a:pPr lvl="2"/>
            <a:r>
              <a:rPr lang="en-US" dirty="0" smtClean="0"/>
              <a:t>BGP++ model of BGP (based on Zebra open source)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Tools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OPNET</a:t>
            </a:r>
          </a:p>
          <a:p>
            <a:pPr lvl="1"/>
            <a:r>
              <a:rPr lang="en-US" dirty="0" smtClean="0"/>
              <a:t>Commercial, closed source tool</a:t>
            </a:r>
          </a:p>
          <a:p>
            <a:pPr lvl="1"/>
            <a:r>
              <a:rPr lang="en-US" dirty="0" smtClean="0"/>
              <a:t>De-facto standard in Military and </a:t>
            </a:r>
            <a:r>
              <a:rPr lang="en-US" dirty="0" err="1" smtClean="0"/>
              <a:t>DoD</a:t>
            </a:r>
            <a:r>
              <a:rPr lang="en-US" dirty="0" smtClean="0"/>
              <a:t> programs</a:t>
            </a:r>
          </a:p>
          <a:p>
            <a:pPr lvl="1"/>
            <a:r>
              <a:rPr lang="en-US" dirty="0" smtClean="0"/>
              <a:t>Full-Featured, nice GUI</a:t>
            </a:r>
          </a:p>
          <a:p>
            <a:pPr lvl="1"/>
            <a:r>
              <a:rPr lang="en-US" dirty="0" smtClean="0"/>
              <a:t>Sophisticated Data Analysis features</a:t>
            </a:r>
          </a:p>
          <a:p>
            <a:r>
              <a:rPr lang="en-US" dirty="0" err="1" smtClean="0"/>
              <a:t>Qualnet</a:t>
            </a:r>
            <a:endParaRPr lang="en-US" dirty="0" smtClean="0"/>
          </a:p>
          <a:p>
            <a:pPr lvl="1"/>
            <a:r>
              <a:rPr lang="en-US" dirty="0" smtClean="0"/>
              <a:t>Commercial, closed source</a:t>
            </a:r>
          </a:p>
          <a:p>
            <a:pPr lvl="1"/>
            <a:r>
              <a:rPr lang="en-US" dirty="0" smtClean="0"/>
              <a:t>Competes primarily with OPNET</a:t>
            </a:r>
          </a:p>
          <a:p>
            <a:pPr lvl="2"/>
            <a:r>
              <a:rPr lang="en-US" dirty="0" smtClean="0"/>
              <a:t>Strengths are in wireless models and protocols</a:t>
            </a:r>
          </a:p>
          <a:p>
            <a:pPr lvl="2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Based on public-domain “</a:t>
            </a:r>
            <a:r>
              <a:rPr lang="en-US" dirty="0" err="1" smtClean="0"/>
              <a:t>GloMoSim</a:t>
            </a:r>
            <a:r>
              <a:rPr lang="en-US" dirty="0" smtClean="0"/>
              <a:t>”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Tools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SSFNet</a:t>
            </a:r>
            <a:endParaRPr lang="en-US" dirty="0" smtClean="0"/>
          </a:p>
          <a:p>
            <a:pPr lvl="1"/>
            <a:r>
              <a:rPr lang="en-US" dirty="0" smtClean="0"/>
              <a:t>Both Java and C++ versions</a:t>
            </a:r>
          </a:p>
          <a:p>
            <a:pPr lvl="1"/>
            <a:r>
              <a:rPr lang="en-US" dirty="0" smtClean="0"/>
              <a:t>Designed for “parallel” simulation</a:t>
            </a:r>
          </a:p>
          <a:p>
            <a:pPr lvl="2"/>
            <a:r>
              <a:rPr lang="en-US" dirty="0" smtClean="0"/>
              <a:t>Shared Memory multiprocessor</a:t>
            </a:r>
          </a:p>
          <a:p>
            <a:pPr lvl="1"/>
            <a:r>
              <a:rPr lang="en-US" dirty="0" smtClean="0"/>
              <a:t>Originally developed at Dartmouth</a:t>
            </a:r>
          </a:p>
          <a:p>
            <a:pPr lvl="2"/>
            <a:r>
              <a:rPr lang="en-US" dirty="0" smtClean="0"/>
              <a:t>Now supported at UIUC</a:t>
            </a:r>
          </a:p>
          <a:p>
            <a:r>
              <a:rPr lang="en-US" dirty="0" err="1" smtClean="0"/>
              <a:t>OMNet</a:t>
            </a:r>
            <a:r>
              <a:rPr lang="en-US" dirty="0" smtClean="0"/>
              <a:t>++</a:t>
            </a:r>
          </a:p>
          <a:p>
            <a:pPr lvl="1"/>
            <a:r>
              <a:rPr lang="en-US" dirty="0" smtClean="0"/>
              <a:t>C++ engine</a:t>
            </a:r>
          </a:p>
          <a:p>
            <a:pPr lvl="1"/>
            <a:r>
              <a:rPr lang="en-US" dirty="0" smtClean="0"/>
              <a:t>Very popular in European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NS-3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Partially funded by US NSF “Community Resource Initiative (CRI) grant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Two Co-Principal Investigators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Tom Henderson (Boeing/UW)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George R</a:t>
            </a:r>
            <a:r>
              <a:rPr lang="en-US" dirty="0" err="1" smtClean="0"/>
              <a:t>i</a:t>
            </a:r>
            <a:r>
              <a:rPr lang="en-GB" dirty="0" err="1" smtClean="0"/>
              <a:t>ley</a:t>
            </a:r>
            <a:r>
              <a:rPr lang="en-GB" dirty="0" smtClean="0"/>
              <a:t> (Georgia Tech)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Other </a:t>
            </a:r>
            <a:r>
              <a:rPr lang="en-GB" dirty="0" err="1" smtClean="0"/>
              <a:t>PI’s</a:t>
            </a:r>
            <a:endParaRPr lang="en-GB" dirty="0" smtClean="0"/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Sally Floyd (ICSI)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Sumit</a:t>
            </a:r>
            <a:r>
              <a:rPr lang="en-GB" dirty="0" smtClean="0"/>
              <a:t> Roy (UW)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Two full-time staff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Craig Dowell (UW)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Josh </a:t>
            </a:r>
            <a:r>
              <a:rPr lang="en-GB" dirty="0" err="1" smtClean="0"/>
              <a:t>Pelkey(GT</a:t>
            </a:r>
            <a:r>
              <a:rPr lang="en-GB" dirty="0" smtClean="0"/>
              <a:t>)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Numerous Volunteers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Matthew </a:t>
            </a:r>
            <a:r>
              <a:rPr lang="en-GB" dirty="0" err="1" smtClean="0"/>
              <a:t>Lacage</a:t>
            </a:r>
            <a:r>
              <a:rPr lang="en-GB" dirty="0" smtClean="0"/>
              <a:t>, INRIA France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Gustavo </a:t>
            </a:r>
            <a:r>
              <a:rPr lang="en-GB" dirty="0" err="1" smtClean="0"/>
              <a:t>Carniero</a:t>
            </a:r>
            <a:r>
              <a:rPr lang="en-GB" dirty="0" smtClean="0"/>
              <a:t>, Spain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Joe </a:t>
            </a:r>
            <a:r>
              <a:rPr lang="en-GB" dirty="0" err="1" smtClean="0"/>
              <a:t>Kopena</a:t>
            </a:r>
            <a:r>
              <a:rPr lang="en-GB" dirty="0" smtClean="0"/>
              <a:t>, Grad Student, Drexel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 Focus Areas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1150" lvl="1" indent="-311150" eaLnBrk="1" hangingPunct="1">
              <a:spcBef>
                <a:spcPts val="800"/>
              </a:spcBef>
              <a:buFont typeface="Arial" charset="0"/>
              <a:buNone/>
            </a:pPr>
            <a:r>
              <a:rPr lang="en-US" sz="2000" dirty="0"/>
              <a:t>-	</a:t>
            </a:r>
            <a:r>
              <a:rPr lang="en-US" sz="2595" dirty="0"/>
              <a:t>Core: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Scalability improvements, 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Modularity,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class design for realism and abstraction</a:t>
            </a:r>
          </a:p>
          <a:p>
            <a:pPr marL="311150" lvl="1" indent="-311150" eaLnBrk="1" hangingPunct="1">
              <a:spcBef>
                <a:spcPts val="800"/>
              </a:spcBef>
            </a:pPr>
            <a:r>
              <a:rPr lang="en-US" sz="2595" dirty="0"/>
              <a:t>Integration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Use of outside software, emulation, and virtualization</a:t>
            </a:r>
          </a:p>
          <a:p>
            <a:pPr marL="311150" lvl="1" indent="-311150" eaLnBrk="1" hangingPunct="1">
              <a:spcBef>
                <a:spcPts val="800"/>
              </a:spcBef>
            </a:pPr>
            <a:r>
              <a:rPr lang="en-US" sz="2595" dirty="0"/>
              <a:t>Wireless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Wi-Fi, cellular, small mobile devices</a:t>
            </a:r>
          </a:p>
          <a:p>
            <a:pPr marL="311150" lvl="1" indent="-311150" eaLnBrk="1" hangingPunct="1">
              <a:spcBef>
                <a:spcPts val="800"/>
              </a:spcBef>
            </a:pPr>
            <a:r>
              <a:rPr lang="en-US" sz="2595" dirty="0"/>
              <a:t>Education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Animation, educational scripts, integration with courseware and projects</a:t>
            </a:r>
          </a:p>
          <a:p>
            <a:pPr marL="311150" lvl="1" indent="-311150" eaLnBrk="1" hangingPunct="1">
              <a:spcBef>
                <a:spcPts val="800"/>
              </a:spcBef>
            </a:pPr>
            <a:r>
              <a:rPr lang="en-US" sz="2595" dirty="0"/>
              <a:t>Maintenance</a:t>
            </a:r>
          </a:p>
          <a:p>
            <a:pPr marL="742950" lvl="2" indent="-311150" eaLnBrk="1" hangingPunct="1">
              <a:spcBef>
                <a:spcPts val="800"/>
              </a:spcBef>
            </a:pPr>
            <a:r>
              <a:rPr lang="en-US" sz="2162" dirty="0"/>
              <a:t>Validation, documentation, distribution, project management</a:t>
            </a:r>
            <a:endParaRPr lang="en-US" sz="3027" dirty="0"/>
          </a:p>
          <a:p>
            <a:pPr eaLnBrk="1" hangingPunct="1"/>
            <a:endParaRPr lang="en-US" dirty="0">
              <a:cs typeface="ＭＳ Ｐゴシック" charset="-128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 charset="-128"/>
              </a:rPr>
              <a:t>NS-3 Key Features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cs typeface="ＭＳ Ｐゴシック" charset="-128"/>
              </a:rPr>
              <a:t>Flexible Event Scheduler</a:t>
            </a:r>
          </a:p>
          <a:p>
            <a:pPr lvl="1"/>
            <a:r>
              <a:rPr lang="en-US" sz="1800" dirty="0" smtClean="0"/>
              <a:t>Any member function on any object can be an event handler, with arbitrary parameter lists</a:t>
            </a:r>
          </a:p>
          <a:p>
            <a:r>
              <a:rPr lang="en-US" sz="2000" dirty="0" smtClean="0">
                <a:cs typeface="ＭＳ Ｐゴシック" charset="-128"/>
              </a:rPr>
              <a:t>Trace output in </a:t>
            </a:r>
            <a:r>
              <a:rPr lang="en-US" sz="2000" dirty="0" err="1" smtClean="0">
                <a:cs typeface="ＭＳ Ｐゴシック" charset="-128"/>
              </a:rPr>
              <a:t>ascii</a:t>
            </a:r>
            <a:r>
              <a:rPr lang="en-US" sz="2000" dirty="0" smtClean="0">
                <a:cs typeface="ＭＳ Ｐゴシック" charset="-128"/>
              </a:rPr>
              <a:t>, or </a:t>
            </a:r>
            <a:r>
              <a:rPr lang="en-US" sz="2000" dirty="0" err="1" smtClean="0">
                <a:cs typeface="ＭＳ Ｐゴシック" charset="-128"/>
              </a:rPr>
              <a:t>Pcap</a:t>
            </a:r>
            <a:r>
              <a:rPr lang="en-US" sz="2000" dirty="0" smtClean="0">
                <a:cs typeface="ＭＳ Ｐゴシック" charset="-128"/>
              </a:rPr>
              <a:t> format</a:t>
            </a:r>
          </a:p>
          <a:p>
            <a:pPr lvl="1"/>
            <a:r>
              <a:rPr lang="en-US" sz="1800" dirty="0" smtClean="0"/>
              <a:t>Use existing </a:t>
            </a:r>
            <a:r>
              <a:rPr lang="en-US" sz="1800" dirty="0" err="1" smtClean="0"/>
              <a:t>Pcap</a:t>
            </a:r>
            <a:r>
              <a:rPr lang="en-US" sz="1800" dirty="0" smtClean="0"/>
              <a:t> tools (</a:t>
            </a:r>
            <a:r>
              <a:rPr lang="en-US" sz="1800" dirty="0" err="1" smtClean="0"/>
              <a:t>eg</a:t>
            </a:r>
            <a:r>
              <a:rPr lang="en-US" sz="1800" dirty="0" smtClean="0"/>
              <a:t>. </a:t>
            </a:r>
            <a:r>
              <a:rPr lang="en-US" sz="1800" dirty="0" err="1" smtClean="0"/>
              <a:t>Wireshark</a:t>
            </a:r>
            <a:r>
              <a:rPr lang="en-US" sz="1800" dirty="0" smtClean="0"/>
              <a:t>)</a:t>
            </a:r>
          </a:p>
          <a:p>
            <a:r>
              <a:rPr lang="en-US" sz="2000" dirty="0" smtClean="0">
                <a:cs typeface="ＭＳ Ｐゴシック" charset="-128"/>
              </a:rPr>
              <a:t>Numerous trace points enabled via callbacks</a:t>
            </a:r>
          </a:p>
          <a:p>
            <a:r>
              <a:rPr lang="en-US" sz="2000" dirty="0" smtClean="0">
                <a:cs typeface="ＭＳ Ｐゴシック" charset="-128"/>
              </a:rPr>
              <a:t>Python Bindings for most Public Functions</a:t>
            </a:r>
          </a:p>
          <a:p>
            <a:r>
              <a:rPr lang="en-US" sz="2000" dirty="0" smtClean="0">
                <a:cs typeface="ＭＳ Ｐゴシック" charset="-128"/>
              </a:rPr>
              <a:t>Emulation mode </a:t>
            </a:r>
          </a:p>
          <a:p>
            <a:pPr lvl="1"/>
            <a:r>
              <a:rPr lang="en-US" sz="1800" dirty="0" smtClean="0"/>
              <a:t>Integration with real networks/packets</a:t>
            </a:r>
          </a:p>
          <a:p>
            <a:pPr lvl="1"/>
            <a:r>
              <a:rPr lang="en-US" sz="1800" dirty="0" smtClean="0"/>
              <a:t>Real-Time Scheduler</a:t>
            </a:r>
          </a:p>
          <a:p>
            <a:r>
              <a:rPr lang="en-US" sz="2000" dirty="0" err="1" smtClean="0">
                <a:cs typeface="ＭＳ Ｐゴシック" charset="-128"/>
              </a:rPr>
              <a:t>Doxygen</a:t>
            </a:r>
            <a:r>
              <a:rPr lang="en-US" sz="2000" dirty="0" smtClean="0">
                <a:cs typeface="ＭＳ Ｐゴシック" charset="-128"/>
              </a:rPr>
              <a:t> documentation</a:t>
            </a:r>
          </a:p>
          <a:p>
            <a:r>
              <a:rPr lang="en-US" sz="2000" dirty="0" smtClean="0">
                <a:cs typeface="ＭＳ Ｐゴシック" charset="-128"/>
              </a:rPr>
              <a:t>Mercurial Code Repository</a:t>
            </a:r>
          </a:p>
          <a:p>
            <a:r>
              <a:rPr lang="en-US" sz="2000" dirty="0" smtClean="0">
                <a:cs typeface="ＭＳ Ｐゴシック" charset="-128"/>
              </a:rPr>
              <a:t>Formal review/check-in procedure</a:t>
            </a:r>
          </a:p>
          <a:p>
            <a:r>
              <a:rPr lang="en-US" sz="2000" dirty="0" smtClean="0">
                <a:cs typeface="ＭＳ Ｐゴシック" charset="-128"/>
              </a:rPr>
              <a:t>Quarterly releases</a:t>
            </a:r>
            <a:endParaRPr lang="en-US" sz="1800" dirty="0" smtClean="0">
              <a:cs typeface="ＭＳ Ｐゴシック" charset="-128"/>
            </a:endParaRPr>
          </a:p>
          <a:p>
            <a:endParaRPr lang="en-US" dirty="0" smtClean="0"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wns-3 March 2010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http://www.nsnam.org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00600"/>
          </a:xfrm>
        </p:spPr>
        <p:txBody>
          <a:bodyPr/>
          <a:lstStyle/>
          <a:p>
            <a:r>
              <a:rPr lang="en-US" dirty="0" smtClean="0"/>
              <a:t>Network Simulation Basics</a:t>
            </a:r>
          </a:p>
          <a:p>
            <a:r>
              <a:rPr lang="en-US" dirty="0" smtClean="0"/>
              <a:t>Survey of Network Simulation Tools</a:t>
            </a:r>
          </a:p>
          <a:p>
            <a:r>
              <a:rPr lang="en-US" dirty="0" smtClean="0"/>
              <a:t>Ns-3</a:t>
            </a:r>
            <a:r>
              <a:rPr lang="en-US" dirty="0" smtClean="0"/>
              <a:t> </a:t>
            </a:r>
            <a:r>
              <a:rPr lang="en-US" dirty="0" smtClean="0"/>
              <a:t>Details</a:t>
            </a:r>
          </a:p>
          <a:p>
            <a:r>
              <a:rPr lang="en-US" dirty="0" smtClean="0"/>
              <a:t>“Frameworks” for </a:t>
            </a:r>
            <a:r>
              <a:rPr lang="en-US" dirty="0" smtClean="0"/>
              <a:t>Ns-3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 Key Design Decisions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cs typeface="ＭＳ Ｐゴシック" charset="-128"/>
              </a:rPr>
              <a:t>Use of “smart pointers” to ease memory management burden on code developers</a:t>
            </a:r>
          </a:p>
          <a:p>
            <a:pPr eaLnBrk="1" hangingPunct="1"/>
            <a:r>
              <a:rPr lang="en-US" sz="2400">
                <a:cs typeface="ＭＳ Ｐゴシック" charset="-128"/>
              </a:rPr>
              <a:t>Use of “object aggregation”, to allow extension of object functionality without adding additional virtual functions to base class.</a:t>
            </a:r>
          </a:p>
          <a:p>
            <a:pPr lvl="1" eaLnBrk="1" hangingPunct="1"/>
            <a:r>
              <a:rPr lang="en-US" sz="2000"/>
              <a:t>Similar to Microsoft “Component Object Model”</a:t>
            </a:r>
          </a:p>
          <a:p>
            <a:pPr eaLnBrk="1" hangingPunct="1"/>
            <a:r>
              <a:rPr lang="en-US" sz="2400">
                <a:cs typeface="ＭＳ Ｐゴシック" charset="-128"/>
              </a:rPr>
              <a:t>Integrated tracing frame work based on type-safe callbacks</a:t>
            </a:r>
          </a:p>
          <a:p>
            <a:pPr eaLnBrk="1" hangingPunct="1"/>
            <a:r>
              <a:rPr lang="en-US" sz="2400">
                <a:cs typeface="ＭＳ Ｐゴシック" charset="-128"/>
              </a:rPr>
              <a:t>Simulation event scheduling on arbitrary functions with arbitrary argument lists</a:t>
            </a:r>
          </a:p>
          <a:p>
            <a:pPr eaLnBrk="1" hangingPunct="1"/>
            <a:r>
              <a:rPr lang="en-US" sz="2400">
                <a:cs typeface="ＭＳ Ｐゴシック" charset="-128"/>
              </a:rPr>
              <a:t>Packet objects manage sequential array of bytes with helper functions to add/remove headers and data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253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charset="-128"/>
              </a:rPr>
              <a:t>Features in Recent Releases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1447800"/>
            <a:ext cx="8197850" cy="4872038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charset="-128"/>
              </a:rPr>
              <a:t>Four releases (ns-3.4 through ns-3.7)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219200" y="35814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1849438" cy="163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u="sng" dirty="0">
                <a:solidFill>
                  <a:srgbClr val="000000"/>
                </a:solidFill>
              </a:rPr>
              <a:t>ns-3.4:  Apr 2009: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- Tap Device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- Object names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- new </a:t>
            </a:r>
            <a:r>
              <a:rPr lang="en-GB" sz="1200" dirty="0" err="1">
                <a:solidFill>
                  <a:srgbClr val="000000"/>
                </a:solidFill>
              </a:rPr>
              <a:t>Wifi</a:t>
            </a:r>
            <a:r>
              <a:rPr lang="en-GB" sz="1200" dirty="0">
                <a:solidFill>
                  <a:srgbClr val="000000"/>
                </a:solidFill>
              </a:rPr>
              <a:t> models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- calendar queue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scheduler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- </a:t>
            </a:r>
            <a:r>
              <a:rPr lang="en-GB" sz="1200" dirty="0" err="1">
                <a:solidFill>
                  <a:srgbClr val="000000"/>
                </a:solidFill>
              </a:rPr>
              <a:t>allinone</a:t>
            </a:r>
            <a:r>
              <a:rPr lang="en-GB" sz="1200" dirty="0">
                <a:solidFill>
                  <a:srgbClr val="000000"/>
                </a:solidFill>
              </a:rPr>
              <a:t> build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auto">
          <a:xfrm>
            <a:off x="2838450" y="35814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362200" y="2133600"/>
            <a:ext cx="1447800" cy="163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u="sng">
                <a:solidFill>
                  <a:srgbClr val="000000"/>
                </a:solidFill>
              </a:rPr>
              <a:t>ns-3.5:  July 2009: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- 802.11e MAC EDCA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- 802.11n A-MSDU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frame aggregation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- 802.11b PHY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Nakagami loss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Gamma, Erlang,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Zipf random variables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2538" name="AutoShape 8"/>
          <p:cNvSpPr>
            <a:spLocks noChangeArrowheads="1"/>
          </p:cNvSpPr>
          <p:nvPr/>
        </p:nvSpPr>
        <p:spPr bwMode="auto">
          <a:xfrm>
            <a:off x="4457700" y="35814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3962400" y="2133600"/>
            <a:ext cx="1447800" cy="163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u="sng">
                <a:solidFill>
                  <a:srgbClr val="000000"/>
                </a:solidFill>
              </a:rPr>
              <a:t>ns-3.6:  Oct 2009: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Minstrel rate control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WiFi Athstats and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5/10MHz channels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IPv6 radvd, ICMP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- 802.11s mesh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Nix-vector routing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Flow Monitor</a:t>
            </a:r>
          </a:p>
        </p:txBody>
      </p:sp>
      <p:sp>
        <p:nvSpPr>
          <p:cNvPr id="22540" name="AutoShape 10"/>
          <p:cNvSpPr>
            <a:spLocks noChangeArrowheads="1"/>
          </p:cNvSpPr>
          <p:nvPr/>
        </p:nvSpPr>
        <p:spPr bwMode="auto">
          <a:xfrm>
            <a:off x="6076950" y="35814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5562600" y="2133600"/>
            <a:ext cx="1447800" cy="163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u="sng">
                <a:solidFill>
                  <a:srgbClr val="000000"/>
                </a:solidFill>
              </a:rPr>
              <a:t>ns-3.7:  Jan 2010: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- 802.11p PHY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AODV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Waypoint mobility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NetAnim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- IPv6 Extension and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Option headers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04800" y="4724400"/>
            <a:ext cx="845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AutoShape 15"/>
          <p:cNvSpPr>
            <a:spLocks/>
          </p:cNvSpPr>
          <p:nvPr/>
        </p:nvSpPr>
        <p:spPr bwMode="auto">
          <a:xfrm rot="-5400000">
            <a:off x="2781300" y="4229100"/>
            <a:ext cx="457200" cy="16002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676400" y="5248275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Google Summer of Code</a:t>
            </a:r>
          </a:p>
          <a:p>
            <a:pPr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Three student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NS-3.8 Release Details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Estimated release </a:t>
            </a:r>
            <a:r>
              <a:rPr lang="en-US" smtClean="0">
                <a:cs typeface="ＭＳ Ｐゴシック" charset="-128"/>
              </a:rPr>
              <a:t>date, </a:t>
            </a:r>
            <a:r>
              <a:rPr lang="en-US">
                <a:cs typeface="ＭＳ Ｐゴシック" charset="-128"/>
              </a:rPr>
              <a:t>April 27</a:t>
            </a:r>
          </a:p>
          <a:p>
            <a:pPr eaLnBrk="1" hangingPunct="1"/>
            <a:r>
              <a:rPr lang="en-US">
                <a:cs typeface="ＭＳ Ｐゴシック" charset="-128"/>
              </a:rPr>
              <a:t>8 new features merged</a:t>
            </a:r>
          </a:p>
          <a:p>
            <a:pPr marL="914400" lvl="1" indent="-514350" eaLnBrk="1" hangingPunct="1">
              <a:buFont typeface="Arial" charset="0"/>
              <a:buAutoNum type="arabicParenR"/>
            </a:pPr>
            <a:r>
              <a:rPr lang="en-US"/>
              <a:t>WiMAX</a:t>
            </a:r>
          </a:p>
          <a:p>
            <a:pPr marL="1346200" lvl="2" indent="-514350" eaLnBrk="1" hangingPunct="1"/>
            <a:r>
              <a:rPr lang="en-US"/>
              <a:t>Provide an accurate MAC and PHY level implementation of the 802.16 specification</a:t>
            </a:r>
          </a:p>
          <a:p>
            <a:pPr marL="1346200" lvl="2" indent="-514350" eaLnBrk="1" hangingPunct="1"/>
            <a:r>
              <a:rPr lang="en-US"/>
              <a:t>Point-to-Multipoint (PMP) mode and WirelessMAN-OFDM PHY</a:t>
            </a:r>
          </a:p>
          <a:p>
            <a:pPr marL="1346200" lvl="2" indent="-514350" eaLnBrk="1" hangingPunct="1"/>
            <a:r>
              <a:rPr lang="en-US"/>
              <a:t>Consists of convergence sublayer, MAC common part sublayer, physical layer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NS-3.8 Release Details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2) Distributed simulation with MPI</a:t>
            </a:r>
          </a:p>
          <a:p>
            <a:pPr marL="1346200" lvl="2" indent="-514350" eaLnBrk="1" hangingPunct="1"/>
            <a:r>
              <a:rPr lang="en-US"/>
              <a:t>Allows distributed simulation along point-to-point links</a:t>
            </a:r>
          </a:p>
          <a:p>
            <a:pPr marL="1346200" lvl="2" indent="-514350" eaLnBrk="1" hangingPunct="1"/>
            <a:r>
              <a:rPr lang="en-US"/>
              <a:t>Interfaces with MPI to support inter-process communication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3) 802.11n block ACK</a:t>
            </a:r>
          </a:p>
          <a:p>
            <a:pPr marL="1346200" lvl="2" indent="-514350" eaLnBrk="1" hangingPunct="1"/>
            <a:r>
              <a:rPr lang="en-US"/>
              <a:t>Implement 802.11n compressed block ACK mechanism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4) Topology read system</a:t>
            </a:r>
          </a:p>
          <a:p>
            <a:pPr marL="1346200" lvl="2" indent="-514350" eaLnBrk="1" hangingPunct="1"/>
            <a:r>
              <a:rPr lang="en-US"/>
              <a:t>Reads Inet and Orbis formats</a:t>
            </a:r>
          </a:p>
          <a:p>
            <a:pPr marL="1346200" lvl="2" indent="-514350" eaLnBrk="1" hangingPunct="1"/>
            <a:r>
              <a:rPr lang="en-US"/>
              <a:t>Generates large point-to-point topologies easily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NS-3.8 Release Details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5) Gauss-Markov Mobility Model</a:t>
            </a:r>
          </a:p>
          <a:p>
            <a:pPr marL="1346200" lvl="2" indent="-514350" eaLnBrk="1" hangingPunct="1"/>
            <a:r>
              <a:rPr lang="en-US"/>
              <a:t>3-D adaptation of the Gauss-Markov mobility model</a:t>
            </a:r>
          </a:p>
          <a:p>
            <a:pPr marL="1346200" lvl="2" indent="-514350" eaLnBrk="1" hangingPunct="1"/>
            <a:r>
              <a:rPr lang="en-US"/>
              <a:t>Model contains both memory and variability </a:t>
            </a:r>
          </a:p>
          <a:p>
            <a:pPr marL="1346200" lvl="2" indent="-514350" eaLnBrk="1" hangingPunct="1"/>
            <a:endParaRPr lang="en-US"/>
          </a:p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6) Steady state random waypoint mobility model</a:t>
            </a:r>
          </a:p>
          <a:p>
            <a:pPr marL="1346200" lvl="2" indent="-514350" eaLnBrk="1" hangingPunct="1"/>
            <a:r>
              <a:rPr lang="en-US"/>
              <a:t>Based on random waypoint mobility (RWM) model</a:t>
            </a:r>
          </a:p>
          <a:p>
            <a:pPr marL="1346200" lvl="2" indent="-514350" eaLnBrk="1" hangingPunct="1"/>
            <a:r>
              <a:rPr lang="en-US"/>
              <a:t>Initial values are not from uniform distribution but from stationary distribution of RWM model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NS-3.8 Release Details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7) Two ray ground radio propagation model</a:t>
            </a:r>
          </a:p>
          <a:p>
            <a:pPr marL="1346200" lvl="2" indent="-514350" eaLnBrk="1" hangingPunct="1"/>
            <a:r>
              <a:rPr lang="en-US"/>
              <a:t>Ported from ns-2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en-US"/>
          </a:p>
          <a:p>
            <a:pPr marL="914400" lvl="1" indent="-514350" eaLnBrk="1" hangingPunct="1">
              <a:buFont typeface="Arial" charset="0"/>
              <a:buNone/>
            </a:pPr>
            <a:r>
              <a:rPr lang="en-US"/>
              <a:t>8) Matrix propagation loss model</a:t>
            </a:r>
          </a:p>
          <a:p>
            <a:pPr marL="1346200" lvl="2" indent="-514350" eaLnBrk="1" hangingPunct="1"/>
            <a:r>
              <a:rPr lang="en-US"/>
              <a:t>Uses two-dimensional matrix of pathloss indexed by source and destination nodes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cs typeface="ＭＳ Ｐゴシック" charset="-128"/>
              </a:rPr>
              <a:t>Google Summer of Code, 2010 Projects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Click Modular Router Integration</a:t>
            </a:r>
          </a:p>
          <a:p>
            <a:pPr lvl="1" eaLnBrk="1" hangingPunct="1"/>
            <a:r>
              <a:rPr lang="en-US" sz="2400"/>
              <a:t>Software architecture for building flexible and configurable routers</a:t>
            </a:r>
          </a:p>
          <a:p>
            <a:pPr lvl="1" eaLnBrk="1" hangingPunct="1"/>
            <a:r>
              <a:rPr lang="en-US" sz="2400"/>
              <a:t>Widely used in research</a:t>
            </a:r>
          </a:p>
          <a:p>
            <a:pPr lvl="1" eaLnBrk="1" hangingPunct="1"/>
            <a:r>
              <a:rPr lang="en-US" sz="2400"/>
              <a:t>Exists in ns-2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Network Simulation Cradle for IPv4</a:t>
            </a:r>
          </a:p>
          <a:p>
            <a:pPr lvl="1" eaLnBrk="1" hangingPunct="1"/>
            <a:r>
              <a:rPr lang="en-US" sz="2400"/>
              <a:t>Last year during GSoC, successfully ported NSC</a:t>
            </a:r>
          </a:p>
          <a:p>
            <a:pPr lvl="1" eaLnBrk="1" hangingPunct="1"/>
            <a:r>
              <a:rPr lang="en-US" sz="2400"/>
              <a:t>NSC allows Linux TCP code over ns-3's IPv4 stack</a:t>
            </a:r>
          </a:p>
          <a:p>
            <a:pPr lvl="1" eaLnBrk="1" hangingPunct="1"/>
            <a:r>
              <a:rPr lang="en-US" sz="2400"/>
              <a:t>This extends the effort to completely port the Linux TCP/IPv4 stack</a:t>
            </a:r>
          </a:p>
          <a:p>
            <a:pPr eaLnBrk="1" hangingPunct="1"/>
            <a:endParaRPr lang="en-US">
              <a:cs typeface="ＭＳ Ｐゴシック" charset="-128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cs typeface="ＭＳ Ｐゴシック" charset="-128"/>
              </a:rPr>
              <a:t>Google Summer of Code, 2010 Projects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EMULAB Support and Integration</a:t>
            </a:r>
          </a:p>
          <a:p>
            <a:pPr lvl="1" eaLnBrk="1" hangingPunct="1"/>
            <a:r>
              <a:rPr lang="en-US" sz="2400"/>
              <a:t>Attempt to emulate ns-3 and Emulab</a:t>
            </a:r>
          </a:p>
          <a:p>
            <a:pPr lvl="1" eaLnBrk="1" hangingPunct="1"/>
            <a:r>
              <a:rPr lang="en-US" sz="2400"/>
              <a:t>Investigate whether Emulab scripting could be moved to Python/ns-3</a:t>
            </a:r>
          </a:p>
          <a:p>
            <a:pPr lvl="1" eaLnBrk="1" hangingPunct="1"/>
            <a:r>
              <a:rPr lang="en-US" sz="2400"/>
              <a:t>Or whether ns-3 simulations need to generate Tcl for Emulab and attempt to do this integration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Satellite networks</a:t>
            </a:r>
          </a:p>
          <a:p>
            <a:pPr lvl="1" eaLnBrk="1" hangingPunct="1"/>
            <a:r>
              <a:rPr lang="en-US" sz="2400"/>
              <a:t>Investigate the architecture needed to support ETSI-BSM interfaces</a:t>
            </a:r>
          </a:p>
          <a:p>
            <a:pPr lvl="1" eaLnBrk="1" hangingPunct="1"/>
            <a:r>
              <a:rPr lang="en-US" sz="2400"/>
              <a:t>Implement simple satellite return links, like bent-pipe and basic DVB-RCS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cs typeface="ＭＳ Ｐゴシック" charset="-128"/>
              </a:rPr>
              <a:t>Google Summer of Code, 2010 Projects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Cognitive Networks</a:t>
            </a:r>
          </a:p>
          <a:p>
            <a:pPr lvl="1" eaLnBrk="1" hangingPunct="1"/>
            <a:r>
              <a:rPr lang="en-US" sz="2400"/>
              <a:t>Implement routing protocols for cognitive networks</a:t>
            </a:r>
            <a:endParaRPr lang="en-US" sz="2000"/>
          </a:p>
          <a:p>
            <a:pPr eaLnBrk="1" hangingPunct="1"/>
            <a:r>
              <a:rPr lang="en-US" sz="2800">
                <a:cs typeface="ＭＳ Ｐゴシック" charset="-128"/>
              </a:rPr>
              <a:t>3GPP Long Term Evolution (LTE)</a:t>
            </a:r>
          </a:p>
          <a:p>
            <a:pPr lvl="1" eaLnBrk="1" hangingPunct="1"/>
            <a:r>
              <a:rPr lang="en-US" sz="2400"/>
              <a:t>Focus on the implementation of a subset of the functionality of LTE</a:t>
            </a:r>
            <a:endParaRPr lang="en-US" sz="2000"/>
          </a:p>
          <a:p>
            <a:pPr eaLnBrk="1" hangingPunct="1"/>
            <a:r>
              <a:rPr lang="en-US" sz="2800">
                <a:cs typeface="ＭＳ Ｐゴシック" charset="-128"/>
              </a:rPr>
              <a:t>Underwater acoustic network (UAN) framework</a:t>
            </a:r>
          </a:p>
          <a:p>
            <a:pPr lvl="1" eaLnBrk="1" hangingPunct="1"/>
            <a:r>
              <a:rPr lang="en-US" sz="2400"/>
              <a:t>Extend the currently proposed UAN modules to support a wider variety of common underwater networking scenarios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cs typeface="ＭＳ Ｐゴシック" charset="-128"/>
              </a:rPr>
              <a:t>Google Summer of Code, 2010 Projects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TCP Validation</a:t>
            </a:r>
          </a:p>
          <a:p>
            <a:pPr lvl="1" eaLnBrk="1" hangingPunct="1"/>
            <a:r>
              <a:rPr lang="en-US" sz="2400"/>
              <a:t>Review ns-3 TCP implementations and testing them for conformance to RFC 5681</a:t>
            </a:r>
          </a:p>
          <a:p>
            <a:pPr lvl="1" eaLnBrk="1" hangingPunct="1"/>
            <a:r>
              <a:rPr lang="en-US" sz="2400"/>
              <a:t>Implement a test suite that will ensure that ns-3's TCP implementation is accurate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TCP Congestion Avoidance</a:t>
            </a:r>
          </a:p>
          <a:p>
            <a:pPr lvl="1" eaLnBrk="1" hangingPunct="1"/>
            <a:r>
              <a:rPr lang="en-US" sz="2400"/>
              <a:t>Implement different congestion control algorithms </a:t>
            </a:r>
          </a:p>
          <a:p>
            <a:pPr lvl="1" eaLnBrk="1" hangingPunct="1"/>
            <a:r>
              <a:rPr lang="en-US" sz="2400"/>
              <a:t>Reno, Westwood, Vegas, Cubic, etc.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Simulation Basics - 1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Discrete Event Simulation</a:t>
            </a:r>
          </a:p>
          <a:p>
            <a:pPr lvl="1"/>
            <a:r>
              <a:rPr lang="en-US"/>
              <a:t>Events model packet transmission, receipt, timers, etc.</a:t>
            </a:r>
          </a:p>
          <a:p>
            <a:pPr lvl="1"/>
            <a:r>
              <a:rPr lang="en-US"/>
              <a:t>Future events maintained in sorted </a:t>
            </a:r>
            <a:r>
              <a:rPr lang="en-US" i="1"/>
              <a:t>Event List</a:t>
            </a:r>
          </a:p>
          <a:p>
            <a:pPr lvl="1"/>
            <a:r>
              <a:rPr lang="en-US"/>
              <a:t>Processing events results in zero or more new events</a:t>
            </a:r>
          </a:p>
          <a:p>
            <a:pPr lvl="2"/>
            <a:r>
              <a:rPr lang="en-US"/>
              <a:t>Packet transmit event generates a future packet receipt event at next hop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7BE2-158D-4843-A47A-34F8F0C6FE0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NS-3.9 Tentative Information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Estimated release data, July 27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Possible New Features</a:t>
            </a:r>
          </a:p>
          <a:p>
            <a:pPr lvl="1" eaLnBrk="1" hangingPunct="1"/>
            <a:r>
              <a:rPr lang="en-US" sz="2400"/>
              <a:t>Underwater Acoustic Network Device</a:t>
            </a:r>
          </a:p>
          <a:p>
            <a:pPr lvl="1" eaLnBrk="1" hangingPunct="1"/>
            <a:r>
              <a:rPr lang="en-US" sz="2400"/>
              <a:t>Network Address Translation</a:t>
            </a:r>
          </a:p>
          <a:p>
            <a:pPr lvl="1" eaLnBrk="1" hangingPunct="1"/>
            <a:r>
              <a:rPr lang="en-US" sz="2400"/>
              <a:t>Spectrum framework</a:t>
            </a:r>
          </a:p>
          <a:p>
            <a:pPr lvl="1" eaLnBrk="1" hangingPunct="1"/>
            <a:r>
              <a:rPr lang="en-US" sz="2400"/>
              <a:t>Wireless animation</a:t>
            </a:r>
          </a:p>
          <a:p>
            <a:pPr lvl="1" eaLnBrk="1" hangingPunct="1"/>
            <a:r>
              <a:rPr lang="en-US" sz="2400"/>
              <a:t>Distributed wireless simulation</a:t>
            </a:r>
          </a:p>
          <a:p>
            <a:pPr lvl="1" eaLnBrk="1" hangingPunct="1"/>
            <a:r>
              <a:rPr lang="en-US" sz="2400"/>
              <a:t>TCP work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277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Growth of NS-3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cs typeface="ＭＳ Ｐゴシック" charset="-128"/>
              </a:rPr>
              <a:t>Lines of C++ code (wc src/ directory)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ns-3.4:  110,000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ns-3.8:  250,000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cs typeface="ＭＳ Ｐゴシック" charset="-128"/>
              </a:rPr>
              <a:t>Release downloads: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Jan 2009:  1700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Jan 2010:  10,300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cs typeface="ＭＳ Ｐゴシック" charset="-128"/>
              </a:rPr>
              <a:t>Authors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ns-3.4:  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ns-3.8:  55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cs typeface="ＭＳ Ｐゴシック" charset="-128"/>
              </a:rPr>
              <a:t>New maintainers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Josh Pelkey, Pavel Boyko, Kirill Andreev, Sebastien Vincent</a:t>
            </a:r>
          </a:p>
          <a:p>
            <a:pPr lvl="1"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400"/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33162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257800" y="449580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ns-3 users subscriber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Written completely in C++</a:t>
            </a:r>
          </a:p>
          <a:p>
            <a:pPr lvl="1"/>
            <a:r>
              <a:rPr lang="en-US" dirty="0" smtClean="0"/>
              <a:t>Heavy use of Templates</a:t>
            </a:r>
          </a:p>
          <a:p>
            <a:pPr lvl="1"/>
            <a:r>
              <a:rPr lang="en-US" dirty="0" smtClean="0"/>
              <a:t>C++ Namespace (ns3)</a:t>
            </a:r>
          </a:p>
          <a:p>
            <a:r>
              <a:rPr lang="en-US" dirty="0" smtClean="0"/>
              <a:t>Simulation programs are C++ executables</a:t>
            </a:r>
          </a:p>
          <a:p>
            <a:r>
              <a:rPr lang="en-US" dirty="0" smtClean="0"/>
              <a:t>Python bindings for public API’s provided</a:t>
            </a:r>
          </a:p>
          <a:p>
            <a:r>
              <a:rPr lang="en-US" dirty="0" smtClean="0"/>
              <a:t>NS-3 uses the “</a:t>
            </a:r>
            <a:r>
              <a:rPr lang="en-US" dirty="0" err="1" smtClean="0"/>
              <a:t>waf</a:t>
            </a:r>
            <a:r>
              <a:rPr lang="en-US" dirty="0" smtClean="0"/>
              <a:t>” build system</a:t>
            </a:r>
          </a:p>
          <a:p>
            <a:pPr lvl="1"/>
            <a:r>
              <a:rPr lang="en-US" dirty="0" smtClean="0"/>
              <a:t>Instead of </a:t>
            </a:r>
            <a:r>
              <a:rPr lang="en-US" dirty="0" smtClean="0">
                <a:latin typeface="Courier New"/>
              </a:rPr>
              <a:t>./configure; make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>
                <a:latin typeface="Courier New"/>
              </a:rPr>
              <a:t>./</a:t>
            </a:r>
            <a:r>
              <a:rPr lang="en-US" dirty="0" err="1" smtClean="0">
                <a:latin typeface="Courier New"/>
              </a:rPr>
              <a:t>waf</a:t>
            </a:r>
            <a:r>
              <a:rPr lang="en-US" dirty="0" smtClean="0">
                <a:latin typeface="Gill Sans"/>
              </a:rPr>
              <a:t> </a:t>
            </a:r>
          </a:p>
          <a:p>
            <a:r>
              <a:rPr lang="en-US" dirty="0" smtClean="0"/>
              <a:t>Builds a dynamic library</a:t>
            </a:r>
          </a:p>
          <a:p>
            <a:pPr lvl="2"/>
            <a:r>
              <a:rPr lang="en-US" dirty="0" smtClean="0"/>
              <a:t>Both a debug and optimized version</a:t>
            </a:r>
            <a:endParaRPr lang="en-US" dirty="0">
              <a:latin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Basic NS-3 Data Flow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77900" y="1898650"/>
            <a:ext cx="8166100" cy="4203700"/>
            <a:chOff x="520700" y="1447800"/>
            <a:chExt cx="8166100" cy="4203700"/>
          </a:xfrm>
        </p:grpSpPr>
        <p:sp>
          <p:nvSpPr>
            <p:cNvPr id="5" name="AutoShape 1"/>
            <p:cNvSpPr>
              <a:spLocks noChangeArrowheads="1"/>
            </p:cNvSpPr>
            <p:nvPr/>
          </p:nvSpPr>
          <p:spPr bwMode="auto">
            <a:xfrm>
              <a:off x="6731000" y="1485900"/>
              <a:ext cx="1955800" cy="40132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7658100" y="2501900"/>
              <a:ext cx="1588" cy="195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20700" y="1447800"/>
              <a:ext cx="1955800" cy="40132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58900" y="2438400"/>
              <a:ext cx="1588" cy="195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066800" y="16637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62000" y="18034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49300" y="2641600"/>
              <a:ext cx="1244600" cy="132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Protocol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81025" y="4075113"/>
              <a:ext cx="725488" cy="274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Node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041400" y="44069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36600" y="45466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277100" y="17018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6972300" y="18415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6959600" y="2679700"/>
              <a:ext cx="1244600" cy="132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Protocol</a:t>
              </a:r>
            </a:p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791325" y="4113213"/>
              <a:ext cx="725488" cy="274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Node</a:t>
              </a: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7251700" y="44450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6946900" y="45847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652713" y="2157413"/>
              <a:ext cx="1414462" cy="642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Sockets-like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 API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403350" y="2324100"/>
              <a:ext cx="1282700" cy="254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3898900" y="45593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Channel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930400" y="5080000"/>
              <a:ext cx="1562100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749800" y="5048250"/>
              <a:ext cx="2222500" cy="508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35200" y="4699000"/>
              <a:ext cx="1612900" cy="114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5181600" y="4540250"/>
              <a:ext cx="2070100" cy="317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505200" y="50165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Channel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273300" y="3035300"/>
              <a:ext cx="495300" cy="685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2387600" y="3810000"/>
              <a:ext cx="330200" cy="431800"/>
            </a:xfrm>
            <a:prstGeom prst="downArrow">
              <a:avLst>
                <a:gd name="adj1" fmla="val 50000"/>
                <a:gd name="adj2" fmla="val 32692"/>
              </a:avLst>
            </a:prstGeom>
            <a:solidFill>
              <a:srgbClr val="6699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816225" y="3122613"/>
              <a:ext cx="1146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err="1">
                  <a:solidFill>
                    <a:srgbClr val="000000"/>
                  </a:solidFill>
                </a:rPr>
                <a:t>Packet(s</a:t>
              </a:r>
              <a:r>
                <a:rPr lang="en-GB" dirty="0">
                  <a:solidFill>
                    <a:srgbClr val="000000"/>
                  </a:solidFill>
                </a:rPr>
                <a:t>)‏</a:t>
              </a: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282700" y="2260600"/>
              <a:ext cx="6756400" cy="3244850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8" y="1120"/>
                </a:cxn>
                <a:cxn ang="0">
                  <a:pos x="344" y="1760"/>
                </a:cxn>
                <a:cxn ang="0">
                  <a:pos x="2048" y="2040"/>
                </a:cxn>
                <a:cxn ang="0">
                  <a:pos x="3800" y="1736"/>
                </a:cxn>
                <a:cxn ang="0">
                  <a:pos x="4184" y="688"/>
                </a:cxn>
                <a:cxn ang="0">
                  <a:pos x="4232" y="0"/>
                </a:cxn>
              </a:cxnLst>
              <a:rect l="0" t="0" r="r" b="b"/>
              <a:pathLst>
                <a:path w="4256" h="2044">
                  <a:moveTo>
                    <a:pt x="56" y="64"/>
                  </a:moveTo>
                  <a:cubicBezTo>
                    <a:pt x="28" y="450"/>
                    <a:pt x="0" y="837"/>
                    <a:pt x="48" y="1120"/>
                  </a:cubicBezTo>
                  <a:cubicBezTo>
                    <a:pt x="96" y="1403"/>
                    <a:pt x="11" y="1607"/>
                    <a:pt x="344" y="1760"/>
                  </a:cubicBezTo>
                  <a:cubicBezTo>
                    <a:pt x="677" y="1913"/>
                    <a:pt x="1472" y="2044"/>
                    <a:pt x="2048" y="2040"/>
                  </a:cubicBezTo>
                  <a:cubicBezTo>
                    <a:pt x="2624" y="2036"/>
                    <a:pt x="3444" y="1961"/>
                    <a:pt x="3800" y="1736"/>
                  </a:cubicBezTo>
                  <a:cubicBezTo>
                    <a:pt x="4156" y="1511"/>
                    <a:pt x="4112" y="977"/>
                    <a:pt x="4184" y="688"/>
                  </a:cubicBezTo>
                  <a:cubicBezTo>
                    <a:pt x="4256" y="399"/>
                    <a:pt x="4244" y="199"/>
                    <a:pt x="4232" y="0"/>
                  </a:cubicBezTo>
                </a:path>
              </a:pathLst>
            </a:custGeom>
            <a:noFill/>
            <a:ln w="38160">
              <a:solidFill>
                <a:srgbClr val="3333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Node Structure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5608" y="2887662"/>
            <a:ext cx="7391400" cy="3279775"/>
            <a:chOff x="533400" y="2971800"/>
            <a:chExt cx="7391400" cy="32797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971800"/>
              <a:ext cx="2743200" cy="2365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114800" y="2971800"/>
              <a:ext cx="2133600" cy="685800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876800" y="3124200"/>
              <a:ext cx="2133600" cy="685800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FFFFFF"/>
                  </a:solidFill>
                </a:rPr>
                <a:t>Application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791200" y="3276600"/>
              <a:ext cx="2133600" cy="685800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FFFFFF"/>
                  </a:solidFill>
                </a:rPr>
                <a:t>Application</a:t>
              </a: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5334000"/>
              <a:ext cx="1524000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200400" y="3200400"/>
              <a:ext cx="609600" cy="381000"/>
            </a:xfrm>
            <a:prstGeom prst="leftArrow">
              <a:avLst>
                <a:gd name="adj1" fmla="val 50000"/>
                <a:gd name="adj2" fmla="val 40000"/>
              </a:avLst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560000">
              <a:off x="2913063" y="5486400"/>
              <a:ext cx="838200" cy="457200"/>
            </a:xfrm>
            <a:prstGeom prst="leftArrow">
              <a:avLst>
                <a:gd name="adj1" fmla="val 50000"/>
                <a:gd name="adj2" fmla="val 45833"/>
              </a:avLst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4038600"/>
              <a:ext cx="898525" cy="990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4114800"/>
              <a:ext cx="968375" cy="1066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505200" y="4267200"/>
              <a:ext cx="609600" cy="381000"/>
            </a:xfrm>
            <a:prstGeom prst="leftArrow">
              <a:avLst>
                <a:gd name="adj1" fmla="val 50000"/>
                <a:gd name="adj2" fmla="val 40000"/>
              </a:avLst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07008" y="1295400"/>
            <a:ext cx="7620000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Node is a husk of a computer to which applications, stacks, and NICs are added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Node Object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981200"/>
            <a:ext cx="8229600" cy="373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key abstractions are maintained: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applications use an (asynchronous, for now) sockets API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the boundary between IP and layer 2 mimics the boundary at the device-independent sub-layer in Linux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i.e., Linux Packet Sockets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Net Devices and Channels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28775" y="2962275"/>
            <a:ext cx="7258050" cy="3067050"/>
            <a:chOff x="457200" y="2286000"/>
            <a:chExt cx="7258050" cy="30670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2860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32004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38862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30480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007100" y="4532313"/>
              <a:ext cx="1708150" cy="274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WifiNetDevice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895600" y="2514600"/>
              <a:ext cx="2362200" cy="129540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1504950" cy="274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WifiChannel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76400" y="2895600"/>
              <a:ext cx="1219200" cy="76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667000" y="3486150"/>
              <a:ext cx="381000" cy="2667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4476750" y="3714750"/>
              <a:ext cx="190500" cy="7239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5314950" y="3257550"/>
              <a:ext cx="1104900" cy="2667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35608" y="1417320"/>
            <a:ext cx="76095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Net Devices are strongly bound to Channels</a:t>
            </a:r>
          </a:p>
          <a:p>
            <a:r>
              <a:rPr lang="en-GB" sz="3200" dirty="0" smtClean="0"/>
              <a:t>of a matching type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NS-3 Packet contains</a:t>
            </a:r>
          </a:p>
          <a:p>
            <a:pPr lvl="1"/>
            <a:r>
              <a:rPr lang="en-US" dirty="0" smtClean="0"/>
              <a:t>Byte buffer with packet data</a:t>
            </a:r>
          </a:p>
          <a:p>
            <a:pPr lvl="2"/>
            <a:r>
              <a:rPr lang="en-US" dirty="0" smtClean="0"/>
              <a:t>Protocol Headers</a:t>
            </a:r>
          </a:p>
          <a:p>
            <a:pPr lvl="2"/>
            <a:r>
              <a:rPr lang="en-US" dirty="0" smtClean="0"/>
              <a:t>Optional Data Payload</a:t>
            </a:r>
          </a:p>
          <a:p>
            <a:pPr lvl="2"/>
            <a:r>
              <a:rPr lang="en-US" dirty="0" smtClean="0"/>
              <a:t>Suitable for sending on an actual network as is.</a:t>
            </a:r>
          </a:p>
          <a:p>
            <a:pPr lvl="1"/>
            <a:r>
              <a:rPr lang="en-US" dirty="0" smtClean="0"/>
              <a:t>Packet Tags</a:t>
            </a:r>
          </a:p>
          <a:p>
            <a:pPr lvl="2"/>
            <a:r>
              <a:rPr lang="en-US" dirty="0" smtClean="0"/>
              <a:t>Format and Type-free “extra” information about the packet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. A Flow Identifier</a:t>
            </a:r>
          </a:p>
          <a:p>
            <a:pPr lvl="1"/>
            <a:r>
              <a:rPr lang="en-US" dirty="0" smtClean="0"/>
              <a:t>Packet Meta-Data</a:t>
            </a:r>
          </a:p>
          <a:p>
            <a:pPr lvl="2"/>
            <a:r>
              <a:rPr lang="en-US" dirty="0" smtClean="0"/>
              <a:t>Enables packets to “print themselves”</a:t>
            </a:r>
          </a:p>
          <a:p>
            <a:r>
              <a:rPr lang="en-US" dirty="0" smtClean="0"/>
              <a:t>Implemented with Smart Pointers and Copy-on-Write Semantics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Smart Pointers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295400"/>
            <a:ext cx="8229600" cy="534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ns-3 uses reference-counting smart pointers at its APIs to limit memory leaks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Or “pass by value” or “pass by reference to const” where appropriate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“smart pointer” behaves like a normal pointer (syntax) but does not lose memory when reference count goes to zero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them like built-in pointers: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65" charset="0"/>
                <a:ea typeface="+mn-ea"/>
                <a:cs typeface="+mn-cs"/>
              </a:rPr>
              <a:t> Ptr&lt;MyClass&gt; p = CreateObject&lt;MyClass&gt; ();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-65" charset="0"/>
                <a:ea typeface="+mn-ea"/>
                <a:cs typeface="+mn-cs"/>
              </a:rPr>
              <a:t>  p-&gt;method ();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-65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Validation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417638"/>
            <a:ext cx="8229600" cy="477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trust ns-3 simulations?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Can you trust </a:t>
            </a:r>
            <a:r>
              <a:rPr kumimoji="0" lang="en-GB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any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simulation?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Onus is on the researcher to verify results</a:t>
            </a:r>
          </a:p>
          <a:p>
            <a:pPr marL="314325" marR="0" lvl="0" indent="-314325" algn="l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ns-3 strategies: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Open source benefits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Validation of models on testbeds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Reuse of code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Unit tests</a:t>
            </a:r>
          </a:p>
          <a:p>
            <a:pPr marL="714375" marR="0" lvl="1" indent="-257175" algn="l" defTabSz="4572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Event driven validation tests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Simulation Basics - 2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Create Topology</a:t>
            </a:r>
          </a:p>
          <a:p>
            <a:pPr lvl="1">
              <a:lnSpc>
                <a:spcPct val="90000"/>
              </a:lnSpc>
            </a:pPr>
            <a:r>
              <a:rPr lang="en-US"/>
              <a:t>Nodes, Links, Queues, Routing, etc.</a:t>
            </a:r>
          </a:p>
          <a:p>
            <a:pPr>
              <a:lnSpc>
                <a:spcPct val="90000"/>
              </a:lnSpc>
            </a:pPr>
            <a:r>
              <a:rPr lang="en-US"/>
              <a:t>Create Data Demand on Network</a:t>
            </a:r>
          </a:p>
          <a:p>
            <a:pPr lvl="1">
              <a:lnSpc>
                <a:spcPct val="90000"/>
              </a:lnSpc>
            </a:pPr>
            <a:r>
              <a:rPr lang="en-US"/>
              <a:t>Web Browsers, FTP transfers, Peer-to-Peer Searching and Downloads, On--Off Data Sources,  etc.</a:t>
            </a:r>
          </a:p>
          <a:p>
            <a:pPr>
              <a:lnSpc>
                <a:spcPct val="90000"/>
              </a:lnSpc>
            </a:pPr>
            <a:r>
              <a:rPr lang="en-US"/>
              <a:t>Run the Simulation</a:t>
            </a:r>
          </a:p>
          <a:p>
            <a:pPr>
              <a:lnSpc>
                <a:spcPct val="90000"/>
              </a:lnSpc>
            </a:pPr>
            <a:r>
              <a:rPr lang="en-US"/>
              <a:t>Analyze Results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1CB91-3962-1B4E-874B-3F8BABF95AD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379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cs typeface="ＭＳ Ｐゴシック" charset="-128"/>
              </a:rPr>
              <a:t>New NSF award:  “Frameworks for ns-3”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cs typeface="ＭＳ Ｐゴシック" charset="-128"/>
              </a:rPr>
              <a:t>Four years, awarded on 3 March 2010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PIs/groups involved:</a:t>
            </a:r>
          </a:p>
          <a:p>
            <a:pPr lvl="1" eaLnBrk="1" hangingPunct="1"/>
            <a:r>
              <a:rPr lang="en-US" sz="2400"/>
              <a:t>Univ. of Washington (Tom Henderson)</a:t>
            </a:r>
          </a:p>
          <a:p>
            <a:pPr lvl="1" eaLnBrk="1" hangingPunct="1"/>
            <a:r>
              <a:rPr lang="en-US" sz="2400"/>
              <a:t>Georgia Tech. (George Riley)</a:t>
            </a:r>
          </a:p>
          <a:p>
            <a:pPr lvl="1" eaLnBrk="1" hangingPunct="1"/>
            <a:r>
              <a:rPr lang="en-US" sz="2400"/>
              <a:t>Bucknell University (Felipe Perrone)</a:t>
            </a:r>
          </a:p>
          <a:p>
            <a:pPr eaLnBrk="1" hangingPunct="1"/>
            <a:r>
              <a:rPr lang="en-US" sz="2800">
                <a:cs typeface="ＭＳ Ｐゴシック" charset="-128"/>
              </a:rPr>
              <a:t>Scope:</a:t>
            </a:r>
          </a:p>
          <a:p>
            <a:pPr lvl="1" eaLnBrk="1" hangingPunct="1"/>
            <a:r>
              <a:rPr lang="en-US" sz="2400"/>
              <a:t>Automation frameworks</a:t>
            </a:r>
          </a:p>
          <a:p>
            <a:pPr lvl="1" eaLnBrk="1" hangingPunct="1"/>
            <a:r>
              <a:rPr lang="en-US" sz="2400"/>
              <a:t>Scenario management</a:t>
            </a:r>
          </a:p>
          <a:p>
            <a:pPr lvl="1" eaLnBrk="1" hangingPunct="1"/>
            <a:r>
              <a:rPr lang="en-US" sz="2400"/>
              <a:t>Education</a:t>
            </a:r>
          </a:p>
          <a:p>
            <a:pPr lvl="1" eaLnBrk="1" hangingPunct="1"/>
            <a:r>
              <a:rPr lang="en-US" sz="2400"/>
              <a:t>Software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48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Frameworks for ns-3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cs typeface="ＭＳ Ｐゴシック" charset="-128"/>
              </a:rPr>
              <a:t>What do we mean by frameworks?</a:t>
            </a:r>
          </a:p>
          <a:p>
            <a:pPr lvl="1" eaLnBrk="1" hangingPunct="1"/>
            <a:r>
              <a:rPr lang="en-US" sz="2000"/>
              <a:t>Extensions to ns-3 outside of the core and models</a:t>
            </a:r>
          </a:p>
          <a:p>
            <a:pPr lvl="1" eaLnBrk="1" hangingPunct="1"/>
            <a:r>
              <a:rPr lang="en-US" sz="2000"/>
              <a:t>Helping users with their workflow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57200" y="2819400"/>
            <a:ext cx="8021638" cy="2971800"/>
            <a:chOff x="288" y="336"/>
            <a:chExt cx="5053" cy="1872"/>
          </a:xfrm>
        </p:grpSpPr>
        <p:sp>
          <p:nvSpPr>
            <p:cNvPr id="34823" name="Line 127"/>
            <p:cNvSpPr>
              <a:spLocks noChangeShapeType="1"/>
            </p:cNvSpPr>
            <p:nvPr/>
          </p:nvSpPr>
          <p:spPr bwMode="auto">
            <a:xfrm flipV="1">
              <a:off x="2208" y="768"/>
              <a:ext cx="0" cy="14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4" name="AutoShape 128"/>
            <p:cNvSpPr>
              <a:spLocks noChangeArrowheads="1"/>
            </p:cNvSpPr>
            <p:nvPr/>
          </p:nvSpPr>
          <p:spPr bwMode="auto">
            <a:xfrm>
              <a:off x="288" y="1056"/>
              <a:ext cx="624" cy="3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5" name="Text Box 129"/>
            <p:cNvSpPr txBox="1">
              <a:spLocks noChangeArrowheads="1"/>
            </p:cNvSpPr>
            <p:nvPr/>
          </p:nvSpPr>
          <p:spPr bwMode="auto">
            <a:xfrm>
              <a:off x="336" y="1104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Problem 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Definition</a:t>
              </a:r>
            </a:p>
          </p:txBody>
        </p:sp>
        <p:sp>
          <p:nvSpPr>
            <p:cNvPr id="34826" name="AutoShape 130"/>
            <p:cNvSpPr>
              <a:spLocks noChangeArrowheads="1"/>
            </p:cNvSpPr>
            <p:nvPr/>
          </p:nvSpPr>
          <p:spPr bwMode="auto">
            <a:xfrm>
              <a:off x="960" y="1104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7" name="AutoShape 131" descr="Wide upward diagonal"/>
            <p:cNvSpPr>
              <a:spLocks noChangeArrowheads="1"/>
            </p:cNvSpPr>
            <p:nvPr/>
          </p:nvSpPr>
          <p:spPr bwMode="auto">
            <a:xfrm>
              <a:off x="1200" y="1056"/>
              <a:ext cx="624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8" name="Text Box 132"/>
            <p:cNvSpPr txBox="1">
              <a:spLocks noChangeArrowheads="1"/>
            </p:cNvSpPr>
            <p:nvPr/>
          </p:nvSpPr>
          <p:spPr bwMode="auto">
            <a:xfrm>
              <a:off x="1248" y="1104"/>
              <a:ext cx="5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Modeling</a:t>
              </a:r>
            </a:p>
          </p:txBody>
        </p:sp>
        <p:sp>
          <p:nvSpPr>
            <p:cNvPr id="34829" name="AutoShape 133"/>
            <p:cNvSpPr>
              <a:spLocks noChangeArrowheads="1"/>
            </p:cNvSpPr>
            <p:nvPr/>
          </p:nvSpPr>
          <p:spPr bwMode="auto">
            <a:xfrm>
              <a:off x="2136" y="1056"/>
              <a:ext cx="624" cy="3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0" name="Text Box 134"/>
            <p:cNvSpPr txBox="1">
              <a:spLocks noChangeArrowheads="1"/>
            </p:cNvSpPr>
            <p:nvPr/>
          </p:nvSpPr>
          <p:spPr bwMode="auto">
            <a:xfrm>
              <a:off x="2160" y="1104"/>
              <a:ext cx="6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Experiment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Definition</a:t>
              </a:r>
            </a:p>
          </p:txBody>
        </p:sp>
        <p:sp>
          <p:nvSpPr>
            <p:cNvPr id="34831" name="AutoShape 135"/>
            <p:cNvSpPr>
              <a:spLocks noChangeArrowheads="1"/>
            </p:cNvSpPr>
            <p:nvPr/>
          </p:nvSpPr>
          <p:spPr bwMode="auto">
            <a:xfrm>
              <a:off x="2112" y="384"/>
              <a:ext cx="624" cy="3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2" name="Text Box 136"/>
            <p:cNvSpPr txBox="1">
              <a:spLocks noChangeArrowheads="1"/>
            </p:cNvSpPr>
            <p:nvPr/>
          </p:nvSpPr>
          <p:spPr bwMode="auto">
            <a:xfrm>
              <a:off x="2160" y="432"/>
              <a:ext cx="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Scenario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Generation</a:t>
              </a:r>
            </a:p>
          </p:txBody>
        </p:sp>
        <p:sp>
          <p:nvSpPr>
            <p:cNvPr id="34833" name="AutoShape 137"/>
            <p:cNvSpPr>
              <a:spLocks noChangeArrowheads="1"/>
            </p:cNvSpPr>
            <p:nvPr/>
          </p:nvSpPr>
          <p:spPr bwMode="auto">
            <a:xfrm>
              <a:off x="3360" y="1056"/>
              <a:ext cx="624" cy="38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4" name="Text Box 138"/>
            <p:cNvSpPr txBox="1">
              <a:spLocks noChangeArrowheads="1"/>
            </p:cNvSpPr>
            <p:nvPr/>
          </p:nvSpPr>
          <p:spPr bwMode="auto">
            <a:xfrm>
              <a:off x="3408" y="1104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ns-3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execution</a:t>
              </a:r>
            </a:p>
          </p:txBody>
        </p:sp>
        <p:sp>
          <p:nvSpPr>
            <p:cNvPr id="34835" name="AutoShape 139"/>
            <p:cNvSpPr>
              <a:spLocks noChangeArrowheads="1"/>
            </p:cNvSpPr>
            <p:nvPr/>
          </p:nvSpPr>
          <p:spPr bwMode="auto">
            <a:xfrm>
              <a:off x="1872" y="1104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6" name="AutoShape 140"/>
            <p:cNvSpPr>
              <a:spLocks noChangeArrowheads="1"/>
            </p:cNvSpPr>
            <p:nvPr/>
          </p:nvSpPr>
          <p:spPr bwMode="auto">
            <a:xfrm rot="5400000">
              <a:off x="2352" y="768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7" name="AutoShape 141"/>
            <p:cNvSpPr>
              <a:spLocks noChangeArrowheads="1"/>
            </p:cNvSpPr>
            <p:nvPr/>
          </p:nvSpPr>
          <p:spPr bwMode="auto">
            <a:xfrm>
              <a:off x="2832" y="1104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8" name="AutoShape 142"/>
            <p:cNvSpPr>
              <a:spLocks noChangeArrowheads="1"/>
            </p:cNvSpPr>
            <p:nvPr/>
          </p:nvSpPr>
          <p:spPr bwMode="auto">
            <a:xfrm>
              <a:off x="3456" y="1488"/>
              <a:ext cx="96" cy="288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9" name="AutoShape 143"/>
            <p:cNvSpPr>
              <a:spLocks noChangeArrowheads="1"/>
            </p:cNvSpPr>
            <p:nvPr/>
          </p:nvSpPr>
          <p:spPr bwMode="auto">
            <a:xfrm>
              <a:off x="3648" y="1488"/>
              <a:ext cx="96" cy="288"/>
            </a:xfrm>
            <a:prstGeom prst="can">
              <a:avLst>
                <a:gd name="adj" fmla="val 7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Text Box 144"/>
            <p:cNvSpPr txBox="1">
              <a:spLocks noChangeArrowheads="1"/>
            </p:cNvSpPr>
            <p:nvPr/>
          </p:nvSpPr>
          <p:spPr bwMode="auto">
            <a:xfrm>
              <a:off x="3792" y="1488"/>
              <a:ext cx="1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i="1">
                  <a:solidFill>
                    <a:schemeClr val="tx1"/>
                  </a:solidFill>
                </a:rPr>
                <a:t>Optional:</a:t>
              </a:r>
              <a:r>
                <a:rPr lang="en-US" sz="1200">
                  <a:solidFill>
                    <a:schemeClr val="tx1"/>
                  </a:solidFill>
                </a:rPr>
                <a:t> Connections to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NICs or to virtual machines (VMs)</a:t>
              </a:r>
            </a:p>
          </p:txBody>
        </p:sp>
        <p:sp>
          <p:nvSpPr>
            <p:cNvPr id="34841" name="AutoShape 145"/>
            <p:cNvSpPr>
              <a:spLocks noChangeArrowheads="1"/>
            </p:cNvSpPr>
            <p:nvPr/>
          </p:nvSpPr>
          <p:spPr bwMode="auto">
            <a:xfrm>
              <a:off x="3072" y="960"/>
              <a:ext cx="240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2" name="AutoShape 146"/>
            <p:cNvSpPr>
              <a:spLocks noChangeArrowheads="1"/>
            </p:cNvSpPr>
            <p:nvPr/>
          </p:nvSpPr>
          <p:spPr bwMode="auto">
            <a:xfrm>
              <a:off x="4032" y="960"/>
              <a:ext cx="240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3" name="AutoShape 147"/>
            <p:cNvSpPr>
              <a:spLocks noChangeArrowheads="1"/>
            </p:cNvSpPr>
            <p:nvPr/>
          </p:nvSpPr>
          <p:spPr bwMode="auto">
            <a:xfrm>
              <a:off x="4320" y="1104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4" name="AutoShape 148"/>
            <p:cNvSpPr>
              <a:spLocks noChangeArrowheads="1"/>
            </p:cNvSpPr>
            <p:nvPr/>
          </p:nvSpPr>
          <p:spPr bwMode="auto">
            <a:xfrm>
              <a:off x="3072" y="864"/>
              <a:ext cx="1200" cy="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5" name="Text Box 149"/>
            <p:cNvSpPr txBox="1">
              <a:spLocks noChangeArrowheads="1"/>
            </p:cNvSpPr>
            <p:nvPr/>
          </p:nvSpPr>
          <p:spPr bwMode="auto">
            <a:xfrm>
              <a:off x="3168" y="864"/>
              <a:ext cx="9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Execution manager</a:t>
              </a:r>
            </a:p>
          </p:txBody>
        </p:sp>
        <p:sp>
          <p:nvSpPr>
            <p:cNvPr id="34846" name="Line 150"/>
            <p:cNvSpPr>
              <a:spLocks noChangeShapeType="1"/>
            </p:cNvSpPr>
            <p:nvPr/>
          </p:nvSpPr>
          <p:spPr bwMode="auto">
            <a:xfrm>
              <a:off x="3072" y="8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7" name="Line 151"/>
            <p:cNvSpPr>
              <a:spLocks noChangeShapeType="1"/>
            </p:cNvSpPr>
            <p:nvPr/>
          </p:nvSpPr>
          <p:spPr bwMode="auto">
            <a:xfrm>
              <a:off x="3312" y="10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8" name="Text Box 152"/>
            <p:cNvSpPr txBox="1">
              <a:spLocks noChangeArrowheads="1"/>
            </p:cNvSpPr>
            <p:nvPr/>
          </p:nvSpPr>
          <p:spPr bwMode="auto">
            <a:xfrm>
              <a:off x="2448" y="1584"/>
              <a:ext cx="81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Framework to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manage hybrid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ns-3/testbed/VM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experiments</a:t>
              </a:r>
            </a:p>
          </p:txBody>
        </p:sp>
        <p:sp>
          <p:nvSpPr>
            <p:cNvPr id="34849" name="AutoShape 153"/>
            <p:cNvSpPr>
              <a:spLocks noChangeArrowheads="1"/>
            </p:cNvSpPr>
            <p:nvPr/>
          </p:nvSpPr>
          <p:spPr bwMode="auto">
            <a:xfrm>
              <a:off x="3120" y="384"/>
              <a:ext cx="672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0" name="Text Box 154"/>
            <p:cNvSpPr txBox="1">
              <a:spLocks noChangeArrowheads="1"/>
            </p:cNvSpPr>
            <p:nvPr/>
          </p:nvSpPr>
          <p:spPr bwMode="auto">
            <a:xfrm>
              <a:off x="3168" y="48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Educational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script library</a:t>
              </a:r>
            </a:p>
          </p:txBody>
        </p:sp>
        <p:sp>
          <p:nvSpPr>
            <p:cNvPr id="34851" name="AutoShape 155"/>
            <p:cNvSpPr>
              <a:spLocks noChangeArrowheads="1"/>
            </p:cNvSpPr>
            <p:nvPr/>
          </p:nvSpPr>
          <p:spPr bwMode="auto">
            <a:xfrm>
              <a:off x="4560" y="1008"/>
              <a:ext cx="624" cy="3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2" name="Text Box 156"/>
            <p:cNvSpPr txBox="1">
              <a:spLocks noChangeArrowheads="1"/>
            </p:cNvSpPr>
            <p:nvPr/>
          </p:nvSpPr>
          <p:spPr bwMode="auto">
            <a:xfrm>
              <a:off x="4558" y="1056"/>
              <a:ext cx="6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Output data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management</a:t>
              </a:r>
            </a:p>
          </p:txBody>
        </p:sp>
        <p:sp>
          <p:nvSpPr>
            <p:cNvPr id="34853" name="AutoShape 157"/>
            <p:cNvSpPr>
              <a:spLocks noChangeArrowheads="1"/>
            </p:cNvSpPr>
            <p:nvPr/>
          </p:nvSpPr>
          <p:spPr bwMode="auto">
            <a:xfrm flipV="1">
              <a:off x="3120" y="1488"/>
              <a:ext cx="240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4" name="Line 158"/>
            <p:cNvSpPr>
              <a:spLocks noChangeShapeType="1"/>
            </p:cNvSpPr>
            <p:nvPr/>
          </p:nvSpPr>
          <p:spPr bwMode="auto">
            <a:xfrm>
              <a:off x="3072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5" name="Line 159"/>
            <p:cNvSpPr>
              <a:spLocks noChangeShapeType="1"/>
            </p:cNvSpPr>
            <p:nvPr/>
          </p:nvSpPr>
          <p:spPr bwMode="auto">
            <a:xfrm>
              <a:off x="4272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6" name="Line 160"/>
            <p:cNvSpPr>
              <a:spLocks noChangeShapeType="1"/>
            </p:cNvSpPr>
            <p:nvPr/>
          </p:nvSpPr>
          <p:spPr bwMode="auto">
            <a:xfrm>
              <a:off x="4800" y="1872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7" name="Line 161"/>
            <p:cNvSpPr>
              <a:spLocks noChangeShapeType="1"/>
            </p:cNvSpPr>
            <p:nvPr/>
          </p:nvSpPr>
          <p:spPr bwMode="auto">
            <a:xfrm flipH="1">
              <a:off x="1440" y="2208"/>
              <a:ext cx="33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8" name="Line 162"/>
            <p:cNvSpPr>
              <a:spLocks noChangeShapeType="1"/>
            </p:cNvSpPr>
            <p:nvPr/>
          </p:nvSpPr>
          <p:spPr bwMode="auto">
            <a:xfrm flipV="1">
              <a:off x="1440" y="1536"/>
              <a:ext cx="0" cy="6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9" name="Line 163"/>
            <p:cNvSpPr>
              <a:spLocks noChangeShapeType="1"/>
            </p:cNvSpPr>
            <p:nvPr/>
          </p:nvSpPr>
          <p:spPr bwMode="auto">
            <a:xfrm flipV="1">
              <a:off x="2352" y="1536"/>
              <a:ext cx="0" cy="6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0" name="Text Box 164"/>
            <p:cNvSpPr txBox="1">
              <a:spLocks noChangeArrowheads="1"/>
            </p:cNvSpPr>
            <p:nvPr/>
          </p:nvSpPr>
          <p:spPr bwMode="auto">
            <a:xfrm>
              <a:off x="3504" y="2016"/>
              <a:ext cx="8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i="1">
                  <a:solidFill>
                    <a:schemeClr val="tx1"/>
                  </a:solidFill>
                </a:rPr>
                <a:t>Iterate as needed</a:t>
              </a:r>
            </a:p>
          </p:txBody>
        </p:sp>
        <p:sp>
          <p:nvSpPr>
            <p:cNvPr id="34861" name="AutoShape 165"/>
            <p:cNvSpPr>
              <a:spLocks noChangeArrowheads="1"/>
            </p:cNvSpPr>
            <p:nvPr/>
          </p:nvSpPr>
          <p:spPr bwMode="auto">
            <a:xfrm rot="-2649695">
              <a:off x="4272" y="576"/>
              <a:ext cx="192" cy="288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2" name="AutoShape 166"/>
            <p:cNvSpPr>
              <a:spLocks noChangeArrowheads="1"/>
            </p:cNvSpPr>
            <p:nvPr/>
          </p:nvSpPr>
          <p:spPr bwMode="auto">
            <a:xfrm>
              <a:off x="4514" y="336"/>
              <a:ext cx="624" cy="3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3" name="Text Box 167"/>
            <p:cNvSpPr txBox="1">
              <a:spLocks noChangeArrowheads="1"/>
            </p:cNvSpPr>
            <p:nvPr/>
          </p:nvSpPr>
          <p:spPr bwMode="auto">
            <a:xfrm>
              <a:off x="4512" y="384"/>
              <a:ext cx="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Visualization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Animation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58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Future project directions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Google Summer of Code 2010</a:t>
            </a:r>
          </a:p>
          <a:p>
            <a:pPr eaLnBrk="1" hangingPunct="1"/>
            <a:r>
              <a:rPr lang="en-US">
                <a:cs typeface="ＭＳ Ｐゴシック" charset="-128"/>
              </a:rPr>
              <a:t>Upcoming ns-3 major merges</a:t>
            </a:r>
          </a:p>
          <a:p>
            <a:pPr lvl="1" eaLnBrk="1" hangingPunct="1"/>
            <a:r>
              <a:rPr lang="en-US"/>
              <a:t>ns-3-simu</a:t>
            </a:r>
          </a:p>
          <a:p>
            <a:pPr lvl="1" eaLnBrk="1" hangingPunct="1"/>
            <a:r>
              <a:rPr lang="en-US"/>
              <a:t>ns-3 parallel (shared memory)</a:t>
            </a:r>
          </a:p>
          <a:p>
            <a:pPr eaLnBrk="1" hangingPunct="1"/>
            <a:r>
              <a:rPr lang="en-US">
                <a:cs typeface="ＭＳ Ｐゴシック" charset="-128"/>
              </a:rPr>
              <a:t>Considering a U.S.-based workshop in late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Summary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417638"/>
            <a:ext cx="8229600" cy="355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314325" marR="0" lvl="0" indent="-314325" algn="l" defTabSz="457200" rtl="0" eaLnBrk="1" fontAlgn="base" latinLnBrk="0" hangingPunct="1">
              <a:lnSpc>
                <a:spcPct val="81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ns-3 is an emerging simulator to replace ns-2</a:t>
            </a:r>
          </a:p>
          <a:p>
            <a:pPr marL="314325" marR="0" lvl="0" indent="-314325" algn="l" defTabSz="457200" rtl="0" eaLnBrk="1" fontAlgn="base" latinLnBrk="0" hangingPunct="1">
              <a:lnSpc>
                <a:spcPct val="81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ns-3 if you are interested in:</a:t>
            </a:r>
          </a:p>
          <a:p>
            <a:pPr marL="714375" marR="0" lvl="1" indent="-257175" algn="l" defTabSz="457200" rtl="0" eaLnBrk="1" fontAlgn="base" latinLnBrk="0" hangingPunct="1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Open source and collaboration</a:t>
            </a:r>
          </a:p>
          <a:p>
            <a:pPr marL="714375" marR="0" lvl="1" indent="-257175" algn="l" defTabSz="457200" rtl="0" eaLnBrk="1" fontAlgn="base" latinLnBrk="0" hangingPunct="1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More faithful representations of real computers and the Internet</a:t>
            </a:r>
          </a:p>
          <a:p>
            <a:pPr marL="714375" marR="0" lvl="1" indent="-257175" algn="l" defTabSz="457200" rtl="0" eaLnBrk="1" fontAlgn="base" latinLnBrk="0" hangingPunct="1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Integration with testbeds</a:t>
            </a:r>
          </a:p>
          <a:p>
            <a:pPr marL="714375" marR="0" lvl="1" indent="-257175" algn="l" defTabSz="457200" rtl="0" eaLnBrk="1" fontAlgn="base" latinLnBrk="0" hangingPunct="1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A powerful low-level API</a:t>
            </a:r>
          </a:p>
          <a:p>
            <a:pPr marL="714375" marR="0" lvl="1" indent="-257175" algn="l" defTabSz="457200" rtl="0" eaLnBrk="1" fontAlgn="base" latinLnBrk="0" hangingPunct="1">
              <a:lnSpc>
                <a:spcPct val="8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Python scripting</a:t>
            </a:r>
          </a:p>
          <a:p>
            <a:pPr marL="314325" marR="0" lvl="0" indent="-314325" algn="l" defTabSz="457200" rtl="0" eaLnBrk="1" fontAlgn="base" latinLnBrk="0" hangingPunct="1">
              <a:lnSpc>
                <a:spcPct val="81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ns-3 needs you!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ea typeface="ＭＳ Ｐゴシック" charset="-128"/>
                <a:cs typeface="ＭＳ Ｐゴシック" charset="-128"/>
              </a:rPr>
              <a:t>wns-3 March 2010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09F810-18C4-4E49-8E86-92CF7C6EBEC0}" type="slidenum">
              <a:rPr lang="en-GB">
                <a:latin typeface="Arial" charset="0"/>
                <a:ea typeface="ＭＳ Ｐゴシック" charset="-128"/>
                <a:cs typeface="ＭＳ Ｐゴシック" charset="-128"/>
              </a:rPr>
              <a:pPr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  <a:p>
            <a:endParaRPr lang="en-GB">
              <a:ea typeface="ＭＳ Ｐゴシック" charset="-128"/>
              <a:cs typeface="ＭＳ Ｐゴシック" charset="-128"/>
            </a:endParaRPr>
          </a:p>
          <a:p>
            <a:r>
              <a:rPr lang="en-GB">
                <a:ea typeface="ＭＳ Ｐゴシック" charset="-128"/>
                <a:cs typeface="ＭＳ Ｐゴシック" charset="-128"/>
              </a:rPr>
              <a:t>http://www.nsnam.org</a:t>
            </a:r>
          </a:p>
        </p:txBody>
      </p:sp>
      <p:sp>
        <p:nvSpPr>
          <p:cNvPr id="368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8229600" cy="868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cs typeface="ＭＳ Ｐゴシック" charset="-128"/>
              </a:rPr>
              <a:t>Resources</a:t>
            </a: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8229600" cy="4738688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Web site:  </a:t>
            </a:r>
          </a:p>
          <a:p>
            <a:pPr lvl="1" eaLnBrk="1" hangingPunct="1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CCCCFF"/>
                </a:solidFill>
                <a:hlinkClick r:id="rId3"/>
              </a:rPr>
              <a:t>http://www.nsnam.org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Mailing list:  </a:t>
            </a:r>
          </a:p>
          <a:p>
            <a:pPr lvl="1" eaLnBrk="1" hangingPunct="1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CCCCFF"/>
                </a:solidFill>
                <a:hlinkClick r:id="rId4"/>
              </a:rPr>
              <a:t>http://mailman.isi.edu/mailman/listinfo/ns-developers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IRC:  #ns-3 at </a:t>
            </a:r>
            <a:r>
              <a:rPr lang="en-GB" sz="2400" dirty="0" err="1">
                <a:cs typeface="ＭＳ Ｐゴシック" charset="-128"/>
              </a:rPr>
              <a:t>freenode.net</a:t>
            </a:r>
            <a:endParaRPr lang="en-GB" sz="2400" dirty="0">
              <a:cs typeface="ＭＳ Ｐゴシック" charset="-128"/>
            </a:endParaRP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Tutorial:</a:t>
            </a:r>
          </a:p>
          <a:p>
            <a:pPr lvl="1" eaLnBrk="1" hangingPunct="1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CCCCFF"/>
                </a:solidFill>
                <a:hlinkClick r:id="rId5"/>
              </a:rPr>
              <a:t>http://www.nsnam.org/docs/tutorial/tutorial.html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Code server:</a:t>
            </a:r>
          </a:p>
          <a:p>
            <a:pPr lvl="1" eaLnBrk="1" hangingPunct="1">
              <a:lnSpc>
                <a:spcPct val="81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CCCCFF"/>
                </a:solidFill>
                <a:hlinkClick r:id="rId6"/>
              </a:rPr>
              <a:t>http://code.nsnam.org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cs typeface="ＭＳ Ｐゴシック" charset="-128"/>
              </a:rPr>
              <a:t>Wiki:</a:t>
            </a:r>
          </a:p>
          <a:p>
            <a:pPr lvl="1" eaLnBrk="1" hangingPunct="1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CCCCFF"/>
                </a:solidFill>
                <a:hlinkClick r:id="rId7"/>
              </a:rPr>
              <a:t>http://www.nsnam.org/wiki/index.php/Main_Page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  <a:t>Modeling the PHY Channel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>
                <a:ea typeface="ＭＳ Ｐゴシック" pitchFamily="-108" charset="-128"/>
                <a:cs typeface="ＭＳ Ｐゴシック" pitchFamily="-108" charset="-128"/>
              </a:rPr>
              <a:t>Experimental Evaluation of Wireless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Kotz et. al, MSWiM 2004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ea typeface="ＭＳ Ｐゴシック" pitchFamily="-108" charset="-128"/>
                <a:cs typeface="ＭＳ Ｐゴシック" pitchFamily="-108" charset="-128"/>
              </a:rPr>
              <a:t>Link-Level Measurements from an 802.11b Mesh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Aguayo et. al, SIGCOMM 2004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ea typeface="ＭＳ Ｐゴシック" pitchFamily="-108" charset="-128"/>
                <a:cs typeface="ＭＳ Ｐゴシック" pitchFamily="-108" charset="-128"/>
              </a:rPr>
              <a:t>Measurement-Based Physical Layer Modeling for Wireless Network Simulations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Reddy et. al, Mascots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54B7-C887-DB4C-88C9-82BE93F400F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PHY Layer Models</a:t>
            </a:r>
            <a:b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Free-Space (</a:t>
            </a:r>
            <a:r>
              <a:rPr lang="en-US" sz="3600" dirty="0" err="1" smtClean="0">
                <a:ea typeface="ＭＳ Ｐゴシック" pitchFamily="-108" charset="-128"/>
                <a:cs typeface="ＭＳ Ｐゴシック" pitchFamily="-108" charset="-128"/>
              </a:rPr>
              <a:t>Friis</a:t>
            </a:r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) Model</a:t>
            </a:r>
          </a:p>
        </p:txBody>
      </p:sp>
      <p:sp>
        <p:nvSpPr>
          <p:cNvPr id="38916" name="Content Placeholder 3"/>
          <p:cNvSpPr>
            <a:spLocks noGrp="1"/>
          </p:cNvSpPr>
          <p:nvPr>
            <p:ph idx="1"/>
          </p:nvPr>
        </p:nvSpPr>
        <p:spPr>
          <a:xfrm>
            <a:off x="1435608" y="3475038"/>
            <a:ext cx="5791200" cy="3108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 err="1" smtClean="0">
                <a:ea typeface="ＭＳ Ｐゴシック" pitchFamily="-108" charset="-128"/>
                <a:cs typeface="ＭＳ Ｐゴシック" pitchFamily="-108" charset="-128"/>
              </a:rPr>
              <a:t>Pr(d</a:t>
            </a: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) = Received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err="1" smtClean="0">
                <a:ea typeface="ＭＳ Ｐゴシック" pitchFamily="-108" charset="-128"/>
                <a:cs typeface="ＭＳ Ｐゴシック" pitchFamily="-108" charset="-128"/>
              </a:rPr>
              <a:t>d</a:t>
            </a: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 = Distance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Pt = Transmit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err="1" smtClean="0">
                <a:ea typeface="ＭＳ Ｐゴシック" pitchFamily="-108" charset="-128"/>
                <a:cs typeface="ＭＳ Ｐゴシック" pitchFamily="-108" charset="-128"/>
              </a:rPr>
              <a:t>Gt</a:t>
            </a: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 = Antenna Gain at Transmitter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err="1" smtClean="0">
                <a:ea typeface="ＭＳ Ｐゴシック" pitchFamily="-108" charset="-128"/>
                <a:cs typeface="ＭＳ Ｐゴシック" pitchFamily="-108" charset="-128"/>
              </a:rPr>
              <a:t>Gr</a:t>
            </a: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 = Antenna Gain at Receiver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err="1" smtClean="0">
                <a:ea typeface="ＭＳ Ｐゴシック" pitchFamily="-108" charset="-128"/>
                <a:cs typeface="ＭＳ Ｐゴシック" pitchFamily="-108" charset="-128"/>
              </a:rPr>
              <a:t>λ</a:t>
            </a: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 = Wavelength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ea typeface="ＭＳ Ｐゴシック" pitchFamily="-108" charset="-128"/>
                <a:cs typeface="ＭＳ Ｐゴシック" pitchFamily="-108" charset="-128"/>
              </a:rPr>
              <a:t>L = “System Loss” (L &gt;= 1)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752600" y="1417638"/>
          <a:ext cx="5029200" cy="2057400"/>
        </p:xfrm>
        <a:graphic>
          <a:graphicData uri="http://schemas.openxmlformats.org/presentationml/2006/ole">
            <p:oleObj spid="_x0000_s108546" name="Equation" r:id="rId3" imgW="1117600" imgH="4572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C1A7-D5DF-F745-86B0-E2CBA71AF267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PHY Layer Models</a:t>
            </a:r>
            <a:b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Two-Ray Ground Reflection Model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idx="1"/>
          </p:nvPr>
        </p:nvSpPr>
        <p:spPr>
          <a:xfrm>
            <a:off x="1628775" y="4160838"/>
            <a:ext cx="5410200" cy="23844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ht = Height of transmitter</a:t>
            </a:r>
          </a:p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hr = Height of receiver</a:t>
            </a:r>
          </a:p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dc = Crossover Distance</a:t>
            </a:r>
          </a:p>
          <a:p>
            <a:pPr lvl="1" eaLnBrk="1" hangingPunct="1"/>
            <a:r>
              <a:rPr lang="en-US" dirty="0" smtClean="0"/>
              <a:t>Use above only if </a:t>
            </a:r>
            <a:r>
              <a:rPr lang="en-US" dirty="0" err="1" smtClean="0"/>
              <a:t>d</a:t>
            </a:r>
            <a:r>
              <a:rPr lang="en-US" dirty="0" smtClean="0"/>
              <a:t> &gt; dc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495425" y="1417638"/>
          <a:ext cx="5543550" cy="2743200"/>
        </p:xfrm>
        <a:graphic>
          <a:graphicData uri="http://schemas.openxmlformats.org/presentationml/2006/ole">
            <p:oleObj spid="_x0000_s109570" name="Equation" r:id="rId3" imgW="1231900" imgH="6096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E8E0-500C-434B-B297-9B9DA627649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PHY Layer Models</a:t>
            </a:r>
            <a:b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Shadowing Model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idx="1"/>
          </p:nvPr>
        </p:nvSpPr>
        <p:spPr>
          <a:xfrm>
            <a:off x="990600" y="4092575"/>
            <a:ext cx="6781800" cy="23844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d0 = “Close-in Distance”</a:t>
            </a:r>
          </a:p>
          <a:p>
            <a:pPr eaLnBrk="1" hangingPunct="1"/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β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= Path loss exponent</a:t>
            </a:r>
          </a:p>
          <a:p>
            <a:pPr eaLnBrk="1" hangingPunct="1"/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XdB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= Log-Normal Random Variable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42875" y="1760538"/>
          <a:ext cx="8858250" cy="2057400"/>
        </p:xfrm>
        <a:graphic>
          <a:graphicData uri="http://schemas.openxmlformats.org/presentationml/2006/ole">
            <p:oleObj spid="_x0000_s110594" name="Equation" r:id="rId3" imgW="1968500" imgH="4572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7FF-72FE-BA40-8D9D-514EC4D9A1B8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Network Simulation Basics - 3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A28BF-2D26-244A-866A-BB7DF7374D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95400" y="2362200"/>
            <a:ext cx="6854825" cy="3678238"/>
            <a:chOff x="470" y="1248"/>
            <a:chExt cx="4318" cy="2559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72" y="163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3072" y="22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1680" y="22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672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4080" y="312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4080" y="15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1008" y="1872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V="1">
              <a:off x="960" y="2592"/>
              <a:ext cx="76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Line 15"/>
            <p:cNvSpPr>
              <a:spLocks noChangeShapeType="1"/>
            </p:cNvSpPr>
            <p:nvPr/>
          </p:nvSpPr>
          <p:spPr bwMode="auto">
            <a:xfrm>
              <a:off x="2016" y="24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 flipV="1">
              <a:off x="3360" y="1776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Line 17"/>
            <p:cNvSpPr>
              <a:spLocks noChangeShapeType="1"/>
            </p:cNvSpPr>
            <p:nvPr/>
          </p:nvSpPr>
          <p:spPr bwMode="auto">
            <a:xfrm>
              <a:off x="3360" y="2544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3" name="Text Box 18"/>
            <p:cNvSpPr txBox="1">
              <a:spLocks noChangeArrowheads="1"/>
            </p:cNvSpPr>
            <p:nvPr/>
          </p:nvSpPr>
          <p:spPr bwMode="auto">
            <a:xfrm>
              <a:off x="470" y="1329"/>
              <a:ext cx="8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TCP Client 1</a:t>
              </a:r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>
              <a:off x="480" y="3552"/>
              <a:ext cx="8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TCP Client 2</a:t>
              </a:r>
            </a:p>
          </p:txBody>
        </p:sp>
        <p:sp>
          <p:nvSpPr>
            <p:cNvPr id="24595" name="Text Box 20"/>
            <p:cNvSpPr txBox="1">
              <a:spLocks noChangeArrowheads="1"/>
            </p:cNvSpPr>
            <p:nvPr/>
          </p:nvSpPr>
          <p:spPr bwMode="auto">
            <a:xfrm>
              <a:off x="3792" y="1248"/>
              <a:ext cx="90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TCP Server 1</a:t>
              </a:r>
            </a:p>
          </p:txBody>
        </p:sp>
        <p:sp>
          <p:nvSpPr>
            <p:cNvPr id="24596" name="Text Box 21"/>
            <p:cNvSpPr txBox="1">
              <a:spLocks noChangeArrowheads="1"/>
            </p:cNvSpPr>
            <p:nvPr/>
          </p:nvSpPr>
          <p:spPr bwMode="auto">
            <a:xfrm>
              <a:off x="3888" y="3504"/>
              <a:ext cx="90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TCP Server 2</a:t>
              </a:r>
            </a:p>
          </p:txBody>
        </p:sp>
        <p:sp>
          <p:nvSpPr>
            <p:cNvPr id="24597" name="Text Box 22"/>
            <p:cNvSpPr txBox="1">
              <a:spLocks noChangeArrowheads="1"/>
            </p:cNvSpPr>
            <p:nvPr/>
          </p:nvSpPr>
          <p:spPr bwMode="auto">
            <a:xfrm>
              <a:off x="1238" y="1761"/>
              <a:ext cx="100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100 Mbps, 5ms</a:t>
              </a:r>
            </a:p>
          </p:txBody>
        </p:sp>
        <p:sp>
          <p:nvSpPr>
            <p:cNvPr id="24598" name="Text Box 23"/>
            <p:cNvSpPr txBox="1">
              <a:spLocks noChangeArrowheads="1"/>
            </p:cNvSpPr>
            <p:nvPr/>
          </p:nvSpPr>
          <p:spPr bwMode="auto">
            <a:xfrm>
              <a:off x="1296" y="2976"/>
              <a:ext cx="100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100 Mbps, 5ms</a:t>
              </a:r>
            </a:p>
          </p:txBody>
        </p:sp>
        <p:sp>
          <p:nvSpPr>
            <p:cNvPr id="24599" name="Text Box 24"/>
            <p:cNvSpPr txBox="1">
              <a:spLocks noChangeArrowheads="1"/>
            </p:cNvSpPr>
            <p:nvPr/>
          </p:nvSpPr>
          <p:spPr bwMode="auto">
            <a:xfrm>
              <a:off x="2736" y="1728"/>
              <a:ext cx="100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100 Mbps, 5ms</a:t>
              </a:r>
            </a:p>
          </p:txBody>
        </p:sp>
        <p:sp>
          <p:nvSpPr>
            <p:cNvPr id="24600" name="Text Box 25"/>
            <p:cNvSpPr txBox="1">
              <a:spLocks noChangeArrowheads="1"/>
            </p:cNvSpPr>
            <p:nvPr/>
          </p:nvSpPr>
          <p:spPr bwMode="auto">
            <a:xfrm>
              <a:off x="2832" y="2976"/>
              <a:ext cx="100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100 Mbps, 5ms</a:t>
              </a:r>
            </a:p>
          </p:txBody>
        </p:sp>
        <p:sp>
          <p:nvSpPr>
            <p:cNvPr id="24601" name="Text Box 26"/>
            <p:cNvSpPr txBox="1">
              <a:spLocks noChangeArrowheads="1"/>
            </p:cNvSpPr>
            <p:nvPr/>
          </p:nvSpPr>
          <p:spPr bwMode="auto">
            <a:xfrm>
              <a:off x="2064" y="2208"/>
              <a:ext cx="100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" pitchFamily="-65" charset="0"/>
                </a:rPr>
                <a:t>10 Mbps, 20ms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Kotz – Wireless Assumptions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The world is flat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Radio transmission range is circular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All radios have equal range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If I can hear you, you can hear me</a:t>
            </a:r>
          </a:p>
          <a:p>
            <a:pPr lvl="1" eaLnBrk="1" hangingPunct="1"/>
            <a:r>
              <a:rPr lang="en-US" smtClean="0"/>
              <a:t>Symmetry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If I can hear you at all, I can hear you perfectly</a:t>
            </a:r>
          </a:p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Signal strength is a simple function of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71C-CE0E-3E46-9FC4-72B57D4C5067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Kotz – Antenna Angle</a:t>
            </a:r>
          </a:p>
        </p:txBody>
      </p:sp>
      <p:pic>
        <p:nvPicPr>
          <p:cNvPr id="19459" name="Picture 4" descr="Kotz-Angl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1417638"/>
            <a:ext cx="63404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3A6-A4E1-7B4F-873A-6C67AAE918AE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Kotz – Conditional Rx Probability</a:t>
            </a:r>
          </a:p>
        </p:txBody>
      </p:sp>
      <p:pic>
        <p:nvPicPr>
          <p:cNvPr id="20483" name="Picture 2" descr="Kots-Condition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214438"/>
            <a:ext cx="8153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34BE-3E2C-724A-9F1C-19D8338EFE1E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Kotz – Rx Probability vs. Distance</a:t>
            </a:r>
          </a:p>
        </p:txBody>
      </p:sp>
      <p:pic>
        <p:nvPicPr>
          <p:cNvPr id="21507" name="Picture 3" descr="Kotz-RxProb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7025"/>
            <a:ext cx="7620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559-D5D1-F341-BD85-26A8187FD174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Kotz – Rx Signal Strength</a:t>
            </a:r>
          </a:p>
        </p:txBody>
      </p:sp>
      <p:pic>
        <p:nvPicPr>
          <p:cNvPr id="22531" name="Picture 2" descr="Kitz-RxS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92238"/>
            <a:ext cx="7924800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04C0-AD78-C444-A95B-208B4AD8F807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Roofnet-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82650"/>
            <a:ext cx="71516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-108" charset="-128"/>
                <a:cs typeface="ＭＳ Ｐゴシック" pitchFamily="-108" charset="-128"/>
              </a:rPr>
              <a:t>Aguayo - Cambridge Roofnet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A6B-4CC5-2E4B-853A-BBD918556C4C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-108" charset="-128"/>
                <a:cs typeface="ＭＳ Ｐゴシック" pitchFamily="-108" charset="-128"/>
              </a:rPr>
              <a:t>Packet Delivery Map 1</a:t>
            </a:r>
          </a:p>
        </p:txBody>
      </p:sp>
      <p:pic>
        <p:nvPicPr>
          <p:cNvPr id="24579" name="Picture 2" descr="RSS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75" y="685800"/>
            <a:ext cx="652145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05B8-66B7-BA4E-B4BA-2433859FC15B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-108" charset="-128"/>
                <a:cs typeface="ＭＳ Ｐゴシック" pitchFamily="-108" charset="-128"/>
              </a:rPr>
              <a:t>Packet Delivery Map 2</a:t>
            </a:r>
          </a:p>
        </p:txBody>
      </p:sp>
      <p:pic>
        <p:nvPicPr>
          <p:cNvPr id="25603" name="Picture 3" descr="RSS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762000"/>
            <a:ext cx="62611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CC1-E6AF-B54C-A298-810E73E28848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-108" charset="-128"/>
                <a:cs typeface="ＭＳ Ｐゴシック" pitchFamily="-108" charset="-128"/>
              </a:rPr>
              <a:t>Packet Delivery Map 3</a:t>
            </a:r>
          </a:p>
        </p:txBody>
      </p:sp>
      <p:pic>
        <p:nvPicPr>
          <p:cNvPr id="26627" name="Picture 3" descr="RSS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762000"/>
            <a:ext cx="63119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D476-78E8-954B-8F7F-72E3B41E1BCA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-108" charset="-128"/>
                <a:cs typeface="ＭＳ Ｐゴシック" pitchFamily="-108" charset="-128"/>
              </a:rPr>
              <a:t>Delivery Fraction</a:t>
            </a:r>
          </a:p>
        </p:txBody>
      </p:sp>
      <p:pic>
        <p:nvPicPr>
          <p:cNvPr id="27651" name="Picture 2" descr="DeliveryProbability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52488"/>
            <a:ext cx="765175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23C6-46DB-8343-BD83-43B63AD4283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63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Network “Events”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2133600" y="720654"/>
            <a:ext cx="6248400" cy="5715000"/>
            <a:chOff x="2133600" y="1143000"/>
            <a:chExt cx="5105400" cy="4876800"/>
          </a:xfrm>
        </p:grpSpPr>
        <p:pic>
          <p:nvPicPr>
            <p:cNvPr id="4" name="Picture 3" descr="testdb-st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447800"/>
              <a:ext cx="4580659" cy="4572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33600" y="1143000"/>
              <a:ext cx="5105400" cy="4876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9652" y="3124200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Simulated Packets</a:t>
              </a:r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5104999" y="3401601"/>
              <a:ext cx="228606" cy="2278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Effect of “Foreign Packets”</a:t>
            </a:r>
          </a:p>
        </p:txBody>
      </p:sp>
      <p:pic>
        <p:nvPicPr>
          <p:cNvPr id="28675" name="Picture 2" descr="ForeignPacket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066800"/>
            <a:ext cx="7508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5A64-B934-7148-8363-9F84D0640EE2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Reddy – Measurement Study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Single base station, sending constant beacons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Single laptop receiver, at varying distances from the base station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Garmin V GPS on the laptop, reporting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Two different wireless chip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RaLink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Atheros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Hack Linux drivers to record retry statistics and received signal strength indications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Disable rate adaptation algorithms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High RTS threshold to disable RTS/CTS exchange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Constant Tx power of 20dBm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108" charset="-128"/>
                <a:cs typeface="ＭＳ Ｐゴシック" pitchFamily="-108" charset="-128"/>
              </a:rPr>
              <a:t>Operate in IEEE 802.11 Channel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F8A-490A-B642-8E1B-320B3920B576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Reddy – Mobility Pattern</a:t>
            </a:r>
          </a:p>
        </p:txBody>
      </p:sp>
      <p:pic>
        <p:nvPicPr>
          <p:cNvPr id="30723" name="Picture 4" descr="field_mob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88393" y="545307"/>
            <a:ext cx="436721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95D2-5392-024D-A8D2-4C619F1DC7FF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Reddy – RSS Measurement Results</a:t>
            </a:r>
          </a:p>
        </p:txBody>
      </p:sp>
      <p:pic>
        <p:nvPicPr>
          <p:cNvPr id="31747" name="Picture 3" descr="first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400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F9C-5FCA-5E46-9D85-C6FA53F20E39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Reddy – Results (Antenna Angle)</a:t>
            </a:r>
          </a:p>
        </p:txBody>
      </p:sp>
      <p:pic>
        <p:nvPicPr>
          <p:cNvPr id="32771" name="Picture 3" descr="tak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8600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1020-5571-7649-87EA-FF879B1B7F13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Reddy – Measurement, Average RSS</a:t>
            </a:r>
          </a:p>
        </p:txBody>
      </p:sp>
      <p:pic>
        <p:nvPicPr>
          <p:cNvPr id="33795" name="Picture 3" descr="take2m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5532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0DB1-5C98-8142-93CC-EB20B15F4EBF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PHY Layer Models</a:t>
            </a:r>
            <a:b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Stochastic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Compute Pr(d) (Sk(t)) with Friis Model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09600" y="2209800"/>
          <a:ext cx="6324600" cy="3373438"/>
        </p:xfrm>
        <a:graphic>
          <a:graphicData uri="http://schemas.openxmlformats.org/presentationml/2006/ole">
            <p:oleObj spid="_x0000_s112642" name="Equation" r:id="rId3" imgW="1524000" imgH="812800" progId="Equation.3">
              <p:embed/>
            </p:oleObj>
          </a:graphicData>
        </a:graphic>
      </p:graphicFrame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066800" y="5649913"/>
            <a:ext cx="6388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Wingdings" pitchFamily="-108" charset="2"/>
                <a:ea typeface="Wingdings" pitchFamily="-108" charset="2"/>
                <a:cs typeface="Wingdings" pitchFamily="-108" charset="2"/>
              </a:rPr>
              <a:t></a:t>
            </a:r>
            <a:r>
              <a:rPr lang="en-US" sz="3200" dirty="0">
                <a:latin typeface="Calibri" pitchFamily="-108" charset="0"/>
              </a:rPr>
              <a:t> Choose uniform random variable, </a:t>
            </a:r>
            <a:br>
              <a:rPr lang="en-US" sz="3200" dirty="0">
                <a:latin typeface="Calibri" pitchFamily="-108" charset="0"/>
              </a:rPr>
            </a:br>
            <a:r>
              <a:rPr lang="en-US" sz="3200" dirty="0">
                <a:latin typeface="Calibri" pitchFamily="-108" charset="0"/>
              </a:rPr>
              <a:t>packet error proportional to </a:t>
            </a:r>
            <a:r>
              <a:rPr lang="en-US" sz="3200" dirty="0" err="1">
                <a:latin typeface="Calibri" pitchFamily="-108" charset="0"/>
              </a:rPr>
              <a:t>SNIR(k,t</a:t>
            </a:r>
            <a:r>
              <a:rPr lang="en-US" sz="3200" dirty="0">
                <a:latin typeface="Calibri" pitchFamily="-108" charset="0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7D09-C5DF-754E-A299-E76AF8DDCF8C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676400"/>
            <a:ext cx="181824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latin typeface="Times New Roman"/>
              </a:rPr>
              <a:t>?</a:t>
            </a:r>
            <a:endParaRPr lang="en-US" sz="28700" dirty="0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“Models”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Network “Nodes”</a:t>
            </a:r>
          </a:p>
          <a:p>
            <a:pPr lvl="1"/>
            <a:r>
              <a:rPr lang="en-US" dirty="0" smtClean="0"/>
              <a:t>End-Systems, Routers, Hubs, </a:t>
            </a:r>
            <a:r>
              <a:rPr lang="en-US" dirty="0" err="1" smtClean="0"/>
              <a:t>NATs</a:t>
            </a:r>
            <a:endParaRPr lang="en-US" dirty="0" smtClean="0"/>
          </a:p>
          <a:p>
            <a:pPr lvl="1"/>
            <a:r>
              <a:rPr lang="en-US" dirty="0" smtClean="0"/>
              <a:t>What should a node contain?</a:t>
            </a:r>
          </a:p>
          <a:p>
            <a:r>
              <a:rPr lang="en-US" dirty="0" smtClean="0"/>
              <a:t>Applications – (How much detail?)</a:t>
            </a:r>
          </a:p>
          <a:p>
            <a:pPr lvl="1"/>
            <a:r>
              <a:rPr lang="en-US" dirty="0" smtClean="0"/>
              <a:t>Produce “data demand” on the simulated network</a:t>
            </a:r>
          </a:p>
          <a:p>
            <a:pPr lvl="1"/>
            <a:r>
              <a:rPr lang="en-US" dirty="0" smtClean="0"/>
              <a:t>Bulk TCP Transfer (very common)</a:t>
            </a:r>
          </a:p>
          <a:p>
            <a:pPr lvl="1"/>
            <a:r>
              <a:rPr lang="en-US" dirty="0" smtClean="0"/>
              <a:t>TCP/UDP “On-Off” application</a:t>
            </a:r>
          </a:p>
          <a:p>
            <a:pPr lvl="1"/>
            <a:r>
              <a:rPr lang="en-US" dirty="0" smtClean="0"/>
              <a:t>Web Browsing</a:t>
            </a:r>
          </a:p>
          <a:p>
            <a:pPr lvl="1"/>
            <a:r>
              <a:rPr lang="en-US" dirty="0" smtClean="0"/>
              <a:t>Peer to Peer File Transfers</a:t>
            </a:r>
          </a:p>
          <a:p>
            <a:pPr lvl="1"/>
            <a:r>
              <a:rPr lang="en-US" dirty="0" smtClean="0"/>
              <a:t>Video Streaming</a:t>
            </a:r>
          </a:p>
          <a:p>
            <a:pPr lvl="1"/>
            <a:r>
              <a:rPr lang="en-US" dirty="0" smtClean="0"/>
              <a:t>VOIP</a:t>
            </a:r>
          </a:p>
          <a:p>
            <a:pPr lvl="1"/>
            <a:r>
              <a:rPr lang="en-US" dirty="0" smtClean="0"/>
              <a:t>Chat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“Models”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TCP-UDP-IPV4-IPV6</a:t>
            </a:r>
          </a:p>
          <a:p>
            <a:pPr lvl="2"/>
            <a:r>
              <a:rPr lang="en-US" dirty="0" smtClean="0"/>
              <a:t>How much detail?  Checksums?</a:t>
            </a:r>
          </a:p>
          <a:p>
            <a:pPr lvl="2"/>
            <a:r>
              <a:rPr lang="en-US" dirty="0" smtClean="0"/>
              <a:t>Socket interface?</a:t>
            </a:r>
          </a:p>
          <a:p>
            <a:pPr lvl="3"/>
            <a:r>
              <a:rPr lang="en-US" dirty="0" smtClean="0"/>
              <a:t>Blocking vs. Non-Blocking</a:t>
            </a:r>
          </a:p>
          <a:p>
            <a:pPr lvl="3"/>
            <a:r>
              <a:rPr lang="en-US" dirty="0" smtClean="0"/>
              <a:t>Finite vs. Infinite buffers</a:t>
            </a:r>
          </a:p>
          <a:p>
            <a:pPr lvl="1"/>
            <a:r>
              <a:rPr lang="en-US" dirty="0" smtClean="0"/>
              <a:t>Routing Protocols (Not always used/needed)</a:t>
            </a:r>
          </a:p>
          <a:p>
            <a:pPr lvl="2"/>
            <a:r>
              <a:rPr lang="en-US" dirty="0" smtClean="0"/>
              <a:t>BGP – OSPF – EIGRP – OLSR – DSR – AODV</a:t>
            </a:r>
          </a:p>
          <a:p>
            <a:pPr lvl="1"/>
            <a:r>
              <a:rPr lang="en-US" dirty="0" smtClean="0"/>
              <a:t>Multicast Protocols</a:t>
            </a:r>
          </a:p>
          <a:p>
            <a:pPr lvl="2"/>
            <a:r>
              <a:rPr lang="en-US" dirty="0" smtClean="0"/>
              <a:t>PIM-SM/DM - DVMRP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Network “Models”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Packets</a:t>
            </a:r>
          </a:p>
          <a:p>
            <a:pPr lvl="1"/>
            <a:r>
              <a:rPr lang="en-US" dirty="0" smtClean="0"/>
              <a:t>How much detail?</a:t>
            </a:r>
          </a:p>
          <a:p>
            <a:pPr lvl="1"/>
            <a:r>
              <a:rPr lang="en-US" dirty="0" smtClean="0"/>
              <a:t>Real Data or “Dummy”</a:t>
            </a:r>
          </a:p>
          <a:p>
            <a:pPr lvl="1"/>
            <a:r>
              <a:rPr lang="en-US" dirty="0" smtClean="0"/>
              <a:t>Abstract or array of bytes?</a:t>
            </a:r>
          </a:p>
          <a:p>
            <a:r>
              <a:rPr lang="en-US" dirty="0" smtClean="0"/>
              <a:t>Routers and Queuing</a:t>
            </a:r>
          </a:p>
          <a:p>
            <a:pPr lvl="1"/>
            <a:r>
              <a:rPr lang="en-US" dirty="0" smtClean="0"/>
              <a:t>Output Queues / Input Queues</a:t>
            </a:r>
          </a:p>
          <a:p>
            <a:pPr lvl="1"/>
            <a:r>
              <a:rPr lang="en-US" dirty="0" smtClean="0"/>
              <a:t>Route Lookup Delays</a:t>
            </a:r>
          </a:p>
          <a:p>
            <a:pPr lvl="1"/>
            <a:r>
              <a:rPr lang="en-US" dirty="0" smtClean="0"/>
              <a:t>Fast-Path</a:t>
            </a:r>
          </a:p>
          <a:p>
            <a:pPr lvl="1"/>
            <a:r>
              <a:rPr lang="en-US" dirty="0" smtClean="0"/>
              <a:t>Routing Table Representation</a:t>
            </a:r>
          </a:p>
          <a:p>
            <a:pPr lvl="1"/>
            <a:r>
              <a:rPr lang="en-US" dirty="0" smtClean="0"/>
              <a:t>Queuing methods</a:t>
            </a:r>
          </a:p>
          <a:p>
            <a:pPr lvl="2"/>
            <a:r>
              <a:rPr lang="en-US" dirty="0" err="1" smtClean="0"/>
              <a:t>DropTail</a:t>
            </a:r>
            <a:r>
              <a:rPr lang="en-US" dirty="0" smtClean="0"/>
              <a:t>, Red, Priority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247</TotalTime>
  <Words>3052</Words>
  <Application>Microsoft Macintosh PowerPoint</Application>
  <PresentationFormat>On-screen Show (4:3)</PresentationFormat>
  <Paragraphs>605</Paragraphs>
  <Slides>67</Slides>
  <Notes>4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Solstice</vt:lpstr>
      <vt:lpstr>!OLE_LINK1</vt:lpstr>
      <vt:lpstr>Equation</vt:lpstr>
      <vt:lpstr>Network Simulation with ns-3</vt:lpstr>
      <vt:lpstr>Overview</vt:lpstr>
      <vt:lpstr>Network Simulation Basics - 1</vt:lpstr>
      <vt:lpstr>Network Simulation Basics - 2</vt:lpstr>
      <vt:lpstr>Network Simulation Basics - 3</vt:lpstr>
      <vt:lpstr>Network “Events”</vt:lpstr>
      <vt:lpstr>Network “Models”</vt:lpstr>
      <vt:lpstr>Network “Models” Continued</vt:lpstr>
      <vt:lpstr>Network “Models” Continued</vt:lpstr>
      <vt:lpstr>Network “Models” Continued</vt:lpstr>
      <vt:lpstr>Analyzing Results</vt:lpstr>
      <vt:lpstr>Distributed Simulation</vt:lpstr>
      <vt:lpstr>Network Emulation</vt:lpstr>
      <vt:lpstr>Simulation Tools</vt:lpstr>
      <vt:lpstr>Simulation Tools - Continued</vt:lpstr>
      <vt:lpstr>Simulation Tools - Continued</vt:lpstr>
      <vt:lpstr>The NS-3 Team</vt:lpstr>
      <vt:lpstr>NS-3 Focus Areas</vt:lpstr>
      <vt:lpstr>NS-3 Key Features</vt:lpstr>
      <vt:lpstr>NS-3 Key Design Decisions</vt:lpstr>
      <vt:lpstr>Features in Recent Releases</vt:lpstr>
      <vt:lpstr>NS-3.8 Release Details</vt:lpstr>
      <vt:lpstr>NS-3.8 Release Details</vt:lpstr>
      <vt:lpstr>NS-3.8 Release Details</vt:lpstr>
      <vt:lpstr>NS-3.8 Release Details</vt:lpstr>
      <vt:lpstr>Google Summer of Code, 2010 Projects</vt:lpstr>
      <vt:lpstr>Google Summer of Code, 2010 Projects</vt:lpstr>
      <vt:lpstr>Google Summer of Code, 2010 Projects</vt:lpstr>
      <vt:lpstr>Google Summer of Code, 2010 Projects</vt:lpstr>
      <vt:lpstr>NS-3.9 Tentative Information</vt:lpstr>
      <vt:lpstr>Growth of NS-3</vt:lpstr>
      <vt:lpstr>NS-3 Basics</vt:lpstr>
      <vt:lpstr>The Basic NS-3 Data Flow Model</vt:lpstr>
      <vt:lpstr>NS-3 Node Structure</vt:lpstr>
      <vt:lpstr>NS-3 Node Object</vt:lpstr>
      <vt:lpstr>NS-3 Net Devices and Channels</vt:lpstr>
      <vt:lpstr>NS-3 Packets</vt:lpstr>
      <vt:lpstr>NS-3 Smart Pointers</vt:lpstr>
      <vt:lpstr>NS-3 Validation</vt:lpstr>
      <vt:lpstr>New NSF award:  “Frameworks for ns-3”</vt:lpstr>
      <vt:lpstr>Frameworks for ns-3</vt:lpstr>
      <vt:lpstr>Future project directions</vt:lpstr>
      <vt:lpstr>NS-3 Summary</vt:lpstr>
      <vt:lpstr>Resources</vt:lpstr>
      <vt:lpstr>Questions?</vt:lpstr>
      <vt:lpstr>Modeling the PHY Channel</vt:lpstr>
      <vt:lpstr>PHY Layer Models Free-Space (Friis) Model</vt:lpstr>
      <vt:lpstr>PHY Layer Models Two-Ray Ground Reflection Model</vt:lpstr>
      <vt:lpstr>PHY Layer Models Shadowing Model</vt:lpstr>
      <vt:lpstr>Kotz – Wireless Assumptions</vt:lpstr>
      <vt:lpstr>Kotz – Antenna Angle</vt:lpstr>
      <vt:lpstr>Kotz – Conditional Rx Probability</vt:lpstr>
      <vt:lpstr>Kotz – Rx Probability vs. Distance</vt:lpstr>
      <vt:lpstr>Kotz – Rx Signal Strength</vt:lpstr>
      <vt:lpstr>Aguayo - Cambridge Roofnet Map</vt:lpstr>
      <vt:lpstr>Packet Delivery Map 1</vt:lpstr>
      <vt:lpstr>Packet Delivery Map 2</vt:lpstr>
      <vt:lpstr>Packet Delivery Map 3</vt:lpstr>
      <vt:lpstr>Delivery Fraction</vt:lpstr>
      <vt:lpstr>Effect of “Foreign Packets”</vt:lpstr>
      <vt:lpstr>Reddy – Measurement Study</vt:lpstr>
      <vt:lpstr>Reddy – Mobility Pattern</vt:lpstr>
      <vt:lpstr>Reddy – RSS Measurement Results</vt:lpstr>
      <vt:lpstr>Reddy – Results (Antenna Angle)</vt:lpstr>
      <vt:lpstr>Reddy – Measurement, Average RSS</vt:lpstr>
      <vt:lpstr>PHY Layer Models Stochastic</vt:lpstr>
      <vt:lpstr>Questions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Simulation with  ns-3</dc:title>
  <dc:creator>George Riley</dc:creator>
  <cp:lastModifiedBy>George Riley</cp:lastModifiedBy>
  <cp:revision>39</cp:revision>
  <dcterms:created xsi:type="dcterms:W3CDTF">2010-04-10T12:46:46Z</dcterms:created>
  <dcterms:modified xsi:type="dcterms:W3CDTF">2010-04-10T13:06:39Z</dcterms:modified>
</cp:coreProperties>
</file>