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4"/>
  </p:notesMasterIdLst>
  <p:sldIdLst>
    <p:sldId id="256" r:id="rId2"/>
    <p:sldId id="850" r:id="rId3"/>
    <p:sldId id="851" r:id="rId4"/>
    <p:sldId id="852" r:id="rId5"/>
    <p:sldId id="853" r:id="rId6"/>
    <p:sldId id="622" r:id="rId7"/>
    <p:sldId id="857" r:id="rId8"/>
    <p:sldId id="860" r:id="rId9"/>
    <p:sldId id="867" r:id="rId10"/>
    <p:sldId id="709" r:id="rId11"/>
    <p:sldId id="651" r:id="rId12"/>
    <p:sldId id="855" r:id="rId13"/>
    <p:sldId id="858" r:id="rId14"/>
    <p:sldId id="859" r:id="rId15"/>
    <p:sldId id="652" r:id="rId16"/>
    <p:sldId id="866" r:id="rId17"/>
    <p:sldId id="679" r:id="rId18"/>
    <p:sldId id="863" r:id="rId19"/>
    <p:sldId id="691" r:id="rId20"/>
    <p:sldId id="657" r:id="rId21"/>
    <p:sldId id="864" r:id="rId22"/>
    <p:sldId id="685" r:id="rId23"/>
    <p:sldId id="686" r:id="rId24"/>
    <p:sldId id="861" r:id="rId25"/>
    <p:sldId id="734" r:id="rId26"/>
    <p:sldId id="706" r:id="rId27"/>
    <p:sldId id="689" r:id="rId28"/>
    <p:sldId id="639" r:id="rId29"/>
    <p:sldId id="643" r:id="rId30"/>
    <p:sldId id="640" r:id="rId31"/>
    <p:sldId id="641" r:id="rId32"/>
    <p:sldId id="642" r:id="rId33"/>
    <p:sldId id="661" r:id="rId34"/>
    <p:sldId id="662" r:id="rId35"/>
    <p:sldId id="663" r:id="rId36"/>
    <p:sldId id="664" r:id="rId37"/>
    <p:sldId id="871" r:id="rId38"/>
    <p:sldId id="710" r:id="rId39"/>
    <p:sldId id="707" r:id="rId40"/>
    <p:sldId id="725" r:id="rId41"/>
    <p:sldId id="713" r:id="rId42"/>
    <p:sldId id="714" r:id="rId43"/>
    <p:sldId id="647" r:id="rId44"/>
    <p:sldId id="711" r:id="rId45"/>
    <p:sldId id="716" r:id="rId46"/>
    <p:sldId id="736" r:id="rId47"/>
    <p:sldId id="737" r:id="rId48"/>
    <p:sldId id="738" r:id="rId49"/>
    <p:sldId id="739" r:id="rId50"/>
    <p:sldId id="740" r:id="rId51"/>
    <p:sldId id="741" r:id="rId52"/>
    <p:sldId id="742" r:id="rId53"/>
    <p:sldId id="743" r:id="rId54"/>
    <p:sldId id="744" r:id="rId55"/>
    <p:sldId id="745" r:id="rId56"/>
    <p:sldId id="746" r:id="rId57"/>
    <p:sldId id="747" r:id="rId58"/>
    <p:sldId id="748" r:id="rId59"/>
    <p:sldId id="749" r:id="rId60"/>
    <p:sldId id="733" r:id="rId61"/>
    <p:sldId id="667" r:id="rId62"/>
    <p:sldId id="668" r:id="rId63"/>
    <p:sldId id="669" r:id="rId64"/>
    <p:sldId id="670" r:id="rId65"/>
    <p:sldId id="671" r:id="rId66"/>
    <p:sldId id="672" r:id="rId67"/>
    <p:sldId id="673" r:id="rId68"/>
    <p:sldId id="674" r:id="rId69"/>
    <p:sldId id="675" r:id="rId70"/>
    <p:sldId id="665" r:id="rId71"/>
    <p:sldId id="666" r:id="rId72"/>
    <p:sldId id="735" r:id="rId73"/>
  </p:sldIdLst>
  <p:sldSz cx="9144000" cy="6858000" type="screen4x3"/>
  <p:notesSz cx="7315200" cy="96012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361" autoAdjust="0"/>
    <p:restoredTop sz="94660"/>
  </p:normalViewPr>
  <p:slideViewPr>
    <p:cSldViewPr>
      <p:cViewPr varScale="1">
        <p:scale>
          <a:sx n="63" d="100"/>
          <a:sy n="63" d="100"/>
        </p:scale>
        <p:origin x="1524" y="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2068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59" name="AutoShape 11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60" name="AutoShape 12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62" name="AutoShape 14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63" name="AutoShape 15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64" name="AutoShape 16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65" name="AutoShape 17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66" name="AutoShape 18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67" name="AutoShape 19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68" name="AutoShape 20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69" name="Rectangle 21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135313" cy="471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139" tIns="49472" rIns="95139" bIns="49472" numCol="1" anchor="t" anchorCtr="0" compatLnSpc="1">
            <a:prstTxWarp prst="textNoShape">
              <a:avLst/>
            </a:prstTxWarp>
          </a:bodyPr>
          <a:lstStyle>
            <a:lvl1pPr defTabSz="482600">
              <a:lnSpc>
                <a:spcPct val="10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82600" algn="l"/>
                <a:tab pos="966788" algn="l"/>
                <a:tab pos="1449388" algn="l"/>
                <a:tab pos="1933575" algn="l"/>
                <a:tab pos="2416175" algn="l"/>
                <a:tab pos="2900363" algn="l"/>
                <a:tab pos="3382963" algn="l"/>
                <a:tab pos="3867150" algn="l"/>
                <a:tab pos="4349750" algn="l"/>
                <a:tab pos="4832350" algn="l"/>
                <a:tab pos="5316538" algn="l"/>
                <a:tab pos="5799138" algn="l"/>
                <a:tab pos="6283325" algn="l"/>
                <a:tab pos="6765925" algn="l"/>
                <a:tab pos="7250113" algn="l"/>
                <a:tab pos="7732713" algn="l"/>
                <a:tab pos="8216900" algn="l"/>
                <a:tab pos="8699500" algn="l"/>
                <a:tab pos="9182100" algn="l"/>
                <a:tab pos="9666288" algn="l"/>
              </a:tabLst>
              <a:defRPr sz="13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70" name="Rectangle 22"/>
          <p:cNvSpPr>
            <a:spLocks noGrp="1" noChangeArrowheads="1"/>
          </p:cNvSpPr>
          <p:nvPr>
            <p:ph type="dt"/>
          </p:nvPr>
        </p:nvSpPr>
        <p:spPr bwMode="auto">
          <a:xfrm>
            <a:off x="4143375" y="0"/>
            <a:ext cx="3136900" cy="471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139" tIns="49472" rIns="95139" bIns="49472" numCol="1" anchor="t" anchorCtr="0" compatLnSpc="1">
            <a:prstTxWarp prst="textNoShape">
              <a:avLst/>
            </a:prstTxWarp>
          </a:bodyPr>
          <a:lstStyle>
            <a:lvl1pPr algn="r" defTabSz="482600">
              <a:lnSpc>
                <a:spcPct val="10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82600" algn="l"/>
                <a:tab pos="966788" algn="l"/>
                <a:tab pos="1449388" algn="l"/>
                <a:tab pos="1933575" algn="l"/>
                <a:tab pos="2416175" algn="l"/>
                <a:tab pos="2900363" algn="l"/>
                <a:tab pos="3382963" algn="l"/>
                <a:tab pos="3867150" algn="l"/>
                <a:tab pos="4349750" algn="l"/>
                <a:tab pos="4832350" algn="l"/>
                <a:tab pos="5316538" algn="l"/>
                <a:tab pos="5799138" algn="l"/>
                <a:tab pos="6283325" algn="l"/>
                <a:tab pos="6765925" algn="l"/>
                <a:tab pos="7250113" algn="l"/>
                <a:tab pos="7732713" algn="l"/>
                <a:tab pos="8216900" algn="l"/>
                <a:tab pos="8699500" algn="l"/>
                <a:tab pos="9182100" algn="l"/>
                <a:tab pos="9666288" algn="l"/>
              </a:tabLst>
              <a:defRPr sz="13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4056" name="Rectangle 2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46188" y="720725"/>
            <a:ext cx="4787900" cy="35909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72" name="Rectangle 24"/>
          <p:cNvSpPr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18187" cy="431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139" tIns="49472" rIns="95139" bIns="49472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73" name="Rectangle 25"/>
          <p:cNvSpPr>
            <a:spLocks noGrp="1" noChangeArrowheads="1"/>
          </p:cNvSpPr>
          <p:nvPr>
            <p:ph type="ftr"/>
          </p:nvPr>
        </p:nvSpPr>
        <p:spPr bwMode="auto">
          <a:xfrm>
            <a:off x="0" y="9120188"/>
            <a:ext cx="3135313" cy="44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139" tIns="49472" rIns="95139" bIns="49472" numCol="1" anchor="b" anchorCtr="0" compatLnSpc="1">
            <a:prstTxWarp prst="textNoShape">
              <a:avLst/>
            </a:prstTxWarp>
          </a:bodyPr>
          <a:lstStyle>
            <a:lvl1pPr defTabSz="482600">
              <a:lnSpc>
                <a:spcPct val="10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82600" algn="l"/>
                <a:tab pos="966788" algn="l"/>
                <a:tab pos="1449388" algn="l"/>
                <a:tab pos="1933575" algn="l"/>
                <a:tab pos="2416175" algn="l"/>
                <a:tab pos="2900363" algn="l"/>
                <a:tab pos="3382963" algn="l"/>
                <a:tab pos="3867150" algn="l"/>
                <a:tab pos="4349750" algn="l"/>
                <a:tab pos="4832350" algn="l"/>
                <a:tab pos="5316538" algn="l"/>
                <a:tab pos="5799138" algn="l"/>
                <a:tab pos="6283325" algn="l"/>
                <a:tab pos="6765925" algn="l"/>
                <a:tab pos="7250113" algn="l"/>
                <a:tab pos="7732713" algn="l"/>
                <a:tab pos="8216900" algn="l"/>
                <a:tab pos="8699500" algn="l"/>
                <a:tab pos="9182100" algn="l"/>
                <a:tab pos="9666288" algn="l"/>
              </a:tabLst>
              <a:defRPr sz="13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74" name="Rectangle 26"/>
          <p:cNvSpPr>
            <a:spLocks noGrp="1" noChangeArrowheads="1"/>
          </p:cNvSpPr>
          <p:nvPr>
            <p:ph type="sldNum"/>
          </p:nvPr>
        </p:nvSpPr>
        <p:spPr bwMode="auto">
          <a:xfrm>
            <a:off x="4143375" y="9120188"/>
            <a:ext cx="3136900" cy="44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139" tIns="49472" rIns="95139" bIns="49472" numCol="1" anchor="b" anchorCtr="0" compatLnSpc="1">
            <a:prstTxWarp prst="textNoShape">
              <a:avLst/>
            </a:prstTxWarp>
          </a:bodyPr>
          <a:lstStyle>
            <a:lvl1pPr algn="r" defTabSz="482600">
              <a:lnSpc>
                <a:spcPct val="10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82600" algn="l"/>
                <a:tab pos="966788" algn="l"/>
                <a:tab pos="1449388" algn="l"/>
                <a:tab pos="1933575" algn="l"/>
                <a:tab pos="2416175" algn="l"/>
                <a:tab pos="2900363" algn="l"/>
                <a:tab pos="3382963" algn="l"/>
                <a:tab pos="3867150" algn="l"/>
                <a:tab pos="4349750" algn="l"/>
                <a:tab pos="4832350" algn="l"/>
                <a:tab pos="5316538" algn="l"/>
                <a:tab pos="5799138" algn="l"/>
                <a:tab pos="6283325" algn="l"/>
                <a:tab pos="6765925" algn="l"/>
                <a:tab pos="7250113" algn="l"/>
                <a:tab pos="7732713" algn="l"/>
                <a:tab pos="8216900" algn="l"/>
                <a:tab pos="8699500" algn="l"/>
                <a:tab pos="9182100" algn="l"/>
                <a:tab pos="9666288" algn="l"/>
              </a:tabLst>
              <a:defRPr sz="13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4C8AA8BB-99E7-4648-BB08-A261E9BEDA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6131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554866E-55A0-425D-A239-0E98A11CADCC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45059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68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/>
          </a:p>
        </p:txBody>
      </p:sp>
      <p:sp>
        <p:nvSpPr>
          <p:cNvPr id="45060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731838" y="4560888"/>
            <a:ext cx="5819775" cy="4313237"/>
          </a:xfrm>
          <a:noFill/>
          <a:ln/>
        </p:spPr>
        <p:txBody>
          <a:bodyPr wrap="none" lIns="96661" tIns="48331" rIns="96661" bIns="48331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10089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1F5591D-5606-4F61-B643-7EFA780F04AD}" type="slidenum">
              <a:rPr lang="en-GB"/>
              <a:pPr/>
              <a:t>41</a:t>
            </a:fld>
            <a:endParaRPr lang="en-GB"/>
          </a:p>
        </p:txBody>
      </p:sp>
      <p:sp>
        <p:nvSpPr>
          <p:cNvPr id="608258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8259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731838" y="4560888"/>
            <a:ext cx="5819775" cy="4313237"/>
          </a:xfrm>
          <a:noFill/>
          <a:ln/>
        </p:spPr>
        <p:txBody>
          <a:bodyPr wrap="none" lIns="96647" tIns="48324" rIns="96647" bIns="48324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313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EAF6FC-52F6-46F8-9717-40FF07DA8C6A}" type="slidenum">
              <a:rPr lang="en-GB"/>
              <a:pPr/>
              <a:t>43</a:t>
            </a:fld>
            <a:endParaRPr lang="en-GB"/>
          </a:p>
        </p:txBody>
      </p:sp>
      <p:sp>
        <p:nvSpPr>
          <p:cNvPr id="112641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68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6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21362" cy="43164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9091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82BAA52-BCAF-4B64-B567-4FC7DBFEEE2E}" type="slidenum">
              <a:rPr lang="en-GB"/>
              <a:pPr/>
              <a:t>49</a:t>
            </a:fld>
            <a:endParaRPr lang="en-GB"/>
          </a:p>
        </p:txBody>
      </p:sp>
      <p:sp>
        <p:nvSpPr>
          <p:cNvPr id="108545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68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85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21362" cy="43164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3067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43CAA00-CBDB-4957-9904-FCF5A16615BE}" type="slidenum">
              <a:rPr lang="en-GB"/>
              <a:pPr/>
              <a:t>60</a:t>
            </a:fld>
            <a:endParaRPr lang="en-GB"/>
          </a:p>
        </p:txBody>
      </p:sp>
      <p:sp>
        <p:nvSpPr>
          <p:cNvPr id="1177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46188" y="720725"/>
            <a:ext cx="4792662" cy="3594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21362" cy="43164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416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0E3845C-0E4A-4448-9CFA-EC6B4FEBE48E}" type="slidenum">
              <a:rPr lang="en-GB"/>
              <a:pPr/>
              <a:t>10</a:t>
            </a:fld>
            <a:endParaRPr lang="en-GB"/>
          </a:p>
        </p:txBody>
      </p:sp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68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5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29300" cy="43195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028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0040023-EE75-4567-A7EB-CAA78EBBD6BF}" type="slidenum">
              <a:rPr lang="en-GB"/>
              <a:pPr/>
              <a:t>19</a:t>
            </a:fld>
            <a:endParaRPr lang="en-GB"/>
          </a:p>
        </p:txBody>
      </p:sp>
      <p:sp>
        <p:nvSpPr>
          <p:cNvPr id="101377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68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13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21362" cy="43164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869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969D802-9303-4B9D-93E7-CBB9CB72E1B0}" type="slidenum">
              <a:rPr lang="en-GB"/>
              <a:pPr/>
              <a:t>20</a:t>
            </a:fld>
            <a:endParaRPr lang="en-GB"/>
          </a:p>
        </p:txBody>
      </p:sp>
      <p:sp>
        <p:nvSpPr>
          <p:cNvPr id="109569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68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5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21362" cy="43164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079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C35912E-9BA6-48BC-94C2-96BC282DE35D}" type="slidenum">
              <a:rPr lang="en-GB"/>
              <a:pPr/>
              <a:t>21</a:t>
            </a:fld>
            <a:endParaRPr lang="en-GB"/>
          </a:p>
        </p:txBody>
      </p:sp>
      <p:sp>
        <p:nvSpPr>
          <p:cNvPr id="119809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68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21362" cy="43164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846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43CAA00-CBDB-4957-9904-FCF5A16615BE}" type="slidenum">
              <a:rPr lang="en-GB"/>
              <a:pPr/>
              <a:t>28</a:t>
            </a:fld>
            <a:endParaRPr lang="en-GB"/>
          </a:p>
        </p:txBody>
      </p:sp>
      <p:sp>
        <p:nvSpPr>
          <p:cNvPr id="1177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46188" y="720725"/>
            <a:ext cx="4792662" cy="3594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21362" cy="43164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442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7B32D12-27B8-4784-9A85-A3A493F6454C}" type="slidenum">
              <a:rPr lang="en-GB"/>
              <a:pPr/>
              <a:t>32</a:t>
            </a:fld>
            <a:endParaRPr lang="en-GB"/>
          </a:p>
        </p:txBody>
      </p:sp>
      <p:sp>
        <p:nvSpPr>
          <p:cNvPr id="1136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46188" y="720725"/>
            <a:ext cx="4792662" cy="3594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21362" cy="43164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063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C8AA8BB-99E7-4648-BB08-A261E9BEDA34}" type="slidenum">
              <a:rPr lang="en-GB" smtClean="0"/>
              <a:pPr>
                <a:defRPr/>
              </a:pPr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762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43CAA00-CBDB-4957-9904-FCF5A16615BE}" type="slidenum">
              <a:rPr lang="en-GB"/>
              <a:pPr/>
              <a:t>40</a:t>
            </a:fld>
            <a:endParaRPr lang="en-GB"/>
          </a:p>
        </p:txBody>
      </p:sp>
      <p:sp>
        <p:nvSpPr>
          <p:cNvPr id="1177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46188" y="720725"/>
            <a:ext cx="4792662" cy="3594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21362" cy="43164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579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0"/>
          </p:nvPr>
        </p:nvSpPr>
        <p:spPr>
          <a:xfrm>
            <a:off x="3124200" y="6400800"/>
            <a:ext cx="2863850" cy="4603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ns-3 Annual Meeting</a:t>
            </a:r>
          </a:p>
          <a:p>
            <a:pPr>
              <a:defRPr/>
            </a:pPr>
            <a:r>
              <a:rPr lang="en-GB" dirty="0" smtClean="0"/>
              <a:t>May 2015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xfrm>
            <a:off x="6965950" y="6397625"/>
            <a:ext cx="2101850" cy="4603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1A23D-B3FF-4502-901F-6DD3E2262D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97850" cy="855662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idx="10"/>
          </p:nvPr>
        </p:nvSpPr>
        <p:spPr>
          <a:xfrm>
            <a:off x="3124200" y="6397625"/>
            <a:ext cx="2863850" cy="4603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ns-3 Annual Meeting</a:t>
            </a:r>
          </a:p>
          <a:p>
            <a:pPr>
              <a:defRPr/>
            </a:pPr>
            <a:r>
              <a:rPr lang="en-GB" dirty="0" smtClean="0"/>
              <a:t>May 2015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xfrm>
            <a:off x="6889750" y="6397625"/>
            <a:ext cx="2101850" cy="4603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42161-B637-446D-9919-7C3A5524E6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03438" cy="4619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ns-3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ns-3 Annual Meeting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2E36543-8CCC-4D22-8575-5BE96674DB9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197850" cy="85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95400"/>
            <a:ext cx="8197850" cy="4872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6385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b="1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GB" dirty="0" smtClean="0"/>
              <a:t>ns-3 Annual Meeting</a:t>
            </a:r>
          </a:p>
          <a:p>
            <a:pPr>
              <a:defRPr/>
            </a:pPr>
            <a:r>
              <a:rPr lang="en-GB" dirty="0" smtClean="0"/>
              <a:t>May 2015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0185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97F4F442-ECC2-4426-9D1B-1D6079B1B5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304800" y="1219200"/>
            <a:ext cx="8534400" cy="1588"/>
          </a:xfrm>
          <a:prstGeom prst="line">
            <a:avLst/>
          </a:prstGeom>
          <a:noFill/>
          <a:ln w="38160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pic>
        <p:nvPicPr>
          <p:cNvPr id="8" name="Picture 7" descr="ns-3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52400" y="6204277"/>
            <a:ext cx="1143000" cy="65372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1" r:id="rId2"/>
    <p:sldLayoutId id="2147483662" r:id="rId3"/>
  </p:sldLayoutIdLst>
  <p:hf sldNum="0" hdr="0"/>
  <p:txStyles>
    <p:titleStyle>
      <a:lvl1pPr algn="l" defTabSz="4572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>
          <a:srgbClr val="6600FF"/>
        </a:buClr>
        <a:buSzPct val="100000"/>
        <a:buFont typeface="Arial" charset="0"/>
        <a:defRPr sz="3200" b="1">
          <a:solidFill>
            <a:srgbClr val="0066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27000"/>
        </a:lnSpc>
        <a:spcBef>
          <a:spcPct val="0"/>
        </a:spcBef>
        <a:spcAft>
          <a:spcPct val="0"/>
        </a:spcAft>
        <a:buClr>
          <a:srgbClr val="6600FF"/>
        </a:buClr>
        <a:buSzPct val="100000"/>
        <a:buFont typeface="Arial" charset="0"/>
        <a:defRPr sz="3200" b="1">
          <a:solidFill>
            <a:srgbClr val="6600FF"/>
          </a:solidFill>
          <a:latin typeface="Arial" charset="0"/>
        </a:defRPr>
      </a:lvl2pPr>
      <a:lvl3pPr algn="l" defTabSz="457200" rtl="0" eaLnBrk="0" fontAlgn="base" hangingPunct="0">
        <a:lnSpc>
          <a:spcPct val="27000"/>
        </a:lnSpc>
        <a:spcBef>
          <a:spcPct val="0"/>
        </a:spcBef>
        <a:spcAft>
          <a:spcPct val="0"/>
        </a:spcAft>
        <a:buClr>
          <a:srgbClr val="6600FF"/>
        </a:buClr>
        <a:buSzPct val="100000"/>
        <a:buFont typeface="Arial" charset="0"/>
        <a:defRPr sz="3200" b="1">
          <a:solidFill>
            <a:srgbClr val="6600FF"/>
          </a:solidFill>
          <a:latin typeface="Arial" charset="0"/>
        </a:defRPr>
      </a:lvl3pPr>
      <a:lvl4pPr algn="l" defTabSz="457200" rtl="0" eaLnBrk="0" fontAlgn="base" hangingPunct="0">
        <a:lnSpc>
          <a:spcPct val="27000"/>
        </a:lnSpc>
        <a:spcBef>
          <a:spcPct val="0"/>
        </a:spcBef>
        <a:spcAft>
          <a:spcPct val="0"/>
        </a:spcAft>
        <a:buClr>
          <a:srgbClr val="6600FF"/>
        </a:buClr>
        <a:buSzPct val="100000"/>
        <a:buFont typeface="Arial" charset="0"/>
        <a:defRPr sz="3200" b="1">
          <a:solidFill>
            <a:srgbClr val="6600FF"/>
          </a:solidFill>
          <a:latin typeface="Arial" charset="0"/>
        </a:defRPr>
      </a:lvl4pPr>
      <a:lvl5pPr algn="l" defTabSz="457200" rtl="0" eaLnBrk="0" fontAlgn="base" hangingPunct="0">
        <a:lnSpc>
          <a:spcPct val="27000"/>
        </a:lnSpc>
        <a:spcBef>
          <a:spcPct val="0"/>
        </a:spcBef>
        <a:spcAft>
          <a:spcPct val="0"/>
        </a:spcAft>
        <a:buClr>
          <a:srgbClr val="6600FF"/>
        </a:buClr>
        <a:buSzPct val="100000"/>
        <a:buFont typeface="Arial" charset="0"/>
        <a:defRPr sz="3200" b="1">
          <a:solidFill>
            <a:srgbClr val="6600FF"/>
          </a:solidFill>
          <a:latin typeface="Arial" charset="0"/>
        </a:defRPr>
      </a:lvl5pPr>
      <a:lvl6pPr marL="457200" algn="l" defTabSz="457200" rtl="0" fontAlgn="base">
        <a:lnSpc>
          <a:spcPct val="27000"/>
        </a:lnSpc>
        <a:spcBef>
          <a:spcPct val="0"/>
        </a:spcBef>
        <a:spcAft>
          <a:spcPct val="0"/>
        </a:spcAft>
        <a:buClr>
          <a:srgbClr val="6600FF"/>
        </a:buClr>
        <a:buSzPct val="100000"/>
        <a:buFont typeface="Arial" charset="0"/>
        <a:defRPr sz="3200" b="1">
          <a:solidFill>
            <a:srgbClr val="6600FF"/>
          </a:solidFill>
          <a:latin typeface="Arial" charset="0"/>
        </a:defRPr>
      </a:lvl6pPr>
      <a:lvl7pPr marL="914400" algn="l" defTabSz="457200" rtl="0" fontAlgn="base">
        <a:lnSpc>
          <a:spcPct val="27000"/>
        </a:lnSpc>
        <a:spcBef>
          <a:spcPct val="0"/>
        </a:spcBef>
        <a:spcAft>
          <a:spcPct val="0"/>
        </a:spcAft>
        <a:buClr>
          <a:srgbClr val="6600FF"/>
        </a:buClr>
        <a:buSzPct val="100000"/>
        <a:buFont typeface="Arial" charset="0"/>
        <a:defRPr sz="3200" b="1">
          <a:solidFill>
            <a:srgbClr val="6600FF"/>
          </a:solidFill>
          <a:latin typeface="Arial" charset="0"/>
        </a:defRPr>
      </a:lvl7pPr>
      <a:lvl8pPr marL="1371600" algn="l" defTabSz="457200" rtl="0" fontAlgn="base">
        <a:lnSpc>
          <a:spcPct val="27000"/>
        </a:lnSpc>
        <a:spcBef>
          <a:spcPct val="0"/>
        </a:spcBef>
        <a:spcAft>
          <a:spcPct val="0"/>
        </a:spcAft>
        <a:buClr>
          <a:srgbClr val="6600FF"/>
        </a:buClr>
        <a:buSzPct val="100000"/>
        <a:buFont typeface="Arial" charset="0"/>
        <a:defRPr sz="3200" b="1">
          <a:solidFill>
            <a:srgbClr val="6600FF"/>
          </a:solidFill>
          <a:latin typeface="Arial" charset="0"/>
        </a:defRPr>
      </a:lvl8pPr>
      <a:lvl9pPr marL="1828800" algn="l" defTabSz="457200" rtl="0" fontAlgn="base">
        <a:lnSpc>
          <a:spcPct val="27000"/>
        </a:lnSpc>
        <a:spcBef>
          <a:spcPct val="0"/>
        </a:spcBef>
        <a:spcAft>
          <a:spcPct val="0"/>
        </a:spcAft>
        <a:buClr>
          <a:srgbClr val="6600FF"/>
        </a:buClr>
        <a:buSzPct val="100000"/>
        <a:buFont typeface="Arial" charset="0"/>
        <a:defRPr sz="3200" b="1">
          <a:solidFill>
            <a:srgbClr val="6600FF"/>
          </a:solidFill>
          <a:latin typeface="Arial" charset="0"/>
        </a:defRPr>
      </a:lvl9pPr>
    </p:titleStyle>
    <p:bodyStyle>
      <a:lvl1pPr marL="311150" indent="-311150" algn="l" defTabSz="457200" rtl="0" eaLnBrk="0" fontAlgn="base" hangingPunct="0">
        <a:lnSpc>
          <a:spcPct val="100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11200" indent="-254000" algn="l" defTabSz="457200" rtl="0" eaLnBrk="0" fontAlgn="base" hangingPunct="0">
        <a:lnSpc>
          <a:spcPct val="100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defTabSz="457200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defTabSz="457200" rtl="0" eaLnBrk="0" fontAlgn="base" hangingPunct="0">
        <a:lnSpc>
          <a:spcPct val="10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57200" rtl="0" eaLnBrk="0" fontAlgn="base" hangingPunct="0">
        <a:lnSpc>
          <a:spcPct val="10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57200" rtl="0" fontAlgn="base">
        <a:lnSpc>
          <a:spcPct val="2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defTabSz="457200" rtl="0" fontAlgn="base">
        <a:lnSpc>
          <a:spcPct val="2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defTabSz="457200" rtl="0" fontAlgn="base">
        <a:lnSpc>
          <a:spcPct val="2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defTabSz="457200" rtl="0" fontAlgn="base">
        <a:lnSpc>
          <a:spcPct val="2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code.nsnam.org/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nsnam.org/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snam.org/wiki/HOWTO_configure_Eclipse_with_ns-3" TargetMode="External"/><Relationship Id="rId2" Type="http://schemas.openxmlformats.org/officeDocument/2006/relationships/hyperlink" Target="http://www.nsnam.org/wiki/Ns-3_on_Visual_Studio_2012" TargetMode="Externa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snam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nsnam.org/docs/tutorial/tutorial.html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snam.org/consortium/activities/training/" TargetMode="Externa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snam.org/doxygen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snam.org/docs/bake/tutorial/html/index.html" TargetMode="Externa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Footer Placeholder 3"/>
          <p:cNvSpPr>
            <a:spLocks noGrp="1"/>
          </p:cNvSpPr>
          <p:nvPr>
            <p:ph type="ftr" idx="10"/>
          </p:nvPr>
        </p:nvSpPr>
        <p:spPr>
          <a:xfrm>
            <a:off x="914400" y="3657600"/>
            <a:ext cx="7239000" cy="1752600"/>
          </a:xfrm>
        </p:spPr>
        <p:txBody>
          <a:bodyPr/>
          <a:lstStyle/>
          <a:p>
            <a:pPr>
              <a:defRPr/>
            </a:pPr>
            <a:endParaRPr lang="en-GB" sz="1800" dirty="0" smtClean="0"/>
          </a:p>
          <a:p>
            <a:pPr>
              <a:defRPr/>
            </a:pPr>
            <a:r>
              <a:rPr lang="en-US" sz="2400" dirty="0" smtClean="0"/>
              <a:t>Session 1:  Monday May 11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 smtClean="0"/>
              <a:t>ns-3 Annual meeting</a:t>
            </a:r>
          </a:p>
          <a:p>
            <a:pPr>
              <a:defRPr/>
            </a:pPr>
            <a:r>
              <a:rPr lang="en-US" sz="2400" dirty="0" smtClean="0"/>
              <a:t>May 2015</a:t>
            </a:r>
            <a:endParaRPr lang="en-GB" sz="2400" dirty="0"/>
          </a:p>
        </p:txBody>
      </p:sp>
      <p:sp>
        <p:nvSpPr>
          <p:cNvPr id="3075" name="Slide Number Placeholder 3"/>
          <p:cNvSpPr>
            <a:spLocks noGrp="1"/>
          </p:cNvSpPr>
          <p:nvPr>
            <p:ph type="sldNum" idx="11"/>
          </p:nvPr>
        </p:nvSpPr>
        <p:spPr>
          <a:noFill/>
        </p:spPr>
        <p:txBody>
          <a:bodyPr/>
          <a:lstStyle/>
          <a:p>
            <a:fld id="{A03D83E0-59C4-4B67-B75E-BBECB8AFFDAF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2514600"/>
            <a:ext cx="7620000" cy="1676400"/>
          </a:xfrm>
        </p:spPr>
        <p:txBody>
          <a:bodyPr anchor="t"/>
          <a:lstStyle/>
          <a:p>
            <a:pPr marL="0" indent="0" algn="ctr" eaLnBrk="1" hangingPunct="1"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/>
            </a:pPr>
            <a:r>
              <a:rPr lang="en-US" b="1" dirty="0" smtClean="0">
                <a:solidFill>
                  <a:srgbClr val="006600"/>
                </a:solidFill>
                <a:ea typeface="+mj-ea"/>
                <a:cs typeface="+mj-cs"/>
              </a:rPr>
              <a:t>ns-3 Training</a:t>
            </a:r>
            <a:endParaRPr lang="en-GB" dirty="0"/>
          </a:p>
          <a:p>
            <a:pPr algn="ctr" eaLnBrk="1" hangingPunct="1">
              <a:spcBef>
                <a:spcPts val="800"/>
              </a:spcBef>
              <a:buClr>
                <a:srgbClr val="000000"/>
              </a:buCl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/>
            </a:pP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Relationship to ns-2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lnSpc>
                <a:spcPct val="80000"/>
              </a:lnSpc>
              <a:spcBef>
                <a:spcPts val="700"/>
              </a:spcBef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/>
              <a:t>ns-3 is a new simulator, without backward compatibility</a:t>
            </a:r>
          </a:p>
          <a:p>
            <a:pPr>
              <a:lnSpc>
                <a:spcPct val="80000"/>
              </a:lnSpc>
              <a:spcBef>
                <a:spcPts val="700"/>
              </a:spcBef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400"/>
          </a:p>
          <a:p>
            <a:pPr>
              <a:lnSpc>
                <a:spcPct val="80000"/>
              </a:lnSpc>
              <a:spcBef>
                <a:spcPts val="700"/>
              </a:spcBef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/>
              <a:t>Similarities to ns-2:</a:t>
            </a:r>
          </a:p>
          <a:p>
            <a:pPr>
              <a:lnSpc>
                <a:spcPct val="80000"/>
              </a:lnSpc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/>
              <a:t>C++ software core</a:t>
            </a:r>
          </a:p>
          <a:p>
            <a:pPr>
              <a:lnSpc>
                <a:spcPct val="80000"/>
              </a:lnSpc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/>
              <a:t>GNU GPLv2 licensing</a:t>
            </a:r>
          </a:p>
          <a:p>
            <a:pPr>
              <a:lnSpc>
                <a:spcPct val="80000"/>
              </a:lnSpc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/>
              <a:t>ported ns-2 models:  random variables, error models, OLSR, Calendar Queue </a:t>
            </a:r>
            <a:r>
              <a:rPr lang="en-GB" sz="2400" smtClean="0"/>
              <a:t>scheduler</a:t>
            </a:r>
            <a:endParaRPr lang="en-GB" sz="2400"/>
          </a:p>
          <a:p>
            <a:pPr>
              <a:lnSpc>
                <a:spcPct val="80000"/>
              </a:lnSpc>
              <a:spcBef>
                <a:spcPts val="700"/>
              </a:spcBef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400"/>
          </a:p>
          <a:p>
            <a:pPr>
              <a:lnSpc>
                <a:spcPct val="80000"/>
              </a:lnSpc>
              <a:spcBef>
                <a:spcPts val="700"/>
              </a:spcBef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/>
              <a:t>Differences:  </a:t>
            </a:r>
          </a:p>
          <a:p>
            <a:pPr>
              <a:lnSpc>
                <a:spcPct val="80000"/>
              </a:lnSpc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/>
              <a:t>Python scripting (or C++ programs) replaces OTcl</a:t>
            </a:r>
          </a:p>
          <a:p>
            <a:pPr>
              <a:lnSpc>
                <a:spcPct val="80000"/>
              </a:lnSpc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/>
              <a:t>most of the core rewritten</a:t>
            </a:r>
          </a:p>
          <a:p>
            <a:pPr>
              <a:lnSpc>
                <a:spcPct val="80000"/>
              </a:lnSpc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smtClean="0"/>
              <a:t>new </a:t>
            </a:r>
            <a:r>
              <a:rPr lang="en-GB" sz="2400"/>
              <a:t>animators, configuration tools, etc. are in </a:t>
            </a:r>
            <a:r>
              <a:rPr lang="en-GB" sz="2400" smtClean="0"/>
              <a:t>work</a:t>
            </a:r>
          </a:p>
          <a:p>
            <a:pPr>
              <a:lnSpc>
                <a:spcPct val="80000"/>
              </a:lnSpc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smtClean="0"/>
              <a:t>ns-2 is no longer actively maintained/supported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9484096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the project operates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Project provides three annual software releases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Users interact on mailing lists and using </a:t>
            </a:r>
            <a:r>
              <a:rPr lang="en-US" sz="2400" dirty="0" err="1" smtClean="0">
                <a:solidFill>
                  <a:schemeClr val="tx1"/>
                </a:solidFill>
              </a:rPr>
              <a:t>Bugzilla</a:t>
            </a:r>
            <a:r>
              <a:rPr lang="en-US" sz="2400" dirty="0" smtClean="0">
                <a:solidFill>
                  <a:schemeClr val="tx1"/>
                </a:solidFill>
              </a:rPr>
              <a:t> bug tracker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Code may be proposed for merge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Code reviews occur on a Google site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Maintainers (one for each module) fix or delegate bugs, participate in reviews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Project has been conducting annual workshop and developer meeting around </a:t>
            </a:r>
            <a:r>
              <a:rPr lang="en-US" sz="2400" dirty="0" err="1" smtClean="0">
                <a:solidFill>
                  <a:schemeClr val="tx1"/>
                </a:solidFill>
              </a:rPr>
              <a:t>SIMUTools</a:t>
            </a:r>
            <a:r>
              <a:rPr lang="en-US" sz="2400" dirty="0" smtClean="0">
                <a:solidFill>
                  <a:schemeClr val="tx1"/>
                </a:solidFill>
              </a:rPr>
              <a:t> through 2013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Some additional meetings on ad hoc basis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Google Summer of Code (March-August) six of the past seven summers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965950" y="6397625"/>
            <a:ext cx="2101850" cy="460375"/>
          </a:xfrm>
          <a:noFill/>
        </p:spPr>
        <p:txBody>
          <a:bodyPr/>
          <a:lstStyle/>
          <a:p>
            <a:fld id="{FFC6B60B-2CC9-4460-A963-BD67CE206717}" type="slidenum">
              <a:rPr lang="en-GB" smtClean="0"/>
              <a:pPr/>
              <a:t>11</a:t>
            </a:fld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59211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Sustainment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000" dirty="0" smtClean="0"/>
              <a:t>The NS-3 Consortium is a collection of organizations cooperating to support and develop the ns-3 software. </a:t>
            </a:r>
          </a:p>
          <a:p>
            <a:r>
              <a:rPr lang="en-US" sz="3000" dirty="0" smtClean="0"/>
              <a:t>It operates in support of the open source project </a:t>
            </a:r>
          </a:p>
          <a:p>
            <a:pPr lvl="1"/>
            <a:r>
              <a:rPr lang="en-US" sz="2600" dirty="0" smtClean="0"/>
              <a:t>by providing a point of contact between industrial members and ns-3 developers, </a:t>
            </a:r>
          </a:p>
          <a:p>
            <a:pPr lvl="1"/>
            <a:r>
              <a:rPr lang="en-US" sz="2600" dirty="0" smtClean="0"/>
              <a:t>by sponsoring events in support of ns-3 such as users' days and workshops, </a:t>
            </a:r>
          </a:p>
          <a:p>
            <a:pPr lvl="1"/>
            <a:r>
              <a:rPr lang="en-US" sz="2600" dirty="0" smtClean="0"/>
              <a:t>by guaranteeing maintenance support for ns-3's core, and </a:t>
            </a:r>
          </a:p>
          <a:p>
            <a:pPr lvl="1"/>
            <a:r>
              <a:rPr lang="en-US" sz="2600" dirty="0" smtClean="0"/>
              <a:t>by supporting administrative activities necessary to conduct a large open source project.</a:t>
            </a:r>
            <a:endParaRPr lang="en-US" sz="2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965950" y="6397625"/>
            <a:ext cx="2101850" cy="460375"/>
          </a:xfrm>
          <a:noFill/>
        </p:spPr>
        <p:txBody>
          <a:bodyPr/>
          <a:lstStyle/>
          <a:p>
            <a:fld id="{FFC6B60B-2CC9-4460-A963-BD67CE206717}" type="slidenum">
              <a:rPr lang="en-GB" smtClean="0"/>
              <a:pPr/>
              <a:t>12</a:t>
            </a:fld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68312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Publications using ns-3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A common question is "How many ns-3 papers are there?</a:t>
            </a:r>
          </a:p>
          <a:p>
            <a:r>
              <a:rPr lang="en-US" sz="2800" dirty="0" smtClean="0"/>
              <a:t>Small survey of 139 paper results from 2013-14 search of IEEE library (top relevant results)</a:t>
            </a:r>
          </a:p>
          <a:p>
            <a:r>
              <a:rPr lang="en-US" sz="2800" dirty="0" smtClean="0"/>
              <a:t>Some papers matched multiple categories</a:t>
            </a:r>
          </a:p>
          <a:p>
            <a:r>
              <a:rPr lang="en-US" sz="2800" dirty="0" smtClean="0"/>
              <a:t>Hot topics:</a:t>
            </a:r>
          </a:p>
          <a:p>
            <a:pPr lvl="1"/>
            <a:r>
              <a:rPr lang="en-US" sz="2400" dirty="0" smtClean="0"/>
              <a:t>LTE/cellular networks (15)</a:t>
            </a:r>
          </a:p>
          <a:p>
            <a:pPr lvl="1"/>
            <a:r>
              <a:rPr lang="en-US" sz="2400" dirty="0" smtClean="0"/>
              <a:t>Wireless routing protocols (14)</a:t>
            </a:r>
          </a:p>
          <a:p>
            <a:pPr lvl="1"/>
            <a:r>
              <a:rPr lang="en-US" sz="2400" dirty="0" smtClean="0"/>
              <a:t>Sensor networks (13)</a:t>
            </a:r>
          </a:p>
          <a:p>
            <a:pPr lvl="1"/>
            <a:r>
              <a:rPr lang="en-US" sz="2400" dirty="0" smtClean="0"/>
              <a:t>Wireless MAC and PHY protocols (11)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5011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 counts by topic	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265" y="1371600"/>
            <a:ext cx="7665720" cy="486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Acknowledgment of support</a:t>
            </a:r>
          </a:p>
        </p:txBody>
      </p:sp>
      <p:pic>
        <p:nvPicPr>
          <p:cNvPr id="556036" name="Picture 4" descr="logo-inesc-por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162550"/>
            <a:ext cx="2819400" cy="1238250"/>
          </a:xfrm>
          <a:prstGeom prst="rect">
            <a:avLst/>
          </a:prstGeom>
          <a:noFill/>
        </p:spPr>
      </p:pic>
      <p:pic>
        <p:nvPicPr>
          <p:cNvPr id="556038" name="Picture 6" descr="ns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371600"/>
            <a:ext cx="4800600" cy="927100"/>
          </a:xfrm>
          <a:prstGeom prst="rect">
            <a:avLst/>
          </a:prstGeom>
          <a:noFill/>
        </p:spPr>
      </p:pic>
      <p:pic>
        <p:nvPicPr>
          <p:cNvPr id="556042" name="Picture 10" descr="University-Washington-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562350"/>
            <a:ext cx="1514475" cy="1452563"/>
          </a:xfrm>
          <a:prstGeom prst="rect">
            <a:avLst/>
          </a:prstGeom>
          <a:noFill/>
        </p:spPr>
      </p:pic>
      <p:pic>
        <p:nvPicPr>
          <p:cNvPr id="556043" name="Picture 11" descr="Tech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3714750"/>
            <a:ext cx="2971800" cy="1100138"/>
          </a:xfrm>
          <a:prstGeom prst="rect">
            <a:avLst/>
          </a:prstGeom>
          <a:noFill/>
        </p:spPr>
      </p:pic>
      <p:pic>
        <p:nvPicPr>
          <p:cNvPr id="556039" name="Picture 7" descr="planete-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5600" y="2495550"/>
            <a:ext cx="2514600" cy="838200"/>
          </a:xfrm>
          <a:prstGeom prst="rect">
            <a:avLst/>
          </a:prstGeom>
          <a:noFill/>
        </p:spPr>
      </p:pic>
      <p:pic>
        <p:nvPicPr>
          <p:cNvPr id="556047" name="Picture 15" descr="isi_logo_red_larg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77000" y="5105400"/>
            <a:ext cx="1905000" cy="1209675"/>
          </a:xfrm>
          <a:prstGeom prst="rect">
            <a:avLst/>
          </a:prstGeom>
          <a:noFill/>
        </p:spPr>
      </p:pic>
      <p:pic>
        <p:nvPicPr>
          <p:cNvPr id="556048" name="Picture 16" descr="nr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00" y="1447800"/>
            <a:ext cx="1219200" cy="1192213"/>
          </a:xfrm>
          <a:prstGeom prst="rect">
            <a:avLst/>
          </a:prstGeom>
          <a:noFill/>
        </p:spPr>
      </p:pic>
      <p:sp>
        <p:nvSpPr>
          <p:cNvPr id="1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965950" y="6397625"/>
            <a:ext cx="2101850" cy="460375"/>
          </a:xfrm>
          <a:noFill/>
        </p:spPr>
        <p:txBody>
          <a:bodyPr/>
          <a:lstStyle/>
          <a:p>
            <a:fld id="{FFC6B60B-2CC9-4460-A963-BD67CE206717}" type="slidenum">
              <a:rPr lang="en-GB" smtClean="0"/>
              <a:pPr/>
              <a:t>15</a:t>
            </a:fld>
            <a:endParaRPr lang="en-GB" dirty="0" smtClean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3600" y="2895600"/>
            <a:ext cx="2937344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 15" descr="INRIA_SCIENTIFIQUE_UK_CMJN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1000" y="2438400"/>
            <a:ext cx="2452215" cy="886252"/>
          </a:xfrm>
          <a:prstGeom prst="rect">
            <a:avLst/>
          </a:prstGeom>
        </p:spPr>
      </p:pic>
      <p:pic>
        <p:nvPicPr>
          <p:cNvPr id="1026" name="Picture 2" descr="CTTC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660" y="5124450"/>
            <a:ext cx="14192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81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3048000"/>
            <a:ext cx="5257800" cy="1981200"/>
          </a:xfrm>
        </p:spPr>
        <p:txBody>
          <a:bodyPr/>
          <a:lstStyle/>
          <a:p>
            <a:r>
              <a:rPr lang="en-US" dirty="0" smtClean="0"/>
              <a:t>Software overview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Annual Meeting</a:t>
            </a:r>
          </a:p>
          <a:p>
            <a:pPr>
              <a:defRPr/>
            </a:pPr>
            <a:r>
              <a:rPr lang="en-GB" smtClean="0"/>
              <a:t>May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1554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Options for working along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305800" cy="4872038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1) Download the required packages onto your (Linux, OS X, or BSD) system</a:t>
            </a:r>
          </a:p>
          <a:p>
            <a:pPr marL="0" indent="0">
              <a:buNone/>
            </a:pPr>
            <a:r>
              <a:rPr lang="en-US" sz="2800" dirty="0" smtClean="0"/>
              <a:t>2) Download or copy the ISO image (Live DVD)</a:t>
            </a:r>
          </a:p>
          <a:p>
            <a:pPr marL="0" indent="0">
              <a:buNone/>
            </a:pPr>
            <a:r>
              <a:rPr lang="en-US" sz="2800" dirty="0" smtClean="0"/>
              <a:t>3) Browse the code online:  </a:t>
            </a:r>
            <a:r>
              <a:rPr lang="en-US" sz="2800" dirty="0" smtClean="0">
                <a:hlinkClick r:id="rId2"/>
              </a:rPr>
              <a:t>https://code.nsnam.org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625" y="3359023"/>
            <a:ext cx="5867400" cy="292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68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ns-3 main website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 home: </a:t>
            </a:r>
            <a:r>
              <a:rPr lang="en-US" dirty="0" smtClean="0">
                <a:hlinkClick r:id="rId2"/>
              </a:rPr>
              <a:t>https://www.nsnam.org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035810"/>
            <a:ext cx="7825134" cy="411638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855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19100"/>
            <a:ext cx="8229600" cy="58102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/>
              <a:t>Software overview</a:t>
            </a:r>
            <a:endParaRPr lang="en-GB" dirty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269206"/>
            <a:ext cx="7924800" cy="4862513"/>
          </a:xfrm>
          <a:ln/>
        </p:spPr>
        <p:txBody>
          <a:bodyPr/>
          <a:lstStyle/>
          <a:p>
            <a:pPr marL="312738" indent="-312738"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dirty="0"/>
              <a:t>ns-3 is written in C++, with bindings available for Python</a:t>
            </a:r>
          </a:p>
          <a:p>
            <a:pPr marL="712788" lvl="1" indent="-255588">
              <a:buFont typeface="Arial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/>
              <a:t>simulation programs are C++ executables or Python </a:t>
            </a:r>
            <a:r>
              <a:rPr lang="en-GB" sz="2400" dirty="0" smtClean="0"/>
              <a:t>programs</a:t>
            </a:r>
          </a:p>
          <a:p>
            <a:pPr marL="712788" lvl="1" indent="-255588">
              <a:buFont typeface="Arial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 smtClean="0">
                <a:solidFill>
                  <a:schemeClr val="tx1"/>
                </a:solidFill>
              </a:rPr>
              <a:t>~350,000 </a:t>
            </a:r>
            <a:r>
              <a:rPr lang="en-GB" sz="2400" dirty="0" smtClean="0"/>
              <a:t>lines of C++ (estimate based on </a:t>
            </a:r>
            <a:r>
              <a:rPr lang="en-GB" sz="2400" dirty="0" err="1" smtClean="0"/>
              <a:t>cloc</a:t>
            </a:r>
            <a:r>
              <a:rPr lang="en-GB" sz="2400" dirty="0" smtClean="0"/>
              <a:t> source code analysis)</a:t>
            </a:r>
            <a:endParaRPr lang="en-GB" sz="2400" dirty="0"/>
          </a:p>
          <a:p>
            <a:pPr marL="312738" indent="-312738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dirty="0" smtClean="0"/>
              <a:t>ns-3 </a:t>
            </a:r>
            <a:r>
              <a:rPr lang="en-GB" sz="2800" dirty="0"/>
              <a:t>is a GNU GPLv2-licensed </a:t>
            </a:r>
            <a:r>
              <a:rPr lang="en-GB" sz="2800" dirty="0" smtClean="0"/>
              <a:t>project</a:t>
            </a:r>
          </a:p>
          <a:p>
            <a:pPr marL="312738" indent="-312738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dirty="0" smtClean="0"/>
              <a:t>ns-3 is mainly supported for Linux, OS X, and FreeBSD</a:t>
            </a:r>
          </a:p>
          <a:p>
            <a:pPr marL="712788" lvl="1" indent="-312738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 smtClean="0"/>
              <a:t>Windows Visual Studio port available</a:t>
            </a:r>
            <a:endParaRPr lang="en-GB" sz="2400" dirty="0"/>
          </a:p>
          <a:p>
            <a:pPr marL="312738" indent="-312738"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dirty="0"/>
              <a:t>ns-3 is not backwards-compatible with ns-2</a:t>
            </a:r>
          </a:p>
          <a:p>
            <a:pPr marL="312738" indent="-312738">
              <a:buClrTx/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03438" cy="461963"/>
          </a:xfrm>
          <a:prstGeom prst="rect">
            <a:avLst/>
          </a:prstGeom>
        </p:spPr>
        <p:txBody>
          <a:bodyPr/>
          <a:lstStyle/>
          <a:p>
            <a:fld id="{9135CAE9-A8F5-405E-A612-4F49780107C2}" type="slidenum">
              <a:rPr lang="en-GB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3041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and logistics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CTTC facilities</a:t>
            </a:r>
          </a:p>
          <a:p>
            <a:r>
              <a:rPr lang="en-US" dirty="0" smtClean="0"/>
              <a:t>Meals and coffee</a:t>
            </a:r>
          </a:p>
          <a:p>
            <a:r>
              <a:rPr lang="en-US" dirty="0" smtClean="0"/>
              <a:t>Wi-Fi</a:t>
            </a:r>
          </a:p>
          <a:p>
            <a:r>
              <a:rPr lang="en-US" dirty="0" smtClean="0"/>
              <a:t>Wiki page:</a:t>
            </a:r>
          </a:p>
          <a:p>
            <a:pPr lvl="1"/>
            <a:r>
              <a:rPr lang="en-US" sz="2400" b="1" dirty="0"/>
              <a:t>https://www.nsnam.org/wiki/AnnualTraining2015</a:t>
            </a:r>
            <a:endParaRPr lang="en-US" sz="2400" b="1" dirty="0" smtClean="0"/>
          </a:p>
          <a:p>
            <a:r>
              <a:rPr lang="en-US" dirty="0" smtClean="0"/>
              <a:t>Meet your instructors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Annual Meeting</a:t>
            </a:r>
          </a:p>
          <a:p>
            <a:pPr>
              <a:defRPr/>
            </a:pPr>
            <a:r>
              <a:rPr lang="en-GB" smtClean="0"/>
              <a:t>May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079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4294967295"/>
          </p:nvPr>
        </p:nvSpPr>
        <p:spPr>
          <a:xfrm>
            <a:off x="6553200" y="6245225"/>
            <a:ext cx="2103438" cy="461963"/>
          </a:xfrm>
          <a:prstGeom prst="rect">
            <a:avLst/>
          </a:prstGeom>
        </p:spPr>
        <p:txBody>
          <a:bodyPr/>
          <a:lstStyle/>
          <a:p>
            <a:fld id="{6AF14414-261A-405C-B6B8-0F11E4AE15E2}" type="slidenum">
              <a:rPr lang="en-GB"/>
              <a:pPr/>
              <a:t>20</a:t>
            </a:fld>
            <a:endParaRPr lang="en-GB"/>
          </a:p>
        </p:txBody>
      </p:sp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19100"/>
            <a:ext cx="8229600" cy="58102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mtClean="0"/>
              <a:t>Discrete-event simulation </a:t>
            </a:r>
            <a:r>
              <a:rPr lang="en-GB"/>
              <a:t>basics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229600" cy="4341813"/>
          </a:xfrm>
          <a:ln/>
        </p:spPr>
        <p:txBody>
          <a:bodyPr/>
          <a:lstStyle/>
          <a:p>
            <a:pPr marL="312738" indent="-312738"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dirty="0"/>
              <a:t>Simulation time moves in discrete jumps from event to event</a:t>
            </a:r>
          </a:p>
          <a:p>
            <a:pPr marL="312738" indent="-312738"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dirty="0"/>
              <a:t>C++ functions schedule events to occur at specific simulation times</a:t>
            </a:r>
          </a:p>
          <a:p>
            <a:pPr marL="312738" indent="-312738"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dirty="0"/>
              <a:t>A simulation scheduler orders the event execution</a:t>
            </a:r>
          </a:p>
          <a:p>
            <a:pPr marL="312738" indent="-312738"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dirty="0"/>
              <a:t>Simulation::Run() </a:t>
            </a:r>
            <a:r>
              <a:rPr lang="en-GB" sz="2800" dirty="0" smtClean="0"/>
              <a:t>executes a single-threaded event list</a:t>
            </a:r>
            <a:endParaRPr lang="en-GB" sz="2800" dirty="0"/>
          </a:p>
          <a:p>
            <a:pPr marL="312738" indent="-312738"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dirty="0"/>
              <a:t>Simulation stops at specific time or when events end</a:t>
            </a:r>
          </a:p>
        </p:txBody>
      </p:sp>
    </p:spTree>
    <p:extLst>
      <p:ext uri="{BB962C8B-B14F-4D97-AF65-F5344CB8AC3E}">
        <p14:creationId xmlns:p14="http://schemas.microsoft.com/office/powerpoint/2010/main" val="24503044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419100"/>
            <a:ext cx="8229600" cy="58102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/>
              <a:t>The basic ns-3 architecture</a:t>
            </a:r>
            <a:endParaRPr lang="en-GB" dirty="0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03438" cy="461963"/>
          </a:xfrm>
          <a:prstGeom prst="rect">
            <a:avLst/>
          </a:prstGeom>
        </p:spPr>
        <p:txBody>
          <a:bodyPr/>
          <a:lstStyle/>
          <a:p>
            <a:fld id="{6C552B1F-3583-4020-844A-43FBF2A63C20}" type="slidenum">
              <a:rPr lang="en-GB"/>
              <a:pPr/>
              <a:t>21</a:t>
            </a:fld>
            <a:endParaRPr lang="en-GB"/>
          </a:p>
        </p:txBody>
      </p:sp>
      <p:sp>
        <p:nvSpPr>
          <p:cNvPr id="31" name="Date Placeholder 3"/>
          <p:cNvSpPr>
            <a:spLocks noGrp="1"/>
          </p:cNvSpPr>
          <p:nvPr>
            <p:ph type="dt" idx="4294967295"/>
          </p:nvPr>
        </p:nvSpPr>
        <p:spPr>
          <a:xfrm>
            <a:off x="0" y="6400800"/>
            <a:ext cx="2863850" cy="4603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ns-3</a:t>
            </a:r>
          </a:p>
        </p:txBody>
      </p:sp>
      <p:sp>
        <p:nvSpPr>
          <p:cNvPr id="29697" name="AutoShape 1"/>
          <p:cNvSpPr>
            <a:spLocks noChangeArrowheads="1"/>
          </p:cNvSpPr>
          <p:nvPr/>
        </p:nvSpPr>
        <p:spPr bwMode="auto">
          <a:xfrm>
            <a:off x="6731000" y="1485900"/>
            <a:ext cx="1955800" cy="4013200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698" name="Line 2"/>
          <p:cNvSpPr>
            <a:spLocks noChangeShapeType="1"/>
          </p:cNvSpPr>
          <p:nvPr/>
        </p:nvSpPr>
        <p:spPr bwMode="auto">
          <a:xfrm>
            <a:off x="7658100" y="2501900"/>
            <a:ext cx="1588" cy="19558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699" name="AutoShape 3"/>
          <p:cNvSpPr>
            <a:spLocks noChangeArrowheads="1"/>
          </p:cNvSpPr>
          <p:nvPr/>
        </p:nvSpPr>
        <p:spPr bwMode="auto">
          <a:xfrm>
            <a:off x="520700" y="1447800"/>
            <a:ext cx="1955800" cy="4013200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>
            <a:off x="1358900" y="2438400"/>
            <a:ext cx="1588" cy="19558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1" name="AutoShape 5"/>
          <p:cNvSpPr>
            <a:spLocks noChangeArrowheads="1"/>
          </p:cNvSpPr>
          <p:nvPr/>
        </p:nvSpPr>
        <p:spPr bwMode="auto">
          <a:xfrm>
            <a:off x="1066800" y="1663700"/>
            <a:ext cx="1244600" cy="635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66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</a:rPr>
              <a:t>Application</a:t>
            </a:r>
          </a:p>
        </p:txBody>
      </p:sp>
      <p:sp>
        <p:nvSpPr>
          <p:cNvPr id="29703" name="AutoShape 7"/>
          <p:cNvSpPr>
            <a:spLocks noChangeArrowheads="1"/>
          </p:cNvSpPr>
          <p:nvPr/>
        </p:nvSpPr>
        <p:spPr bwMode="auto">
          <a:xfrm>
            <a:off x="762000" y="1803400"/>
            <a:ext cx="1244600" cy="635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66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</a:rPr>
              <a:t>Application</a:t>
            </a:r>
          </a:p>
        </p:txBody>
      </p:sp>
      <p:sp>
        <p:nvSpPr>
          <p:cNvPr id="29704" name="AutoShape 8"/>
          <p:cNvSpPr>
            <a:spLocks noChangeArrowheads="1"/>
          </p:cNvSpPr>
          <p:nvPr/>
        </p:nvSpPr>
        <p:spPr bwMode="auto">
          <a:xfrm>
            <a:off x="749300" y="2641600"/>
            <a:ext cx="1244600" cy="1320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prstDash val="dash"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</a:rPr>
              <a:t>Protocol</a:t>
            </a: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</a:rPr>
              <a:t>stack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581025" y="4075113"/>
            <a:ext cx="723900" cy="274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66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</a:rPr>
              <a:t>Node</a:t>
            </a:r>
          </a:p>
        </p:txBody>
      </p:sp>
      <p:sp>
        <p:nvSpPr>
          <p:cNvPr id="29706" name="AutoShape 10"/>
          <p:cNvSpPr>
            <a:spLocks noChangeArrowheads="1"/>
          </p:cNvSpPr>
          <p:nvPr/>
        </p:nvSpPr>
        <p:spPr bwMode="auto">
          <a:xfrm>
            <a:off x="1041400" y="4406900"/>
            <a:ext cx="1244600" cy="635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66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</a:rPr>
              <a:t>NetDevice</a:t>
            </a:r>
          </a:p>
        </p:txBody>
      </p:sp>
      <p:sp>
        <p:nvSpPr>
          <p:cNvPr id="29707" name="AutoShape 11"/>
          <p:cNvSpPr>
            <a:spLocks noChangeArrowheads="1"/>
          </p:cNvSpPr>
          <p:nvPr/>
        </p:nvSpPr>
        <p:spPr bwMode="auto">
          <a:xfrm>
            <a:off x="736600" y="4546600"/>
            <a:ext cx="1244600" cy="635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66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</a:rPr>
              <a:t>NetDevice</a:t>
            </a:r>
          </a:p>
        </p:txBody>
      </p:sp>
      <p:sp>
        <p:nvSpPr>
          <p:cNvPr id="29708" name="AutoShape 12"/>
          <p:cNvSpPr>
            <a:spLocks noChangeArrowheads="1"/>
          </p:cNvSpPr>
          <p:nvPr/>
        </p:nvSpPr>
        <p:spPr bwMode="auto">
          <a:xfrm>
            <a:off x="7277100" y="1701800"/>
            <a:ext cx="1244600" cy="635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66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</a:rPr>
              <a:t>Application</a:t>
            </a:r>
          </a:p>
        </p:txBody>
      </p:sp>
      <p:sp>
        <p:nvSpPr>
          <p:cNvPr id="29709" name="AutoShape 13"/>
          <p:cNvSpPr>
            <a:spLocks noChangeArrowheads="1"/>
          </p:cNvSpPr>
          <p:nvPr/>
        </p:nvSpPr>
        <p:spPr bwMode="auto">
          <a:xfrm>
            <a:off x="6972300" y="1841500"/>
            <a:ext cx="1244600" cy="635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66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</a:rPr>
              <a:t>Application</a:t>
            </a:r>
          </a:p>
        </p:txBody>
      </p:sp>
      <p:sp>
        <p:nvSpPr>
          <p:cNvPr id="29710" name="AutoShape 14"/>
          <p:cNvSpPr>
            <a:spLocks noChangeArrowheads="1"/>
          </p:cNvSpPr>
          <p:nvPr/>
        </p:nvSpPr>
        <p:spPr bwMode="auto">
          <a:xfrm>
            <a:off x="6959600" y="2679700"/>
            <a:ext cx="1244600" cy="1320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prstDash val="dash"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66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</a:rPr>
              <a:t>Protocol</a:t>
            </a:r>
          </a:p>
          <a:p>
            <a:pPr algn="ctr">
              <a:lnSpc>
                <a:spcPct val="66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</a:rPr>
              <a:t>stack</a:t>
            </a:r>
          </a:p>
        </p:txBody>
      </p:sp>
      <p:sp>
        <p:nvSpPr>
          <p:cNvPr id="29711" name="Text Box 15"/>
          <p:cNvSpPr txBox="1">
            <a:spLocks noChangeArrowheads="1"/>
          </p:cNvSpPr>
          <p:nvPr/>
        </p:nvSpPr>
        <p:spPr bwMode="auto">
          <a:xfrm>
            <a:off x="6791325" y="4113213"/>
            <a:ext cx="723900" cy="274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66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</a:rPr>
              <a:t>Node</a:t>
            </a:r>
          </a:p>
        </p:txBody>
      </p:sp>
      <p:sp>
        <p:nvSpPr>
          <p:cNvPr id="29712" name="AutoShape 16"/>
          <p:cNvSpPr>
            <a:spLocks noChangeArrowheads="1"/>
          </p:cNvSpPr>
          <p:nvPr/>
        </p:nvSpPr>
        <p:spPr bwMode="auto">
          <a:xfrm>
            <a:off x="7251700" y="4445000"/>
            <a:ext cx="1244600" cy="635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66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</a:rPr>
              <a:t>NetDevice</a:t>
            </a:r>
          </a:p>
        </p:txBody>
      </p:sp>
      <p:sp>
        <p:nvSpPr>
          <p:cNvPr id="29713" name="AutoShape 17"/>
          <p:cNvSpPr>
            <a:spLocks noChangeArrowheads="1"/>
          </p:cNvSpPr>
          <p:nvPr/>
        </p:nvSpPr>
        <p:spPr bwMode="auto">
          <a:xfrm>
            <a:off x="6946900" y="4584700"/>
            <a:ext cx="1244600" cy="635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66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</a:rPr>
              <a:t>NetDevice</a:t>
            </a:r>
          </a:p>
        </p:txBody>
      </p:sp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2654300" y="2157413"/>
            <a:ext cx="1409700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</a:rPr>
              <a:t>Sockets-like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</a:rPr>
              <a:t> API</a:t>
            </a:r>
          </a:p>
        </p:txBody>
      </p:sp>
      <p:sp>
        <p:nvSpPr>
          <p:cNvPr id="29715" name="Line 19"/>
          <p:cNvSpPr>
            <a:spLocks noChangeShapeType="1"/>
          </p:cNvSpPr>
          <p:nvPr/>
        </p:nvSpPr>
        <p:spPr bwMode="auto">
          <a:xfrm flipH="1">
            <a:off x="1401763" y="2324100"/>
            <a:ext cx="1285875" cy="254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6" name="AutoShape 20"/>
          <p:cNvSpPr>
            <a:spLocks noChangeArrowheads="1"/>
          </p:cNvSpPr>
          <p:nvPr/>
        </p:nvSpPr>
        <p:spPr bwMode="auto">
          <a:xfrm>
            <a:off x="3898900" y="4559300"/>
            <a:ext cx="1244600" cy="635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66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</a:rPr>
              <a:t>Channel</a:t>
            </a:r>
          </a:p>
        </p:txBody>
      </p:sp>
      <p:sp>
        <p:nvSpPr>
          <p:cNvPr id="29717" name="Line 21"/>
          <p:cNvSpPr>
            <a:spLocks noChangeShapeType="1"/>
          </p:cNvSpPr>
          <p:nvPr/>
        </p:nvSpPr>
        <p:spPr bwMode="auto">
          <a:xfrm>
            <a:off x="1930400" y="5080000"/>
            <a:ext cx="1562100" cy="368300"/>
          </a:xfrm>
          <a:prstGeom prst="line">
            <a:avLst/>
          </a:prstGeom>
          <a:noFill/>
          <a:ln w="9360">
            <a:solidFill>
              <a:srgbClr val="000000"/>
            </a:solidFill>
            <a:prstDash val="dash"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8" name="Line 22"/>
          <p:cNvSpPr>
            <a:spLocks noChangeShapeType="1"/>
          </p:cNvSpPr>
          <p:nvPr/>
        </p:nvSpPr>
        <p:spPr bwMode="auto">
          <a:xfrm flipV="1">
            <a:off x="4749800" y="5046663"/>
            <a:ext cx="2222500" cy="511175"/>
          </a:xfrm>
          <a:prstGeom prst="line">
            <a:avLst/>
          </a:prstGeom>
          <a:noFill/>
          <a:ln w="9360">
            <a:solidFill>
              <a:srgbClr val="000000"/>
            </a:solidFill>
            <a:prstDash val="dash"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9" name="Line 23"/>
          <p:cNvSpPr>
            <a:spLocks noChangeShapeType="1"/>
          </p:cNvSpPr>
          <p:nvPr/>
        </p:nvSpPr>
        <p:spPr bwMode="auto">
          <a:xfrm>
            <a:off x="2235200" y="4699000"/>
            <a:ext cx="1612900" cy="114300"/>
          </a:xfrm>
          <a:prstGeom prst="line">
            <a:avLst/>
          </a:prstGeom>
          <a:noFill/>
          <a:ln w="9360">
            <a:solidFill>
              <a:srgbClr val="000000"/>
            </a:solidFill>
            <a:prstDash val="dash"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20" name="Line 24"/>
          <p:cNvSpPr>
            <a:spLocks noChangeShapeType="1"/>
          </p:cNvSpPr>
          <p:nvPr/>
        </p:nvSpPr>
        <p:spPr bwMode="auto">
          <a:xfrm flipV="1">
            <a:off x="5181600" y="4538663"/>
            <a:ext cx="2070100" cy="320675"/>
          </a:xfrm>
          <a:prstGeom prst="line">
            <a:avLst/>
          </a:prstGeom>
          <a:noFill/>
          <a:ln w="9360">
            <a:solidFill>
              <a:srgbClr val="000000"/>
            </a:solidFill>
            <a:prstDash val="dash"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21" name="AutoShape 25"/>
          <p:cNvSpPr>
            <a:spLocks noChangeArrowheads="1"/>
          </p:cNvSpPr>
          <p:nvPr/>
        </p:nvSpPr>
        <p:spPr bwMode="auto">
          <a:xfrm>
            <a:off x="3505200" y="5016500"/>
            <a:ext cx="1244600" cy="635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66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</a:rPr>
              <a:t>Channel</a:t>
            </a:r>
          </a:p>
        </p:txBody>
      </p:sp>
      <p:sp>
        <p:nvSpPr>
          <p:cNvPr id="29722" name="Rectangle 26"/>
          <p:cNvSpPr>
            <a:spLocks noChangeArrowheads="1"/>
          </p:cNvSpPr>
          <p:nvPr/>
        </p:nvSpPr>
        <p:spPr bwMode="auto">
          <a:xfrm>
            <a:off x="2273300" y="3035300"/>
            <a:ext cx="495300" cy="6858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3" name="AutoShape 27"/>
          <p:cNvSpPr>
            <a:spLocks noChangeArrowheads="1"/>
          </p:cNvSpPr>
          <p:nvPr/>
        </p:nvSpPr>
        <p:spPr bwMode="auto">
          <a:xfrm>
            <a:off x="2387600" y="3810000"/>
            <a:ext cx="330200" cy="431800"/>
          </a:xfrm>
          <a:prstGeom prst="downArrow">
            <a:avLst>
              <a:gd name="adj1" fmla="val 50000"/>
              <a:gd name="adj2" fmla="val 32692"/>
            </a:avLst>
          </a:prstGeom>
          <a:solidFill>
            <a:srgbClr val="6699FF"/>
          </a:solidFill>
          <a:ln w="9360">
            <a:solidFill>
              <a:srgbClr val="33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4" name="Text Box 28"/>
          <p:cNvSpPr txBox="1">
            <a:spLocks noChangeArrowheads="1"/>
          </p:cNvSpPr>
          <p:nvPr/>
        </p:nvSpPr>
        <p:spPr bwMode="auto">
          <a:xfrm>
            <a:off x="2816225" y="3122613"/>
            <a:ext cx="11461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</a:rPr>
              <a:t>Packet(s)</a:t>
            </a:r>
            <a:r>
              <a:rPr lang="ar-SA">
                <a:solidFill>
                  <a:srgbClr val="000000"/>
                </a:solidFill>
                <a:cs typeface="Arial" charset="0"/>
              </a:rPr>
              <a:t>‏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29725" name="Freeform 29"/>
          <p:cNvSpPr>
            <a:spLocks/>
          </p:cNvSpPr>
          <p:nvPr/>
        </p:nvSpPr>
        <p:spPr bwMode="auto">
          <a:xfrm>
            <a:off x="1282700" y="2260600"/>
            <a:ext cx="6756400" cy="3244850"/>
          </a:xfrm>
          <a:custGeom>
            <a:avLst/>
            <a:gdLst/>
            <a:ahLst/>
            <a:cxnLst>
              <a:cxn ang="0">
                <a:pos x="56" y="64"/>
              </a:cxn>
              <a:cxn ang="0">
                <a:pos x="48" y="1120"/>
              </a:cxn>
              <a:cxn ang="0">
                <a:pos x="344" y="1760"/>
              </a:cxn>
              <a:cxn ang="0">
                <a:pos x="2048" y="2040"/>
              </a:cxn>
              <a:cxn ang="0">
                <a:pos x="3800" y="1736"/>
              </a:cxn>
              <a:cxn ang="0">
                <a:pos x="4184" y="688"/>
              </a:cxn>
              <a:cxn ang="0">
                <a:pos x="4232" y="0"/>
              </a:cxn>
            </a:cxnLst>
            <a:rect l="0" t="0" r="r" b="b"/>
            <a:pathLst>
              <a:path w="4256" h="2044">
                <a:moveTo>
                  <a:pt x="56" y="64"/>
                </a:moveTo>
                <a:cubicBezTo>
                  <a:pt x="28" y="450"/>
                  <a:pt x="0" y="837"/>
                  <a:pt x="48" y="1120"/>
                </a:cubicBezTo>
                <a:cubicBezTo>
                  <a:pt x="96" y="1403"/>
                  <a:pt x="11" y="1607"/>
                  <a:pt x="344" y="1760"/>
                </a:cubicBezTo>
                <a:cubicBezTo>
                  <a:pt x="677" y="1913"/>
                  <a:pt x="1472" y="2044"/>
                  <a:pt x="2048" y="2040"/>
                </a:cubicBezTo>
                <a:cubicBezTo>
                  <a:pt x="2624" y="2036"/>
                  <a:pt x="3444" y="1961"/>
                  <a:pt x="3800" y="1736"/>
                </a:cubicBezTo>
                <a:cubicBezTo>
                  <a:pt x="4156" y="1511"/>
                  <a:pt x="4112" y="977"/>
                  <a:pt x="4184" y="688"/>
                </a:cubicBezTo>
                <a:cubicBezTo>
                  <a:pt x="4256" y="399"/>
                  <a:pt x="4244" y="199"/>
                  <a:pt x="4232" y="0"/>
                </a:cubicBezTo>
              </a:path>
            </a:pathLst>
          </a:custGeom>
          <a:noFill/>
          <a:ln w="38160">
            <a:solidFill>
              <a:srgbClr val="3333CC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4766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orientation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Key differences from other network simulators:</a:t>
            </a:r>
          </a:p>
          <a:p>
            <a:pPr marL="0" indent="0">
              <a:buNone/>
            </a:pPr>
            <a:r>
              <a:rPr lang="en-US" dirty="0" smtClean="0"/>
              <a:t>1) Command-line, Unix orientation</a:t>
            </a:r>
          </a:p>
          <a:p>
            <a:pPr lvl="1"/>
            <a:r>
              <a:rPr lang="en-US" dirty="0" smtClean="0"/>
              <a:t>vs. Integrated Development Environment (IDE)</a:t>
            </a:r>
          </a:p>
          <a:p>
            <a:pPr marL="82550" indent="0">
              <a:buNone/>
            </a:pPr>
            <a:r>
              <a:rPr lang="en-US" dirty="0" smtClean="0"/>
              <a:t>2) Simulations and models written directly in C++ and Python</a:t>
            </a:r>
          </a:p>
          <a:p>
            <a:pPr marL="939800" lvl="1" indent="-457200"/>
            <a:r>
              <a:rPr lang="en-US" dirty="0" smtClean="0"/>
              <a:t>vs. a domain-specific simulation language</a:t>
            </a:r>
          </a:p>
          <a:p>
            <a:pPr marL="825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02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Software organization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levels of ns-3 software and libraries</a:t>
            </a:r>
            <a:endParaRPr lang="en-US" dirty="0"/>
          </a:p>
        </p:txBody>
      </p:sp>
      <p:sp>
        <p:nvSpPr>
          <p:cNvPr id="43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03438" cy="461963"/>
          </a:xfrm>
          <a:prstGeom prst="rect">
            <a:avLst/>
          </a:prstGeom>
        </p:spPr>
        <p:txBody>
          <a:bodyPr/>
          <a:lstStyle/>
          <a:p>
            <a:fld id="{9135CAE9-A8F5-405E-A612-4F49780107C2}" type="slidenum">
              <a:rPr lang="en-GB"/>
              <a:pPr/>
              <a:t>23</a:t>
            </a:fld>
            <a:endParaRPr lang="en-GB"/>
          </a:p>
        </p:txBody>
      </p:sp>
      <p:sp>
        <p:nvSpPr>
          <p:cNvPr id="6" name="Flowchart: Alternate Process 5"/>
          <p:cNvSpPr/>
          <p:nvPr/>
        </p:nvSpPr>
        <p:spPr bwMode="auto">
          <a:xfrm>
            <a:off x="6858000" y="2743200"/>
            <a:ext cx="1219200" cy="685800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62800" y="2895600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smtClean="0">
                <a:solidFill>
                  <a:schemeClr val="tx1"/>
                </a:solidFill>
              </a:rPr>
              <a:t>ns-3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Flowchart: Alternate Process 7"/>
          <p:cNvSpPr/>
          <p:nvPr/>
        </p:nvSpPr>
        <p:spPr bwMode="auto">
          <a:xfrm>
            <a:off x="3962400" y="2743200"/>
            <a:ext cx="1219200" cy="685800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62400" y="2895600"/>
            <a:ext cx="13115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smtClean="0">
                <a:solidFill>
                  <a:schemeClr val="tx1"/>
                </a:solidFill>
              </a:rPr>
              <a:t>Click routing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Flowchart: Alternate Process 11"/>
          <p:cNvSpPr/>
          <p:nvPr/>
        </p:nvSpPr>
        <p:spPr bwMode="auto">
          <a:xfrm>
            <a:off x="762000" y="2743200"/>
            <a:ext cx="1219200" cy="685800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" y="2895600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smtClean="0">
                <a:solidFill>
                  <a:schemeClr val="tx1"/>
                </a:solidFill>
              </a:rPr>
              <a:t>Netanim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Flowchart: Alternate Process 13"/>
          <p:cNvSpPr/>
          <p:nvPr/>
        </p:nvSpPr>
        <p:spPr bwMode="auto">
          <a:xfrm>
            <a:off x="2362200" y="2743200"/>
            <a:ext cx="1219200" cy="685800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62200" y="2895600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smtClean="0">
                <a:solidFill>
                  <a:schemeClr val="tx1"/>
                </a:solidFill>
              </a:rPr>
              <a:t>pybindgen</a:t>
            </a:r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5562600" y="3048000"/>
            <a:ext cx="762000" cy="152400"/>
            <a:chOff x="5562600" y="3048000"/>
            <a:chExt cx="762000" cy="152400"/>
          </a:xfrm>
        </p:grpSpPr>
        <p:sp>
          <p:nvSpPr>
            <p:cNvPr id="17" name="Oval 16"/>
            <p:cNvSpPr/>
            <p:nvPr/>
          </p:nvSpPr>
          <p:spPr bwMode="auto">
            <a:xfrm>
              <a:off x="5562600" y="30480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5867400" y="30480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6172200" y="30480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648200" y="4252912"/>
            <a:ext cx="3962400" cy="1171576"/>
            <a:chOff x="4648200" y="4252912"/>
            <a:chExt cx="3962400" cy="1171576"/>
          </a:xfrm>
        </p:grpSpPr>
        <p:grpSp>
          <p:nvGrpSpPr>
            <p:cNvPr id="22" name="Group 21"/>
            <p:cNvGrpSpPr/>
            <p:nvPr/>
          </p:nvGrpSpPr>
          <p:grpSpPr>
            <a:xfrm>
              <a:off x="4648200" y="4953000"/>
              <a:ext cx="856325" cy="471488"/>
              <a:chOff x="4724400" y="4191000"/>
              <a:chExt cx="856325" cy="471488"/>
            </a:xfrm>
          </p:grpSpPr>
          <p:sp>
            <p:nvSpPr>
              <p:cNvPr id="20" name="Flowchart: Alternate Process 19"/>
              <p:cNvSpPr/>
              <p:nvPr/>
            </p:nvSpPr>
            <p:spPr bwMode="auto">
              <a:xfrm>
                <a:off x="4724400" y="4191000"/>
                <a:ext cx="838200" cy="471488"/>
              </a:xfrm>
              <a:prstGeom prst="flowChartAlternateProcess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3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724400" y="4267200"/>
                <a:ext cx="85632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smtClean="0">
                    <a:solidFill>
                      <a:schemeClr val="tx1"/>
                    </a:solidFill>
                  </a:rPr>
                  <a:t>module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4648200" y="4267200"/>
              <a:ext cx="856325" cy="471488"/>
              <a:chOff x="4724400" y="4191000"/>
              <a:chExt cx="856325" cy="471488"/>
            </a:xfrm>
          </p:grpSpPr>
          <p:sp>
            <p:nvSpPr>
              <p:cNvPr id="24" name="Flowchart: Alternate Process 23"/>
              <p:cNvSpPr/>
              <p:nvPr/>
            </p:nvSpPr>
            <p:spPr bwMode="auto">
              <a:xfrm>
                <a:off x="4724400" y="4191000"/>
                <a:ext cx="838200" cy="471488"/>
              </a:xfrm>
              <a:prstGeom prst="flowChartAlternateProcess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3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724400" y="4267200"/>
                <a:ext cx="85632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smtClean="0">
                    <a:solidFill>
                      <a:schemeClr val="tx1"/>
                    </a:solidFill>
                  </a:rPr>
                  <a:t>module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5715000" y="4267200"/>
              <a:ext cx="856325" cy="471488"/>
              <a:chOff x="4724400" y="4191000"/>
              <a:chExt cx="856325" cy="471488"/>
            </a:xfrm>
          </p:grpSpPr>
          <p:sp>
            <p:nvSpPr>
              <p:cNvPr id="27" name="Flowchart: Alternate Process 26"/>
              <p:cNvSpPr/>
              <p:nvPr/>
            </p:nvSpPr>
            <p:spPr bwMode="auto">
              <a:xfrm>
                <a:off x="4724400" y="4191000"/>
                <a:ext cx="838200" cy="471488"/>
              </a:xfrm>
              <a:prstGeom prst="flowChartAlternateProcess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3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4724400" y="4267200"/>
                <a:ext cx="85632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smtClean="0">
                    <a:solidFill>
                      <a:schemeClr val="tx1"/>
                    </a:solidFill>
                  </a:rPr>
                  <a:t>module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5715000" y="4953000"/>
              <a:ext cx="856325" cy="471488"/>
              <a:chOff x="4724400" y="4191000"/>
              <a:chExt cx="856325" cy="471488"/>
            </a:xfrm>
          </p:grpSpPr>
          <p:sp>
            <p:nvSpPr>
              <p:cNvPr id="30" name="Flowchart: Alternate Process 29"/>
              <p:cNvSpPr/>
              <p:nvPr/>
            </p:nvSpPr>
            <p:spPr bwMode="auto">
              <a:xfrm>
                <a:off x="4724400" y="4191000"/>
                <a:ext cx="838200" cy="471488"/>
              </a:xfrm>
              <a:prstGeom prst="flowChartAlternateProcess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3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4724400" y="4267200"/>
                <a:ext cx="85632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smtClean="0">
                    <a:solidFill>
                      <a:schemeClr val="tx1"/>
                    </a:solidFill>
                  </a:rPr>
                  <a:t>module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2" name="Oval 31"/>
            <p:cNvSpPr/>
            <p:nvPr/>
          </p:nvSpPr>
          <p:spPr bwMode="auto">
            <a:xfrm>
              <a:off x="6781800" y="4724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7086600" y="4724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7391400" y="4724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7754275" y="4252912"/>
              <a:ext cx="856325" cy="471488"/>
              <a:chOff x="4724400" y="4191000"/>
              <a:chExt cx="856325" cy="471488"/>
            </a:xfrm>
          </p:grpSpPr>
          <p:sp>
            <p:nvSpPr>
              <p:cNvPr id="36" name="Flowchart: Alternate Process 35"/>
              <p:cNvSpPr/>
              <p:nvPr/>
            </p:nvSpPr>
            <p:spPr bwMode="auto">
              <a:xfrm>
                <a:off x="4724400" y="4191000"/>
                <a:ext cx="838200" cy="471488"/>
              </a:xfrm>
              <a:prstGeom prst="flowChartAlternateProcess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3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4724400" y="4267200"/>
                <a:ext cx="85632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smtClean="0">
                    <a:solidFill>
                      <a:schemeClr val="tx1"/>
                    </a:solidFill>
                  </a:rPr>
                  <a:t>module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7754275" y="4938712"/>
              <a:ext cx="856325" cy="471488"/>
              <a:chOff x="4724400" y="4191000"/>
              <a:chExt cx="856325" cy="471488"/>
            </a:xfrm>
          </p:grpSpPr>
          <p:sp>
            <p:nvSpPr>
              <p:cNvPr id="39" name="Flowchart: Alternate Process 38"/>
              <p:cNvSpPr/>
              <p:nvPr/>
            </p:nvSpPr>
            <p:spPr bwMode="auto">
              <a:xfrm>
                <a:off x="4724400" y="4191000"/>
                <a:ext cx="838200" cy="471488"/>
              </a:xfrm>
              <a:prstGeom prst="flowChartAlternateProcess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3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4724400" y="4267200"/>
                <a:ext cx="85632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smtClean="0">
                    <a:solidFill>
                      <a:schemeClr val="tx1"/>
                    </a:solidFill>
                  </a:rPr>
                  <a:t>module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</p:grpSp>
      <p:cxnSp>
        <p:nvCxnSpPr>
          <p:cNvPr id="42" name="Straight Connector 41"/>
          <p:cNvCxnSpPr/>
          <p:nvPr/>
        </p:nvCxnSpPr>
        <p:spPr bwMode="auto">
          <a:xfrm flipH="1">
            <a:off x="4648200" y="3352800"/>
            <a:ext cx="2057400" cy="76200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8077200" y="3429000"/>
            <a:ext cx="457200" cy="68580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TextBox 48"/>
          <p:cNvSpPr txBox="1"/>
          <p:nvPr/>
        </p:nvSpPr>
        <p:spPr>
          <a:xfrm>
            <a:off x="609600" y="2057400"/>
            <a:ext cx="8058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006600"/>
                </a:solidFill>
              </a:rPr>
              <a:t>1) Several supporting libraries, not system-installed, can be in parallel to ns-3</a:t>
            </a:r>
            <a:endParaRPr lang="en-US">
              <a:solidFill>
                <a:srgbClr val="0066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09600" y="4267200"/>
            <a:ext cx="2621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006600"/>
                </a:solidFill>
              </a:rPr>
              <a:t>2) ns-3 modules exist</a:t>
            </a:r>
          </a:p>
          <a:p>
            <a:r>
              <a:rPr lang="en-US" smtClean="0">
                <a:solidFill>
                  <a:srgbClr val="006600"/>
                </a:solidFill>
              </a:rPr>
              <a:t>within the ns-3 directory</a:t>
            </a:r>
            <a:endParaRPr lang="en-US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95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roup 97"/>
          <p:cNvGrpSpPr/>
          <p:nvPr/>
        </p:nvGrpSpPr>
        <p:grpSpPr>
          <a:xfrm>
            <a:off x="228600" y="1219200"/>
            <a:ext cx="2667000" cy="5516979"/>
            <a:chOff x="228600" y="1219200"/>
            <a:chExt cx="2667000" cy="5516979"/>
          </a:xfrm>
        </p:grpSpPr>
        <p:sp>
          <p:nvSpPr>
            <p:cNvPr id="99" name="Flowchart: Alternate Process 98"/>
            <p:cNvSpPr/>
            <p:nvPr/>
          </p:nvSpPr>
          <p:spPr bwMode="auto">
            <a:xfrm>
              <a:off x="228600" y="18288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00" name="Flowchart: Alternate Process 99"/>
            <p:cNvSpPr/>
            <p:nvPr/>
          </p:nvSpPr>
          <p:spPr bwMode="auto">
            <a:xfrm>
              <a:off x="228600" y="25908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01" name="Flowchart: Alternate Process 100"/>
            <p:cNvSpPr/>
            <p:nvPr/>
          </p:nvSpPr>
          <p:spPr bwMode="auto">
            <a:xfrm>
              <a:off x="228600" y="33528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05" name="Flowchart: Alternate Process 104"/>
            <p:cNvSpPr/>
            <p:nvPr/>
          </p:nvSpPr>
          <p:spPr bwMode="auto">
            <a:xfrm>
              <a:off x="228600" y="41148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06" name="Flowchart: Alternate Process 105"/>
            <p:cNvSpPr/>
            <p:nvPr/>
          </p:nvSpPr>
          <p:spPr bwMode="auto">
            <a:xfrm>
              <a:off x="228600" y="48768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07" name="Flowchart: Alternate Process 106"/>
            <p:cNvSpPr/>
            <p:nvPr/>
          </p:nvSpPr>
          <p:spPr bwMode="auto">
            <a:xfrm>
              <a:off x="1676400" y="25908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08" name="Flowchart: Alternate Process 107"/>
            <p:cNvSpPr/>
            <p:nvPr/>
          </p:nvSpPr>
          <p:spPr bwMode="auto">
            <a:xfrm>
              <a:off x="1676400" y="33528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09" name="Flowchart: Alternate Process 108"/>
            <p:cNvSpPr/>
            <p:nvPr/>
          </p:nvSpPr>
          <p:spPr bwMode="auto">
            <a:xfrm>
              <a:off x="1676400" y="41148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10" name="Flowchart: Alternate Process 109"/>
            <p:cNvSpPr/>
            <p:nvPr/>
          </p:nvSpPr>
          <p:spPr bwMode="auto">
            <a:xfrm>
              <a:off x="1676400" y="48768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11" name="Flowchart: Alternate Process 110"/>
            <p:cNvSpPr/>
            <p:nvPr/>
          </p:nvSpPr>
          <p:spPr bwMode="auto">
            <a:xfrm>
              <a:off x="1676400" y="56388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12" name="Flowchart: Alternate Process 111"/>
            <p:cNvSpPr/>
            <p:nvPr/>
          </p:nvSpPr>
          <p:spPr bwMode="auto">
            <a:xfrm>
              <a:off x="1676400" y="6400800"/>
              <a:ext cx="1219200" cy="335379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457200" y="1981200"/>
              <a:ext cx="7537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bridge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457200" y="2667000"/>
              <a:ext cx="6751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err="1" smtClean="0">
                  <a:solidFill>
                    <a:schemeClr val="tx1"/>
                  </a:solidFill>
                </a:rPr>
                <a:t>csma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457200" y="3429000"/>
              <a:ext cx="5838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emu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304800" y="4114800"/>
              <a:ext cx="9380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point-to-</a:t>
              </a:r>
            </a:p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point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1752600" y="2743200"/>
              <a:ext cx="10294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spectrum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752600" y="3581400"/>
              <a:ext cx="11079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tap-bridge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1752600" y="4876800"/>
              <a:ext cx="11304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virtual-</a:t>
              </a:r>
            </a:p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net-device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1828800" y="5791200"/>
              <a:ext cx="4796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err="1" smtClean="0">
                  <a:solidFill>
                    <a:schemeClr val="tx1"/>
                  </a:solidFill>
                </a:rPr>
                <a:t>wifi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381000" y="5029200"/>
              <a:ext cx="4010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err="1" smtClean="0">
                  <a:solidFill>
                    <a:schemeClr val="tx1"/>
                  </a:solidFill>
                </a:rPr>
                <a:t>lte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1884889" y="6397625"/>
              <a:ext cx="7649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err="1" smtClean="0">
                  <a:solidFill>
                    <a:schemeClr val="tx1"/>
                  </a:solidFill>
                </a:rPr>
                <a:t>wimax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23" name="Right Brace 122"/>
            <p:cNvSpPr/>
            <p:nvPr/>
          </p:nvSpPr>
          <p:spPr bwMode="auto">
            <a:xfrm rot="16200000">
              <a:off x="1485900" y="342900"/>
              <a:ext cx="228600" cy="2590800"/>
            </a:xfrm>
            <a:prstGeom prst="rightBrac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1219200" y="1219200"/>
              <a:ext cx="8787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devices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1828800" y="4267200"/>
              <a:ext cx="5261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err="1" smtClean="0">
                  <a:solidFill>
                    <a:schemeClr val="tx1"/>
                  </a:solidFill>
                </a:rPr>
                <a:t>uan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26" name="Flowchart: Alternate Process 125"/>
            <p:cNvSpPr/>
            <p:nvPr/>
          </p:nvSpPr>
          <p:spPr bwMode="auto">
            <a:xfrm>
              <a:off x="1641396" y="1824454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1782304" y="1961137"/>
              <a:ext cx="6864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mesh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28" name="Flowchart: Alternate Process 127"/>
            <p:cNvSpPr/>
            <p:nvPr/>
          </p:nvSpPr>
          <p:spPr bwMode="auto">
            <a:xfrm>
              <a:off x="239707" y="5636627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392107" y="5789027"/>
              <a:ext cx="8563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err="1" smtClean="0">
                  <a:solidFill>
                    <a:schemeClr val="tx1"/>
                  </a:solidFill>
                </a:rPr>
                <a:t>lr-wpan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4038600" cy="584775"/>
          </a:xfrm>
        </p:spPr>
        <p:txBody>
          <a:bodyPr/>
          <a:lstStyle/>
          <a:p>
            <a:r>
              <a:rPr lang="en-US" dirty="0" smtClean="0"/>
              <a:t>Current models</a:t>
            </a:r>
            <a:endParaRPr lang="en-US" dirty="0"/>
          </a:p>
        </p:txBody>
      </p:sp>
      <p:grpSp>
        <p:nvGrpSpPr>
          <p:cNvPr id="3" name="Group 120"/>
          <p:cNvGrpSpPr/>
          <p:nvPr/>
        </p:nvGrpSpPr>
        <p:grpSpPr>
          <a:xfrm>
            <a:off x="3276600" y="5638800"/>
            <a:ext cx="1219200" cy="609600"/>
            <a:chOff x="3276600" y="5638800"/>
            <a:chExt cx="1219200" cy="60960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5" name="Flowchart: Alternate Process 4"/>
            <p:cNvSpPr/>
            <p:nvPr/>
          </p:nvSpPr>
          <p:spPr bwMode="auto">
            <a:xfrm>
              <a:off x="3276600" y="5638800"/>
              <a:ext cx="1219200" cy="609600"/>
            </a:xfrm>
            <a:prstGeom prst="flowChartAlternateProcess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581400" y="5715000"/>
              <a:ext cx="583814" cy="2633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core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119"/>
          <p:cNvGrpSpPr/>
          <p:nvPr/>
        </p:nvGrpSpPr>
        <p:grpSpPr>
          <a:xfrm>
            <a:off x="3276600" y="4876800"/>
            <a:ext cx="1219200" cy="609600"/>
            <a:chOff x="3276600" y="4876800"/>
            <a:chExt cx="1219200" cy="60960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8" name="Flowchart: Alternate Process 7"/>
            <p:cNvSpPr/>
            <p:nvPr/>
          </p:nvSpPr>
          <p:spPr bwMode="auto">
            <a:xfrm>
              <a:off x="3276600" y="4876800"/>
              <a:ext cx="1219200" cy="609600"/>
            </a:xfrm>
            <a:prstGeom prst="flowChartAlternateProcess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29000" y="4995333"/>
              <a:ext cx="902811" cy="2633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network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121"/>
          <p:cNvGrpSpPr/>
          <p:nvPr/>
        </p:nvGrpSpPr>
        <p:grpSpPr>
          <a:xfrm>
            <a:off x="3306910" y="1981200"/>
            <a:ext cx="1265090" cy="1371600"/>
            <a:chOff x="3306910" y="1981200"/>
            <a:chExt cx="1265090" cy="1371600"/>
          </a:xfrm>
        </p:grpSpPr>
        <p:sp>
          <p:nvSpPr>
            <p:cNvPr id="11" name="Flowchart: Alternate Process 10"/>
            <p:cNvSpPr/>
            <p:nvPr/>
          </p:nvSpPr>
          <p:spPr bwMode="auto">
            <a:xfrm>
              <a:off x="3352800" y="19812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Flowchart: Alternate Process 11"/>
            <p:cNvSpPr/>
            <p:nvPr/>
          </p:nvSpPr>
          <p:spPr bwMode="auto">
            <a:xfrm>
              <a:off x="3352800" y="27432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306910" y="2057400"/>
              <a:ext cx="12650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applications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429000" y="2743200"/>
              <a:ext cx="100700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internet</a:t>
              </a:r>
            </a:p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(</a:t>
              </a:r>
              <a:r>
                <a:rPr lang="en-US" sz="1600" dirty="0" err="1" smtClean="0">
                  <a:solidFill>
                    <a:schemeClr val="tx1"/>
                  </a:solidFill>
                </a:rPr>
                <a:t>IPv4</a:t>
              </a:r>
              <a:r>
                <a:rPr lang="en-US" sz="1600" dirty="0" smtClean="0">
                  <a:solidFill>
                    <a:schemeClr val="tx1"/>
                  </a:solidFill>
                </a:rPr>
                <a:t>/</a:t>
              </a:r>
              <a:r>
                <a:rPr lang="en-US" sz="1600" dirty="0" err="1" smtClean="0">
                  <a:solidFill>
                    <a:schemeClr val="tx1"/>
                  </a:solidFill>
                </a:rPr>
                <a:t>v6</a:t>
              </a:r>
              <a:r>
                <a:rPr lang="en-US" sz="1600" dirty="0" smtClean="0">
                  <a:solidFill>
                    <a:schemeClr val="tx1"/>
                  </a:solidFill>
                </a:rPr>
                <a:t>)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122"/>
          <p:cNvGrpSpPr/>
          <p:nvPr/>
        </p:nvGrpSpPr>
        <p:grpSpPr>
          <a:xfrm>
            <a:off x="4800600" y="2743200"/>
            <a:ext cx="1266693" cy="3276600"/>
            <a:chOff x="4800600" y="2743200"/>
            <a:chExt cx="1266693" cy="3276600"/>
          </a:xfrm>
        </p:grpSpPr>
        <p:sp>
          <p:nvSpPr>
            <p:cNvPr id="29" name="Flowchart: Alternate Process 28"/>
            <p:cNvSpPr/>
            <p:nvPr/>
          </p:nvSpPr>
          <p:spPr bwMode="auto">
            <a:xfrm>
              <a:off x="4800600" y="5334000"/>
              <a:ext cx="1219200" cy="6858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800600" y="5486400"/>
              <a:ext cx="12666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propagation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1" name="Flowchart: Alternate Process 30"/>
            <p:cNvSpPr/>
            <p:nvPr/>
          </p:nvSpPr>
          <p:spPr bwMode="auto">
            <a:xfrm>
              <a:off x="4800600" y="4495800"/>
              <a:ext cx="1219200" cy="6858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953000" y="4724400"/>
              <a:ext cx="8787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mobility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3" name="Flowchart: Alternate Process 32"/>
            <p:cNvSpPr/>
            <p:nvPr/>
          </p:nvSpPr>
          <p:spPr bwMode="auto">
            <a:xfrm>
              <a:off x="4800600" y="3657600"/>
              <a:ext cx="1219200" cy="6858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105400" y="3810000"/>
              <a:ext cx="5148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err="1" smtClean="0">
                  <a:solidFill>
                    <a:schemeClr val="tx1"/>
                  </a:solidFill>
                </a:rPr>
                <a:t>mpi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5" name="Flowchart: Alternate Process 34"/>
            <p:cNvSpPr/>
            <p:nvPr/>
          </p:nvSpPr>
          <p:spPr bwMode="auto">
            <a:xfrm>
              <a:off x="4800600" y="2743200"/>
              <a:ext cx="1219200" cy="6858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953000" y="2895600"/>
              <a:ext cx="1066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energy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80" name="Slide Number Placeholder 4"/>
          <p:cNvSpPr txBox="1">
            <a:spLocks/>
          </p:cNvSpPr>
          <p:nvPr/>
        </p:nvSpPr>
        <p:spPr bwMode="auto">
          <a:xfrm>
            <a:off x="6965950" y="6473825"/>
            <a:ext cx="210185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FFC6B60B-2CC9-4460-A963-BD67CE206717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24</a:t>
            </a:fld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28" name="Group 82"/>
          <p:cNvGrpSpPr/>
          <p:nvPr/>
        </p:nvGrpSpPr>
        <p:grpSpPr>
          <a:xfrm>
            <a:off x="6248400" y="1219200"/>
            <a:ext cx="1219462" cy="5105400"/>
            <a:chOff x="6248400" y="1219200"/>
            <a:chExt cx="1219462" cy="5105400"/>
          </a:xfrm>
        </p:grpSpPr>
        <p:sp>
          <p:nvSpPr>
            <p:cNvPr id="16" name="Flowchart: Alternate Process 15"/>
            <p:cNvSpPr/>
            <p:nvPr/>
          </p:nvSpPr>
          <p:spPr bwMode="auto">
            <a:xfrm>
              <a:off x="6248400" y="19050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Flowchart: Alternate Process 16"/>
            <p:cNvSpPr/>
            <p:nvPr/>
          </p:nvSpPr>
          <p:spPr bwMode="auto">
            <a:xfrm>
              <a:off x="6248400" y="26670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Flowchart: Alternate Process 17"/>
            <p:cNvSpPr/>
            <p:nvPr/>
          </p:nvSpPr>
          <p:spPr bwMode="auto">
            <a:xfrm>
              <a:off x="6248400" y="34290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Flowchart: Alternate Process 18"/>
            <p:cNvSpPr/>
            <p:nvPr/>
          </p:nvSpPr>
          <p:spPr bwMode="auto">
            <a:xfrm>
              <a:off x="6248400" y="41910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Flowchart: Alternate Process 19"/>
            <p:cNvSpPr/>
            <p:nvPr/>
          </p:nvSpPr>
          <p:spPr bwMode="auto">
            <a:xfrm>
              <a:off x="6248400" y="49530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324600" y="4953000"/>
              <a:ext cx="11432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nix-vector-</a:t>
              </a:r>
            </a:p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routing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400800" y="2057400"/>
              <a:ext cx="6286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err="1" smtClean="0">
                  <a:solidFill>
                    <a:schemeClr val="tx1"/>
                  </a:solidFill>
                </a:rPr>
                <a:t>aodv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400800" y="2743200"/>
              <a:ext cx="6174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err="1" smtClean="0">
                  <a:solidFill>
                    <a:schemeClr val="tx1"/>
                  </a:solidFill>
                </a:rPr>
                <a:t>dsdv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477000" y="3581400"/>
              <a:ext cx="5148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err="1" smtClean="0">
                  <a:solidFill>
                    <a:schemeClr val="tx1"/>
                  </a:solidFill>
                </a:rPr>
                <a:t>olsr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477000" y="4343400"/>
              <a:ext cx="5822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click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6" name="Right Brace 25"/>
            <p:cNvSpPr/>
            <p:nvPr/>
          </p:nvSpPr>
          <p:spPr bwMode="auto">
            <a:xfrm rot="16200000">
              <a:off x="6743700" y="1181100"/>
              <a:ext cx="228600" cy="1066800"/>
            </a:xfrm>
            <a:prstGeom prst="rightBrac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400800" y="1219200"/>
              <a:ext cx="10166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protocols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82" name="Flowchart: Alternate Process 81"/>
            <p:cNvSpPr/>
            <p:nvPr/>
          </p:nvSpPr>
          <p:spPr bwMode="auto">
            <a:xfrm>
              <a:off x="6248400" y="57150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err="1" smtClean="0">
                  <a:solidFill>
                    <a:schemeClr val="tx1"/>
                  </a:solidFill>
                </a:rPr>
                <a:t>openflow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Group 85"/>
          <p:cNvGrpSpPr/>
          <p:nvPr/>
        </p:nvGrpSpPr>
        <p:grpSpPr>
          <a:xfrm>
            <a:off x="7620000" y="533400"/>
            <a:ext cx="1301959" cy="5791200"/>
            <a:chOff x="7620000" y="533400"/>
            <a:chExt cx="1301959" cy="5791200"/>
          </a:xfrm>
        </p:grpSpPr>
        <p:sp>
          <p:nvSpPr>
            <p:cNvPr id="65" name="Flowchart: Alternate Process 64"/>
            <p:cNvSpPr/>
            <p:nvPr/>
          </p:nvSpPr>
          <p:spPr bwMode="auto">
            <a:xfrm>
              <a:off x="7696200" y="19050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Flowchart: Alternate Process 65"/>
            <p:cNvSpPr/>
            <p:nvPr/>
          </p:nvSpPr>
          <p:spPr bwMode="auto">
            <a:xfrm>
              <a:off x="7696200" y="26670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7" name="Flowchart: Alternate Process 66"/>
            <p:cNvSpPr/>
            <p:nvPr/>
          </p:nvSpPr>
          <p:spPr bwMode="auto">
            <a:xfrm>
              <a:off x="7696200" y="34290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8" name="Flowchart: Alternate Process 67"/>
            <p:cNvSpPr/>
            <p:nvPr/>
          </p:nvSpPr>
          <p:spPr bwMode="auto">
            <a:xfrm>
              <a:off x="7696200" y="41910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Flowchart: Alternate Process 68"/>
            <p:cNvSpPr/>
            <p:nvPr/>
          </p:nvSpPr>
          <p:spPr bwMode="auto">
            <a:xfrm>
              <a:off x="7696200" y="49530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70" name="Flowchart: Alternate Process 69"/>
            <p:cNvSpPr/>
            <p:nvPr/>
          </p:nvSpPr>
          <p:spPr bwMode="auto">
            <a:xfrm>
              <a:off x="7696200" y="57150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620000" y="2743200"/>
              <a:ext cx="13019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flow-monitor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772400" y="5867400"/>
              <a:ext cx="7873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smtClean="0">
                  <a:solidFill>
                    <a:schemeClr val="tx1"/>
                  </a:solidFill>
                </a:rPr>
                <a:t>BRITE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772400" y="4953000"/>
              <a:ext cx="10278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topology-</a:t>
              </a:r>
            </a:p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read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4" name="Right Brace 73"/>
            <p:cNvSpPr/>
            <p:nvPr/>
          </p:nvSpPr>
          <p:spPr bwMode="auto">
            <a:xfrm rot="16200000">
              <a:off x="8191500" y="495300"/>
              <a:ext cx="228600" cy="1066800"/>
            </a:xfrm>
            <a:prstGeom prst="rightBrac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848600" y="533400"/>
              <a:ext cx="8098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utilities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772400" y="4343400"/>
              <a:ext cx="6190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stats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7772400" y="1905000"/>
              <a:ext cx="8002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err="1" smtClean="0">
                  <a:solidFill>
                    <a:schemeClr val="tx1"/>
                  </a:solidFill>
                </a:rPr>
                <a:t>config</a:t>
              </a:r>
              <a:r>
                <a:rPr lang="en-US" sz="1600" dirty="0" smtClean="0">
                  <a:solidFill>
                    <a:schemeClr val="tx1"/>
                  </a:solidFill>
                </a:rPr>
                <a:t>-</a:t>
              </a:r>
            </a:p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store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7772400" y="3505200"/>
              <a:ext cx="9140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err="1" smtClean="0">
                  <a:solidFill>
                    <a:schemeClr val="tx1"/>
                  </a:solidFill>
                </a:rPr>
                <a:t>netanim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81" name="Flowchart: Alternate Process 80"/>
            <p:cNvSpPr/>
            <p:nvPr/>
          </p:nvSpPr>
          <p:spPr bwMode="auto">
            <a:xfrm>
              <a:off x="7696200" y="11430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7772400" y="1219200"/>
              <a:ext cx="10374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smtClean="0">
                  <a:solidFill>
                    <a:schemeClr val="tx1"/>
                  </a:solidFill>
                </a:rPr>
                <a:t>visualizer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0" y="4267200"/>
            <a:ext cx="2961602" cy="1243584"/>
            <a:chOff x="381000" y="5257800"/>
            <a:chExt cx="3896845" cy="762000"/>
          </a:xfrm>
        </p:grpSpPr>
        <p:sp>
          <p:nvSpPr>
            <p:cNvPr id="83" name="AutoShape 28"/>
            <p:cNvSpPr>
              <a:spLocks noChangeArrowheads="1"/>
            </p:cNvSpPr>
            <p:nvPr/>
          </p:nvSpPr>
          <p:spPr bwMode="auto">
            <a:xfrm>
              <a:off x="381000" y="5257800"/>
              <a:ext cx="3810000" cy="762000"/>
            </a:xfrm>
            <a:prstGeom prst="wedgeRoundRectCallout">
              <a:avLst>
                <a:gd name="adj1" fmla="val 62448"/>
                <a:gd name="adj2" fmla="val 71661"/>
                <a:gd name="adj3" fmla="val 16667"/>
              </a:avLst>
            </a:prstGeom>
            <a:solidFill>
              <a:srgbClr val="7DDA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Text Box 29"/>
            <p:cNvSpPr txBox="1">
              <a:spLocks noChangeArrowheads="1"/>
            </p:cNvSpPr>
            <p:nvPr/>
          </p:nvSpPr>
          <p:spPr bwMode="auto">
            <a:xfrm>
              <a:off x="530225" y="5410200"/>
              <a:ext cx="1667093" cy="3973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Smart pointers</a:t>
              </a:r>
            </a:p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Dynamic </a:t>
              </a:r>
              <a:r>
                <a:rPr lang="en-US" sz="1200" b="1" smtClean="0">
                  <a:solidFill>
                    <a:srgbClr val="000000"/>
                  </a:solidFill>
                </a:rPr>
                <a:t>types</a:t>
              </a:r>
              <a:endParaRPr lang="en-US" sz="1200" b="1">
                <a:solidFill>
                  <a:srgbClr val="000000"/>
                </a:solidFill>
              </a:endParaRPr>
            </a:p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Attributes</a:t>
              </a:r>
            </a:p>
          </p:txBody>
        </p:sp>
        <p:sp>
          <p:nvSpPr>
            <p:cNvPr id="87" name="Text Box 30"/>
            <p:cNvSpPr txBox="1">
              <a:spLocks noChangeArrowheads="1"/>
            </p:cNvSpPr>
            <p:nvPr/>
          </p:nvSpPr>
          <p:spPr bwMode="auto">
            <a:xfrm>
              <a:off x="2284413" y="5410200"/>
              <a:ext cx="1993432" cy="5105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 smtClean="0">
                  <a:solidFill>
                    <a:srgbClr val="000000"/>
                  </a:solidFill>
                </a:rPr>
                <a:t>Callbacks</a:t>
              </a:r>
            </a:p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 smtClean="0">
                  <a:solidFill>
                    <a:srgbClr val="000000"/>
                  </a:solidFill>
                </a:rPr>
                <a:t>Tracing</a:t>
              </a:r>
              <a:endParaRPr lang="en-US" sz="1200" b="1">
                <a:solidFill>
                  <a:srgbClr val="000000"/>
                </a:solidFill>
              </a:endParaRPr>
            </a:p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Logging</a:t>
              </a:r>
            </a:p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Random Variables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5221287" y="4800600"/>
            <a:ext cx="1309688" cy="990600"/>
            <a:chOff x="5221287" y="4800600"/>
            <a:chExt cx="1309688" cy="990600"/>
          </a:xfrm>
        </p:grpSpPr>
        <p:sp>
          <p:nvSpPr>
            <p:cNvPr id="89" name="AutoShape 22"/>
            <p:cNvSpPr>
              <a:spLocks noChangeArrowheads="1"/>
            </p:cNvSpPr>
            <p:nvPr/>
          </p:nvSpPr>
          <p:spPr bwMode="auto">
            <a:xfrm>
              <a:off x="5257800" y="4800600"/>
              <a:ext cx="1182687" cy="990600"/>
            </a:xfrm>
            <a:prstGeom prst="wedgeRoundRectCallout">
              <a:avLst>
                <a:gd name="adj1" fmla="val -118995"/>
                <a:gd name="adj2" fmla="val 40546"/>
                <a:gd name="adj3" fmla="val 16667"/>
              </a:avLst>
            </a:prstGeom>
            <a:solidFill>
              <a:srgbClr val="7DDA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Text Box 23"/>
            <p:cNvSpPr txBox="1">
              <a:spLocks noChangeArrowheads="1"/>
            </p:cNvSpPr>
            <p:nvPr/>
          </p:nvSpPr>
          <p:spPr bwMode="auto">
            <a:xfrm>
              <a:off x="5221287" y="5029200"/>
              <a:ext cx="1309688" cy="6413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Events</a:t>
              </a:r>
            </a:p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Scheduler</a:t>
              </a:r>
            </a:p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Time arithmetic</a:t>
              </a: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4648200" y="3352800"/>
            <a:ext cx="1752600" cy="838200"/>
            <a:chOff x="4648200" y="3352800"/>
            <a:chExt cx="1752600" cy="838200"/>
          </a:xfrm>
        </p:grpSpPr>
        <p:sp>
          <p:nvSpPr>
            <p:cNvPr id="92" name="AutoShape 26"/>
            <p:cNvSpPr>
              <a:spLocks noChangeArrowheads="1"/>
            </p:cNvSpPr>
            <p:nvPr/>
          </p:nvSpPr>
          <p:spPr bwMode="auto">
            <a:xfrm>
              <a:off x="4648200" y="3352800"/>
              <a:ext cx="1752600" cy="838200"/>
            </a:xfrm>
            <a:prstGeom prst="wedgeRoundRectCallout">
              <a:avLst>
                <a:gd name="adj1" fmla="val -62872"/>
                <a:gd name="adj2" fmla="val 129550"/>
                <a:gd name="adj3" fmla="val 16667"/>
              </a:avLst>
            </a:prstGeom>
            <a:solidFill>
              <a:srgbClr val="7DDA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Text Box 27"/>
            <p:cNvSpPr txBox="1">
              <a:spLocks noChangeArrowheads="1"/>
            </p:cNvSpPr>
            <p:nvPr/>
          </p:nvSpPr>
          <p:spPr bwMode="auto">
            <a:xfrm>
              <a:off x="4648200" y="3352800"/>
              <a:ext cx="1736725" cy="823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Packets</a:t>
              </a:r>
            </a:p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Packet Tags</a:t>
              </a:r>
            </a:p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Packet Headers</a:t>
              </a:r>
            </a:p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Pcap/ascii file writing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1981200" y="1981200"/>
            <a:ext cx="1708150" cy="2030412"/>
            <a:chOff x="457200" y="2008188"/>
            <a:chExt cx="1708150" cy="2030412"/>
          </a:xfrm>
        </p:grpSpPr>
        <p:sp>
          <p:nvSpPr>
            <p:cNvPr id="103" name="AutoShape 31"/>
            <p:cNvSpPr>
              <a:spLocks noChangeArrowheads="1"/>
            </p:cNvSpPr>
            <p:nvPr/>
          </p:nvSpPr>
          <p:spPr bwMode="auto">
            <a:xfrm>
              <a:off x="457200" y="2008188"/>
              <a:ext cx="1447800" cy="2030412"/>
            </a:xfrm>
            <a:prstGeom prst="wedgeRoundRectCallout">
              <a:avLst>
                <a:gd name="adj1" fmla="val 68704"/>
                <a:gd name="adj2" fmla="val 87770"/>
                <a:gd name="adj3" fmla="val 16667"/>
              </a:avLst>
            </a:prstGeom>
            <a:solidFill>
              <a:srgbClr val="7DDA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Text Box 32"/>
            <p:cNvSpPr txBox="1">
              <a:spLocks noChangeArrowheads="1"/>
            </p:cNvSpPr>
            <p:nvPr/>
          </p:nvSpPr>
          <p:spPr bwMode="auto">
            <a:xfrm>
              <a:off x="533400" y="2286000"/>
              <a:ext cx="1631950" cy="155416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Node class</a:t>
              </a:r>
            </a:p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NetDevice ABC</a:t>
              </a:r>
            </a:p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Address types</a:t>
              </a:r>
            </a:p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(Ipv4, MAC, etc.)</a:t>
              </a:r>
            </a:p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Queues</a:t>
              </a:r>
            </a:p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Socket ABC</a:t>
              </a:r>
            </a:p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Ipv4 ABCs</a:t>
              </a:r>
            </a:p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Packet sockets</a:t>
              </a:r>
            </a:p>
          </p:txBody>
        </p:sp>
      </p:grpSp>
      <p:sp>
        <p:nvSpPr>
          <p:cNvPr id="130" name="Footer Placeholder 3"/>
          <p:cNvSpPr>
            <a:spLocks noGrp="1"/>
          </p:cNvSpPr>
          <p:nvPr>
            <p:ph type="ftr" idx="4294967295"/>
          </p:nvPr>
        </p:nvSpPr>
        <p:spPr>
          <a:xfrm>
            <a:off x="3124200" y="6400800"/>
            <a:ext cx="2863850" cy="4603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dirty="0" smtClean="0"/>
              <a:t>NS-3 Introduction</a:t>
            </a:r>
          </a:p>
          <a:p>
            <a:pPr>
              <a:defRPr/>
            </a:pPr>
            <a:r>
              <a:rPr lang="en-GB" dirty="0" smtClean="0"/>
              <a:t>July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959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Module organization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models/</a:t>
            </a:r>
          </a:p>
          <a:p>
            <a:r>
              <a:rPr lang="en-US" smtClean="0"/>
              <a:t>examples/</a:t>
            </a:r>
          </a:p>
          <a:p>
            <a:r>
              <a:rPr lang="en-US" smtClean="0"/>
              <a:t>tests/</a:t>
            </a:r>
          </a:p>
          <a:p>
            <a:r>
              <a:rPr lang="en-US" smtClean="0"/>
              <a:t>bindings/</a:t>
            </a:r>
          </a:p>
          <a:p>
            <a:r>
              <a:rPr lang="en-US" smtClean="0"/>
              <a:t>doc/</a:t>
            </a:r>
          </a:p>
          <a:p>
            <a:r>
              <a:rPr lang="en-US" smtClean="0"/>
              <a:t>wscript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03438" cy="461963"/>
          </a:xfrm>
          <a:prstGeom prst="rect">
            <a:avLst/>
          </a:prstGeom>
        </p:spPr>
        <p:txBody>
          <a:bodyPr/>
          <a:lstStyle/>
          <a:p>
            <a:fld id="{9135CAE9-A8F5-405E-A612-4F49780107C2}" type="slidenum">
              <a:rPr lang="en-GB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492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ns-3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ns-3 programs are C++ executables that link the needed shared libraries</a:t>
            </a:r>
          </a:p>
          <a:p>
            <a:pPr lvl="1"/>
            <a:r>
              <a:rPr lang="en-US" dirty="0" smtClean="0"/>
              <a:t> or Python programs that import the needed modules</a:t>
            </a:r>
          </a:p>
          <a:p>
            <a:r>
              <a:rPr lang="en-US" dirty="0" smtClean="0"/>
              <a:t>The ns-3 build tool, called '</a:t>
            </a:r>
            <a:r>
              <a:rPr lang="en-US" dirty="0" err="1" smtClean="0"/>
              <a:t>waf</a:t>
            </a:r>
            <a:r>
              <a:rPr lang="en-US" dirty="0" smtClean="0"/>
              <a:t>', can be used to run programs</a:t>
            </a:r>
          </a:p>
          <a:p>
            <a:r>
              <a:rPr lang="en-US" dirty="0" err="1" smtClean="0"/>
              <a:t>waf</a:t>
            </a:r>
            <a:r>
              <a:rPr lang="en-US" dirty="0" smtClean="0"/>
              <a:t> will place headers, object files, libraries, and executables in a 'build' directory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95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Python bindings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ns-3 uses a program called </a:t>
            </a:r>
            <a:r>
              <a:rPr lang="en-US" dirty="0" err="1" smtClean="0"/>
              <a:t>PyBindGen</a:t>
            </a:r>
            <a:r>
              <a:rPr lang="en-US" dirty="0" smtClean="0"/>
              <a:t> to generate Python bindings for all libraries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Folded Corner 5"/>
          <p:cNvSpPr/>
          <p:nvPr/>
        </p:nvSpPr>
        <p:spPr bwMode="auto">
          <a:xfrm>
            <a:off x="533400" y="2895600"/>
            <a:ext cx="1295400" cy="1981200"/>
          </a:xfrm>
          <a:prstGeom prst="foldedCorner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v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3594" y="3563034"/>
            <a:ext cx="966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C++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header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1988994" y="3563034"/>
            <a:ext cx="609600" cy="399366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" name="Folded Corner 8"/>
          <p:cNvSpPr/>
          <p:nvPr/>
        </p:nvSpPr>
        <p:spPr bwMode="auto">
          <a:xfrm>
            <a:off x="2773075" y="2895599"/>
            <a:ext cx="1295400" cy="1981200"/>
          </a:xfrm>
          <a:prstGeom prst="foldedCorner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v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33269" y="3439551"/>
            <a:ext cx="14670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Intermediate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Python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program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Folded Corner 10"/>
          <p:cNvSpPr/>
          <p:nvPr/>
        </p:nvSpPr>
        <p:spPr bwMode="auto">
          <a:xfrm>
            <a:off x="5012750" y="2895599"/>
            <a:ext cx="1295400" cy="1981200"/>
          </a:xfrm>
          <a:prstGeom prst="foldedCorner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v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72944" y="3439551"/>
            <a:ext cx="10438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C++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bindings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ight Arrow 12"/>
          <p:cNvSpPr/>
          <p:nvPr/>
        </p:nvSpPr>
        <p:spPr bwMode="auto">
          <a:xfrm>
            <a:off x="4241225" y="3686516"/>
            <a:ext cx="609600" cy="399366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4" name="Right Arrow 13"/>
          <p:cNvSpPr/>
          <p:nvPr/>
        </p:nvSpPr>
        <p:spPr bwMode="auto">
          <a:xfrm>
            <a:off x="6484366" y="3686516"/>
            <a:ext cx="609600" cy="399366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5" name="Folded Corner 14"/>
          <p:cNvSpPr/>
          <p:nvPr/>
        </p:nvSpPr>
        <p:spPr bwMode="auto">
          <a:xfrm>
            <a:off x="7094357" y="2895599"/>
            <a:ext cx="1295400" cy="1981200"/>
          </a:xfrm>
          <a:prstGeom prst="foldedCorner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v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54551" y="3439551"/>
            <a:ext cx="941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Python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module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V="1">
            <a:off x="2209800" y="4085882"/>
            <a:ext cx="0" cy="147671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1604675" y="5609986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 smtClean="0">
                <a:solidFill>
                  <a:schemeClr val="tx1"/>
                </a:solidFill>
              </a:rPr>
              <a:t>py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r>
              <a:rPr lang="en-US" dirty="0" err="1" smtClean="0">
                <a:solidFill>
                  <a:schemeClr val="tx1"/>
                </a:solidFill>
              </a:rPr>
              <a:t>gccxml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flipV="1">
            <a:off x="4517787" y="4039716"/>
            <a:ext cx="0" cy="147671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3956499" y="5609986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PyBindGen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 flipV="1">
            <a:off x="6766995" y="4092682"/>
            <a:ext cx="0" cy="147671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6205707" y="5662952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C++ compiler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13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2241550"/>
            <a:ext cx="8201025" cy="947738"/>
          </a:xfrm>
          <a:ln/>
        </p:spPr>
        <p:txBody>
          <a:bodyPr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smtClean="0"/>
              <a:t>Integrating other tools and libraries</a:t>
            </a:r>
            <a:endParaRPr lang="en-US" sz="280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03438" cy="461963"/>
          </a:xfrm>
          <a:prstGeom prst="rect">
            <a:avLst/>
          </a:prstGeom>
        </p:spPr>
        <p:txBody>
          <a:bodyPr/>
          <a:lstStyle/>
          <a:p>
            <a:fld id="{6AF14414-261A-405C-B6B8-0F11E4AE15E2}" type="slidenum">
              <a:rPr lang="en-GB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1232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libraries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more sophisticated scenarios and models typically leverage other libraries</a:t>
            </a:r>
          </a:p>
          <a:p>
            <a:r>
              <a:rPr lang="en-US" sz="2800" dirty="0" smtClean="0"/>
              <a:t>ns-3 main distribution uses optional libraries (libxml2, </a:t>
            </a:r>
            <a:r>
              <a:rPr lang="en-US" sz="2800" dirty="0" err="1" smtClean="0"/>
              <a:t>gsl</a:t>
            </a:r>
            <a:r>
              <a:rPr lang="en-US" sz="2800" dirty="0" smtClean="0"/>
              <a:t>, </a:t>
            </a:r>
            <a:r>
              <a:rPr lang="en-US" sz="2800" dirty="0" err="1" smtClean="0"/>
              <a:t>mysql</a:t>
            </a:r>
            <a:r>
              <a:rPr lang="en-US" sz="2800" dirty="0" smtClean="0"/>
              <a:t>) but care is taken to avoid strict build dependencies</a:t>
            </a:r>
          </a:p>
          <a:p>
            <a:r>
              <a:rPr lang="en-US" sz="2800" dirty="0" smtClean="0"/>
              <a:t>the 'bake' tool (described later) helps to manage library dependencies</a:t>
            </a:r>
          </a:p>
          <a:p>
            <a:r>
              <a:rPr lang="en-US" sz="2800" dirty="0" smtClean="0"/>
              <a:t>users are free to write their own </a:t>
            </a:r>
            <a:r>
              <a:rPr lang="en-US" sz="2800" dirty="0" err="1" smtClean="0"/>
              <a:t>Makefiles</a:t>
            </a:r>
            <a:r>
              <a:rPr lang="en-US" sz="2800" dirty="0" smtClean="0"/>
              <a:t> or </a:t>
            </a:r>
            <a:r>
              <a:rPr lang="en-US" sz="2800" dirty="0" err="1" smtClean="0"/>
              <a:t>wscripts</a:t>
            </a:r>
            <a:r>
              <a:rPr lang="en-US" sz="2800" dirty="0" smtClean="0"/>
              <a:t> to do something special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2923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Monday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Monday</a:t>
            </a:r>
          </a:p>
          <a:p>
            <a:pPr lvl="1"/>
            <a:r>
              <a:rPr lang="en-US" sz="2400" dirty="0"/>
              <a:t>ns-3 survey and overview tutorial, starting from first principles and walking through the running of simulations, configuration management, architecture of the software core, network emulation, and development practices using ns-3.</a:t>
            </a:r>
          </a:p>
          <a:p>
            <a:pPr lvl="1"/>
            <a:r>
              <a:rPr lang="en-US" sz="2400" dirty="0"/>
              <a:t>Methodology and workflow for developing new models in ns-3, using a case study.</a:t>
            </a:r>
          </a:p>
          <a:p>
            <a:pPr lvl="1"/>
            <a:r>
              <a:rPr lang="en-US" sz="2400" dirty="0"/>
              <a:t>Several tools used to extract and visualize data from ns-3 simulations, including the flow </a:t>
            </a:r>
            <a:r>
              <a:rPr lang="en-US" sz="2400" dirty="0" err="1"/>
              <a:t>monitor,network</a:t>
            </a:r>
            <a:r>
              <a:rPr lang="en-US" sz="2400" dirty="0"/>
              <a:t> animator </a:t>
            </a:r>
            <a:r>
              <a:rPr lang="en-US" sz="2400" dirty="0" err="1"/>
              <a:t>NetAnim</a:t>
            </a:r>
            <a:r>
              <a:rPr lang="en-US" sz="2400" dirty="0"/>
              <a:t>, Python-based visualizer, and the ns-3 tracing system.</a:t>
            </a:r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Annual Meeting</a:t>
            </a:r>
          </a:p>
          <a:p>
            <a:pPr>
              <a:defRPr/>
            </a:pPr>
            <a:r>
              <a:rPr lang="en-GB" smtClean="0"/>
              <a:t>May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91599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Gnuplot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>
                <a:latin typeface="Courier New" pitchFamily="49" charset="0"/>
                <a:cs typeface="Courier New" pitchFamily="49" charset="0"/>
              </a:rPr>
              <a:t>src/tools/gnuplot.{cc,h}</a:t>
            </a:r>
          </a:p>
          <a:p>
            <a:r>
              <a:rPr lang="en-US" smtClean="0"/>
              <a:t>C++ wrapper around gnuplot</a:t>
            </a:r>
          </a:p>
          <a:p>
            <a:r>
              <a:rPr lang="en-US" smtClean="0"/>
              <a:t>classes:</a:t>
            </a:r>
          </a:p>
          <a:p>
            <a:pPr lvl="1"/>
            <a:r>
              <a:rPr lang="en-US" smtClean="0">
                <a:latin typeface="Courier New" pitchFamily="49" charset="0"/>
                <a:cs typeface="Courier New" pitchFamily="49" charset="0"/>
              </a:rPr>
              <a:t>Gnuplot</a:t>
            </a:r>
          </a:p>
          <a:p>
            <a:pPr lvl="1"/>
            <a:r>
              <a:rPr lang="en-US" smtClean="0">
                <a:latin typeface="Courier New" pitchFamily="49" charset="0"/>
                <a:cs typeface="Courier New" pitchFamily="49" charset="0"/>
              </a:rPr>
              <a:t>GnuplotDataset</a:t>
            </a:r>
          </a:p>
          <a:p>
            <a:pPr lvl="2"/>
            <a:r>
              <a:rPr lang="en-US" smtClean="0">
                <a:latin typeface="Courier New" pitchFamily="49" charset="0"/>
                <a:cs typeface="Courier New" pitchFamily="49" charset="0"/>
              </a:rPr>
              <a:t>Gnuplot2dDataset, Gnuplot2dFunction</a:t>
            </a:r>
          </a:p>
          <a:p>
            <a:pPr lvl="2"/>
            <a:r>
              <a:rPr lang="en-US" smtClean="0">
                <a:latin typeface="Courier New" pitchFamily="49" charset="0"/>
                <a:cs typeface="Courier New" pitchFamily="49" charset="0"/>
              </a:rPr>
              <a:t>Gnuplot3dDataset, Gnuplot3dFunction</a:t>
            </a:r>
          </a:p>
        </p:txBody>
      </p:sp>
    </p:spTree>
    <p:extLst>
      <p:ext uri="{BB962C8B-B14F-4D97-AF65-F5344CB8AC3E}">
        <p14:creationId xmlns:p14="http://schemas.microsoft.com/office/powerpoint/2010/main" val="342317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648200"/>
            <a:ext cx="6915150" cy="8858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133600"/>
            <a:ext cx="5105400" cy="16287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Enabling gnuplot for your code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8197850" cy="990600"/>
          </a:xfrm>
        </p:spPr>
        <p:txBody>
          <a:bodyPr/>
          <a:lstStyle/>
          <a:p>
            <a:r>
              <a:rPr lang="en-US" sz="2000" smtClean="0">
                <a:latin typeface="Courier New" pitchFamily="49" charset="0"/>
                <a:cs typeface="Courier New" pitchFamily="49" charset="0"/>
              </a:rPr>
              <a:t>examples/wireless/wifi-clear-channel-cmu.cc</a:t>
            </a:r>
            <a:endParaRPr lang="en-US" sz="20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2200" y="3352800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006600"/>
                </a:solidFill>
              </a:rPr>
              <a:t>one dataset per mode</a:t>
            </a:r>
            <a:endParaRPr lang="en-US">
              <a:solidFill>
                <a:srgbClr val="0066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2200" y="4953000"/>
            <a:ext cx="218521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006600"/>
                </a:solidFill>
              </a:rPr>
              <a:t>Add data to dataset</a:t>
            </a:r>
            <a:endParaRPr lang="en-US">
              <a:solidFill>
                <a:srgbClr val="0066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19800" y="5715000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006600"/>
                </a:solidFill>
              </a:rPr>
              <a:t>Add dataset to plot</a:t>
            </a:r>
            <a:endParaRPr lang="en-US">
              <a:solidFill>
                <a:srgbClr val="006600"/>
              </a:solidFill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914400" y="3505200"/>
            <a:ext cx="3200400" cy="152400"/>
          </a:xfrm>
          <a:prstGeom prst="rect">
            <a:avLst/>
          </a:prstGeom>
          <a:solidFill>
            <a:srgbClr val="006600">
              <a:alpha val="2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609600" y="2667000"/>
            <a:ext cx="4267200" cy="228600"/>
          </a:xfrm>
          <a:prstGeom prst="rect">
            <a:avLst/>
          </a:prstGeom>
          <a:solidFill>
            <a:srgbClr val="006600">
              <a:alpha val="2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914400" y="4800600"/>
            <a:ext cx="2895600" cy="228600"/>
          </a:xfrm>
          <a:prstGeom prst="rect">
            <a:avLst/>
          </a:prstGeom>
          <a:solidFill>
            <a:srgbClr val="006600">
              <a:alpha val="2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609600" y="5334000"/>
            <a:ext cx="2667000" cy="228600"/>
          </a:xfrm>
          <a:prstGeom prst="rect">
            <a:avLst/>
          </a:prstGeom>
          <a:solidFill>
            <a:srgbClr val="006600">
              <a:alpha val="2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5105400" y="2743200"/>
            <a:ext cx="914400" cy="0"/>
          </a:xfrm>
          <a:prstGeom prst="line">
            <a:avLst/>
          </a:prstGeom>
          <a:solidFill>
            <a:srgbClr val="00B8FF"/>
          </a:solidFill>
          <a:ln w="12700" cap="flat" cmpd="sng" algn="ctr">
            <a:solidFill>
              <a:srgbClr val="0066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4038600" y="3581400"/>
            <a:ext cx="1981200" cy="0"/>
          </a:xfrm>
          <a:prstGeom prst="line">
            <a:avLst/>
          </a:prstGeom>
          <a:solidFill>
            <a:srgbClr val="00B8FF"/>
          </a:solidFill>
          <a:ln w="12700" cap="flat" cmpd="sng" algn="ctr">
            <a:solidFill>
              <a:srgbClr val="0066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3733800" y="4953000"/>
            <a:ext cx="2362200" cy="152400"/>
          </a:xfrm>
          <a:prstGeom prst="line">
            <a:avLst/>
          </a:prstGeom>
          <a:solidFill>
            <a:srgbClr val="00B8FF"/>
          </a:solidFill>
          <a:ln w="12700" cap="flat" cmpd="sng" algn="ctr">
            <a:solidFill>
              <a:srgbClr val="0066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endCxn id="14" idx="1"/>
          </p:cNvCxnSpPr>
          <p:nvPr/>
        </p:nvCxnSpPr>
        <p:spPr bwMode="auto">
          <a:xfrm>
            <a:off x="3429000" y="5410200"/>
            <a:ext cx="2590800" cy="489466"/>
          </a:xfrm>
          <a:prstGeom prst="line">
            <a:avLst/>
          </a:prstGeom>
          <a:solidFill>
            <a:srgbClr val="00B8FF"/>
          </a:solidFill>
          <a:ln w="12700" cap="flat" cmpd="sng" algn="ctr">
            <a:solidFill>
              <a:srgbClr val="0066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6176521" y="2514600"/>
            <a:ext cx="29674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006600"/>
                </a:solidFill>
              </a:rPr>
              <a:t>produce a plot file that</a:t>
            </a:r>
          </a:p>
          <a:p>
            <a:r>
              <a:rPr lang="en-US" smtClean="0">
                <a:solidFill>
                  <a:srgbClr val="006600"/>
                </a:solidFill>
              </a:rPr>
              <a:t>will generate an EPS figure</a:t>
            </a:r>
            <a:endParaRPr lang="en-US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98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01025" cy="858837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/>
              <a:t>Matplotlib</a:t>
            </a:r>
            <a:endParaRPr 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381000" y="1219200"/>
            <a:ext cx="8201025" cy="4875213"/>
          </a:xfrm>
          <a:ln/>
        </p:spPr>
        <p:txBody>
          <a:bodyPr/>
          <a:lstStyle/>
          <a:p>
            <a:pPr marL="312738" indent="-312738">
              <a:lnSpc>
                <a:spcPct val="90000"/>
              </a:lnSpc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sz="2800"/>
          </a:p>
          <a:p>
            <a:pPr marL="312738" indent="-312738">
              <a:lnSpc>
                <a:spcPct val="90000"/>
              </a:lnSpc>
              <a:spcBef>
                <a:spcPct val="0"/>
              </a:spcBef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400" smtClean="0">
                <a:latin typeface="Courier New" pitchFamily="49" charset="0"/>
                <a:cs typeface="Courier New" pitchFamily="49" charset="0"/>
              </a:rPr>
              <a:t>src/core/examples/sample-rng-plot.py</a:t>
            </a:r>
            <a:endParaRPr lang="en-US" sz="2000">
              <a:latin typeface="Courier New" pitchFamily="49" charset="0"/>
              <a:cs typeface="Courier New" pitchFamily="49" charset="0"/>
            </a:endParaRPr>
          </a:p>
          <a:p>
            <a:pPr marL="712788" lvl="1" indent="-255588">
              <a:lnSpc>
                <a:spcPct val="90000"/>
              </a:lnSpc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sz="2000"/>
          </a:p>
          <a:p>
            <a:pPr marL="712788" lvl="1" indent="-255588">
              <a:lnSpc>
                <a:spcPct val="90000"/>
              </a:lnSpc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sz="2400"/>
          </a:p>
          <a:p>
            <a:pPr marL="712788" lvl="1" indent="-255588">
              <a:lnSpc>
                <a:spcPct val="90000"/>
              </a:lnSpc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sz="2400"/>
          </a:p>
          <a:p>
            <a:pPr marL="712788" lvl="1" indent="-255588">
              <a:lnSpc>
                <a:spcPct val="90000"/>
              </a:lnSpc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sz="240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590800"/>
            <a:ext cx="622505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1981200"/>
            <a:ext cx="3078163" cy="2492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65076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Modular Router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" y="1676400"/>
            <a:ext cx="8197850" cy="3518600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5012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OpenFlow</a:t>
            </a:r>
            <a:r>
              <a:rPr lang="en-US" dirty="0" smtClean="0"/>
              <a:t> Switch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09648"/>
            <a:ext cx="8197850" cy="4443542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2444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emulator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75762"/>
            <a:ext cx="8197850" cy="4711314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4481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mininet</a:t>
            </a:r>
            <a:r>
              <a:rPr lang="en-US" dirty="0" smtClean="0"/>
              <a:t> emulator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35158"/>
            <a:ext cx="8197850" cy="4392522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6436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Co-simulation frameworks have emerged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PNNL's FNCS framework integrates ns-3 with transmission and distribution simulators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917" y="2269824"/>
            <a:ext cx="7560415" cy="40627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5000" y="6009372"/>
            <a:ext cx="605806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t"/>
            <a:r>
              <a:rPr lang="en-US" dirty="0" smtClean="0">
                <a:solidFill>
                  <a:schemeClr val="tx1"/>
                </a:solidFill>
              </a:rPr>
              <a:t>Image source:  </a:t>
            </a:r>
            <a:r>
              <a:rPr lang="en-US" dirty="0" err="1" smtClean="0">
                <a:solidFill>
                  <a:schemeClr val="tx1"/>
                </a:solidFill>
              </a:rPr>
              <a:t>PNNLgov</a:t>
            </a:r>
            <a:r>
              <a:rPr lang="en-US" dirty="0" smtClean="0">
                <a:solidFill>
                  <a:schemeClr val="tx1"/>
                </a:solidFill>
              </a:rPr>
              <a:t> YouTube video: </a:t>
            </a:r>
          </a:p>
          <a:p>
            <a:pPr fontAlgn="t"/>
            <a:r>
              <a:rPr lang="en-US" dirty="0" smtClean="0">
                <a:solidFill>
                  <a:schemeClr val="tx1"/>
                </a:solidFill>
              </a:rPr>
              <a:t>Introducing </a:t>
            </a:r>
            <a:r>
              <a:rPr lang="en-US" dirty="0">
                <a:solidFill>
                  <a:schemeClr val="tx1"/>
                </a:solidFill>
              </a:rPr>
              <a:t>FNCS: Framework for Network </a:t>
            </a:r>
            <a:r>
              <a:rPr lang="en-US" dirty="0" smtClean="0">
                <a:solidFill>
                  <a:schemeClr val="tx1"/>
                </a:solidFill>
              </a:rPr>
              <a:t>Co-Simulation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59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FAQs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Does ns-3 have a Windows version?</a:t>
            </a:r>
          </a:p>
          <a:p>
            <a:pPr lvl="1"/>
            <a:r>
              <a:rPr lang="en-US" sz="2400" dirty="0" smtClean="0"/>
              <a:t>Yes, for Visual Studio 2012</a:t>
            </a:r>
          </a:p>
          <a:p>
            <a:pPr lvl="1"/>
            <a:r>
              <a:rPr lang="en-US" sz="2000" dirty="0" smtClean="0">
                <a:hlinkClick r:id="rId2"/>
              </a:rPr>
              <a:t>http://www.nsnam.org/wiki/Ns-3_on_Visual_Studio_2012</a:t>
            </a:r>
            <a:endParaRPr lang="en-US" sz="2000" dirty="0" smtClean="0"/>
          </a:p>
          <a:p>
            <a:r>
              <a:rPr lang="en-US" sz="2800" dirty="0" smtClean="0"/>
              <a:t>Does ns-3 support Eclipse or other IDEs?</a:t>
            </a:r>
          </a:p>
          <a:p>
            <a:pPr lvl="1"/>
            <a:r>
              <a:rPr lang="en-US" sz="2400" dirty="0" smtClean="0"/>
              <a:t>Instructions have been contributed by users</a:t>
            </a:r>
          </a:p>
          <a:p>
            <a:pPr lvl="1"/>
            <a:r>
              <a:rPr lang="en-US" sz="1800" dirty="0" smtClean="0">
                <a:hlinkClick r:id="rId3"/>
              </a:rPr>
              <a:t>http://www.nsnam.org/wiki/HOWTO_configure_Eclipse_with_ns-3</a:t>
            </a:r>
            <a:endParaRPr lang="en-US" sz="1800" dirty="0" smtClean="0"/>
          </a:p>
          <a:p>
            <a:r>
              <a:rPr lang="en-US" sz="2800" dirty="0" smtClean="0"/>
              <a:t>Is ns-3 provided in Linux or OS X package systems (e.g. </a:t>
            </a:r>
            <a:r>
              <a:rPr lang="en-US" sz="2800" dirty="0" err="1" smtClean="0"/>
              <a:t>Debian</a:t>
            </a:r>
            <a:r>
              <a:rPr lang="en-US" sz="2800" dirty="0" smtClean="0"/>
              <a:t> packages)?</a:t>
            </a:r>
          </a:p>
          <a:p>
            <a:pPr lvl="1"/>
            <a:r>
              <a:rPr lang="en-US" sz="2400" dirty="0" smtClean="0"/>
              <a:t>Ubuntu/</a:t>
            </a:r>
            <a:r>
              <a:rPr lang="en-US" sz="2400" dirty="0" err="1" smtClean="0"/>
              <a:t>Debian</a:t>
            </a:r>
            <a:r>
              <a:rPr lang="en-US" sz="2400" dirty="0" smtClean="0"/>
              <a:t> packages for ns-3.17 release</a:t>
            </a:r>
          </a:p>
          <a:p>
            <a:r>
              <a:rPr lang="en-US" sz="2800" dirty="0" smtClean="0"/>
              <a:t>Does ns-3 support NRL </a:t>
            </a:r>
            <a:r>
              <a:rPr lang="en-US" sz="2800" dirty="0" err="1" smtClean="0"/>
              <a:t>protolib</a:t>
            </a:r>
            <a:r>
              <a:rPr lang="en-US" sz="2800" dirty="0" smtClean="0"/>
              <a:t> applications?  </a:t>
            </a:r>
          </a:p>
          <a:p>
            <a:pPr lvl="1"/>
            <a:r>
              <a:rPr lang="en-US" sz="2400" dirty="0" smtClean="0"/>
              <a:t>Not yet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5019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Summarizing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ns-3 models are written in C++ and compiled into libraries</a:t>
            </a:r>
          </a:p>
          <a:p>
            <a:pPr lvl="1"/>
            <a:r>
              <a:rPr lang="en-US" dirty="0" smtClean="0"/>
              <a:t>Python bindings are optionally created</a:t>
            </a:r>
          </a:p>
          <a:p>
            <a:r>
              <a:rPr lang="en-US" dirty="0" smtClean="0"/>
              <a:t>ns-3 programs are C++ executables or Python programs that call the ns-3 public API and can call other libraries</a:t>
            </a:r>
          </a:p>
          <a:p>
            <a:r>
              <a:rPr lang="en-US" dirty="0" smtClean="0"/>
              <a:t>ns-3 is oriented towards the command-line </a:t>
            </a:r>
          </a:p>
          <a:p>
            <a:r>
              <a:rPr lang="en-US" dirty="0" smtClean="0"/>
              <a:t>ns-3 uses no domain specific language</a:t>
            </a:r>
          </a:p>
          <a:p>
            <a:r>
              <a:rPr lang="en-US" dirty="0" smtClean="0"/>
              <a:t>ns-3 is not compatible with ns-2</a:t>
            </a:r>
          </a:p>
        </p:txBody>
      </p:sp>
    </p:spTree>
    <p:extLst>
      <p:ext uri="{BB962C8B-B14F-4D97-AF65-F5344CB8AC3E}">
        <p14:creationId xmlns:p14="http://schemas.microsoft.com/office/powerpoint/2010/main" val="242882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Tuesday</a:t>
            </a:r>
          </a:p>
          <a:p>
            <a:pPr lvl="1"/>
            <a:r>
              <a:rPr lang="en-US" sz="2000" dirty="0"/>
              <a:t>(09:00-10:30) Large-scale, distributed simulations with ns-3 (instructor: Peter Barnes)</a:t>
            </a:r>
          </a:p>
          <a:p>
            <a:pPr lvl="1"/>
            <a:r>
              <a:rPr lang="en-US" sz="2000" dirty="0"/>
              <a:t>(11:00-12:30)An introduction to the Direct Code Execution (DCE) environment, enabling users to use real application and Linux networking code in ns-3 (instructor: Hajime </a:t>
            </a:r>
            <a:r>
              <a:rPr lang="en-US" sz="2000" dirty="0" err="1"/>
              <a:t>Tazaki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Lunch break</a:t>
            </a:r>
          </a:p>
          <a:p>
            <a:pPr lvl="1"/>
            <a:r>
              <a:rPr lang="en-US" sz="2000" dirty="0"/>
              <a:t>(14:00-16:00) A survey of the LTE models, including model architecture, propagation models, LTE Radio Protocol Stack and EPC model. (instructor: Nicola </a:t>
            </a:r>
            <a:r>
              <a:rPr lang="en-US" sz="2000" dirty="0" err="1"/>
              <a:t>Baldo</a:t>
            </a:r>
            <a:r>
              <a:rPr lang="en-US" sz="2000" dirty="0"/>
              <a:t>)</a:t>
            </a:r>
          </a:p>
          <a:p>
            <a:pPr lvl="1"/>
            <a:r>
              <a:rPr lang="en-US" sz="2000" dirty="0" smtClean="0"/>
              <a:t>16:30-18:00</a:t>
            </a:r>
            <a:r>
              <a:rPr lang="en-US" sz="2000" dirty="0"/>
              <a:t>) A tutorial on vehicular communication simulations, including mobility, </a:t>
            </a:r>
            <a:r>
              <a:rPr lang="en-US" sz="2000" dirty="0" err="1"/>
              <a:t>WiFi</a:t>
            </a:r>
            <a:r>
              <a:rPr lang="en-US" sz="2000" dirty="0"/>
              <a:t> and WAVE models, and propagation. (instructor: Konstantinos </a:t>
            </a:r>
            <a:r>
              <a:rPr lang="en-US" sz="2000" dirty="0" err="1"/>
              <a:t>Katsaros</a:t>
            </a:r>
            <a:r>
              <a:rPr lang="en-US" sz="2000" dirty="0"/>
              <a:t>)</a:t>
            </a:r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Annual Meeting</a:t>
            </a:r>
          </a:p>
          <a:p>
            <a:pPr>
              <a:defRPr/>
            </a:pPr>
            <a:r>
              <a:rPr lang="en-GB" smtClean="0"/>
              <a:t>May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14823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2241550"/>
            <a:ext cx="8201025" cy="947738"/>
          </a:xfrm>
          <a:ln/>
        </p:spPr>
        <p:txBody>
          <a:bodyPr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 smtClean="0"/>
              <a:t>Finding documentation and code</a:t>
            </a:r>
            <a:endParaRPr lang="en-US" sz="28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03438" cy="461963"/>
          </a:xfrm>
          <a:prstGeom prst="rect">
            <a:avLst/>
          </a:prstGeom>
        </p:spPr>
        <p:txBody>
          <a:bodyPr/>
          <a:lstStyle/>
          <a:p>
            <a:fld id="{6AF14414-261A-405C-B6B8-0F11E4AE15E2}" type="slidenum">
              <a:rPr lang="en-GB"/>
              <a:pPr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5469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Resources</a:t>
            </a:r>
          </a:p>
        </p:txBody>
      </p:sp>
      <p:sp>
        <p:nvSpPr>
          <p:cNvPr id="607235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311150" indent="-311150">
              <a:spcBef>
                <a:spcPts val="700"/>
              </a:spcBef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/>
              <a:t>Web site:  </a:t>
            </a:r>
          </a:p>
          <a:p>
            <a:pPr marL="711200" lvl="1" indent="-254000">
              <a:spcBef>
                <a:spcPts val="600"/>
              </a:spcBef>
              <a:buClr>
                <a:srgbClr val="0000CC"/>
              </a:buClr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>
                <a:solidFill>
                  <a:schemeClr val="accent1"/>
                </a:solidFill>
              </a:rPr>
              <a:t>http://www.nsnam.org</a:t>
            </a:r>
            <a:endParaRPr lang="en-GB" sz="2000" dirty="0">
              <a:solidFill>
                <a:schemeClr val="accent1"/>
              </a:solidFill>
              <a:hlinkClick r:id="rId3"/>
            </a:endParaRPr>
          </a:p>
          <a:p>
            <a:pPr marL="311150" indent="-311150">
              <a:spcBef>
                <a:spcPts val="700"/>
              </a:spcBef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/>
              <a:t>Mailing </a:t>
            </a:r>
            <a:r>
              <a:rPr lang="en-GB" sz="2400" dirty="0" smtClean="0"/>
              <a:t>lists:  </a:t>
            </a:r>
            <a:endParaRPr lang="en-GB" sz="2400" dirty="0"/>
          </a:p>
          <a:p>
            <a:pPr lvl="1">
              <a:spcBef>
                <a:spcPts val="600"/>
              </a:spcBef>
              <a:buClr>
                <a:srgbClr val="0000CC"/>
              </a:buClr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 smtClean="0">
                <a:solidFill>
                  <a:schemeClr val="accent1"/>
                </a:solidFill>
              </a:rPr>
              <a:t>https://groups.google.com/forum/#!forum/ns-3-users</a:t>
            </a:r>
          </a:p>
          <a:p>
            <a:pPr lvl="1">
              <a:spcBef>
                <a:spcPts val="600"/>
              </a:spcBef>
              <a:buClr>
                <a:srgbClr val="0000CC"/>
              </a:buClr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 smtClean="0">
                <a:solidFill>
                  <a:schemeClr val="accent1"/>
                </a:solidFill>
              </a:rPr>
              <a:t>http://mailman.isi.edu/mailman/listinfo/ns-developers</a:t>
            </a:r>
          </a:p>
          <a:p>
            <a:pPr>
              <a:spcBef>
                <a:spcPts val="700"/>
              </a:spcBef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 smtClean="0"/>
              <a:t>Wiki:</a:t>
            </a:r>
          </a:p>
          <a:p>
            <a:pPr lvl="1">
              <a:spcBef>
                <a:spcPts val="600"/>
              </a:spcBef>
              <a:buClr>
                <a:srgbClr val="0000CC"/>
              </a:buClr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 smtClean="0">
                <a:solidFill>
                  <a:schemeClr val="accent1"/>
                </a:solidFill>
              </a:rPr>
              <a:t>http://www.nsnam.org/wiki/</a:t>
            </a:r>
          </a:p>
          <a:p>
            <a:pPr marL="311150" indent="-311150">
              <a:spcBef>
                <a:spcPts val="700"/>
              </a:spcBef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 smtClean="0"/>
              <a:t>Tutorial:</a:t>
            </a:r>
          </a:p>
          <a:p>
            <a:pPr marL="711200" lvl="1" indent="-254000">
              <a:spcBef>
                <a:spcPts val="600"/>
              </a:spcBef>
              <a:buClr>
                <a:srgbClr val="0000CC"/>
              </a:buClr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 smtClean="0">
                <a:solidFill>
                  <a:schemeClr val="accent1"/>
                </a:solidFill>
              </a:rPr>
              <a:t>http</a:t>
            </a:r>
            <a:r>
              <a:rPr lang="en-GB" sz="2000" dirty="0">
                <a:solidFill>
                  <a:schemeClr val="accent1"/>
                </a:solidFill>
              </a:rPr>
              <a:t>://www.nsnam.org/docs/tutorial/tutorial.html</a:t>
            </a:r>
            <a:endParaRPr lang="en-GB" sz="2000" dirty="0">
              <a:solidFill>
                <a:schemeClr val="accent1"/>
              </a:solidFill>
              <a:hlinkClick r:id="rId4"/>
            </a:endParaRPr>
          </a:p>
          <a:p>
            <a:pPr lvl="0">
              <a:spcBef>
                <a:spcPts val="700"/>
              </a:spcBef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 smtClean="0"/>
              <a:t>IRC:  #ns-3 at freenode.net</a:t>
            </a:r>
          </a:p>
          <a:p>
            <a:pPr marL="711200" lvl="1" indent="-254000">
              <a:spcBef>
                <a:spcPts val="600"/>
              </a:spcBef>
              <a:buClr>
                <a:srgbClr val="0000CC"/>
              </a:buClr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000" dirty="0" smtClean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>
          <a:prstGeom prst="rect">
            <a:avLst/>
          </a:prstGeom>
        </p:spPr>
        <p:txBody>
          <a:bodyPr/>
          <a:lstStyle/>
          <a:p>
            <a:fld id="{0F2BC5F6-E7D5-4581-8983-5730BC65C945}" type="slidenum">
              <a:rPr lang="en-GB"/>
              <a:pPr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8963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Suggested steps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 through the ns-3 tutorial</a:t>
            </a:r>
          </a:p>
          <a:p>
            <a:r>
              <a:rPr lang="en-US" dirty="0" smtClean="0"/>
              <a:t>Browse the source code and other project documentation</a:t>
            </a:r>
          </a:p>
          <a:p>
            <a:pPr lvl="1"/>
            <a:r>
              <a:rPr lang="en-US" dirty="0" smtClean="0"/>
              <a:t>manual, model library, </a:t>
            </a:r>
            <a:r>
              <a:rPr lang="en-US" dirty="0" err="1" smtClean="0"/>
              <a:t>Doxygen</a:t>
            </a:r>
            <a:r>
              <a:rPr lang="en-US" dirty="0" smtClean="0"/>
              <a:t>, wiki</a:t>
            </a:r>
          </a:p>
          <a:p>
            <a:pPr lvl="1"/>
            <a:r>
              <a:rPr lang="en-US" dirty="0" smtClean="0"/>
              <a:t>ns-3 Consortium tutorials (May 2014)</a:t>
            </a:r>
          </a:p>
          <a:p>
            <a:pPr lvl="2"/>
            <a:r>
              <a:rPr lang="en-US" dirty="0" smtClean="0">
                <a:hlinkClick r:id="rId2"/>
              </a:rPr>
              <a:t>https://www.nsnam.org/consortium/activities/training/</a:t>
            </a:r>
            <a:endParaRPr lang="en-US" dirty="0" smtClean="0"/>
          </a:p>
          <a:p>
            <a:r>
              <a:rPr lang="en-US" dirty="0" smtClean="0"/>
              <a:t>Ask on ns-3-users mailing list if you still have questions</a:t>
            </a:r>
          </a:p>
          <a:p>
            <a:pPr lvl="1"/>
            <a:r>
              <a:rPr lang="en-US" dirty="0" smtClean="0"/>
              <a:t>We try to answer most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2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19100"/>
            <a:ext cx="8229600" cy="58102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/>
              <a:t>APIs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1295400"/>
            <a:ext cx="8229600" cy="2173288"/>
          </a:xfrm>
          <a:ln/>
        </p:spPr>
        <p:txBody>
          <a:bodyPr/>
          <a:lstStyle/>
          <a:p>
            <a:pPr marL="312738" indent="-312738"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/>
              <a:t>Most of the ns-3 API is documented with </a:t>
            </a:r>
            <a:r>
              <a:rPr lang="en-GB" dirty="0" err="1"/>
              <a:t>Doxygen</a:t>
            </a:r>
            <a:endParaRPr lang="en-GB" dirty="0"/>
          </a:p>
          <a:p>
            <a:pPr marL="712788" lvl="1" indent="-255588">
              <a:buFont typeface="Arial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>
                <a:solidFill>
                  <a:srgbClr val="3333CC"/>
                </a:solidFill>
                <a:hlinkClick r:id="rId3"/>
              </a:rPr>
              <a:t>https://www.nsnam.org/doxygen</a:t>
            </a:r>
            <a:endParaRPr lang="en-GB" dirty="0">
              <a:solidFill>
                <a:srgbClr val="3333CC"/>
              </a:solidFill>
            </a:endParaRPr>
          </a:p>
          <a:p>
            <a:pPr marL="312738" indent="-312738">
              <a:buClrTx/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dirty="0">
              <a:solidFill>
                <a:srgbClr val="3333CC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03438" cy="461963"/>
          </a:xfrm>
          <a:prstGeom prst="rect">
            <a:avLst/>
          </a:prstGeom>
        </p:spPr>
        <p:txBody>
          <a:bodyPr/>
          <a:lstStyle/>
          <a:p>
            <a:fld id="{59E8E2F7-58A2-40E8-92D2-8382D7D577D8}" type="slidenum">
              <a:rPr lang="en-GB"/>
              <a:pPr/>
              <a:t>43</a:t>
            </a:fld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857136"/>
            <a:ext cx="7493000" cy="354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2492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8150"/>
            <a:ext cx="5334000" cy="584775"/>
          </a:xfrm>
        </p:spPr>
        <p:txBody>
          <a:bodyPr/>
          <a:lstStyle/>
          <a:p>
            <a:r>
              <a:rPr lang="en-US" smtClean="0"/>
              <a:t>Contributed code and associated projects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86200"/>
            <a:ext cx="3631565" cy="22190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965950" y="6397625"/>
            <a:ext cx="2101850" cy="460375"/>
          </a:xfrm>
          <a:noFill/>
        </p:spPr>
        <p:txBody>
          <a:bodyPr/>
          <a:lstStyle/>
          <a:p>
            <a:fld id="{FFC6B60B-2CC9-4460-A963-BD67CE206717}" type="slidenum">
              <a:rPr lang="en-GB" smtClean="0"/>
              <a:pPr/>
              <a:t>44</a:t>
            </a:fld>
            <a:endParaRPr lang="en-GB" dirty="0" smtClean="0"/>
          </a:p>
        </p:txBody>
      </p:sp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0"/>
            <a:ext cx="4751294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2133600"/>
            <a:ext cx="4758690" cy="26682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596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Reading existing code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Much insight can be gained from reading ns-3 examples and tests, and running them yourselves</a:t>
            </a:r>
          </a:p>
          <a:p>
            <a:r>
              <a:rPr lang="en-US" sz="2800" smtClean="0"/>
              <a:t>Many core features of ns-3 are only demonstrated in the core test suite (src/core/test)</a:t>
            </a:r>
          </a:p>
          <a:p>
            <a:r>
              <a:rPr lang="en-US" sz="2800" smtClean="0"/>
              <a:t>Stepping through code with a debugger is informative</a:t>
            </a:r>
          </a:p>
          <a:p>
            <a:pPr lvl="1"/>
            <a:r>
              <a:rPr lang="en-US" sz="2400" smtClean="0"/>
              <a:t>callbacks and templates make it more challenging than usual</a:t>
            </a:r>
          </a:p>
        </p:txBody>
      </p:sp>
    </p:spTree>
    <p:extLst>
      <p:ext uri="{BB962C8B-B14F-4D97-AF65-F5344CB8AC3E}">
        <p14:creationId xmlns:p14="http://schemas.microsoft.com/office/powerpoint/2010/main" val="176110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200400"/>
            <a:ext cx="5105400" cy="855662"/>
          </a:xfrm>
        </p:spPr>
        <p:txBody>
          <a:bodyPr/>
          <a:lstStyle/>
          <a:p>
            <a:r>
              <a:rPr lang="en-US" dirty="0" smtClean="0"/>
              <a:t>ns-3 build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98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Software introduction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Download the latest release</a:t>
            </a:r>
          </a:p>
          <a:p>
            <a:pPr marL="712788" lvl="1" indent="-255588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000" dirty="0" err="1" smtClean="0">
                <a:latin typeface="Courier New" pitchFamily="49" charset="0"/>
              </a:rPr>
              <a:t>wget</a:t>
            </a:r>
            <a:r>
              <a:rPr lang="en-US" sz="2000" dirty="0" smtClean="0">
                <a:latin typeface="Courier New" pitchFamily="49" charset="0"/>
              </a:rPr>
              <a:t> http://www.nsnam.org/releases/ns-allinone-3.19.tar.bz2</a:t>
            </a:r>
          </a:p>
          <a:p>
            <a:pPr marL="712788" lvl="1" indent="-255588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000" dirty="0" smtClean="0">
                <a:latin typeface="Courier New" pitchFamily="49" charset="0"/>
              </a:rPr>
              <a:t>tar </a:t>
            </a:r>
            <a:r>
              <a:rPr lang="en-US" sz="2000" dirty="0" err="1" smtClean="0">
                <a:latin typeface="Courier New" pitchFamily="49" charset="0"/>
              </a:rPr>
              <a:t>xjf</a:t>
            </a:r>
            <a:r>
              <a:rPr lang="en-US" sz="2000" dirty="0" smtClean="0">
                <a:latin typeface="Courier New" pitchFamily="49" charset="0"/>
              </a:rPr>
              <a:t> ns-allinone-3.19.tar.bz2</a:t>
            </a:r>
          </a:p>
          <a:p>
            <a:pPr marL="312738" indent="-312738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 smtClean="0"/>
              <a:t>Clone the latest development code</a:t>
            </a:r>
          </a:p>
          <a:p>
            <a:pPr marL="712788" lvl="1" indent="-255588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000" dirty="0" smtClean="0">
                <a:latin typeface="Courier New" pitchFamily="49" charset="0"/>
              </a:rPr>
              <a:t>hg clone http://code.nsnam.org/ns-3-allinone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idx="4294967295"/>
          </p:nvPr>
        </p:nvSpPr>
        <p:spPr>
          <a:xfrm>
            <a:off x="7040563" y="6397625"/>
            <a:ext cx="2103437" cy="461963"/>
          </a:xfrm>
          <a:prstGeom prst="rect">
            <a:avLst/>
          </a:prstGeom>
        </p:spPr>
        <p:txBody>
          <a:bodyPr/>
          <a:lstStyle/>
          <a:p>
            <a:fld id="{6AF14414-261A-405C-B6B8-0F11E4AE15E2}" type="slidenum">
              <a:rPr lang="en-GB"/>
              <a:pPr/>
              <a:t>47</a:t>
            </a:fld>
            <a:endParaRPr lang="en-GB"/>
          </a:p>
        </p:txBody>
      </p:sp>
      <p:sp>
        <p:nvSpPr>
          <p:cNvPr id="5" name="Rounded Rectangle 4"/>
          <p:cNvSpPr/>
          <p:nvPr/>
        </p:nvSpPr>
        <p:spPr bwMode="auto">
          <a:xfrm>
            <a:off x="685800" y="4191000"/>
            <a:ext cx="7848600" cy="15240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lang="en-US" sz="2400" smtClean="0">
                <a:solidFill>
                  <a:schemeClr val="tx1"/>
                </a:solidFill>
              </a:rPr>
              <a:t>Q.  What is "</a:t>
            </a:r>
            <a:r>
              <a:rPr lang="en-US" sz="2400" b="1" smtClean="0">
                <a:solidFill>
                  <a:schemeClr val="tx1"/>
                </a:solidFill>
              </a:rPr>
              <a:t>hg clone</a:t>
            </a:r>
            <a:r>
              <a:rPr lang="en-US" sz="2400" smtClean="0">
                <a:solidFill>
                  <a:schemeClr val="tx1"/>
                </a:solidFill>
              </a:rPr>
              <a:t>"?  </a:t>
            </a:r>
          </a:p>
          <a:p>
            <a:pPr marL="0" marR="0" indent="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lang="en-US" sz="2400" smtClean="0">
                <a:solidFill>
                  <a:schemeClr val="tx1"/>
                </a:solidFill>
              </a:rPr>
              <a:t>A.  Mercurial (http://www.selenic.com) is our source code control tool. </a:t>
            </a: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22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Software building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Two levels of ns-3 build</a:t>
            </a:r>
            <a:endParaRPr lang="en-US" sz="2800"/>
          </a:p>
        </p:txBody>
      </p:sp>
      <p:sp>
        <p:nvSpPr>
          <p:cNvPr id="43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03438" cy="461963"/>
          </a:xfrm>
          <a:prstGeom prst="rect">
            <a:avLst/>
          </a:prstGeom>
        </p:spPr>
        <p:txBody>
          <a:bodyPr/>
          <a:lstStyle/>
          <a:p>
            <a:fld id="{9135CAE9-A8F5-405E-A612-4F49780107C2}" type="slidenum">
              <a:rPr lang="en-GB"/>
              <a:pPr/>
              <a:t>48</a:t>
            </a:fld>
            <a:endParaRPr lang="en-GB"/>
          </a:p>
        </p:txBody>
      </p:sp>
      <p:sp>
        <p:nvSpPr>
          <p:cNvPr id="6" name="Flowchart: Alternate Process 5"/>
          <p:cNvSpPr/>
          <p:nvPr/>
        </p:nvSpPr>
        <p:spPr bwMode="auto">
          <a:xfrm>
            <a:off x="6858000" y="2743200"/>
            <a:ext cx="1219200" cy="685800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62800" y="2895600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smtClean="0">
                <a:solidFill>
                  <a:schemeClr val="tx1"/>
                </a:solidFill>
              </a:rPr>
              <a:t>ns-3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Flowchart: Alternate Process 7"/>
          <p:cNvSpPr/>
          <p:nvPr/>
        </p:nvSpPr>
        <p:spPr bwMode="auto">
          <a:xfrm>
            <a:off x="3962400" y="2743200"/>
            <a:ext cx="1219200" cy="685800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62400" y="2895600"/>
            <a:ext cx="12666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smtClean="0">
                <a:solidFill>
                  <a:schemeClr val="tx1"/>
                </a:solidFill>
              </a:rPr>
              <a:t>click routing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Flowchart: Alternate Process 11"/>
          <p:cNvSpPr/>
          <p:nvPr/>
        </p:nvSpPr>
        <p:spPr bwMode="auto">
          <a:xfrm>
            <a:off x="762000" y="2743200"/>
            <a:ext cx="1219200" cy="685800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" y="2667000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smtClean="0">
                <a:solidFill>
                  <a:schemeClr val="tx1"/>
                </a:solidFill>
              </a:rPr>
              <a:t>Network</a:t>
            </a:r>
          </a:p>
          <a:p>
            <a:pPr>
              <a:lnSpc>
                <a:spcPct val="100000"/>
              </a:lnSpc>
            </a:pPr>
            <a:r>
              <a:rPr lang="en-US" sz="1600" smtClean="0">
                <a:solidFill>
                  <a:schemeClr val="tx1"/>
                </a:solidFill>
              </a:rPr>
              <a:t>Simulation</a:t>
            </a:r>
          </a:p>
          <a:p>
            <a:pPr>
              <a:lnSpc>
                <a:spcPct val="100000"/>
              </a:lnSpc>
            </a:pPr>
            <a:r>
              <a:rPr lang="en-US" sz="1600" smtClean="0">
                <a:solidFill>
                  <a:schemeClr val="tx1"/>
                </a:solidFill>
              </a:rPr>
              <a:t>Cradle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Flowchart: Alternate Process 13"/>
          <p:cNvSpPr/>
          <p:nvPr/>
        </p:nvSpPr>
        <p:spPr bwMode="auto">
          <a:xfrm>
            <a:off x="2362200" y="2743200"/>
            <a:ext cx="1219200" cy="685800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62200" y="2895600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smtClean="0">
                <a:solidFill>
                  <a:schemeClr val="tx1"/>
                </a:solidFill>
              </a:rPr>
              <a:t>pybindgen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5562600" y="30480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5867400" y="30480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172200" y="30480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5" name="Group 47"/>
          <p:cNvGrpSpPr/>
          <p:nvPr/>
        </p:nvGrpSpPr>
        <p:grpSpPr>
          <a:xfrm>
            <a:off x="4648200" y="4252912"/>
            <a:ext cx="3962400" cy="1171576"/>
            <a:chOff x="4648200" y="4252912"/>
            <a:chExt cx="3962400" cy="1171576"/>
          </a:xfrm>
        </p:grpSpPr>
        <p:grpSp>
          <p:nvGrpSpPr>
            <p:cNvPr id="10" name="Group 21"/>
            <p:cNvGrpSpPr/>
            <p:nvPr/>
          </p:nvGrpSpPr>
          <p:grpSpPr>
            <a:xfrm>
              <a:off x="4648200" y="4953000"/>
              <a:ext cx="856325" cy="471488"/>
              <a:chOff x="4724400" y="4191000"/>
              <a:chExt cx="856325" cy="471488"/>
            </a:xfrm>
          </p:grpSpPr>
          <p:sp>
            <p:nvSpPr>
              <p:cNvPr id="20" name="Flowchart: Alternate Process 19"/>
              <p:cNvSpPr/>
              <p:nvPr/>
            </p:nvSpPr>
            <p:spPr bwMode="auto">
              <a:xfrm>
                <a:off x="4724400" y="4191000"/>
                <a:ext cx="838200" cy="471488"/>
              </a:xfrm>
              <a:prstGeom prst="flowChartAlternateProcess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3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724400" y="4267200"/>
                <a:ext cx="85632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smtClean="0">
                    <a:solidFill>
                      <a:schemeClr val="tx1"/>
                    </a:solidFill>
                  </a:rPr>
                  <a:t>module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Group 22"/>
            <p:cNvGrpSpPr/>
            <p:nvPr/>
          </p:nvGrpSpPr>
          <p:grpSpPr>
            <a:xfrm>
              <a:off x="4648200" y="4267200"/>
              <a:ext cx="856325" cy="471488"/>
              <a:chOff x="4724400" y="4191000"/>
              <a:chExt cx="856325" cy="471488"/>
            </a:xfrm>
          </p:grpSpPr>
          <p:sp>
            <p:nvSpPr>
              <p:cNvPr id="24" name="Flowchart: Alternate Process 23"/>
              <p:cNvSpPr/>
              <p:nvPr/>
            </p:nvSpPr>
            <p:spPr bwMode="auto">
              <a:xfrm>
                <a:off x="4724400" y="4191000"/>
                <a:ext cx="838200" cy="471488"/>
              </a:xfrm>
              <a:prstGeom prst="flowChartAlternateProcess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3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724400" y="4267200"/>
                <a:ext cx="85632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smtClean="0">
                    <a:solidFill>
                      <a:schemeClr val="tx1"/>
                    </a:solidFill>
                  </a:rPr>
                  <a:t>module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" name="Group 25"/>
            <p:cNvGrpSpPr/>
            <p:nvPr/>
          </p:nvGrpSpPr>
          <p:grpSpPr>
            <a:xfrm>
              <a:off x="5715000" y="4267200"/>
              <a:ext cx="856325" cy="471488"/>
              <a:chOff x="4724400" y="4191000"/>
              <a:chExt cx="856325" cy="471488"/>
            </a:xfrm>
          </p:grpSpPr>
          <p:sp>
            <p:nvSpPr>
              <p:cNvPr id="27" name="Flowchart: Alternate Process 26"/>
              <p:cNvSpPr/>
              <p:nvPr/>
            </p:nvSpPr>
            <p:spPr bwMode="auto">
              <a:xfrm>
                <a:off x="4724400" y="4191000"/>
                <a:ext cx="838200" cy="471488"/>
              </a:xfrm>
              <a:prstGeom prst="flowChartAlternateProcess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3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4724400" y="4267200"/>
                <a:ext cx="85632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smtClean="0">
                    <a:solidFill>
                      <a:schemeClr val="tx1"/>
                    </a:solidFill>
                  </a:rPr>
                  <a:t>module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" name="Group 28"/>
            <p:cNvGrpSpPr/>
            <p:nvPr/>
          </p:nvGrpSpPr>
          <p:grpSpPr>
            <a:xfrm>
              <a:off x="5715000" y="4953000"/>
              <a:ext cx="856325" cy="471488"/>
              <a:chOff x="4724400" y="4191000"/>
              <a:chExt cx="856325" cy="471488"/>
            </a:xfrm>
          </p:grpSpPr>
          <p:sp>
            <p:nvSpPr>
              <p:cNvPr id="30" name="Flowchart: Alternate Process 29"/>
              <p:cNvSpPr/>
              <p:nvPr/>
            </p:nvSpPr>
            <p:spPr bwMode="auto">
              <a:xfrm>
                <a:off x="4724400" y="4191000"/>
                <a:ext cx="838200" cy="471488"/>
              </a:xfrm>
              <a:prstGeom prst="flowChartAlternateProcess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3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4724400" y="4267200"/>
                <a:ext cx="85632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smtClean="0">
                    <a:solidFill>
                      <a:schemeClr val="tx1"/>
                    </a:solidFill>
                  </a:rPr>
                  <a:t>module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2" name="Oval 31"/>
            <p:cNvSpPr/>
            <p:nvPr/>
          </p:nvSpPr>
          <p:spPr bwMode="auto">
            <a:xfrm>
              <a:off x="6781800" y="4724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7086600" y="4724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7391400" y="4724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grpSp>
          <p:nvGrpSpPr>
            <p:cNvPr id="23" name="Group 34"/>
            <p:cNvGrpSpPr/>
            <p:nvPr/>
          </p:nvGrpSpPr>
          <p:grpSpPr>
            <a:xfrm>
              <a:off x="7754275" y="4252912"/>
              <a:ext cx="856325" cy="471488"/>
              <a:chOff x="4724400" y="4191000"/>
              <a:chExt cx="856325" cy="471488"/>
            </a:xfrm>
          </p:grpSpPr>
          <p:sp>
            <p:nvSpPr>
              <p:cNvPr id="36" name="Flowchart: Alternate Process 35"/>
              <p:cNvSpPr/>
              <p:nvPr/>
            </p:nvSpPr>
            <p:spPr bwMode="auto">
              <a:xfrm>
                <a:off x="4724400" y="4191000"/>
                <a:ext cx="838200" cy="471488"/>
              </a:xfrm>
              <a:prstGeom prst="flowChartAlternateProcess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3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4724400" y="4267200"/>
                <a:ext cx="85632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smtClean="0">
                    <a:solidFill>
                      <a:schemeClr val="tx1"/>
                    </a:solidFill>
                  </a:rPr>
                  <a:t>module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6" name="Group 37"/>
            <p:cNvGrpSpPr/>
            <p:nvPr/>
          </p:nvGrpSpPr>
          <p:grpSpPr>
            <a:xfrm>
              <a:off x="7754275" y="4938712"/>
              <a:ext cx="856325" cy="471488"/>
              <a:chOff x="4724400" y="4191000"/>
              <a:chExt cx="856325" cy="471488"/>
            </a:xfrm>
          </p:grpSpPr>
          <p:sp>
            <p:nvSpPr>
              <p:cNvPr id="39" name="Flowchart: Alternate Process 38"/>
              <p:cNvSpPr/>
              <p:nvPr/>
            </p:nvSpPr>
            <p:spPr bwMode="auto">
              <a:xfrm>
                <a:off x="4724400" y="4191000"/>
                <a:ext cx="838200" cy="471488"/>
              </a:xfrm>
              <a:prstGeom prst="flowChartAlternateProcess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3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4724400" y="4267200"/>
                <a:ext cx="85632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smtClean="0">
                    <a:solidFill>
                      <a:schemeClr val="tx1"/>
                    </a:solidFill>
                  </a:rPr>
                  <a:t>module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</p:grpSp>
      <p:cxnSp>
        <p:nvCxnSpPr>
          <p:cNvPr id="42" name="Straight Connector 41"/>
          <p:cNvCxnSpPr/>
          <p:nvPr/>
        </p:nvCxnSpPr>
        <p:spPr bwMode="auto">
          <a:xfrm flipH="1">
            <a:off x="4648200" y="3352800"/>
            <a:ext cx="2057400" cy="76200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8077200" y="3429000"/>
            <a:ext cx="457200" cy="68580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TextBox 48"/>
          <p:cNvSpPr txBox="1"/>
          <p:nvPr/>
        </p:nvSpPr>
        <p:spPr>
          <a:xfrm>
            <a:off x="381000" y="1905000"/>
            <a:ext cx="7417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6600"/>
                </a:solidFill>
              </a:rPr>
              <a:t>1) bake</a:t>
            </a:r>
            <a:r>
              <a:rPr lang="en-US" dirty="0" smtClean="0">
                <a:solidFill>
                  <a:srgbClr val="006600"/>
                </a:solidFill>
              </a:rPr>
              <a:t> (a Python-based build system to control an ordered build of </a:t>
            </a:r>
          </a:p>
          <a:p>
            <a:r>
              <a:rPr lang="en-US" dirty="0" smtClean="0">
                <a:solidFill>
                  <a:srgbClr val="006600"/>
                </a:solidFill>
              </a:rPr>
              <a:t>    ns-3 and its libraries)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81000" y="4267200"/>
            <a:ext cx="4185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6600"/>
                </a:solidFill>
              </a:rPr>
              <a:t>2) </a:t>
            </a:r>
            <a:r>
              <a:rPr lang="en-US" b="1" dirty="0" err="1" smtClean="0">
                <a:solidFill>
                  <a:srgbClr val="006600"/>
                </a:solidFill>
              </a:rPr>
              <a:t>waf</a:t>
            </a:r>
            <a:r>
              <a:rPr lang="en-US" dirty="0" smtClean="0">
                <a:solidFill>
                  <a:srgbClr val="006600"/>
                </a:solidFill>
              </a:rPr>
              <a:t>, a build system written in Python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95287" y="5749290"/>
            <a:ext cx="7430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6600"/>
                </a:solidFill>
              </a:rPr>
              <a:t>3) build.py</a:t>
            </a:r>
            <a:r>
              <a:rPr lang="en-US" dirty="0" smtClean="0">
                <a:solidFill>
                  <a:srgbClr val="006600"/>
                </a:solidFill>
              </a:rPr>
              <a:t> (a custom Python build script to control an ordered build of </a:t>
            </a:r>
          </a:p>
          <a:p>
            <a:r>
              <a:rPr lang="en-US" dirty="0" smtClean="0">
                <a:solidFill>
                  <a:srgbClr val="006600"/>
                </a:solidFill>
              </a:rPr>
              <a:t>    ns-3 and its libraries)  </a:t>
            </a:r>
            <a:r>
              <a:rPr lang="en-US" b="1" dirty="0" smtClean="0">
                <a:solidFill>
                  <a:srgbClr val="006600"/>
                </a:solidFill>
              </a:rPr>
              <a:t>&lt;--- may eventually be deprecated</a:t>
            </a:r>
            <a:endParaRPr lang="en-US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59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19100"/>
            <a:ext cx="8229600" cy="58102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ns-3 uses </a:t>
            </a:r>
            <a:r>
              <a:rPr lang="en-GB" smtClean="0"/>
              <a:t>the 'waf' </a:t>
            </a:r>
            <a:r>
              <a:rPr lang="en-GB"/>
              <a:t>build system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1295400"/>
            <a:ext cx="8229600" cy="4800600"/>
          </a:xfrm>
          <a:ln/>
        </p:spPr>
        <p:txBody>
          <a:bodyPr/>
          <a:lstStyle/>
          <a:p>
            <a:pPr marL="312738" indent="-312738"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/>
              <a:t>Waf is a Python-based framework for configuring, compiling and installing applications. </a:t>
            </a:r>
          </a:p>
          <a:p>
            <a:pPr marL="712788" lvl="1" indent="-255588">
              <a:buFont typeface="Arial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/>
              <a:t>It is a replacement for other tools such as Autotools, Scons, CMake or Ant </a:t>
            </a:r>
          </a:p>
          <a:p>
            <a:pPr marL="712788" lvl="1" indent="-255588">
              <a:buFont typeface="Arial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solidFill>
                  <a:srgbClr val="3333CC"/>
                </a:solidFill>
              </a:rPr>
              <a:t>http://code.google.com/p/waf/</a:t>
            </a:r>
          </a:p>
          <a:p>
            <a:pPr marL="312738" indent="-312738"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/>
              <a:t>For those familiar with autotools:</a:t>
            </a:r>
          </a:p>
          <a:p>
            <a:pPr marL="312738" indent="-312738"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>
                <a:latin typeface="Courier New" pitchFamily="49" charset="0"/>
                <a:cs typeface="Courier New" pitchFamily="49" charset="0"/>
              </a:rPr>
              <a:t>configure</a:t>
            </a:r>
            <a:r>
              <a:rPr lang="en-GB" sz="2400"/>
              <a:t> </a:t>
            </a:r>
            <a:r>
              <a:rPr lang="en-GB" sz="2400" smtClean="0"/>
              <a:t>         </a:t>
            </a:r>
            <a:r>
              <a:rPr lang="en-GB" sz="240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400">
                <a:latin typeface="Courier New" pitchFamily="49" charset="0"/>
                <a:cs typeface="Courier New" pitchFamily="49" charset="0"/>
              </a:rPr>
              <a:t>./waf </a:t>
            </a:r>
            <a:r>
              <a:rPr lang="en-GB" sz="2400" smtClean="0">
                <a:latin typeface="Courier New" pitchFamily="49" charset="0"/>
                <a:cs typeface="Courier New" pitchFamily="49" charset="0"/>
              </a:rPr>
              <a:t>configure</a:t>
            </a:r>
            <a:endParaRPr lang="en-GB" sz="2400">
              <a:latin typeface="Courier New" pitchFamily="49" charset="0"/>
              <a:cs typeface="Courier New" pitchFamily="49" charset="0"/>
            </a:endParaRPr>
          </a:p>
          <a:p>
            <a:pPr marL="312738" indent="-312738"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>
                <a:latin typeface="Courier New" pitchFamily="49" charset="0"/>
                <a:cs typeface="Courier New" pitchFamily="49" charset="0"/>
              </a:rPr>
              <a:t>make </a:t>
            </a:r>
            <a:r>
              <a:rPr lang="en-GB" sz="2400" smtClean="0">
                <a:latin typeface="Courier New" pitchFamily="49" charset="0"/>
                <a:cs typeface="Courier New" pitchFamily="49" charset="0"/>
              </a:rPr>
              <a:t>          ./waf build</a:t>
            </a:r>
            <a:endParaRPr lang="en-GB" sz="2400">
              <a:latin typeface="Courier New" pitchFamily="49" charset="0"/>
              <a:cs typeface="Courier New" pitchFamily="49" charset="0"/>
            </a:endParaRPr>
          </a:p>
          <a:p>
            <a:pPr marL="312738" indent="-312738">
              <a:buClrTx/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>
              <a:solidFill>
                <a:srgbClr val="3333CC"/>
              </a:solidFill>
            </a:endParaRPr>
          </a:p>
          <a:p>
            <a:pPr marL="712788" lvl="1" indent="-255588"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>
              <a:solidFill>
                <a:srgbClr val="3333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03438" cy="461963"/>
          </a:xfrm>
          <a:prstGeom prst="rect">
            <a:avLst/>
          </a:prstGeom>
        </p:spPr>
        <p:txBody>
          <a:bodyPr/>
          <a:lstStyle/>
          <a:p>
            <a:fld id="{24C7B0E2-4E43-4707-82B7-8224B016C19A}" type="slidenum">
              <a:rPr lang="en-GB"/>
              <a:pPr/>
              <a:t>49</a:t>
            </a:fld>
            <a:endParaRPr lang="en-GB"/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2819400" y="5105400"/>
            <a:ext cx="609600" cy="0"/>
          </a:xfrm>
          <a:prstGeom prst="straightConnector1">
            <a:avLst/>
          </a:prstGeom>
          <a:solidFill>
            <a:srgbClr val="00B8FF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med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2819400" y="5562600"/>
            <a:ext cx="609600" cy="0"/>
          </a:xfrm>
          <a:prstGeom prst="straightConnector1">
            <a:avLst/>
          </a:prstGeom>
          <a:solidFill>
            <a:srgbClr val="00B8FF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558703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Later in the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WNS3 Wednesday and Thursday morning</a:t>
            </a:r>
          </a:p>
          <a:p>
            <a:r>
              <a:rPr lang="en-US" dirty="0" smtClean="0"/>
              <a:t>ns-3 Consortium Annual Meeting (16h00 Thursday)</a:t>
            </a:r>
          </a:p>
          <a:p>
            <a:r>
              <a:rPr lang="en-US" dirty="0" smtClean="0"/>
              <a:t>Developer meetings Friday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Annual Meeting</a:t>
            </a:r>
          </a:p>
          <a:p>
            <a:pPr>
              <a:defRPr/>
            </a:pPr>
            <a:r>
              <a:rPr lang="en-GB" smtClean="0"/>
              <a:t>May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87522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waf configuration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>
                <a:solidFill>
                  <a:schemeClr val="tx1"/>
                </a:solidFill>
              </a:rPr>
              <a:t>Key waf configuration examples</a:t>
            </a:r>
          </a:p>
          <a:p>
            <a:pPr lvl="1">
              <a:buNone/>
            </a:pPr>
            <a:r>
              <a:rPr lang="en-US" sz="24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./waf configure</a:t>
            </a:r>
          </a:p>
          <a:p>
            <a:pPr lvl="2">
              <a:buNone/>
            </a:pPr>
            <a:r>
              <a:rPr lang="en-US" sz="20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--enable-examples</a:t>
            </a:r>
          </a:p>
          <a:p>
            <a:pPr lvl="2">
              <a:buNone/>
            </a:pPr>
            <a:r>
              <a:rPr lang="en-US" sz="20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--enable-tests</a:t>
            </a:r>
          </a:p>
          <a:p>
            <a:pPr lvl="2">
              <a:buNone/>
            </a:pPr>
            <a:r>
              <a:rPr lang="en-US" sz="20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--disable-python</a:t>
            </a:r>
          </a:p>
          <a:p>
            <a:pPr lvl="2">
              <a:buNone/>
            </a:pPr>
            <a:r>
              <a:rPr lang="en-US" sz="20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--enable-modules</a:t>
            </a:r>
          </a:p>
          <a:p>
            <a:r>
              <a:rPr lang="en-US" sz="2800" smtClean="0">
                <a:solidFill>
                  <a:schemeClr val="tx1"/>
                </a:solidFill>
                <a:cs typeface="Courier New" pitchFamily="49" charset="0"/>
              </a:rPr>
              <a:t>Whenever build scripts change, need to reconfigure</a:t>
            </a:r>
          </a:p>
          <a:p>
            <a:endParaRPr lang="en-US">
              <a:solidFill>
                <a:schemeClr val="tx1"/>
              </a:solidFill>
              <a:cs typeface="Courier New" pitchFamily="49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03438" cy="461963"/>
          </a:xfrm>
          <a:prstGeom prst="rect">
            <a:avLst/>
          </a:prstGeom>
        </p:spPr>
        <p:txBody>
          <a:bodyPr/>
          <a:lstStyle/>
          <a:p>
            <a:fld id="{24C7B0E2-4E43-4707-82B7-8224B016C19A}" type="slidenum">
              <a:rPr lang="en-GB"/>
              <a:pPr/>
              <a:t>50</a:t>
            </a:fld>
            <a:endParaRPr lang="en-GB"/>
          </a:p>
        </p:txBody>
      </p:sp>
      <p:sp>
        <p:nvSpPr>
          <p:cNvPr id="7" name="Rounded Rectangle 6"/>
          <p:cNvSpPr/>
          <p:nvPr/>
        </p:nvSpPr>
        <p:spPr bwMode="auto">
          <a:xfrm>
            <a:off x="457200" y="4724400"/>
            <a:ext cx="7848600" cy="15240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lang="en-US" sz="2400" smtClean="0">
                <a:solidFill>
                  <a:schemeClr val="tx1"/>
                </a:solidFill>
              </a:rPr>
              <a:t>Demo:  </a:t>
            </a:r>
            <a:r>
              <a:rPr lang="en-US" sz="20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./waf --help</a:t>
            </a:r>
          </a:p>
          <a:p>
            <a:pPr marL="0" marR="0" indent="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lang="en-US" sz="20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./waf configure --enable-examples --enable-tests --enable-modules='core'</a:t>
            </a:r>
          </a:p>
          <a:p>
            <a:pPr marL="0" marR="0" indent="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lang="en-US" sz="2400" smtClean="0">
                <a:solidFill>
                  <a:schemeClr val="tx1"/>
                </a:solidFill>
                <a:latin typeface="+mn-lt"/>
                <a:cs typeface="Courier New" pitchFamily="49" charset="0"/>
              </a:rPr>
              <a:t>Look at:  </a:t>
            </a:r>
            <a:r>
              <a:rPr lang="en-US" sz="20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build/c4che/_cache.py </a:t>
            </a: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67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wscript example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197850" cy="4872038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12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## -*- Mode: python; py-indent-offset: 4; indent-tabs-mode: nil; coding: utf-8; -*-</a:t>
            </a:r>
          </a:p>
          <a:p>
            <a:pPr>
              <a:spcBef>
                <a:spcPts val="0"/>
              </a:spcBef>
              <a:buNone/>
            </a:pPr>
            <a:endParaRPr lang="en-US" sz="120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2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def build(bld):</a:t>
            </a:r>
          </a:p>
          <a:p>
            <a:pPr>
              <a:spcBef>
                <a:spcPts val="0"/>
              </a:spcBef>
              <a:buNone/>
            </a:pPr>
            <a:r>
              <a:rPr lang="en-US" sz="12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obj = bld.create_ns3_module('csma', ['network', 'applications'])</a:t>
            </a:r>
          </a:p>
          <a:p>
            <a:pPr>
              <a:spcBef>
                <a:spcPts val="0"/>
              </a:spcBef>
              <a:buNone/>
            </a:pPr>
            <a:r>
              <a:rPr lang="en-US" sz="12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obj.source = [</a:t>
            </a:r>
          </a:p>
          <a:p>
            <a:pPr>
              <a:spcBef>
                <a:spcPts val="0"/>
              </a:spcBef>
              <a:buNone/>
            </a:pPr>
            <a:r>
              <a:rPr lang="en-US" sz="12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'model/backoff.cc',</a:t>
            </a:r>
          </a:p>
          <a:p>
            <a:pPr>
              <a:spcBef>
                <a:spcPts val="0"/>
              </a:spcBef>
              <a:buNone/>
            </a:pPr>
            <a:r>
              <a:rPr lang="en-US" sz="12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'model/csma-net-device.cc',</a:t>
            </a:r>
          </a:p>
          <a:p>
            <a:pPr>
              <a:spcBef>
                <a:spcPts val="0"/>
              </a:spcBef>
              <a:buNone/>
            </a:pPr>
            <a:r>
              <a:rPr lang="en-US" sz="12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'model/csma-channel.cc',</a:t>
            </a:r>
          </a:p>
          <a:p>
            <a:pPr>
              <a:spcBef>
                <a:spcPts val="0"/>
              </a:spcBef>
              <a:buNone/>
            </a:pPr>
            <a:r>
              <a:rPr lang="en-US" sz="12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'helper/csma-helper.cc',</a:t>
            </a:r>
          </a:p>
          <a:p>
            <a:pPr>
              <a:spcBef>
                <a:spcPts val="0"/>
              </a:spcBef>
              <a:buNone/>
            </a:pPr>
            <a:r>
              <a:rPr lang="en-US" sz="12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]</a:t>
            </a:r>
          </a:p>
          <a:p>
            <a:pPr>
              <a:spcBef>
                <a:spcPts val="0"/>
              </a:spcBef>
              <a:buNone/>
            </a:pPr>
            <a:r>
              <a:rPr lang="en-US" sz="12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headers = bld.new_task_gen(features=['ns3header'])</a:t>
            </a:r>
          </a:p>
          <a:p>
            <a:pPr>
              <a:spcBef>
                <a:spcPts val="0"/>
              </a:spcBef>
              <a:buNone/>
            </a:pPr>
            <a:r>
              <a:rPr lang="en-US" sz="12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headers.module = 'csma'</a:t>
            </a:r>
          </a:p>
          <a:p>
            <a:pPr>
              <a:spcBef>
                <a:spcPts val="0"/>
              </a:spcBef>
              <a:buNone/>
            </a:pPr>
            <a:r>
              <a:rPr lang="en-US" sz="12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headers.source = [</a:t>
            </a:r>
          </a:p>
          <a:p>
            <a:pPr>
              <a:spcBef>
                <a:spcPts val="0"/>
              </a:spcBef>
              <a:buNone/>
            </a:pPr>
            <a:r>
              <a:rPr lang="en-US" sz="12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'model/backoff.h',</a:t>
            </a:r>
          </a:p>
          <a:p>
            <a:pPr>
              <a:spcBef>
                <a:spcPts val="0"/>
              </a:spcBef>
              <a:buNone/>
            </a:pPr>
            <a:r>
              <a:rPr lang="en-US" sz="12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'model/csma-net-device.h',</a:t>
            </a:r>
          </a:p>
          <a:p>
            <a:pPr>
              <a:spcBef>
                <a:spcPts val="0"/>
              </a:spcBef>
              <a:buNone/>
            </a:pPr>
            <a:r>
              <a:rPr lang="en-US" sz="12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'model/csma-channel.h',</a:t>
            </a:r>
          </a:p>
          <a:p>
            <a:pPr>
              <a:spcBef>
                <a:spcPts val="0"/>
              </a:spcBef>
              <a:buNone/>
            </a:pPr>
            <a:r>
              <a:rPr lang="en-US" sz="12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'helper/csma-helper.h',</a:t>
            </a:r>
          </a:p>
          <a:p>
            <a:pPr>
              <a:spcBef>
                <a:spcPts val="0"/>
              </a:spcBef>
              <a:buNone/>
            </a:pPr>
            <a:r>
              <a:rPr lang="en-US" sz="12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]</a:t>
            </a:r>
          </a:p>
          <a:p>
            <a:pPr>
              <a:spcBef>
                <a:spcPts val="0"/>
              </a:spcBef>
              <a:buNone/>
            </a:pPr>
            <a:endParaRPr lang="en-US" sz="120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2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if bld.env['ENABLE_EXAMPLES']:</a:t>
            </a:r>
          </a:p>
          <a:p>
            <a:pPr>
              <a:spcBef>
                <a:spcPts val="0"/>
              </a:spcBef>
              <a:buNone/>
            </a:pPr>
            <a:r>
              <a:rPr lang="en-US" sz="12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bld.add_subdirs('examples')</a:t>
            </a:r>
          </a:p>
          <a:p>
            <a:pPr>
              <a:spcBef>
                <a:spcPts val="0"/>
              </a:spcBef>
              <a:buNone/>
            </a:pPr>
            <a:endParaRPr lang="en-US" sz="120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2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bld.ns3_python_bindings()</a:t>
            </a:r>
            <a:endParaRPr lang="en-US" sz="120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03438" cy="461963"/>
          </a:xfrm>
          <a:prstGeom prst="rect">
            <a:avLst/>
          </a:prstGeom>
        </p:spPr>
        <p:txBody>
          <a:bodyPr/>
          <a:lstStyle/>
          <a:p>
            <a:fld id="{24C7B0E2-4E43-4707-82B7-8224B016C19A}" type="slidenum">
              <a:rPr lang="en-GB"/>
              <a:pPr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65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waf build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project is configured, can build via 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./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waf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 build </a:t>
            </a:r>
            <a:r>
              <a:rPr lang="en-US" dirty="0" smtClean="0"/>
              <a:t>or 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./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waf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en-US" dirty="0" err="1" smtClean="0">
                <a:cs typeface="Courier New" pitchFamily="49" charset="0"/>
              </a:rPr>
              <a:t>waf</a:t>
            </a:r>
            <a:r>
              <a:rPr lang="en-US" dirty="0" smtClean="0">
                <a:cs typeface="Courier New" pitchFamily="49" charset="0"/>
              </a:rPr>
              <a:t> will build in parallel on multiple cores</a:t>
            </a:r>
          </a:p>
          <a:p>
            <a:r>
              <a:rPr lang="en-US" dirty="0" err="1" smtClean="0">
                <a:cs typeface="Courier New" pitchFamily="49" charset="0"/>
              </a:rPr>
              <a:t>waf</a:t>
            </a:r>
            <a:r>
              <a:rPr lang="en-US" dirty="0" smtClean="0">
                <a:cs typeface="Courier New" pitchFamily="49" charset="0"/>
              </a:rPr>
              <a:t> displays modules built at end of build</a:t>
            </a:r>
            <a:endParaRPr lang="en-US" dirty="0">
              <a:cs typeface="Courier New" pitchFamily="49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685800" y="3810000"/>
            <a:ext cx="7848600" cy="15240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lang="en-US" sz="2400" smtClean="0">
                <a:solidFill>
                  <a:schemeClr val="tx1"/>
                </a:solidFill>
              </a:rPr>
              <a:t>Demo:  </a:t>
            </a:r>
            <a:r>
              <a:rPr lang="en-US" sz="20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./waf build</a:t>
            </a:r>
          </a:p>
          <a:p>
            <a:pPr marL="0" marR="0" indent="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lang="en-US" sz="20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</a:t>
            </a:r>
          </a:p>
          <a:p>
            <a:pPr marL="0" marR="0" indent="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lang="en-US" sz="2400" smtClean="0">
                <a:solidFill>
                  <a:schemeClr val="tx1"/>
                </a:solidFill>
                <a:latin typeface="+mn-lt"/>
                <a:cs typeface="Courier New" pitchFamily="49" charset="0"/>
              </a:rPr>
              <a:t>Look at:  </a:t>
            </a:r>
            <a:r>
              <a:rPr lang="en-US" sz="20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build/  </a:t>
            </a:r>
            <a:r>
              <a:rPr lang="en-US" sz="2400" smtClean="0">
                <a:solidFill>
                  <a:schemeClr val="tx1"/>
                </a:solidFill>
                <a:latin typeface="+mn-lt"/>
                <a:cs typeface="Courier New" pitchFamily="49" charset="0"/>
              </a:rPr>
              <a:t>libraries and executables</a:t>
            </a: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87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Running programs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>
                <a:latin typeface="Courier New" pitchFamily="49" charset="0"/>
                <a:cs typeface="Courier New" pitchFamily="49" charset="0"/>
              </a:rPr>
              <a:t>./waf shell</a:t>
            </a:r>
            <a:r>
              <a:rPr lang="en-US" smtClean="0"/>
              <a:t> provides a special shell for running programs</a:t>
            </a:r>
          </a:p>
          <a:p>
            <a:pPr lvl="1"/>
            <a:r>
              <a:rPr lang="en-US" smtClean="0"/>
              <a:t>Sets key environment variables</a:t>
            </a:r>
          </a:p>
          <a:p>
            <a:pPr lvl="1"/>
            <a:endParaRPr lang="en-US" smtClean="0"/>
          </a:p>
          <a:p>
            <a:pPr lvl="1">
              <a:buNone/>
            </a:pPr>
            <a:r>
              <a:rPr lang="en-US" sz="2400" smtClean="0">
                <a:latin typeface="Courier New" pitchFamily="49" charset="0"/>
                <a:cs typeface="Courier New" pitchFamily="49" charset="0"/>
              </a:rPr>
              <a:t>./waf --run sample-simulator</a:t>
            </a:r>
          </a:p>
          <a:p>
            <a:pPr lvl="1">
              <a:buNone/>
            </a:pPr>
            <a:r>
              <a:rPr lang="en-US" sz="2400" smtClean="0">
                <a:latin typeface="Courier New" pitchFamily="49" charset="0"/>
                <a:cs typeface="Courier New" pitchFamily="49" charset="0"/>
              </a:rPr>
              <a:t>./waf --pyrun src/core/examples/sample-simulator.py</a:t>
            </a:r>
            <a:endParaRPr lang="en-US" sz="240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50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Build variations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Configuring a build type is done at </a:t>
            </a:r>
            <a:r>
              <a:rPr lang="en-US" dirty="0" err="1" smtClean="0"/>
              <a:t>waf</a:t>
            </a:r>
            <a:r>
              <a:rPr lang="en-US" dirty="0" smtClean="0"/>
              <a:t> configuration time</a:t>
            </a:r>
          </a:p>
          <a:p>
            <a:r>
              <a:rPr lang="en-US" dirty="0" smtClean="0"/>
              <a:t>debug build (default):  all asserts and debugging code enabled</a:t>
            </a:r>
          </a:p>
          <a:p>
            <a:pPr lvl="1"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./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waf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-d debug configure</a:t>
            </a:r>
          </a:p>
          <a:p>
            <a:r>
              <a:rPr lang="en-US" dirty="0" smtClean="0"/>
              <a:t>optimized</a:t>
            </a:r>
          </a:p>
          <a:p>
            <a:pPr lvl="1"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./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waf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-d optimized configure</a:t>
            </a:r>
          </a:p>
          <a:p>
            <a:r>
              <a:rPr lang="en-US" dirty="0" smtClean="0"/>
              <a:t>static libraries</a:t>
            </a:r>
          </a:p>
          <a:p>
            <a:pPr lvl="1"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./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waf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--enable-static configure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03438" cy="461963"/>
          </a:xfrm>
          <a:prstGeom prst="rect">
            <a:avLst/>
          </a:prstGeom>
        </p:spPr>
        <p:txBody>
          <a:bodyPr/>
          <a:lstStyle/>
          <a:p>
            <a:fld id="{6AF14414-261A-405C-B6B8-0F11E4AE15E2}" type="slidenum">
              <a:rPr lang="en-GB"/>
              <a:pPr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8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Controlling the modular build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197850" cy="3886200"/>
          </a:xfrm>
        </p:spPr>
        <p:txBody>
          <a:bodyPr/>
          <a:lstStyle/>
          <a:p>
            <a:r>
              <a:rPr lang="en-US" sz="2400" smtClean="0">
                <a:solidFill>
                  <a:schemeClr val="tx1"/>
                </a:solidFill>
              </a:rPr>
              <a:t>One way to disable modules:</a:t>
            </a:r>
          </a:p>
          <a:p>
            <a:pPr lvl="1"/>
            <a:r>
              <a:rPr lang="en-US" sz="20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./waf configure --enable-modules='a','b','c'</a:t>
            </a:r>
          </a:p>
          <a:p>
            <a:r>
              <a:rPr lang="en-US" sz="2400" smtClean="0">
                <a:solidFill>
                  <a:schemeClr val="tx1"/>
                </a:solidFill>
              </a:rPr>
              <a:t>The</a:t>
            </a:r>
            <a:r>
              <a:rPr lang="en-US" sz="20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.ns3rc</a:t>
            </a:r>
            <a:r>
              <a:rPr lang="en-US" sz="2400" smtClean="0">
                <a:solidFill>
                  <a:schemeClr val="tx1"/>
                </a:solidFill>
              </a:rPr>
              <a:t> file (found in utils/ directory) can be used to control the modules built</a:t>
            </a:r>
          </a:p>
          <a:p>
            <a:r>
              <a:rPr lang="en-US" sz="2400" smtClean="0">
                <a:solidFill>
                  <a:schemeClr val="tx1"/>
                </a:solidFill>
              </a:rPr>
              <a:t>Precedence in controlling build</a:t>
            </a:r>
          </a:p>
          <a:p>
            <a:pPr lvl="1">
              <a:buNone/>
            </a:pPr>
            <a:r>
              <a:rPr lang="en-US" sz="2000" smtClean="0">
                <a:solidFill>
                  <a:schemeClr val="tx1"/>
                </a:solidFill>
              </a:rPr>
              <a:t>1) command line arguments</a:t>
            </a:r>
          </a:p>
          <a:p>
            <a:pPr lvl="1">
              <a:buNone/>
            </a:pPr>
            <a:r>
              <a:rPr lang="en-US" sz="2000" smtClean="0">
                <a:solidFill>
                  <a:schemeClr val="tx1"/>
                </a:solidFill>
              </a:rPr>
              <a:t>2) .ns3rc in ns-3 top level directory</a:t>
            </a:r>
          </a:p>
          <a:p>
            <a:pPr lvl="1">
              <a:buNone/>
            </a:pPr>
            <a:r>
              <a:rPr lang="en-US" sz="2000" smtClean="0">
                <a:solidFill>
                  <a:schemeClr val="tx1"/>
                </a:solidFill>
              </a:rPr>
              <a:t>3) .ns3rc in user's home directory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03438" cy="461963"/>
          </a:xfrm>
          <a:prstGeom prst="rect">
            <a:avLst/>
          </a:prstGeom>
        </p:spPr>
        <p:txBody>
          <a:bodyPr/>
          <a:lstStyle/>
          <a:p>
            <a:fld id="{24C7B0E2-4E43-4707-82B7-8224B016C19A}" type="slidenum">
              <a:rPr lang="en-GB"/>
              <a:pPr/>
              <a:t>55</a:t>
            </a:fld>
            <a:endParaRPr lang="en-GB"/>
          </a:p>
        </p:txBody>
      </p:sp>
      <p:sp>
        <p:nvSpPr>
          <p:cNvPr id="6" name="Rounded Rectangle 5"/>
          <p:cNvSpPr/>
          <p:nvPr/>
        </p:nvSpPr>
        <p:spPr bwMode="auto">
          <a:xfrm>
            <a:off x="609600" y="4953000"/>
            <a:ext cx="7848600" cy="6096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lang="en-US" sz="2400" smtClean="0">
                <a:solidFill>
                  <a:schemeClr val="tx1"/>
                </a:solidFill>
              </a:rPr>
              <a:t>Demo how .ns3rc works</a:t>
            </a: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93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Building without wscript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>
                <a:solidFill>
                  <a:schemeClr val="tx1"/>
                </a:solidFill>
              </a:rPr>
              <a:t>The scratch/ directory can be used to build programs without wscripts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03438" cy="461963"/>
          </a:xfrm>
          <a:prstGeom prst="rect">
            <a:avLst/>
          </a:prstGeom>
        </p:spPr>
        <p:txBody>
          <a:bodyPr/>
          <a:lstStyle/>
          <a:p>
            <a:fld id="{24C7B0E2-4E43-4707-82B7-8224B016C19A}" type="slidenum">
              <a:rPr lang="en-GB"/>
              <a:pPr/>
              <a:t>56</a:t>
            </a:fld>
            <a:endParaRPr lang="en-GB"/>
          </a:p>
        </p:txBody>
      </p:sp>
      <p:sp>
        <p:nvSpPr>
          <p:cNvPr id="6" name="Rounded Rectangle 5"/>
          <p:cNvSpPr/>
          <p:nvPr/>
        </p:nvSpPr>
        <p:spPr bwMode="auto">
          <a:xfrm>
            <a:off x="685800" y="2514600"/>
            <a:ext cx="7848600" cy="15240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lang="en-US" sz="2400" smtClean="0">
                <a:solidFill>
                  <a:schemeClr val="tx1"/>
                </a:solidFill>
              </a:rPr>
              <a:t>Demo how programs can be built without wscripts</a:t>
            </a: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38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bake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Open source project maintains a (more stable) core</a:t>
            </a:r>
          </a:p>
          <a:p>
            <a:r>
              <a:rPr lang="en-US" sz="2400" dirty="0" smtClean="0"/>
              <a:t>Models migrate to a more federated development process</a:t>
            </a:r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743200"/>
            <a:ext cx="463867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334000" y="2743200"/>
            <a:ext cx="3352800" cy="3276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  <a:normAutofit/>
          </a:bodyPr>
          <a:lstStyle/>
          <a:p>
            <a:pPr marL="311150" marR="0" lvl="0" indent="-31115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+mn-lt"/>
                <a:cs typeface="+mn-cs"/>
              </a:rPr>
              <a:t>"bake" tool (</a:t>
            </a:r>
            <a:r>
              <a:rPr lang="en-US" sz="2400" kern="0" dirty="0" err="1" smtClean="0">
                <a:solidFill>
                  <a:srgbClr val="000000"/>
                </a:solidFill>
                <a:latin typeface="+mn-lt"/>
                <a:cs typeface="+mn-cs"/>
              </a:rPr>
              <a:t>Lacage</a:t>
            </a:r>
            <a:r>
              <a:rPr lang="en-US" sz="2400" kern="0" dirty="0" smtClean="0">
                <a:solidFill>
                  <a:srgbClr val="000000"/>
                </a:solidFill>
                <a:latin typeface="+mn-lt"/>
                <a:cs typeface="+mn-cs"/>
              </a:rPr>
              <a:t> and </a:t>
            </a:r>
            <a:r>
              <a:rPr lang="en-US" sz="2400" kern="0" dirty="0" err="1" smtClean="0">
                <a:solidFill>
                  <a:srgbClr val="000000"/>
                </a:solidFill>
                <a:latin typeface="+mn-lt"/>
                <a:cs typeface="+mn-cs"/>
              </a:rPr>
              <a:t>Camara</a:t>
            </a:r>
            <a:r>
              <a:rPr lang="en-US" sz="2400" kern="0" dirty="0" smtClean="0">
                <a:solidFill>
                  <a:srgbClr val="000000"/>
                </a:solidFill>
                <a:latin typeface="+mn-lt"/>
                <a:cs typeface="+mn-cs"/>
              </a:rPr>
              <a:t>)</a:t>
            </a:r>
          </a:p>
          <a:p>
            <a:pPr marL="311150" marR="0" lvl="0" indent="-31115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Components:</a:t>
            </a:r>
          </a:p>
          <a:p>
            <a:pPr marL="311150" marR="0" lvl="0" indent="-31115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+mn-lt"/>
                <a:cs typeface="+mn-cs"/>
              </a:rPr>
              <a:t>build client</a:t>
            </a:r>
          </a:p>
          <a:p>
            <a:pPr marL="311150" marR="0" lvl="0" indent="-31115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+mn-lt"/>
                <a:cs typeface="+mn-cs"/>
              </a:rPr>
              <a:t>"module store" server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1150" marR="0" lvl="0" indent="-31115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+mn-lt"/>
                <a:cs typeface="+mn-cs"/>
              </a:rPr>
              <a:t>module metadata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1150" marR="0" lvl="0" indent="-31115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1150" marR="0" lvl="0" indent="-31115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1150" marR="0" lvl="0" indent="-31115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1150" marR="0" lvl="0" indent="-31115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0" y="6019800"/>
            <a:ext cx="326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Figure source: Daniel </a:t>
            </a:r>
            <a:r>
              <a:rPr lang="en-US" dirty="0" err="1" smtClean="0">
                <a:solidFill>
                  <a:schemeClr val="tx1"/>
                </a:solidFill>
              </a:rPr>
              <a:t>Camara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965950" y="6397625"/>
            <a:ext cx="2101850" cy="460375"/>
          </a:xfrm>
          <a:noFill/>
        </p:spPr>
        <p:txBody>
          <a:bodyPr/>
          <a:lstStyle/>
          <a:p>
            <a:fld id="{FFC6B60B-2CC9-4460-A963-BD67CE206717}" type="slidenum">
              <a:rPr lang="en-GB" smtClean="0"/>
              <a:pPr/>
              <a:t>57</a:t>
            </a:fld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77246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bake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305800" cy="4872038"/>
          </a:xfrm>
        </p:spPr>
        <p:txBody>
          <a:bodyPr/>
          <a:lstStyle/>
          <a:p>
            <a:r>
              <a:rPr lang="en-US" dirty="0" smtClean="0"/>
              <a:t>bake can be used to build the Python bindings toolchain, Direct Code Execution, Network Simulation Cradle, etc.</a:t>
            </a:r>
          </a:p>
          <a:p>
            <a:r>
              <a:rPr lang="en-US" dirty="0" smtClean="0"/>
              <a:t>Manual available at</a:t>
            </a:r>
            <a:r>
              <a:rPr lang="en-US" dirty="0"/>
              <a:t> </a:t>
            </a:r>
            <a:r>
              <a:rPr lang="en-US" sz="2400" dirty="0" smtClean="0">
                <a:hlinkClick r:id="rId2"/>
              </a:rPr>
              <a:t>https</a:t>
            </a:r>
            <a:r>
              <a:rPr lang="en-US" sz="2400" dirty="0">
                <a:hlinkClick r:id="rId2"/>
              </a:rPr>
              <a:t>://</a:t>
            </a:r>
            <a:r>
              <a:rPr lang="en-US" sz="2400" dirty="0" smtClean="0">
                <a:hlinkClick r:id="rId2"/>
              </a:rPr>
              <a:t>www.nsnam.org/docs/bake/tutorial/html/index.html</a:t>
            </a:r>
            <a:endParaRPr lang="en-US" sz="2400" dirty="0" smtClean="0"/>
          </a:p>
          <a:p>
            <a:pPr marL="0" indent="0">
              <a:buNone/>
            </a:pP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./bake.py configure -e &lt;module&gt;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./bake.py show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./bake.py download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./bake.py build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96219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212" y="2819400"/>
            <a:ext cx="8197850" cy="855662"/>
          </a:xfrm>
        </p:spPr>
        <p:txBody>
          <a:bodyPr/>
          <a:lstStyle/>
          <a:p>
            <a:r>
              <a:rPr lang="en-US" dirty="0" smtClean="0"/>
              <a:t>Placeholder slide for demoing bake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777875" y="4495800"/>
            <a:ext cx="7848600" cy="15240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lang="en-US" sz="2400" dirty="0" smtClean="0">
                <a:solidFill>
                  <a:schemeClr val="tx1"/>
                </a:solidFill>
              </a:rPr>
              <a:t>Demo:  </a:t>
            </a:r>
            <a:r>
              <a:rPr lang="en-US" sz="20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./</a:t>
            </a:r>
            <a:r>
              <a:rPr lang="en-US" sz="20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waf</a:t>
            </a:r>
            <a:r>
              <a:rPr lang="en-US" sz="20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build</a:t>
            </a:r>
          </a:p>
          <a:p>
            <a:pPr marL="0" marR="0" indent="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lang="en-US" sz="20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</a:t>
            </a:r>
          </a:p>
          <a:p>
            <a:pPr marL="0" marR="0" indent="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lang="en-US" sz="2400" dirty="0" smtClean="0">
                <a:solidFill>
                  <a:schemeClr val="tx1"/>
                </a:solidFill>
                <a:latin typeface="+mn-lt"/>
                <a:cs typeface="Courier New" pitchFamily="49" charset="0"/>
              </a:rPr>
              <a:t>Look at:  </a:t>
            </a:r>
            <a:r>
              <a:rPr lang="en-US" sz="20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build/  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cs typeface="Courier New" pitchFamily="49" charset="0"/>
              </a:rPr>
              <a:t>libraries and executables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176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ns-3 training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 about the project scope, and where to get additional help</a:t>
            </a:r>
          </a:p>
          <a:p>
            <a:r>
              <a:rPr lang="en-US" dirty="0" smtClean="0"/>
              <a:t>Understand the architecture and design goals of the software</a:t>
            </a:r>
          </a:p>
          <a:p>
            <a:r>
              <a:rPr lang="en-US" dirty="0" smtClean="0"/>
              <a:t>Introduce how to write new code for the simulator</a:t>
            </a:r>
          </a:p>
          <a:p>
            <a:r>
              <a:rPr lang="en-US" dirty="0" smtClean="0"/>
              <a:t>Learn about selected topics in more detail</a:t>
            </a:r>
          </a:p>
          <a:p>
            <a:r>
              <a:rPr lang="en-US" dirty="0" smtClean="0"/>
              <a:t>Answer your questions</a:t>
            </a:r>
          </a:p>
        </p:txBody>
      </p:sp>
    </p:spTree>
    <p:extLst>
      <p:ext uri="{BB962C8B-B14F-4D97-AF65-F5344CB8AC3E}">
        <p14:creationId xmlns:p14="http://schemas.microsoft.com/office/powerpoint/2010/main" val="304260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2241550"/>
            <a:ext cx="8201025" cy="947738"/>
          </a:xfrm>
          <a:ln/>
        </p:spPr>
        <p:txBody>
          <a:bodyPr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 smtClean="0"/>
              <a:t>Visualization</a:t>
            </a:r>
            <a:endParaRPr lang="en-US" sz="28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03438" cy="461963"/>
          </a:xfrm>
          <a:prstGeom prst="rect">
            <a:avLst/>
          </a:prstGeom>
        </p:spPr>
        <p:txBody>
          <a:bodyPr/>
          <a:lstStyle/>
          <a:p>
            <a:fld id="{6AF14414-261A-405C-B6B8-0F11E4AE15E2}" type="slidenum">
              <a:rPr lang="en-GB"/>
              <a:pPr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2543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PyViz overview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Developed by Gustavo </a:t>
            </a:r>
            <a:r>
              <a:rPr lang="en-US" dirty="0" err="1" smtClean="0"/>
              <a:t>Carneiro</a:t>
            </a:r>
            <a:endParaRPr lang="en-US" dirty="0" smtClean="0"/>
          </a:p>
          <a:p>
            <a:r>
              <a:rPr lang="en-US" dirty="0" smtClean="0"/>
              <a:t>Live simulation visualizer (no trace files)</a:t>
            </a:r>
          </a:p>
          <a:p>
            <a:r>
              <a:rPr lang="en-US" dirty="0" smtClean="0"/>
              <a:t>Useful for debugging</a:t>
            </a:r>
          </a:p>
          <a:p>
            <a:pPr lvl="1"/>
            <a:r>
              <a:rPr lang="en-US" dirty="0" smtClean="0"/>
              <a:t>mobility model behavior</a:t>
            </a:r>
          </a:p>
          <a:p>
            <a:pPr lvl="1"/>
            <a:r>
              <a:rPr lang="en-US" dirty="0" smtClean="0"/>
              <a:t>where are packets being dropped?</a:t>
            </a:r>
          </a:p>
          <a:p>
            <a:r>
              <a:rPr lang="en-US" dirty="0" smtClean="0"/>
              <a:t>Built-in interactive Python console to debug the state of running objects</a:t>
            </a:r>
          </a:p>
          <a:p>
            <a:r>
              <a:rPr lang="en-US" dirty="0" smtClean="0"/>
              <a:t>Works with Python and C++ programs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81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Pyviz screenshot (Graphviz layout)</a:t>
            </a:r>
            <a:r>
              <a:rPr lang="en-US"/>
              <a:t>	</a:t>
            </a:r>
          </a:p>
        </p:txBody>
      </p:sp>
      <p:pic>
        <p:nvPicPr>
          <p:cNvPr id="226309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447800"/>
            <a:ext cx="4457700" cy="490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1189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Pyviz and FlowMonitor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197850" cy="1295400"/>
          </a:xfrm>
        </p:spPr>
        <p:txBody>
          <a:bodyPr/>
          <a:lstStyle/>
          <a:p>
            <a:r>
              <a:rPr lang="en-US" sz="2400" smtClean="0"/>
              <a:t>src/flow-monitor/examples/wifi-olsr-flowmon.py</a:t>
            </a:r>
            <a:endParaRPr lang="en-US" sz="240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799" y="1905000"/>
            <a:ext cx="616135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742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Enabling PyViz in your simulations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Make sure PyViz is enabled in the build</a:t>
            </a:r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If program supports CommandLine parsing, pass the option </a:t>
            </a:r>
          </a:p>
          <a:p>
            <a:pPr lvl="1">
              <a:buNone/>
            </a:pPr>
            <a:r>
              <a:rPr lang="en-US" sz="2400" smtClean="0">
                <a:latin typeface="Courier New" pitchFamily="49" charset="0"/>
                <a:cs typeface="Courier New" pitchFamily="49" charset="0"/>
              </a:rPr>
              <a:t>--SimulatorImplementationType=</a:t>
            </a:r>
          </a:p>
          <a:p>
            <a:pPr lvl="1">
              <a:buNone/>
            </a:pPr>
            <a:r>
              <a:rPr lang="en-US" sz="2400" smtClean="0">
                <a:latin typeface="Courier New" pitchFamily="49" charset="0"/>
                <a:cs typeface="Courier New" pitchFamily="49" charset="0"/>
              </a:rPr>
              <a:t>ns3::VisualSimulatorImpl</a:t>
            </a:r>
          </a:p>
          <a:p>
            <a:r>
              <a:rPr lang="en-US" smtClean="0"/>
              <a:t>Alternatively, pass the "--vis" option</a:t>
            </a:r>
          </a:p>
          <a:p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057400"/>
            <a:ext cx="7267575" cy="781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255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FlowMonitor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Network monitoring framework found in</a:t>
            </a:r>
            <a:r>
              <a:rPr lang="en-US" smtClean="0"/>
              <a:t> </a:t>
            </a:r>
            <a:r>
              <a:rPr lang="en-US" sz="2800" smtClean="0">
                <a:latin typeface="Courier New" pitchFamily="49" charset="0"/>
                <a:cs typeface="Courier New" pitchFamily="49" charset="0"/>
              </a:rPr>
              <a:t>src/flow-monitor/</a:t>
            </a:r>
          </a:p>
          <a:p>
            <a:r>
              <a:rPr lang="en-US" smtClean="0">
                <a:cs typeface="Courier New" pitchFamily="49" charset="0"/>
              </a:rPr>
              <a:t>Goals: </a:t>
            </a:r>
          </a:p>
          <a:p>
            <a:pPr lvl="1"/>
            <a:r>
              <a:rPr lang="en-US" smtClean="0">
                <a:cs typeface="Courier New" pitchFamily="49" charset="0"/>
              </a:rPr>
              <a:t>detect all flows passing through network</a:t>
            </a:r>
          </a:p>
          <a:p>
            <a:pPr lvl="1"/>
            <a:r>
              <a:rPr lang="en-US" smtClean="0">
                <a:cs typeface="Courier New" pitchFamily="49" charset="0"/>
              </a:rPr>
              <a:t>stores metrics for analysis such as bitrates, duration, delays, packet sizes, packet loss ratios</a:t>
            </a:r>
          </a:p>
          <a:p>
            <a:pPr lvl="1"/>
            <a:endParaRPr lang="en-US" smtClean="0">
              <a:cs typeface="Courier New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5638800"/>
            <a:ext cx="78205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>
                <a:solidFill>
                  <a:schemeClr val="tx1"/>
                </a:solidFill>
              </a:rPr>
              <a:t>G. Carneiro, P. Fortuna, M. Ricardo, "FlowMonitor-- a network monitoring framework</a:t>
            </a:r>
          </a:p>
          <a:p>
            <a:r>
              <a:rPr lang="en-US" sz="1600" smtClean="0">
                <a:solidFill>
                  <a:schemeClr val="tx1"/>
                </a:solidFill>
              </a:rPr>
              <a:t>for the Network Simulator ns-3," Proceedings of NSTools 2009.</a:t>
            </a:r>
            <a:endParaRPr lang="en-US" sz="1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72948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FlowMonitor architecture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Basic classes</a:t>
            </a:r>
          </a:p>
          <a:p>
            <a:pPr lvl="1"/>
            <a:r>
              <a:rPr lang="en-US" sz="2400" dirty="0" err="1" smtClean="0"/>
              <a:t>FlowMonitor</a:t>
            </a:r>
            <a:endParaRPr lang="en-US" sz="2400" dirty="0" smtClean="0"/>
          </a:p>
          <a:p>
            <a:pPr lvl="1"/>
            <a:r>
              <a:rPr lang="en-US" sz="2400" dirty="0" err="1" smtClean="0"/>
              <a:t>FlowProbe</a:t>
            </a:r>
            <a:endParaRPr lang="en-US" sz="2400" dirty="0" smtClean="0"/>
          </a:p>
          <a:p>
            <a:pPr lvl="1"/>
            <a:r>
              <a:rPr lang="en-US" sz="2400" dirty="0" err="1" smtClean="0"/>
              <a:t>FlowClassifier</a:t>
            </a:r>
            <a:endParaRPr lang="en-US" sz="2400" dirty="0" smtClean="0"/>
          </a:p>
          <a:p>
            <a:pPr lvl="1"/>
            <a:r>
              <a:rPr lang="en-US" sz="2400" dirty="0" err="1" smtClean="0"/>
              <a:t>FlowMonitorHelper</a:t>
            </a:r>
            <a:endParaRPr lang="en-US" sz="2400" dirty="0" smtClean="0"/>
          </a:p>
          <a:p>
            <a:r>
              <a:rPr lang="en-US" sz="2800" dirty="0" smtClean="0"/>
              <a:t>IPv6 coming in</a:t>
            </a:r>
          </a:p>
          <a:p>
            <a:pPr marL="0" indent="0">
              <a:buNone/>
            </a:pPr>
            <a:r>
              <a:rPr lang="en-US" sz="2800" dirty="0" smtClean="0"/>
              <a:t>ns-3.20 release</a:t>
            </a:r>
          </a:p>
          <a:p>
            <a:endParaRPr lang="en-US" dirty="0" smtClean="0">
              <a:cs typeface="Courier New" pitchFamily="49" charset="0"/>
            </a:endParaRPr>
          </a:p>
          <a:p>
            <a:pPr lvl="1"/>
            <a:endParaRPr lang="en-US" dirty="0" smtClean="0">
              <a:cs typeface="Courier New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5638800"/>
            <a:ext cx="81170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>
                <a:solidFill>
                  <a:schemeClr val="tx1"/>
                </a:solidFill>
              </a:rPr>
              <a:t>Figure credit:  G. Carneiro, P. Fortuna, M. Ricardo, "FlowMonitor-- a network monitoring</a:t>
            </a:r>
          </a:p>
          <a:p>
            <a:r>
              <a:rPr lang="en-US" sz="1600" smtClean="0">
                <a:solidFill>
                  <a:schemeClr val="tx1"/>
                </a:solidFill>
              </a:rPr>
              <a:t>framework for the Network Simulator ns-3," Proceedings of NSTools 2009.</a:t>
            </a:r>
            <a:endParaRPr lang="en-US" sz="1600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676400"/>
            <a:ext cx="4887461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87838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FlowMonitor statistics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Statistics gathered</a:t>
            </a:r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981200"/>
            <a:ext cx="5915025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4272289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FlowMonitor configuration</a:t>
            </a:r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05000"/>
            <a:ext cx="8359259" cy="358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1295400"/>
            <a:ext cx="8197850" cy="838200"/>
          </a:xfrm>
        </p:spPr>
        <p:txBody>
          <a:bodyPr/>
          <a:lstStyle/>
          <a:p>
            <a:r>
              <a:rPr lang="en-US" sz="2000" smtClean="0">
                <a:latin typeface="Courier New" pitchFamily="49" charset="0"/>
                <a:cs typeface="Courier New" pitchFamily="49" charset="0"/>
              </a:rPr>
              <a:t>example/wireless/wifi-hidden-terminal.cc</a:t>
            </a:r>
            <a:endParaRPr lang="en-US" sz="20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81000" y="2057400"/>
            <a:ext cx="3581400" cy="381000"/>
          </a:xfrm>
          <a:prstGeom prst="rect">
            <a:avLst/>
          </a:prstGeom>
          <a:solidFill>
            <a:srgbClr val="006600">
              <a:alpha val="2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04800" y="3048000"/>
            <a:ext cx="8382000" cy="2362200"/>
          </a:xfrm>
          <a:prstGeom prst="rect">
            <a:avLst/>
          </a:prstGeom>
          <a:solidFill>
            <a:srgbClr val="006600">
              <a:alpha val="2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33308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FlowMonitor output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This program exports statistics to stdout</a:t>
            </a:r>
          </a:p>
          <a:p>
            <a:r>
              <a:rPr lang="en-US" smtClean="0"/>
              <a:t>Other examples integrate with PyViz </a:t>
            </a:r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048000"/>
            <a:ext cx="4168140" cy="26212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2825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Motivations for ns-3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dirty="0"/>
              <a:t>Develop an extensible simulation environment for networking research</a:t>
            </a:r>
          </a:p>
          <a:p>
            <a:pPr lvl="1" eaLnBrk="1" hangingPunct="1"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/>
              <a:t>1) a tool </a:t>
            </a:r>
            <a:r>
              <a:rPr lang="en-GB" sz="2400" b="1" dirty="0">
                <a:solidFill>
                  <a:srgbClr val="006600"/>
                </a:solidFill>
              </a:rPr>
              <a:t>aligned with the experimentation needs </a:t>
            </a:r>
            <a:r>
              <a:rPr lang="en-GB" sz="2400" dirty="0"/>
              <a:t>of modern networking research</a:t>
            </a:r>
          </a:p>
          <a:p>
            <a:pPr lvl="1" eaLnBrk="1" hangingPunct="1"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/>
              <a:t>2) a tool that </a:t>
            </a:r>
            <a:r>
              <a:rPr lang="en-GB" sz="2400" b="1" dirty="0">
                <a:solidFill>
                  <a:srgbClr val="006600"/>
                </a:solidFill>
              </a:rPr>
              <a:t>elevates the technical rigor </a:t>
            </a:r>
            <a:r>
              <a:rPr lang="en-GB" sz="2400" dirty="0"/>
              <a:t>of network simulation practice</a:t>
            </a:r>
          </a:p>
          <a:p>
            <a:pPr lvl="1" eaLnBrk="1" hangingPunct="1"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/>
              <a:t>3) an </a:t>
            </a:r>
            <a:r>
              <a:rPr lang="en-GB" sz="2400" b="1" dirty="0">
                <a:solidFill>
                  <a:srgbClr val="006600"/>
                </a:solidFill>
              </a:rPr>
              <a:t>open-source project </a:t>
            </a:r>
            <a:r>
              <a:rPr lang="en-GB" sz="2400" dirty="0">
                <a:solidFill>
                  <a:schemeClr val="tx1"/>
                </a:solidFill>
              </a:rPr>
              <a:t>that encourages community contribution</a:t>
            </a:r>
            <a:r>
              <a:rPr lang="en-GB" sz="2400" dirty="0"/>
              <a:t>, peer review, and long-term maintenance and validation of the software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69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8150"/>
            <a:ext cx="4953000" cy="584775"/>
          </a:xfrm>
        </p:spPr>
        <p:txBody>
          <a:bodyPr/>
          <a:lstStyle/>
          <a:p>
            <a:r>
              <a:rPr lang="en-US" smtClean="0"/>
              <a:t>NetAnim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52562"/>
            <a:ext cx="8197850" cy="48720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smtClean="0"/>
              <a:t>"</a:t>
            </a:r>
            <a:r>
              <a:rPr lang="en-US" sz="2400" dirty="0" err="1" smtClean="0"/>
              <a:t>NetAnim</a:t>
            </a:r>
            <a:r>
              <a:rPr lang="en-US" sz="2400" dirty="0" smtClean="0"/>
              <a:t>" by George Riley and John Abraham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0700" y="5492234"/>
            <a:ext cx="659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pyviz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965950" y="6397625"/>
            <a:ext cx="2101850" cy="460375"/>
          </a:xfrm>
          <a:noFill/>
        </p:spPr>
        <p:txBody>
          <a:bodyPr/>
          <a:lstStyle/>
          <a:p>
            <a:fld id="{FFC6B60B-2CC9-4460-A963-BD67CE206717}" type="slidenum">
              <a:rPr lang="en-GB" smtClean="0"/>
              <a:pPr/>
              <a:t>70</a:t>
            </a:fld>
            <a:endParaRPr lang="en-GB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981200"/>
            <a:ext cx="2209800" cy="4257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2057400"/>
            <a:ext cx="2098344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1981200"/>
            <a:ext cx="192405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7232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NetAnim key features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Animate packets over wired-links and wireless-links</a:t>
            </a:r>
          </a:p>
          <a:p>
            <a:pPr lvl="1"/>
            <a:r>
              <a:rPr lang="en-US" sz="2400" smtClean="0"/>
              <a:t>limited support for LTE traces</a:t>
            </a:r>
          </a:p>
          <a:p>
            <a:r>
              <a:rPr lang="en-US" sz="2800" smtClean="0"/>
              <a:t>Packet timeline with regex filter on packet meta-data. </a:t>
            </a:r>
          </a:p>
          <a:p>
            <a:r>
              <a:rPr lang="en-US" sz="2800" smtClean="0"/>
              <a:t>Node position statistics with node trajectory plotting (path of a mobile node). </a:t>
            </a:r>
          </a:p>
          <a:p>
            <a:r>
              <a:rPr lang="en-US" sz="2800" smtClean="0"/>
              <a:t>Print brief packet-meta data on packets</a:t>
            </a:r>
          </a:p>
          <a:p>
            <a:endParaRPr lang="en-US" sz="2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63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Placeholder for </a:t>
            </a:r>
            <a:r>
              <a:rPr lang="en-US" dirty="0" err="1" smtClean="0"/>
              <a:t>netanim</a:t>
            </a:r>
            <a:r>
              <a:rPr lang="en-US" dirty="0" smtClean="0"/>
              <a:t> videos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78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75755" y="2567572"/>
            <a:ext cx="7977644" cy="1591281"/>
            <a:chOff x="175755" y="2567572"/>
            <a:chExt cx="7977644" cy="1591281"/>
          </a:xfrm>
        </p:grpSpPr>
        <p:sp>
          <p:nvSpPr>
            <p:cNvPr id="2" name="Rounded Rectangle 1"/>
            <p:cNvSpPr/>
            <p:nvPr/>
          </p:nvSpPr>
          <p:spPr bwMode="auto">
            <a:xfrm>
              <a:off x="608964" y="3417927"/>
              <a:ext cx="7544435" cy="740926"/>
            </a:xfrm>
            <a:prstGeom prst="roundRect">
              <a:avLst/>
            </a:prstGeom>
            <a:gradFill flip="none" rotWithShape="1">
              <a:gsLst>
                <a:gs pos="20000">
                  <a:srgbClr val="66B14D"/>
                </a:gs>
                <a:gs pos="0">
                  <a:schemeClr val="accent5">
                    <a:lumMod val="67000"/>
                  </a:schemeClr>
                </a:gs>
                <a:gs pos="40000">
                  <a:schemeClr val="accent5">
                    <a:lumMod val="97000"/>
                    <a:lumOff val="3000"/>
                  </a:schemeClr>
                </a:gs>
                <a:gs pos="88496">
                  <a:schemeClr val="accent5">
                    <a:lumMod val="0"/>
                    <a:lumOff val="100000"/>
                  </a:schemeClr>
                </a:gs>
                <a:gs pos="65000">
                  <a:schemeClr val="accent5">
                    <a:lumMod val="64000"/>
                    <a:lumOff val="36000"/>
                  </a:schemeClr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Text Box 8"/>
            <p:cNvSpPr txBox="1">
              <a:spLocks noChangeArrowheads="1"/>
            </p:cNvSpPr>
            <p:nvPr/>
          </p:nvSpPr>
          <p:spPr bwMode="auto">
            <a:xfrm>
              <a:off x="175755" y="2710934"/>
              <a:ext cx="1210589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altLang="en-US" b="1" dirty="0" smtClean="0">
                  <a:solidFill>
                    <a:schemeClr val="accent6">
                      <a:lumMod val="50000"/>
                    </a:schemeClr>
                  </a:solidFill>
                </a:rPr>
                <a:t>ns-3 core</a:t>
              </a:r>
              <a:endParaRPr lang="en-US" altLang="en-US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 bwMode="auto">
            <a:xfrm>
              <a:off x="932319" y="3126581"/>
              <a:ext cx="152400" cy="205621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0" name="Text Box 8"/>
            <p:cNvSpPr txBox="1">
              <a:spLocks noChangeArrowheads="1"/>
            </p:cNvSpPr>
            <p:nvPr/>
          </p:nvSpPr>
          <p:spPr bwMode="auto">
            <a:xfrm>
              <a:off x="1797398" y="2602049"/>
              <a:ext cx="1479892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altLang="en-US" b="1" dirty="0" smtClean="0">
                  <a:solidFill>
                    <a:schemeClr val="accent6">
                      <a:lumMod val="50000"/>
                    </a:schemeClr>
                  </a:solidFill>
                </a:rPr>
                <a:t>Direct Code</a:t>
              </a:r>
            </a:p>
            <a:p>
              <a:pPr algn="ctr">
                <a:lnSpc>
                  <a:spcPct val="100000"/>
                </a:lnSpc>
              </a:pPr>
              <a:r>
                <a:rPr lang="en-US" altLang="en-US" b="1" dirty="0" smtClean="0">
                  <a:solidFill>
                    <a:schemeClr val="accent6">
                      <a:lumMod val="50000"/>
                    </a:schemeClr>
                  </a:solidFill>
                </a:rPr>
                <a:t>Execution</a:t>
              </a:r>
              <a:endParaRPr lang="en-US" altLang="en-US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 bwMode="auto">
            <a:xfrm>
              <a:off x="2603485" y="3205936"/>
              <a:ext cx="152400" cy="205621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3" name="Text Box 8"/>
            <p:cNvSpPr txBox="1">
              <a:spLocks noChangeArrowheads="1"/>
            </p:cNvSpPr>
            <p:nvPr/>
          </p:nvSpPr>
          <p:spPr bwMode="auto">
            <a:xfrm>
              <a:off x="6400800" y="2567572"/>
              <a:ext cx="1300356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altLang="en-US" b="1" dirty="0" smtClean="0">
                  <a:solidFill>
                    <a:schemeClr val="accent6">
                      <a:lumMod val="50000"/>
                    </a:schemeClr>
                  </a:solidFill>
                </a:rPr>
                <a:t>Emulation</a:t>
              </a:r>
            </a:p>
            <a:p>
              <a:pPr algn="ctr">
                <a:lnSpc>
                  <a:spcPct val="100000"/>
                </a:lnSpc>
              </a:pPr>
              <a:r>
                <a:rPr lang="en-US" altLang="en-US" b="1" dirty="0" smtClean="0">
                  <a:solidFill>
                    <a:schemeClr val="accent6">
                      <a:lumMod val="50000"/>
                    </a:schemeClr>
                  </a:solidFill>
                </a:rPr>
                <a:t>modes</a:t>
              </a:r>
              <a:endParaRPr lang="en-US" altLang="en-US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 bwMode="auto">
            <a:xfrm>
              <a:off x="7191375" y="3145570"/>
              <a:ext cx="152400" cy="205621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5" name="Straight Arrow Connector 24"/>
            <p:cNvCxnSpPr>
              <a:stCxn id="23" idx="1"/>
            </p:cNvCxnSpPr>
            <p:nvPr/>
          </p:nvCxnSpPr>
          <p:spPr bwMode="auto">
            <a:xfrm flipH="1">
              <a:off x="4918541" y="2890738"/>
              <a:ext cx="1482259" cy="429915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7" name="Straight Arrow Connector 26"/>
            <p:cNvCxnSpPr/>
            <p:nvPr/>
          </p:nvCxnSpPr>
          <p:spPr bwMode="auto">
            <a:xfrm flipH="1">
              <a:off x="6043419" y="3047583"/>
              <a:ext cx="309990" cy="27307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0" name="Straight Arrow Connector 29"/>
            <p:cNvCxnSpPr/>
            <p:nvPr/>
          </p:nvCxnSpPr>
          <p:spPr bwMode="auto">
            <a:xfrm>
              <a:off x="3280586" y="3047583"/>
              <a:ext cx="658002" cy="286405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4" name="Straight Arrow Connector 33"/>
            <p:cNvCxnSpPr/>
            <p:nvPr/>
          </p:nvCxnSpPr>
          <p:spPr bwMode="auto">
            <a:xfrm>
              <a:off x="3373791" y="2819290"/>
              <a:ext cx="1200891" cy="307291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Network performance evaluation options</a:t>
            </a:r>
            <a:endParaRPr lang="en-US" altLang="en-US" dirty="0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dirty="0" smtClean="0"/>
              <a:t>ns-3 enables researchers to more easily move between simulations, test beds, and experiments</a:t>
            </a:r>
            <a:endParaRPr lang="en-US" altLang="en-US" sz="2800" dirty="0"/>
          </a:p>
        </p:txBody>
      </p:sp>
      <p:sp>
        <p:nvSpPr>
          <p:cNvPr id="147461" name="AutoShape 5"/>
          <p:cNvSpPr>
            <a:spLocks noChangeArrowheads="1"/>
          </p:cNvSpPr>
          <p:nvPr/>
        </p:nvSpPr>
        <p:spPr bwMode="auto">
          <a:xfrm>
            <a:off x="533400" y="4876800"/>
            <a:ext cx="7924800" cy="533400"/>
          </a:xfrm>
          <a:prstGeom prst="notchedRightArrow">
            <a:avLst>
              <a:gd name="adj1" fmla="val 60120"/>
              <a:gd name="adj2" fmla="val 130344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altLang="en-US" b="1"/>
              <a:t>Increasing realism</a:t>
            </a:r>
          </a:p>
        </p:txBody>
      </p:sp>
      <p:sp>
        <p:nvSpPr>
          <p:cNvPr id="147463" name="AutoShape 7"/>
          <p:cNvSpPr>
            <a:spLocks noChangeArrowheads="1"/>
          </p:cNvSpPr>
          <p:nvPr/>
        </p:nvSpPr>
        <p:spPr bwMode="auto">
          <a:xfrm>
            <a:off x="533400" y="5791200"/>
            <a:ext cx="7924800" cy="533400"/>
          </a:xfrm>
          <a:prstGeom prst="notchedRightArrow">
            <a:avLst>
              <a:gd name="adj1" fmla="val 60120"/>
              <a:gd name="adj2" fmla="val 130344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altLang="en-US" b="1"/>
              <a:t>Increasing complexity</a:t>
            </a:r>
          </a:p>
        </p:txBody>
      </p:sp>
      <p:sp>
        <p:nvSpPr>
          <p:cNvPr id="147464" name="Text Box 8"/>
          <p:cNvSpPr txBox="1">
            <a:spLocks noChangeArrowheads="1"/>
          </p:cNvSpPr>
          <p:nvPr/>
        </p:nvSpPr>
        <p:spPr bwMode="auto">
          <a:xfrm>
            <a:off x="781050" y="4267200"/>
            <a:ext cx="132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en-US" b="1" dirty="0">
                <a:solidFill>
                  <a:schemeClr val="tx1"/>
                </a:solidFill>
              </a:rPr>
              <a:t>Pure</a:t>
            </a:r>
          </a:p>
          <a:p>
            <a:pPr algn="ctr">
              <a:lnSpc>
                <a:spcPct val="100000"/>
              </a:lnSpc>
            </a:pPr>
            <a:r>
              <a:rPr lang="en-US" altLang="en-US" b="1" dirty="0">
                <a:solidFill>
                  <a:schemeClr val="tx1"/>
                </a:solidFill>
              </a:rPr>
              <a:t>simulation</a:t>
            </a:r>
          </a:p>
        </p:txBody>
      </p:sp>
      <p:sp>
        <p:nvSpPr>
          <p:cNvPr id="147465" name="Text Box 9"/>
          <p:cNvSpPr txBox="1">
            <a:spLocks noChangeArrowheads="1"/>
          </p:cNvSpPr>
          <p:nvPr/>
        </p:nvSpPr>
        <p:spPr bwMode="auto">
          <a:xfrm>
            <a:off x="2057400" y="4267200"/>
            <a:ext cx="1352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en-US" b="1">
                <a:solidFill>
                  <a:schemeClr val="tx1"/>
                </a:solidFill>
              </a:rPr>
              <a:t>Simulation</a:t>
            </a:r>
          </a:p>
          <a:p>
            <a:pPr algn="ctr">
              <a:lnSpc>
                <a:spcPct val="100000"/>
              </a:lnSpc>
            </a:pPr>
            <a:r>
              <a:rPr lang="en-US" altLang="en-US" b="1">
                <a:solidFill>
                  <a:schemeClr val="tx1"/>
                </a:solidFill>
              </a:rPr>
              <a:t>cradles</a:t>
            </a:r>
          </a:p>
        </p:txBody>
      </p:sp>
      <p:sp>
        <p:nvSpPr>
          <p:cNvPr id="147466" name="Text Box 10"/>
          <p:cNvSpPr txBox="1">
            <a:spLocks noChangeArrowheads="1"/>
          </p:cNvSpPr>
          <p:nvPr/>
        </p:nvSpPr>
        <p:spPr bwMode="auto">
          <a:xfrm>
            <a:off x="3429000" y="4267200"/>
            <a:ext cx="1885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en-US" b="1" dirty="0">
                <a:solidFill>
                  <a:schemeClr val="tx1"/>
                </a:solidFill>
              </a:rPr>
              <a:t>Virtual/Physical</a:t>
            </a:r>
          </a:p>
          <a:p>
            <a:pPr algn="ctr">
              <a:lnSpc>
                <a:spcPct val="100000"/>
              </a:lnSpc>
            </a:pPr>
            <a:r>
              <a:rPr lang="en-US" altLang="en-US" b="1" dirty="0" smtClean="0">
                <a:solidFill>
                  <a:schemeClr val="tx1"/>
                </a:solidFill>
              </a:rPr>
              <a:t>test beds</a:t>
            </a:r>
            <a:endParaRPr lang="en-US" altLang="en-US" b="1" dirty="0">
              <a:solidFill>
                <a:schemeClr val="tx1"/>
              </a:solidFill>
            </a:endParaRPr>
          </a:p>
        </p:txBody>
      </p:sp>
      <p:sp>
        <p:nvSpPr>
          <p:cNvPr id="147467" name="Text Box 11"/>
          <p:cNvSpPr txBox="1">
            <a:spLocks noChangeArrowheads="1"/>
          </p:cNvSpPr>
          <p:nvPr/>
        </p:nvSpPr>
        <p:spPr bwMode="auto">
          <a:xfrm>
            <a:off x="5162550" y="4267200"/>
            <a:ext cx="1530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en-US" b="1">
                <a:solidFill>
                  <a:schemeClr val="tx1"/>
                </a:solidFill>
              </a:rPr>
              <a:t>Field</a:t>
            </a:r>
          </a:p>
          <a:p>
            <a:pPr algn="ctr">
              <a:lnSpc>
                <a:spcPct val="100000"/>
              </a:lnSpc>
            </a:pPr>
            <a:r>
              <a:rPr lang="en-US" altLang="en-US" b="1">
                <a:solidFill>
                  <a:schemeClr val="tx1"/>
                </a:solidFill>
              </a:rPr>
              <a:t>experiments</a:t>
            </a:r>
          </a:p>
        </p:txBody>
      </p:sp>
      <p:sp>
        <p:nvSpPr>
          <p:cNvPr id="147468" name="Text Box 12"/>
          <p:cNvSpPr txBox="1">
            <a:spLocks noChangeArrowheads="1"/>
          </p:cNvSpPr>
          <p:nvPr/>
        </p:nvSpPr>
        <p:spPr bwMode="auto">
          <a:xfrm>
            <a:off x="6750050" y="4267200"/>
            <a:ext cx="1187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en-US" b="1">
                <a:solidFill>
                  <a:schemeClr val="tx1"/>
                </a:solidFill>
              </a:rPr>
              <a:t>Live</a:t>
            </a:r>
          </a:p>
          <a:p>
            <a:pPr algn="ctr">
              <a:lnSpc>
                <a:spcPct val="100000"/>
              </a:lnSpc>
            </a:pPr>
            <a:r>
              <a:rPr lang="en-US" altLang="en-US" b="1">
                <a:solidFill>
                  <a:schemeClr val="tx1"/>
                </a:solidFill>
              </a:rPr>
              <a:t>networks</a:t>
            </a:r>
          </a:p>
        </p:txBody>
      </p:sp>
      <p:sp>
        <p:nvSpPr>
          <p:cNvPr id="147469" name="AutoShape 13"/>
          <p:cNvSpPr>
            <a:spLocks noChangeArrowheads="1"/>
          </p:cNvSpPr>
          <p:nvPr/>
        </p:nvSpPr>
        <p:spPr bwMode="auto">
          <a:xfrm>
            <a:off x="685800" y="3429000"/>
            <a:ext cx="7696200" cy="609600"/>
          </a:xfrm>
          <a:prstGeom prst="leftRightArrow">
            <a:avLst>
              <a:gd name="adj1" fmla="val 60417"/>
              <a:gd name="adj2" fmla="val 115612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altLang="en-US" b="1"/>
              <a:t>Test and evaluation options</a:t>
            </a:r>
          </a:p>
        </p:txBody>
      </p:sp>
    </p:spTree>
    <p:extLst>
      <p:ext uri="{BB962C8B-B14F-4D97-AF65-F5344CB8AC3E}">
        <p14:creationId xmlns:p14="http://schemas.microsoft.com/office/powerpoint/2010/main" val="386137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4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4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97850" cy="855662"/>
          </a:xfrm>
        </p:spPr>
        <p:txBody>
          <a:bodyPr/>
          <a:lstStyle/>
          <a:p>
            <a:r>
              <a:rPr lang="en-US" i="1" dirty="0" smtClean="0"/>
              <a:t>ns</a:t>
            </a:r>
            <a:r>
              <a:rPr lang="en-US" dirty="0" smtClean="0"/>
              <a:t> history</a:t>
            </a:r>
            <a:endParaRPr lang="en-US" dirty="0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81000" y="1905000"/>
            <a:ext cx="830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65125" y="1965325"/>
            <a:ext cx="21478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chemeClr val="tx1"/>
                </a:solidFill>
              </a:rPr>
              <a:t>1988: REAL (Keshav)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447800" y="3352800"/>
            <a:ext cx="2484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chemeClr val="tx1"/>
                </a:solidFill>
              </a:rPr>
              <a:t>1997-2000: DARPA VINT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371600" y="2362200"/>
            <a:ext cx="1246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chemeClr val="tx1"/>
                </a:solidFill>
              </a:rPr>
              <a:t>1990s: ns-1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752600" y="2743200"/>
            <a:ext cx="1144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chemeClr val="tx1"/>
                </a:solidFill>
              </a:rPr>
              <a:t>1996: ns-2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905000" y="3733800"/>
            <a:ext cx="39608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chemeClr val="tx1"/>
                </a:solidFill>
              </a:rPr>
              <a:t>2001-04: DARPA SAMAN, NSF CONSER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352800" y="4114800"/>
            <a:ext cx="24574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tx1"/>
                </a:solidFill>
              </a:rPr>
              <a:t>2006:  NSF </a:t>
            </a:r>
            <a:r>
              <a:rPr lang="en-US" sz="1600" dirty="0" err="1">
                <a:solidFill>
                  <a:schemeClr val="tx1"/>
                </a:solidFill>
              </a:rPr>
              <a:t>CISE</a:t>
            </a:r>
            <a:r>
              <a:rPr lang="en-US" sz="1600" dirty="0">
                <a:solidFill>
                  <a:schemeClr val="tx1"/>
                </a:solidFill>
              </a:rPr>
              <a:t> CRI </a:t>
            </a:r>
            <a:r>
              <a:rPr lang="en-US" sz="1600" dirty="0" smtClean="0">
                <a:solidFill>
                  <a:schemeClr val="tx1"/>
                </a:solidFill>
              </a:rPr>
              <a:t>Awards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V="1">
            <a:off x="3276600" y="19812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 flipV="1">
            <a:off x="6477000" y="19812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2667000" y="4800600"/>
            <a:ext cx="762000" cy="228600"/>
          </a:xfrm>
          <a:prstGeom prst="rightArrow">
            <a:avLst>
              <a:gd name="adj1" fmla="val 50000"/>
              <a:gd name="adj2" fmla="val 83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5257800" y="5105400"/>
            <a:ext cx="18684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chemeClr val="tx1"/>
                </a:solidFill>
              </a:rPr>
              <a:t>June 2008:  ns-3.1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6553200" y="5791200"/>
            <a:ext cx="19431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chemeClr val="tx1"/>
                </a:solidFill>
              </a:rPr>
              <a:t>May 2015:  ns-3.23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3505200" y="4724400"/>
            <a:ext cx="31892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chemeClr val="tx1"/>
                </a:solidFill>
              </a:rPr>
              <a:t>ns-3 core development (2006-08)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990600" y="4572000"/>
            <a:ext cx="146208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>
                <a:solidFill>
                  <a:schemeClr val="tx1"/>
                </a:solidFill>
              </a:rPr>
              <a:t>Inputs:</a:t>
            </a:r>
            <a:r>
              <a:rPr lang="en-US" sz="1600">
                <a:solidFill>
                  <a:schemeClr val="tx1"/>
                </a:solidFill>
              </a:rPr>
              <a:t>  yans,</a:t>
            </a:r>
          </a:p>
          <a:p>
            <a:pPr>
              <a:lnSpc>
                <a:spcPct val="100000"/>
              </a:lnSpc>
            </a:pPr>
            <a:r>
              <a:rPr lang="en-US" sz="1600">
                <a:solidFill>
                  <a:schemeClr val="tx1"/>
                </a:solidFill>
              </a:rPr>
              <a:t>GTNetS, ns-2</a:t>
            </a:r>
          </a:p>
          <a:p>
            <a:pPr>
              <a:lnSpc>
                <a:spcPct val="100000"/>
              </a:lnSpc>
            </a:pP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0" name="AutoShape 20"/>
          <p:cNvSpPr>
            <a:spLocks noChangeArrowheads="1"/>
          </p:cNvSpPr>
          <p:nvPr/>
        </p:nvSpPr>
        <p:spPr bwMode="auto">
          <a:xfrm flipH="1" flipV="1">
            <a:off x="1524000" y="16764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1143000" y="1371600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chemeClr val="tx1"/>
                </a:solidFill>
              </a:rPr>
              <a:t>1990</a:t>
            </a:r>
          </a:p>
        </p:txBody>
      </p:sp>
      <p:sp>
        <p:nvSpPr>
          <p:cNvPr id="22" name="AutoShape 22"/>
          <p:cNvSpPr>
            <a:spLocks noChangeArrowheads="1"/>
          </p:cNvSpPr>
          <p:nvPr/>
        </p:nvSpPr>
        <p:spPr bwMode="auto">
          <a:xfrm flipH="1" flipV="1">
            <a:off x="3962400" y="16764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81400" y="1371600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chemeClr val="tx1"/>
                </a:solidFill>
              </a:rPr>
              <a:t>2000</a:t>
            </a:r>
          </a:p>
        </p:txBody>
      </p:sp>
      <p:sp>
        <p:nvSpPr>
          <p:cNvPr id="24" name="AutoShape 24"/>
          <p:cNvSpPr>
            <a:spLocks noChangeArrowheads="1"/>
          </p:cNvSpPr>
          <p:nvPr/>
        </p:nvSpPr>
        <p:spPr bwMode="auto">
          <a:xfrm flipH="1" flipV="1">
            <a:off x="7391400" y="16764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7010400" y="1371600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chemeClr val="tx1"/>
                </a:solidFill>
              </a:rPr>
              <a:t>2010</a:t>
            </a:r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 flipV="1">
            <a:off x="4343400" y="19812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 flipV="1">
            <a:off x="5867400" y="19812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 flipV="1">
            <a:off x="6858000" y="1981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 flipV="1">
            <a:off x="8458200" y="1981200"/>
            <a:ext cx="0" cy="381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" name="AutoShape 31"/>
          <p:cNvSpPr>
            <a:spLocks noChangeArrowheads="1"/>
          </p:cNvSpPr>
          <p:nvPr/>
        </p:nvSpPr>
        <p:spPr bwMode="auto">
          <a:xfrm>
            <a:off x="7010400" y="1981200"/>
            <a:ext cx="1371600" cy="228600"/>
          </a:xfrm>
          <a:prstGeom prst="leftRightArrow">
            <a:avLst>
              <a:gd name="adj1" fmla="val 50000"/>
              <a:gd name="adj2" fmla="val 8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7010400" y="2286000"/>
            <a:ext cx="8664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chemeClr val="tx1"/>
                </a:solidFill>
              </a:rPr>
              <a:t>regular</a:t>
            </a:r>
            <a:endParaRPr lang="en-US" sz="16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tx1"/>
                </a:solidFill>
              </a:rPr>
              <a:t>releases</a:t>
            </a:r>
          </a:p>
        </p:txBody>
      </p:sp>
      <p:sp>
        <p:nvSpPr>
          <p:cNvPr id="33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965950" y="6397625"/>
            <a:ext cx="2101850" cy="460375"/>
          </a:xfrm>
          <a:noFill/>
        </p:spPr>
        <p:txBody>
          <a:bodyPr/>
          <a:lstStyle/>
          <a:p>
            <a:fld id="{FFC6B60B-2CC9-4460-A963-BD67CE206717}" type="slidenum">
              <a:rPr lang="en-GB" smtClean="0"/>
              <a:pPr/>
              <a:t>9</a:t>
            </a:fld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60656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70C0"/>
      </a:hlink>
      <a:folHlink>
        <a:srgbClr val="0070C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2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2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2248</TotalTime>
  <Words>2647</Words>
  <Application>Microsoft Office PowerPoint</Application>
  <PresentationFormat>On-screen Show (4:3)</PresentationFormat>
  <Paragraphs>590</Paragraphs>
  <Slides>72</Slides>
  <Notes>13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6" baseType="lpstr">
      <vt:lpstr>Arial</vt:lpstr>
      <vt:lpstr>Courier New</vt:lpstr>
      <vt:lpstr>Times New Roman</vt:lpstr>
      <vt:lpstr>Default Design</vt:lpstr>
      <vt:lpstr>PowerPoint Presentation</vt:lpstr>
      <vt:lpstr>Introduction and logistics</vt:lpstr>
      <vt:lpstr>Monday agenda</vt:lpstr>
      <vt:lpstr>Tuesday agenda</vt:lpstr>
      <vt:lpstr>Later in the week</vt:lpstr>
      <vt:lpstr>ns-3 training goals</vt:lpstr>
      <vt:lpstr>Motivations for ns-3 project</vt:lpstr>
      <vt:lpstr>Network performance evaluation options</vt:lpstr>
      <vt:lpstr>ns history</vt:lpstr>
      <vt:lpstr>Relationship to ns-2</vt:lpstr>
      <vt:lpstr>How the project operates</vt:lpstr>
      <vt:lpstr>Sustainment</vt:lpstr>
      <vt:lpstr>Publications using ns-3</vt:lpstr>
      <vt:lpstr>Paper counts by topic </vt:lpstr>
      <vt:lpstr>Acknowledgment of support</vt:lpstr>
      <vt:lpstr>PowerPoint Presentation</vt:lpstr>
      <vt:lpstr>Options for working along</vt:lpstr>
      <vt:lpstr>ns-3 main website </vt:lpstr>
      <vt:lpstr>Software overview</vt:lpstr>
      <vt:lpstr>Discrete-event simulation basics</vt:lpstr>
      <vt:lpstr>The basic ns-3 architecture</vt:lpstr>
      <vt:lpstr>Software orientation</vt:lpstr>
      <vt:lpstr>Software organization</vt:lpstr>
      <vt:lpstr>Current models</vt:lpstr>
      <vt:lpstr>Module organization</vt:lpstr>
      <vt:lpstr>ns-3 programs</vt:lpstr>
      <vt:lpstr>Python bindings</vt:lpstr>
      <vt:lpstr>Integrating other tools and libraries</vt:lpstr>
      <vt:lpstr>Other libraries</vt:lpstr>
      <vt:lpstr>Gnuplot</vt:lpstr>
      <vt:lpstr>Enabling gnuplot for your code</vt:lpstr>
      <vt:lpstr>Matplotlib</vt:lpstr>
      <vt:lpstr>Click Modular Router</vt:lpstr>
      <vt:lpstr>OpenFlow Switch</vt:lpstr>
      <vt:lpstr>CORE emulator</vt:lpstr>
      <vt:lpstr>mininet emulator</vt:lpstr>
      <vt:lpstr>Co-simulation frameworks have emerged</vt:lpstr>
      <vt:lpstr>FAQs</vt:lpstr>
      <vt:lpstr>Summarizing</vt:lpstr>
      <vt:lpstr>Finding documentation and code</vt:lpstr>
      <vt:lpstr>Resources</vt:lpstr>
      <vt:lpstr>Suggested steps</vt:lpstr>
      <vt:lpstr>APIs</vt:lpstr>
      <vt:lpstr>Contributed code and associated projects</vt:lpstr>
      <vt:lpstr>Reading existing code</vt:lpstr>
      <vt:lpstr>ns-3 build systems</vt:lpstr>
      <vt:lpstr>Software introduction</vt:lpstr>
      <vt:lpstr>Software building</vt:lpstr>
      <vt:lpstr>ns-3 uses the 'waf' build system</vt:lpstr>
      <vt:lpstr>waf configuration</vt:lpstr>
      <vt:lpstr>wscript example</vt:lpstr>
      <vt:lpstr>waf build</vt:lpstr>
      <vt:lpstr>Running programs</vt:lpstr>
      <vt:lpstr>Build variations</vt:lpstr>
      <vt:lpstr>Controlling the modular build</vt:lpstr>
      <vt:lpstr>Building without wscript</vt:lpstr>
      <vt:lpstr>bake overview</vt:lpstr>
      <vt:lpstr>bake basics</vt:lpstr>
      <vt:lpstr>Placeholder slide for demoing bake</vt:lpstr>
      <vt:lpstr>Visualization</vt:lpstr>
      <vt:lpstr>PyViz overview</vt:lpstr>
      <vt:lpstr>Pyviz screenshot (Graphviz layout) </vt:lpstr>
      <vt:lpstr>Pyviz and FlowMonitor</vt:lpstr>
      <vt:lpstr>Enabling PyViz in your simulations</vt:lpstr>
      <vt:lpstr>FlowMonitor</vt:lpstr>
      <vt:lpstr>FlowMonitor architecture</vt:lpstr>
      <vt:lpstr>FlowMonitor statistics</vt:lpstr>
      <vt:lpstr>FlowMonitor configuration</vt:lpstr>
      <vt:lpstr>FlowMonitor output</vt:lpstr>
      <vt:lpstr>NetAnim</vt:lpstr>
      <vt:lpstr>NetAnim key features</vt:lpstr>
      <vt:lpstr>Placeholder for netanim videos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ns-3 overview for WiFi-Alliance June 2008  prepared by Tom Henderson (tomhend@u.washington.edu)‏</dc:title>
  <dc:creator>Henderson, Thomas R</dc:creator>
  <cp:lastModifiedBy>tomh</cp:lastModifiedBy>
  <cp:revision>226</cp:revision>
  <dcterms:modified xsi:type="dcterms:W3CDTF">2015-05-10T21:51:56Z</dcterms:modified>
</cp:coreProperties>
</file>