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7"/>
  </p:notesMasterIdLst>
  <p:sldIdLst>
    <p:sldId id="256" r:id="rId2"/>
    <p:sldId id="750" r:id="rId3"/>
    <p:sldId id="889" r:id="rId4"/>
    <p:sldId id="751" r:id="rId5"/>
    <p:sldId id="752" r:id="rId6"/>
    <p:sldId id="753" r:id="rId7"/>
    <p:sldId id="754" r:id="rId8"/>
    <p:sldId id="755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91" r:id="rId17"/>
    <p:sldId id="890" r:id="rId18"/>
    <p:sldId id="793" r:id="rId19"/>
    <p:sldId id="795" r:id="rId20"/>
    <p:sldId id="796" r:id="rId21"/>
    <p:sldId id="797" r:id="rId22"/>
    <p:sldId id="798" r:id="rId23"/>
    <p:sldId id="799" r:id="rId24"/>
    <p:sldId id="800" r:id="rId25"/>
    <p:sldId id="802" r:id="rId26"/>
    <p:sldId id="803" r:id="rId27"/>
    <p:sldId id="804" r:id="rId28"/>
    <p:sldId id="805" r:id="rId29"/>
    <p:sldId id="807" r:id="rId30"/>
    <p:sldId id="808" r:id="rId31"/>
    <p:sldId id="879" r:id="rId32"/>
    <p:sldId id="733" r:id="rId33"/>
    <p:sldId id="667" r:id="rId34"/>
    <p:sldId id="668" r:id="rId35"/>
    <p:sldId id="669" r:id="rId36"/>
    <p:sldId id="670" r:id="rId37"/>
    <p:sldId id="671" r:id="rId38"/>
    <p:sldId id="672" r:id="rId39"/>
    <p:sldId id="673" r:id="rId40"/>
    <p:sldId id="674" r:id="rId41"/>
    <p:sldId id="675" r:id="rId42"/>
    <p:sldId id="665" r:id="rId43"/>
    <p:sldId id="666" r:id="rId44"/>
    <p:sldId id="735" r:id="rId45"/>
    <p:sldId id="763" r:id="rId46"/>
    <p:sldId id="764" r:id="rId47"/>
    <p:sldId id="765" r:id="rId48"/>
    <p:sldId id="766" r:id="rId49"/>
    <p:sldId id="767" r:id="rId50"/>
    <p:sldId id="768" r:id="rId51"/>
    <p:sldId id="769" r:id="rId52"/>
    <p:sldId id="770" r:id="rId53"/>
    <p:sldId id="771" r:id="rId54"/>
    <p:sldId id="772" r:id="rId55"/>
    <p:sldId id="773" r:id="rId56"/>
    <p:sldId id="774" r:id="rId57"/>
    <p:sldId id="775" r:id="rId58"/>
    <p:sldId id="776" r:id="rId59"/>
    <p:sldId id="777" r:id="rId60"/>
    <p:sldId id="778" r:id="rId61"/>
    <p:sldId id="779" r:id="rId62"/>
    <p:sldId id="780" r:id="rId63"/>
    <p:sldId id="781" r:id="rId64"/>
    <p:sldId id="782" r:id="rId65"/>
    <p:sldId id="783" r:id="rId66"/>
    <p:sldId id="784" r:id="rId67"/>
    <p:sldId id="785" r:id="rId68"/>
    <p:sldId id="786" r:id="rId69"/>
    <p:sldId id="787" r:id="rId70"/>
    <p:sldId id="788" r:id="rId71"/>
    <p:sldId id="789" r:id="rId72"/>
    <p:sldId id="818" r:id="rId73"/>
    <p:sldId id="819" r:id="rId74"/>
    <p:sldId id="820" r:id="rId75"/>
    <p:sldId id="821" r:id="rId76"/>
    <p:sldId id="822" r:id="rId77"/>
    <p:sldId id="823" r:id="rId78"/>
    <p:sldId id="824" r:id="rId79"/>
    <p:sldId id="825" r:id="rId80"/>
    <p:sldId id="826" r:id="rId81"/>
    <p:sldId id="827" r:id="rId82"/>
    <p:sldId id="828" r:id="rId83"/>
    <p:sldId id="829" r:id="rId84"/>
    <p:sldId id="830" r:id="rId85"/>
    <p:sldId id="831" r:id="rId86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61" autoAdjust="0"/>
    <p:restoredTop sz="94660"/>
  </p:normalViewPr>
  <p:slideViewPr>
    <p:cSldViewPr>
      <p:cViewPr varScale="1">
        <p:scale>
          <a:sx n="63" d="100"/>
          <a:sy n="63" d="100"/>
        </p:scale>
        <p:origin x="152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6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353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36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56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87900" cy="3590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8187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35313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3690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C8AA8BB-99E7-4648-BB08-A261E9BED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008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91E151-6F03-4031-A272-2BC27C473F62}" type="slidenum">
              <a:rPr lang="en-GB"/>
              <a:pPr/>
              <a:t>22</a:t>
            </a:fld>
            <a:endParaRPr lang="en-GB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3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B183A2-509A-4824-8336-1494C6C2A23E}" type="slidenum">
              <a:rPr lang="en-GB"/>
              <a:pPr/>
              <a:t>23</a:t>
            </a:fld>
            <a:endParaRPr lang="en-GB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2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6957EB-0E80-475A-884D-D9A6C31D599A}" type="slidenum">
              <a:rPr lang="en-GB"/>
              <a:pPr/>
              <a:t>24</a:t>
            </a:fld>
            <a:endParaRPr lang="en-GB"/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23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F3FE13-4481-439E-983A-8E1B59305092}" type="slidenum">
              <a:rPr lang="en-GB"/>
              <a:pPr/>
              <a:t>25</a:t>
            </a:fld>
            <a:endParaRPr lang="en-GB"/>
          </a:p>
        </p:txBody>
      </p:sp>
      <p:sp>
        <p:nvSpPr>
          <p:cNvPr id="132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11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23A4DD-9FB1-4953-B5E1-2C0A25CF1B2D}" type="slidenum">
              <a:rPr lang="en-GB"/>
              <a:pPr/>
              <a:t>26</a:t>
            </a:fld>
            <a:endParaRPr lang="en-GB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6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23B732-1333-4C75-A593-29B4B5191CEB}" type="slidenum">
              <a:rPr lang="en-GB"/>
              <a:pPr/>
              <a:t>27</a:t>
            </a:fld>
            <a:endParaRPr lang="en-GB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5457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03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4208C5-B5AF-410B-A0C5-A0D2F430A757}" type="slidenum">
              <a:rPr lang="en-GB"/>
              <a:pPr/>
              <a:t>28</a:t>
            </a:fld>
            <a:endParaRPr lang="en-GB"/>
          </a:p>
        </p:txBody>
      </p:sp>
      <p:sp>
        <p:nvSpPr>
          <p:cNvPr id="13516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5457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70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3AA361-F7D7-4DBF-A221-1AE1F0FAF097}" type="slidenum">
              <a:rPr lang="en-GB"/>
              <a:pPr/>
              <a:t>30</a:t>
            </a:fld>
            <a:endParaRPr lang="en-GB"/>
          </a:p>
        </p:txBody>
      </p:sp>
      <p:sp>
        <p:nvSpPr>
          <p:cNvPr id="141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02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32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16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45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B32D12-27B8-4784-9A85-A3A493F6454C}" type="slidenum">
              <a:rPr lang="en-GB"/>
              <a:pPr/>
              <a:t>11</a:t>
            </a:fld>
            <a:endParaRPr lang="en-GB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65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7E4A06-B547-4097-B6C1-5AA9D1BD389E}" type="slidenum">
              <a:rPr lang="en-GB"/>
              <a:pPr/>
              <a:t>46</a:t>
            </a:fld>
            <a:endParaRPr lang="en-GB"/>
          </a:p>
        </p:txBody>
      </p:sp>
      <p:sp>
        <p:nvSpPr>
          <p:cNvPr id="15155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55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A2C74B-223A-4769-AA0E-39375FB14EE0}" type="slidenum">
              <a:rPr lang="en-GB"/>
              <a:pPr/>
              <a:t>52</a:t>
            </a:fld>
            <a:endParaRPr lang="en-GB"/>
          </a:p>
        </p:txBody>
      </p:sp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3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7E4A06-B547-4097-B6C1-5AA9D1BD389E}" type="slidenum">
              <a:rPr lang="en-GB"/>
              <a:pPr/>
              <a:t>53</a:t>
            </a:fld>
            <a:endParaRPr lang="en-GB"/>
          </a:p>
        </p:txBody>
      </p:sp>
      <p:sp>
        <p:nvSpPr>
          <p:cNvPr id="15155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66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029E46-E02B-4142-950E-BA21E7AE0069}" type="slidenum">
              <a:rPr lang="en-GB"/>
              <a:pPr/>
              <a:t>54</a:t>
            </a:fld>
            <a:endParaRPr lang="en-GB"/>
          </a:p>
        </p:txBody>
      </p:sp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39482D-A96C-46E3-B255-C286FC5B568C}" type="slidenum">
              <a:rPr lang="en-GB"/>
              <a:pPr/>
              <a:t>55</a:t>
            </a:fld>
            <a:endParaRPr lang="en-GB"/>
          </a:p>
        </p:txBody>
      </p:sp>
      <p:sp>
        <p:nvSpPr>
          <p:cNvPr id="15360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22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9A5CC-43BA-494D-84BC-6C079A867C93}" type="slidenum">
              <a:rPr lang="en-GB"/>
              <a:pPr/>
              <a:t>56</a:t>
            </a:fld>
            <a:endParaRPr lang="en-GB"/>
          </a:p>
        </p:txBody>
      </p:sp>
      <p:sp>
        <p:nvSpPr>
          <p:cNvPr id="15462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94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6DDDD6-E031-4AD4-ACD0-3DEEFD24BCE9}" type="slidenum">
              <a:rPr lang="en-GB"/>
              <a:pPr/>
              <a:t>57</a:t>
            </a:fld>
            <a:endParaRPr lang="en-GB"/>
          </a:p>
        </p:txBody>
      </p:sp>
      <p:sp>
        <p:nvSpPr>
          <p:cNvPr id="15564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8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8E50EB-5E3E-487A-84E0-90D3FA3F0ACC}" type="slidenum">
              <a:rPr lang="en-GB"/>
              <a:pPr/>
              <a:t>58</a:t>
            </a:fld>
            <a:endParaRPr lang="en-GB"/>
          </a:p>
        </p:txBody>
      </p:sp>
      <p:sp>
        <p:nvSpPr>
          <p:cNvPr id="156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3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F870D5-C18D-47F1-8211-1E57F96233C5}" type="slidenum">
              <a:rPr lang="en-GB"/>
              <a:pPr/>
              <a:t>59</a:t>
            </a:fld>
            <a:endParaRPr lang="en-GB"/>
          </a:p>
        </p:txBody>
      </p:sp>
      <p:sp>
        <p:nvSpPr>
          <p:cNvPr id="15769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83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B7751E-8F98-4E87-82D7-7AE3B8F5B7F3}" type="slidenum">
              <a:rPr lang="en-GB"/>
              <a:pPr/>
              <a:t>60</a:t>
            </a:fld>
            <a:endParaRPr lang="en-GB"/>
          </a:p>
        </p:txBody>
      </p:sp>
      <p:sp>
        <p:nvSpPr>
          <p:cNvPr id="15872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2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2F1A20-2CE5-4E8E-9F8A-ED0AF8F69D7D}" type="slidenum">
              <a:rPr lang="en-GB"/>
              <a:pPr/>
              <a:t>12</a:t>
            </a:fld>
            <a:endParaRPr lang="en-GB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8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E58BC0-4FC1-4538-AB7A-64AC3ACFBA58}" type="slidenum">
              <a:rPr lang="en-GB"/>
              <a:pPr/>
              <a:t>61</a:t>
            </a:fld>
            <a:endParaRPr lang="en-GB"/>
          </a:p>
        </p:txBody>
      </p:sp>
      <p:sp>
        <p:nvSpPr>
          <p:cNvPr id="15974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80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DA1D16-2FC5-443F-A94E-DBA49252D5D6}" type="slidenum">
              <a:rPr lang="en-GB"/>
              <a:pPr/>
              <a:t>62</a:t>
            </a:fld>
            <a:endParaRPr lang="en-GB"/>
          </a:p>
        </p:txBody>
      </p:sp>
      <p:sp>
        <p:nvSpPr>
          <p:cNvPr id="161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22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FD5758-7FE6-4F26-9738-59AD3B0742B3}" type="slidenum">
              <a:rPr lang="en-GB"/>
              <a:pPr/>
              <a:t>63</a:t>
            </a:fld>
            <a:endParaRPr lang="en-GB"/>
          </a:p>
        </p:txBody>
      </p:sp>
      <p:sp>
        <p:nvSpPr>
          <p:cNvPr id="162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21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7E4A06-B547-4097-B6C1-5AA9D1BD389E}" type="slidenum">
              <a:rPr lang="en-GB"/>
              <a:pPr/>
              <a:t>64</a:t>
            </a:fld>
            <a:endParaRPr lang="en-GB"/>
          </a:p>
        </p:txBody>
      </p:sp>
      <p:sp>
        <p:nvSpPr>
          <p:cNvPr id="15155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8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65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88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E916AA-C709-4320-8471-D9033522AFFD}" type="slidenum">
              <a:rPr lang="en-GB"/>
              <a:pPr/>
              <a:t>66</a:t>
            </a:fld>
            <a:endParaRPr lang="en-GB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79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93977C-FB14-4DD0-B169-DD41EB05538B}" type="slidenum">
              <a:rPr lang="en-GB"/>
              <a:pPr/>
              <a:t>67</a:t>
            </a:fld>
            <a:endParaRPr lang="en-GB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57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AF640F-C92B-47EC-A58A-822905FD9824}" type="slidenum">
              <a:rPr lang="en-GB"/>
              <a:pPr/>
              <a:t>68</a:t>
            </a:fld>
            <a:endParaRPr lang="en-GB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7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5FD0C4-4D89-4DF2-9DAA-9027F5FEE749}" type="slidenum">
              <a:rPr lang="en-GB"/>
              <a:pPr/>
              <a:t>72</a:t>
            </a:fld>
            <a:endParaRPr lang="en-GB"/>
          </a:p>
        </p:txBody>
      </p:sp>
      <p:sp>
        <p:nvSpPr>
          <p:cNvPr id="16588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769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B43192-4903-4065-B658-7E66110C419A}" type="slidenum">
              <a:rPr lang="en-GB"/>
              <a:pPr/>
              <a:t>73</a:t>
            </a:fld>
            <a:endParaRPr lang="en-GB"/>
          </a:p>
        </p:txBody>
      </p:sp>
      <p:sp>
        <p:nvSpPr>
          <p:cNvPr id="16691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DC7AD9-E370-4AC4-9F2A-6BB053906B94}" type="slidenum">
              <a:rPr lang="en-GB"/>
              <a:pPr/>
              <a:t>13</a:t>
            </a:fld>
            <a:endParaRPr lang="en-GB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258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76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817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9E20C8-2943-4137-83DA-77F8B470F130}" type="slidenum">
              <a:rPr lang="en-GB"/>
              <a:pPr/>
              <a:t>79</a:t>
            </a:fld>
            <a:endParaRPr lang="en-GB"/>
          </a:p>
        </p:txBody>
      </p:sp>
      <p:sp>
        <p:nvSpPr>
          <p:cNvPr id="178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875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335B9B-9056-4005-83B7-061EEB381100}" type="slidenum">
              <a:rPr lang="en-GB"/>
              <a:pPr/>
              <a:t>80</a:t>
            </a:fld>
            <a:endParaRPr lang="en-GB"/>
          </a:p>
        </p:txBody>
      </p:sp>
      <p:sp>
        <p:nvSpPr>
          <p:cNvPr id="179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74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4F9334-692E-4A9A-8199-13B860F8C5DE}" type="slidenum">
              <a:rPr lang="en-GB"/>
              <a:pPr/>
              <a:t>83</a:t>
            </a:fld>
            <a:endParaRPr lang="en-GB"/>
          </a:p>
        </p:txBody>
      </p:sp>
      <p:sp>
        <p:nvSpPr>
          <p:cNvPr id="18022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68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7FA2DF-1506-49B0-A55A-FB5E85AF2F98}" type="slidenum">
              <a:rPr lang="en-GB"/>
              <a:pPr/>
              <a:t>84</a:t>
            </a:fld>
            <a:endParaRPr lang="en-GB"/>
          </a:p>
        </p:txBody>
      </p:sp>
      <p:sp>
        <p:nvSpPr>
          <p:cNvPr id="181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08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65686E-3EE9-4222-B9D5-7EF64D442C1B}" type="slidenum">
              <a:rPr lang="en-GB"/>
              <a:pPr/>
              <a:t>85</a:t>
            </a:fld>
            <a:endParaRPr lang="en-GB"/>
          </a:p>
        </p:txBody>
      </p:sp>
      <p:sp>
        <p:nvSpPr>
          <p:cNvPr id="182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65ECFC-F881-4C41-8C7C-EE39FE783B99}" type="slidenum">
              <a:rPr lang="en-GB"/>
              <a:pPr/>
              <a:t>14</a:t>
            </a:fld>
            <a:endParaRPr lang="en-GB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16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4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A4E5D4-D10C-4FD1-A2B9-3A9CB61D4644}" type="slidenum">
              <a:rPr lang="en-GB"/>
              <a:pPr/>
              <a:t>19</a:t>
            </a:fld>
            <a:endParaRPr lang="en-GB"/>
          </a:p>
        </p:txBody>
      </p:sp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2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4F59EA-50BF-462D-9627-3B583DE855F5}" type="slidenum">
              <a:rPr lang="en-GB"/>
              <a:pPr/>
              <a:t>20</a:t>
            </a:fld>
            <a:endParaRPr lang="en-GB"/>
          </a:p>
        </p:txBody>
      </p:sp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017E33-921B-4C83-978F-A655530B0770}" type="slidenum">
              <a:rPr lang="en-GB"/>
              <a:pPr/>
              <a:t>21</a:t>
            </a:fld>
            <a:endParaRPr lang="en-GB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ns-3 Annual Meeting</a:t>
            </a:r>
          </a:p>
          <a:p>
            <a:pPr>
              <a:defRPr/>
            </a:pPr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23D-B3FF-4502-901F-6DD3E22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397625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ns-3 Annual Meeting</a:t>
            </a:r>
          </a:p>
          <a:p>
            <a:pPr>
              <a:defRPr/>
            </a:pPr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8897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03438" cy="461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ns-3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ns-3 Annual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E36543-8CCC-4D22-8575-5BE96674D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ns-3 Annual Meeting</a:t>
            </a:r>
          </a:p>
          <a:p>
            <a:pPr>
              <a:defRPr/>
            </a:pPr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F4F442-ECC2-4426-9D1B-1D6079B1B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 descr="ns-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6204277"/>
            <a:ext cx="1143000" cy="653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2" r:id="rId3"/>
  </p:sldLayoutIdLst>
  <p:hf sldNum="0" hdr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2pPr>
      <a:lvl3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3pPr>
      <a:lvl4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4pPr>
      <a:lvl5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5pPr>
      <a:lvl6pPr marL="4572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6pPr>
      <a:lvl7pPr marL="9144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7pPr>
      <a:lvl8pPr marL="13716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8pPr>
      <a:lvl9pPr marL="18288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9pPr>
    </p:titleStyle>
    <p:bodyStyle>
      <a:lvl1pPr marL="311150" indent="-311150" algn="l" defTabSz="457200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defTabSz="4572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ooter Placeholder 3"/>
          <p:cNvSpPr>
            <a:spLocks noGrp="1"/>
          </p:cNvSpPr>
          <p:nvPr>
            <p:ph type="ftr" idx="10"/>
          </p:nvPr>
        </p:nvSpPr>
        <p:spPr>
          <a:xfrm>
            <a:off x="914400" y="3657600"/>
            <a:ext cx="7239000" cy="1752600"/>
          </a:xfrm>
        </p:spPr>
        <p:txBody>
          <a:bodyPr/>
          <a:lstStyle/>
          <a:p>
            <a:pPr>
              <a:defRPr/>
            </a:pPr>
            <a:endParaRPr lang="en-GB" sz="1800" dirty="0" smtClean="0"/>
          </a:p>
          <a:p>
            <a:pPr>
              <a:defRPr/>
            </a:pPr>
            <a:r>
              <a:rPr lang="en-US" sz="2400" dirty="0" smtClean="0"/>
              <a:t>Session 2:  Monday May 11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ns-3 Annual meeting</a:t>
            </a:r>
          </a:p>
          <a:p>
            <a:pPr>
              <a:defRPr/>
            </a:pPr>
            <a:r>
              <a:rPr lang="en-US" sz="2400" dirty="0" smtClean="0"/>
              <a:t>May 2015</a:t>
            </a:r>
            <a:endParaRPr lang="en-GB" sz="2400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A03D83E0-59C4-4B67-B75E-BBECB8AFFDAF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Simulator and Schedulers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Simulator class holds a scheduler, and provides the API to schedule events, start, stop, and cleanup memory</a:t>
            </a:r>
          </a:p>
          <a:p>
            <a:r>
              <a:rPr lang="en-US" dirty="0" smtClean="0"/>
              <a:t>Several scheduler data structures (calendar, heap, list, map) are possible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RealTime</a:t>
            </a:r>
            <a:r>
              <a:rPr lang="en-US" dirty="0" smtClean="0"/>
              <a:t>" simulation implementation aligns the simulation time to wall-clock time</a:t>
            </a:r>
          </a:p>
          <a:p>
            <a:pPr lvl="1"/>
            <a:r>
              <a:rPr lang="en-US" dirty="0" smtClean="0"/>
              <a:t>two policies (hard and soft limit) available when the simulation and real time diverge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Random Variables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01025" cy="4875213"/>
          </a:xfrm>
          <a:ln/>
        </p:spPr>
        <p:txBody>
          <a:bodyPr/>
          <a:lstStyle/>
          <a:p>
            <a:pPr marL="312738" indent="-31273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/>
          </a:p>
          <a:p>
            <a:pPr marL="312738" indent="-312738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/>
              <a:t>Currently implemented distributions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/>
              <a:t>Uniform: values uniformly distributed in an interval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/>
              <a:t>Constant: value is always the same (not really random)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/>
              <a:t>Sequential: return a sequential list of predefined values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/>
              <a:t>Exponential: exponential distribution (poisson process)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/>
              <a:t>Normal (gaussian</a:t>
            </a:r>
            <a:r>
              <a:rPr lang="en-US" sz="2000" smtClean="0"/>
              <a:t>), Log-Normal, Pareto, Weibull, triangular</a:t>
            </a:r>
            <a:endParaRPr lang="en-US" sz="20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11</a:t>
            </a:fld>
            <a:endParaRPr lang="en-GB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343400" y="304800"/>
            <a:ext cx="455475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from </a:t>
            </a:r>
            <a:r>
              <a:rPr lang="en-US" smtClean="0">
                <a:solidFill>
                  <a:srgbClr val="000000"/>
                </a:solidFill>
              </a:rPr>
              <a:t>src/core/examples/sample-rng-plot.py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05200"/>
            <a:ext cx="329269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4495800" cy="2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080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01025" cy="9477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/>
              <a:t>Random variables and independent replications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Many simulation uses involve running a number of </a:t>
            </a:r>
            <a:r>
              <a:rPr lang="en-US" i="1"/>
              <a:t>independent replications</a:t>
            </a:r>
            <a:r>
              <a:rPr lang="en-US"/>
              <a:t> of the same scenario</a:t>
            </a:r>
          </a:p>
          <a:p>
            <a:pPr marL="312738" indent="-312738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In ns-3, this is typically performed by incrementing the simulation </a:t>
            </a:r>
            <a:r>
              <a:rPr lang="en-US" i="1"/>
              <a:t>run number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/>
              <a:t>not by changing seeds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534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ns-3 random number generator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/>
              <a:t>Uses the MRG32k3a generator from Pierre L'Ecuyer 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/>
              <a:t>http://www.iro.umontreal.ca/~lecuyer/myftp/papers/streams00.pdf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/>
              <a:t>Period of PRNG is 3.1x10^57</a:t>
            </a:r>
          </a:p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/>
              <a:t>Partitions a pseudo-random number generator into </a:t>
            </a:r>
            <a:r>
              <a:rPr lang="en-US" sz="2800" u="sng"/>
              <a:t>uncorrelated</a:t>
            </a:r>
            <a:r>
              <a:rPr lang="en-US" sz="2800"/>
              <a:t> </a:t>
            </a:r>
            <a:r>
              <a:rPr lang="en-US" sz="2800" i="1"/>
              <a:t>streams</a:t>
            </a:r>
            <a:r>
              <a:rPr lang="en-US" sz="2800"/>
              <a:t> and </a:t>
            </a:r>
            <a:r>
              <a:rPr lang="en-US" sz="2800" i="1"/>
              <a:t>substreams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/>
              <a:t>Each </a:t>
            </a:r>
            <a:r>
              <a:rPr lang="en-US" sz="2400" smtClean="0"/>
              <a:t>RandomVariableStream </a:t>
            </a:r>
            <a:r>
              <a:rPr lang="en-US" sz="2400"/>
              <a:t>gets its own stream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/>
              <a:t>This stream partitioned into substreams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56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Run number vs. seed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/>
              <a:t>If you increment the seed of the PRNG, the </a:t>
            </a:r>
            <a:r>
              <a:rPr lang="en-US" sz="2800" smtClean="0"/>
              <a:t>streams of random variable objects across </a:t>
            </a:r>
            <a:r>
              <a:rPr lang="en-US" sz="2800"/>
              <a:t>different runs are not guaranteed to be uncorrelated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/>
              <a:t>If you fix the seed, but increment the run number, you will get an uncorrelated substream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315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together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Example of scheduled event</a:t>
            </a:r>
            <a:endParaRPr lang="en-US" sz="280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15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5867400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630555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 bwMode="auto">
          <a:xfrm>
            <a:off x="533400" y="5791200"/>
            <a:ext cx="7848600" cy="533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 real-time, command-line, random variables...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Nodes and Devices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16</a:t>
            </a:fld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3922435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section progressively builds up a simple ns-3 example, explaining concepts along the way</a:t>
            </a:r>
          </a:p>
          <a:p>
            <a:r>
              <a:rPr lang="en-US" dirty="0" smtClean="0"/>
              <a:t>Files for these programs are available on the ns-3 wiki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41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program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wns3-version1.cc</a:t>
            </a:r>
          </a:p>
          <a:p>
            <a:pPr lvl="1"/>
            <a:r>
              <a:rPr lang="en-US" sz="2000" dirty="0" smtClean="0">
                <a:cs typeface="Courier New" pitchFamily="49" charset="0"/>
              </a:rPr>
              <a:t>Link found on wiki page</a:t>
            </a:r>
          </a:p>
          <a:p>
            <a:pPr lvl="1"/>
            <a:r>
              <a:rPr lang="en-US" sz="2000" dirty="0" smtClean="0">
                <a:cs typeface="Courier New" pitchFamily="49" charset="0"/>
              </a:rPr>
              <a:t>Place program in scratch/ folder</a:t>
            </a:r>
          </a:p>
          <a:p>
            <a:pPr lvl="1"/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18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51518"/>
            <a:ext cx="6852018" cy="35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Fundamentals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2732088"/>
          </a:xfrm>
          <a:ln/>
        </p:spPr>
        <p:txBody>
          <a:bodyPr/>
          <a:lstStyle/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/>
              <a:t>Key objects in the simulator are Nodes, Packets, and Channels</a:t>
            </a:r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/>
              <a:t>Nodes contain Applications, “stacks”, and NetDevices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19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1834111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6376"/>
            <a:ext cx="8197850" cy="855662"/>
          </a:xfrm>
        </p:spPr>
        <p:txBody>
          <a:bodyPr/>
          <a:lstStyle/>
          <a:p>
            <a:r>
              <a:rPr lang="en-US" dirty="0" smtClean="0"/>
              <a:t>Simulator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65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Node basics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1066800"/>
          </a:xfrm>
          <a:ln/>
        </p:spPr>
        <p:txBody>
          <a:bodyPr/>
          <a:lstStyle/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/>
              <a:t>A Node is a </a:t>
            </a:r>
            <a:r>
              <a:rPr lang="en-GB" smtClean="0"/>
              <a:t>shell of </a:t>
            </a:r>
            <a:r>
              <a:rPr lang="en-GB"/>
              <a:t>a computer to which applications, stacks, and NICs are added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20</a:t>
            </a:fld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2743200" cy="236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114800" y="2971800"/>
            <a:ext cx="2133600" cy="685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Application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4876800" y="3124200"/>
            <a:ext cx="2133600" cy="685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Application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5791200" y="3276600"/>
            <a:ext cx="2133600" cy="685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Application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81600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334000"/>
            <a:ext cx="15240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3200400" y="320040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 rot="1560000">
            <a:off x="2914650" y="5486400"/>
            <a:ext cx="838200" cy="457200"/>
          </a:xfrm>
          <a:prstGeom prst="leftArrow">
            <a:avLst>
              <a:gd name="adj1" fmla="val 50000"/>
              <a:gd name="adj2" fmla="val 45833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038600"/>
            <a:ext cx="898525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114800"/>
            <a:ext cx="9683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505200" y="426720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007225" y="4495800"/>
            <a:ext cx="1146175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000000"/>
                </a:solidFill>
              </a:rPr>
              <a:t>“DTN”</a:t>
            </a:r>
          </a:p>
        </p:txBody>
      </p:sp>
    </p:spTree>
    <p:extLst>
      <p:ext uri="{BB962C8B-B14F-4D97-AF65-F5344CB8AC3E}">
        <p14:creationId xmlns:p14="http://schemas.microsoft.com/office/powerpoint/2010/main" val="1903612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NetDevices and Channels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600575"/>
          </a:xfrm>
          <a:ln/>
        </p:spPr>
        <p:txBody>
          <a:bodyPr/>
          <a:lstStyle/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800" dirty="0" err="1"/>
              <a:t>NetDevices</a:t>
            </a:r>
            <a:r>
              <a:rPr lang="en-GB" sz="2800" dirty="0"/>
              <a:t> are strongly bound to Channels of a matching type</a:t>
            </a:r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800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800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800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800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800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800" dirty="0" smtClean="0"/>
          </a:p>
          <a:p>
            <a:pPr marL="458787" indent="-457200">
              <a:buClrTx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400" dirty="0" smtClean="0"/>
              <a:t>ns-3 Spectrum models relax this assumption</a:t>
            </a:r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800" dirty="0" smtClean="0"/>
              <a:t>Nodes </a:t>
            </a:r>
            <a:r>
              <a:rPr lang="en-GB" sz="2800" dirty="0"/>
              <a:t>are architected for multiple interfaces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C95DCF30-105D-47A1-A26D-0087ADB1C02F}" type="slidenum">
              <a:rPr lang="en-GB"/>
              <a:pPr/>
              <a:t>21</a:t>
            </a:fld>
            <a:endParaRPr lang="en-GB"/>
          </a:p>
        </p:txBody>
      </p:sp>
      <p:sp>
        <p:nvSpPr>
          <p:cNvPr id="15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00400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86200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0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008688" y="4532313"/>
            <a:ext cx="1703387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00"/>
                </a:solidFill>
              </a:rPr>
              <a:t>WifiNetDevice</a:t>
            </a: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895600" y="2514600"/>
            <a:ext cx="2362200" cy="12954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200400" y="2971800"/>
            <a:ext cx="150336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00"/>
                </a:solidFill>
              </a:rPr>
              <a:t>WifiChannel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676400" y="2895600"/>
            <a:ext cx="1219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2667000" y="3484563"/>
            <a:ext cx="381000" cy="2698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 flipV="1">
            <a:off x="4475163" y="3713163"/>
            <a:ext cx="193675" cy="727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 flipV="1">
            <a:off x="5313363" y="3255963"/>
            <a:ext cx="1108075" cy="2698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45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Internet Stack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Internet Stack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Provides IPv4 and some IPv6 models currently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No non-IP stacks </a:t>
            </a:r>
            <a:r>
              <a:rPr lang="en-US" dirty="0" smtClean="0"/>
              <a:t>ns-3 until 802.15.4 was introduced in ns-3.20</a:t>
            </a:r>
            <a:endParaRPr lang="en-US" dirty="0"/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but no dependency on IP in the devices, Node, Packet, etc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(partly due to the object aggregation system)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22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4054056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Other basic models in ns-3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Devices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WiFi, WiMAX, CSMA, Point-to-point, Bridge</a:t>
            </a:r>
          </a:p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Error models and queues</a:t>
            </a:r>
          </a:p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Applications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echo servers, traffic generator</a:t>
            </a:r>
          </a:p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Mobility models</a:t>
            </a:r>
          </a:p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Packet routing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OLSR, AODV, </a:t>
            </a:r>
            <a:r>
              <a:rPr lang="en-US" smtClean="0"/>
              <a:t>DSR, DSDV, Static</a:t>
            </a:r>
            <a:r>
              <a:rPr lang="en-US"/>
              <a:t>, Nix-Vector, Global (link state)</a:t>
            </a:r>
          </a:p>
          <a:p>
            <a:pPr marL="312738" indent="-31273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23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409421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1025" cy="86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Structure of an ns-3 program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int main (int argc, char *argv[])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Set default attribute values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Parse command-line arguments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Configure the topology; nodes, channels, devices, mobility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Add (Internet) stack to nodes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Configure IP addressing and routing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Add and configure applications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Configure tracing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Run simulation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6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24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312464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Helper API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The ns-3 “helper API” provides a set of classes and methods that make common operations easier than using the low-level API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Consists of: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container objects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helper classes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The helper API is implemented using the low-level API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Users are encouraged to contribute or propose improvements to the ns-3 helper API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25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1237644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Containers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Containers are part of the ns-3 “helper API”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Containers group similar objects, for convenience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They are often implemented using C++ std containers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Container objects also are intended to provide more basic (typical) API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26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1498251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66725"/>
            <a:ext cx="8208963" cy="487363"/>
          </a:xfrm>
          <a:ln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The Helper API (vs. low-level API)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514350" y="1425575"/>
            <a:ext cx="8208963" cy="3716338"/>
          </a:xfrm>
          <a:ln/>
        </p:spPr>
        <p:txBody>
          <a:bodyPr lIns="0" tIns="0" rIns="0" bIns="0"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Is not generic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Does not try to allow code reuse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Provides simple 'syntactical sugar' to make simulation scripts look nicer and easier to read for network researchers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Each function applies a single operation on a ''set of same objects</a:t>
            </a:r>
            <a:r>
              <a:rPr lang="en-GB" dirty="0" smtClean="0"/>
              <a:t>”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smtClean="0"/>
              <a:t>A typical operation is "Install()"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8BC0BA04-38B6-4377-9FA9-4E5F561DA061}" type="slidenum">
              <a:rPr lang="en-GB"/>
              <a:pPr/>
              <a:t>27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3905889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17538"/>
            <a:ext cx="8208963" cy="185737"/>
          </a:xfrm>
          <a:ln/>
        </p:spPr>
        <p:txBody>
          <a:bodyPr lIns="0" tIns="0" rIns="0" bIns="0"/>
          <a:lstStyle/>
          <a:p>
            <a:pPr>
              <a:lnSpc>
                <a:spcPct val="3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Helper Objects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509713"/>
            <a:ext cx="8208963" cy="3598862"/>
          </a:xfrm>
          <a:ln/>
        </p:spPr>
        <p:txBody>
          <a:bodyPr lIns="0" tIns="0" rIns="0" bIns="0"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NodeContainer: vector of Ptr&lt;Node&gt;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NetDeviceContainer: vector of Ptr&lt;NetDevice&gt;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InternetStackHelper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WifiHelper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MobilityHelper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OlsrHelper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... Each model provides a helper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2AAD064E-FF71-435A-8D7F-9FAB7908F3E8}" type="slidenum">
              <a:rPr lang="en-GB"/>
              <a:pPr/>
              <a:t>28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2808608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Installation onto containers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Installing models into containers, and handling containers, is a key API theme</a:t>
            </a:r>
          </a:p>
          <a:p>
            <a:endParaRPr lang="en-US" smtClean="0"/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NodeContainer c;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c.Create (numNodes);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mobility.Install (c);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internet.Install (c);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time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Simulator and Scheduler</a:t>
            </a:r>
          </a:p>
          <a:p>
            <a:r>
              <a:rPr lang="en-US" dirty="0" smtClean="0"/>
              <a:t>Command line arguments</a:t>
            </a:r>
          </a:p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183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Internet stack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27432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5334000" y="1981200"/>
            <a:ext cx="3200400" cy="3657600"/>
          </a:xfrm>
          <a:prstGeom prst="roundRect">
            <a:avLst>
              <a:gd name="adj" fmla="val 16667"/>
            </a:avLst>
          </a:prstGeom>
          <a:solidFill>
            <a:srgbClr val="7DDAFF"/>
          </a:solidFill>
          <a:ln w="936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  The public interface of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the Internet stack is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defined (abstract base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classes) in </a:t>
            </a:r>
            <a:endParaRPr lang="en-US" sz="200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smtClean="0">
                <a:solidFill>
                  <a:srgbClr val="000000"/>
                </a:solidFill>
              </a:rPr>
              <a:t>src/network/model</a:t>
            </a:r>
            <a:endParaRPr lang="en-US" sz="20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directory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 The intent is to support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multiple implementations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 The default ns-3 Internet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stack is implemented in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src/internet-stack</a:t>
            </a:r>
          </a:p>
        </p:txBody>
      </p:sp>
    </p:spTree>
    <p:extLst>
      <p:ext uri="{BB962C8B-B14F-4D97-AF65-F5344CB8AC3E}">
        <p14:creationId xmlns:p14="http://schemas.microsoft.com/office/powerpoint/2010/main" val="162654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program 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through four additional revisions of the example program</a:t>
            </a:r>
          </a:p>
          <a:p>
            <a:pPr lvl="1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wns3-version2.cc</a:t>
            </a:r>
          </a:p>
          <a:p>
            <a:pPr lvl="1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wns3-version3.cc</a:t>
            </a:r>
          </a:p>
          <a:p>
            <a:pPr lvl="1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wns3-version4.cc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911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Visualization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54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PyViz 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Gustavo </a:t>
            </a:r>
            <a:r>
              <a:rPr lang="en-US" dirty="0" err="1" smtClean="0"/>
              <a:t>Carneiro</a:t>
            </a:r>
            <a:endParaRPr lang="en-US" dirty="0" smtClean="0"/>
          </a:p>
          <a:p>
            <a:r>
              <a:rPr lang="en-US" dirty="0" smtClean="0"/>
              <a:t>Live simulation visualizer (no trace files)</a:t>
            </a:r>
          </a:p>
          <a:p>
            <a:r>
              <a:rPr lang="en-US" dirty="0" smtClean="0"/>
              <a:t>Useful for debugging</a:t>
            </a:r>
          </a:p>
          <a:p>
            <a:pPr lvl="1"/>
            <a:r>
              <a:rPr lang="en-US" dirty="0" smtClean="0"/>
              <a:t>mobility model behavior</a:t>
            </a:r>
          </a:p>
          <a:p>
            <a:pPr lvl="1"/>
            <a:r>
              <a:rPr lang="en-US" dirty="0" smtClean="0"/>
              <a:t>where are packets being dropped?</a:t>
            </a:r>
          </a:p>
          <a:p>
            <a:r>
              <a:rPr lang="en-US" dirty="0" smtClean="0"/>
              <a:t>Built-in interactive Python console to debug the state of running objects</a:t>
            </a:r>
          </a:p>
          <a:p>
            <a:r>
              <a:rPr lang="en-US" dirty="0" smtClean="0"/>
              <a:t>Works with Python and C++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Pyviz screenshot (Graphviz layout)</a:t>
            </a:r>
            <a:r>
              <a:rPr lang="en-US"/>
              <a:t>	</a:t>
            </a:r>
          </a:p>
        </p:txBody>
      </p:sp>
      <p:pic>
        <p:nvPicPr>
          <p:cNvPr id="22630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4577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18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Pyviz and FlowMonitor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1295400"/>
          </a:xfrm>
        </p:spPr>
        <p:txBody>
          <a:bodyPr/>
          <a:lstStyle/>
          <a:p>
            <a:r>
              <a:rPr lang="en-US" sz="2400" smtClean="0"/>
              <a:t>src/flow-monitor/examples/wifi-olsr-flowmon.py</a:t>
            </a:r>
            <a:endParaRPr lang="en-US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905000"/>
            <a:ext cx="616135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4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Enabling PyViz in your simulations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sure PyViz is enabled in the build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If program supports CommandLine parsing, pass the option 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--SimulatorImplementationType=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ns3::VisualSimulatorImpl</a:t>
            </a:r>
          </a:p>
          <a:p>
            <a:r>
              <a:rPr lang="en-US" smtClean="0"/>
              <a:t>Alternatively, pass the "--vis" option</a:t>
            </a:r>
          </a:p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267575" cy="78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5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Network monitoring framework found in</a:t>
            </a:r>
            <a:r>
              <a:rPr lang="en-US" smtClean="0"/>
              <a:t>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src/flow-monitor/</a:t>
            </a:r>
          </a:p>
          <a:p>
            <a:r>
              <a:rPr lang="en-US" smtClean="0">
                <a:cs typeface="Courier New" pitchFamily="49" charset="0"/>
              </a:rPr>
              <a:t>Goals: </a:t>
            </a:r>
          </a:p>
          <a:p>
            <a:pPr lvl="1"/>
            <a:r>
              <a:rPr lang="en-US" smtClean="0">
                <a:cs typeface="Courier New" pitchFamily="49" charset="0"/>
              </a:rPr>
              <a:t>detect all flows passing through network</a:t>
            </a:r>
          </a:p>
          <a:p>
            <a:pPr lvl="1"/>
            <a:r>
              <a:rPr lang="en-US" smtClean="0">
                <a:cs typeface="Courier New" pitchFamily="49" charset="0"/>
              </a:rPr>
              <a:t>stores metrics for analysis such as bitrates, duration, delays, packet sizes, packet loss ratios</a:t>
            </a:r>
          </a:p>
          <a:p>
            <a:pPr lvl="1"/>
            <a:endParaRPr lang="en-US" smtClean="0"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7820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</a:rPr>
              <a:t>G. Carneiro, P. Fortuna, M. Ricardo, "FlowMonitor-- a network monitoring framework</a:t>
            </a:r>
          </a:p>
          <a:p>
            <a:r>
              <a:rPr lang="en-US" sz="1600" smtClean="0">
                <a:solidFill>
                  <a:schemeClr val="tx1"/>
                </a:solidFill>
              </a:rPr>
              <a:t>for the Network Simulator ns-3," Proceedings of NSTools 2009.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29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architecture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Basic classes</a:t>
            </a:r>
          </a:p>
          <a:p>
            <a:pPr lvl="1"/>
            <a:r>
              <a:rPr lang="en-US" sz="2400" dirty="0" err="1" smtClean="0"/>
              <a:t>FlowMonitor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FlowProbe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FlowClassifier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FlowMonitorHelper</a:t>
            </a:r>
            <a:endParaRPr lang="en-US" sz="2400" dirty="0" smtClean="0"/>
          </a:p>
          <a:p>
            <a:r>
              <a:rPr lang="en-US" sz="2800" dirty="0" smtClean="0"/>
              <a:t>IPv6 coming in</a:t>
            </a:r>
          </a:p>
          <a:p>
            <a:pPr marL="0" indent="0">
              <a:buNone/>
            </a:pPr>
            <a:r>
              <a:rPr lang="en-US" sz="2800" dirty="0" smtClean="0"/>
              <a:t>ns-3.20 release</a:t>
            </a:r>
          </a:p>
          <a:p>
            <a:endParaRPr lang="en-US" dirty="0" smtClean="0">
              <a:cs typeface="Courier New" pitchFamily="49" charset="0"/>
            </a:endParaRPr>
          </a:p>
          <a:p>
            <a:pPr lvl="1"/>
            <a:endParaRPr lang="en-US" dirty="0" smtClean="0"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8117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</a:rPr>
              <a:t>Figure credit:  G. Carneiro, P. Fortuna, M. Ricardo, "FlowMonitor-- a network monitoring</a:t>
            </a:r>
          </a:p>
          <a:p>
            <a:r>
              <a:rPr lang="en-US" sz="1600" smtClean="0">
                <a:solidFill>
                  <a:schemeClr val="tx1"/>
                </a:solidFill>
              </a:rPr>
              <a:t>framework for the Network Simulator ns-3," Proceedings of NSTools 2009.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88746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78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statistics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Statistics gathered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59150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72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Simulator example</a:t>
            </a:r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84542"/>
            <a:ext cx="3581400" cy="1399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6125112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0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configuration</a:t>
            </a:r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359259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838200"/>
          </a:xfrm>
        </p:spPr>
        <p:txBody>
          <a:bodyPr/>
          <a:lstStyle/>
          <a:p>
            <a:r>
              <a:rPr lang="en-US" sz="2000" smtClean="0">
                <a:latin typeface="Courier New" pitchFamily="49" charset="0"/>
                <a:cs typeface="Courier New" pitchFamily="49" charset="0"/>
              </a:rPr>
              <a:t>example/wireless/wifi-hidden-terminal.cc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" y="2057400"/>
            <a:ext cx="3581400" cy="3810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3048000"/>
            <a:ext cx="8382000" cy="23622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33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output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program exports statistics to stdout</a:t>
            </a:r>
          </a:p>
          <a:p>
            <a:r>
              <a:rPr lang="en-US" smtClean="0"/>
              <a:t>Other examples integrate with PyViz 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4168140" cy="2621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825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50"/>
            <a:ext cx="4953000" cy="584775"/>
          </a:xfrm>
        </p:spPr>
        <p:txBody>
          <a:bodyPr/>
          <a:lstStyle/>
          <a:p>
            <a:r>
              <a:rPr lang="en-US" smtClean="0"/>
              <a:t>NetAnim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52562"/>
            <a:ext cx="8197850" cy="4872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smtClean="0"/>
              <a:t>"</a:t>
            </a:r>
            <a:r>
              <a:rPr lang="en-US" sz="2400" dirty="0" err="1" smtClean="0"/>
              <a:t>NetAnim</a:t>
            </a:r>
            <a:r>
              <a:rPr lang="en-US" sz="2400" dirty="0" smtClean="0"/>
              <a:t>" by George Riley and John Abraham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0700" y="5492234"/>
            <a:ext cx="65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pyviz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42</a:t>
            </a:fld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209800" cy="425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20983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981200"/>
            <a:ext cx="19240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3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NetAnim key features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Animate packets over wired-links and wireless-links</a:t>
            </a:r>
          </a:p>
          <a:p>
            <a:pPr lvl="1"/>
            <a:r>
              <a:rPr lang="en-US" sz="2400" smtClean="0"/>
              <a:t>limited support for LTE traces</a:t>
            </a:r>
          </a:p>
          <a:p>
            <a:r>
              <a:rPr lang="en-US" sz="2800" smtClean="0"/>
              <a:t>Packet timeline with regex filter on packet meta-data. </a:t>
            </a:r>
          </a:p>
          <a:p>
            <a:r>
              <a:rPr lang="en-US" sz="2800" smtClean="0"/>
              <a:t>Node position statistics with node trajectory plotting (path of a mobile node). </a:t>
            </a:r>
          </a:p>
          <a:p>
            <a:r>
              <a:rPr lang="en-US" sz="2800" smtClean="0"/>
              <a:t>Print brief packet-meta data on packets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Placeholder for </a:t>
            </a:r>
            <a:r>
              <a:rPr lang="en-US" dirty="0" err="1" smtClean="0"/>
              <a:t>netanim</a:t>
            </a:r>
            <a:r>
              <a:rPr lang="en-US" dirty="0" smtClean="0"/>
              <a:t>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ns-3 Objects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45</a:t>
            </a:fld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3753531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0683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Object </a:t>
            </a:r>
            <a:r>
              <a:rPr lang="en-GB" dirty="0"/>
              <a:t>metadata system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657600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ns-3 is, at heart, a C++ object system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ns-3 objects that inherit from base class ns3::Object get several additional features</a:t>
            </a:r>
          </a:p>
          <a:p>
            <a:pPr lvl="1"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smart-pointer memory management (Class </a:t>
            </a:r>
            <a:r>
              <a:rPr lang="en-GB" dirty="0" err="1"/>
              <a:t>Ptr</a:t>
            </a:r>
            <a:r>
              <a:rPr lang="en-GB" dirty="0"/>
              <a:t>)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smtClean="0"/>
              <a:t>dynamic </a:t>
            </a:r>
            <a:r>
              <a:rPr lang="en-GB" dirty="0"/>
              <a:t>run-time object aggregation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an attribute </a:t>
            </a:r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E048228-C4C8-4BB2-9238-EAB3B8DDDA9D}" type="slidenum">
              <a:rPr lang="en-GB"/>
              <a:pPr/>
              <a:t>46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658460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Smart pointers in ns-3 use reference counting to improve memory management</a:t>
            </a:r>
          </a:p>
          <a:p>
            <a:r>
              <a:rPr lang="en-US" sz="2800" dirty="0" smtClean="0"/>
              <a:t>The class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ns3::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800" dirty="0" smtClean="0"/>
              <a:t> is semantically similar to a traditional pointer, but the object pointed to will be deleted when all references to the pointer are gone</a:t>
            </a:r>
          </a:p>
          <a:p>
            <a:r>
              <a:rPr lang="en-US" sz="2800" dirty="0" smtClean="0"/>
              <a:t>ns-3 heap-allocated objects should use the </a:t>
            </a:r>
            <a:r>
              <a:rPr lang="en-US" sz="2800" dirty="0" err="1" smtClean="0"/>
              <a:t>templated</a:t>
            </a:r>
            <a:r>
              <a:rPr lang="en-US" sz="2800" dirty="0" smtClean="0"/>
              <a:t> Create&lt;&gt;() or </a:t>
            </a:r>
            <a:r>
              <a:rPr lang="en-US" sz="2800" dirty="0" err="1" smtClean="0"/>
              <a:t>CreateObject</a:t>
            </a:r>
            <a:r>
              <a:rPr lang="en-US" sz="2800" dirty="0" smtClean="0"/>
              <a:t>&lt;&gt; () methods</a:t>
            </a:r>
          </a:p>
        </p:txBody>
      </p:sp>
    </p:spTree>
    <p:extLst>
      <p:ext uri="{BB962C8B-B14F-4D97-AF65-F5344CB8AC3E}">
        <p14:creationId xmlns:p14="http://schemas.microsoft.com/office/powerpoint/2010/main" val="2126096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720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WifiNetDevice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dev =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CreateObject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WifiNetDevice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();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&lt;Packet&gt;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Create&lt;Packet&gt; ();</a:t>
            </a:r>
          </a:p>
          <a:p>
            <a:pPr marL="0" indent="0">
              <a:buNone/>
            </a:pPr>
            <a:r>
              <a:rPr lang="en-US" dirty="0" smtClean="0"/>
              <a:t>(instead of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Packet* = new Packet;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Create&lt;&gt; vs </a:t>
            </a:r>
            <a:r>
              <a:rPr lang="en-US" dirty="0" err="1" smtClean="0"/>
              <a:t>CreateObject</a:t>
            </a:r>
            <a:r>
              <a:rPr lang="en-US" dirty="0" smtClean="0"/>
              <a:t>&lt;&gt;?</a:t>
            </a:r>
          </a:p>
          <a:p>
            <a:r>
              <a:rPr lang="en-US" sz="2800" dirty="0" smtClean="0"/>
              <a:t>two different base classes; generally use </a:t>
            </a:r>
            <a:r>
              <a:rPr lang="en-US" sz="2800" dirty="0" err="1" smtClean="0"/>
              <a:t>CreateObject</a:t>
            </a:r>
            <a:r>
              <a:rPr lang="en-US" sz="2800" dirty="0" smtClean="0"/>
              <a:t>&lt;&gt;(), but Create&lt;&gt; for Packet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5881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run-time object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feature is similar to "Component Object Model (COM)"-- allows interfaces (objects) to be aggregated at run-time instead of at compile time</a:t>
            </a:r>
          </a:p>
          <a:p>
            <a:r>
              <a:rPr lang="en-US" dirty="0" smtClean="0"/>
              <a:t>Useful for binding dissimilar objects together without adding pointers to each other in the classes</a:t>
            </a:r>
          </a:p>
        </p:txBody>
      </p:sp>
    </p:spTree>
    <p:extLst>
      <p:ext uri="{BB962C8B-B14F-4D97-AF65-F5344CB8AC3E}">
        <p14:creationId xmlns:p14="http://schemas.microsoft.com/office/powerpoint/2010/main" val="181705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Simulator example (in Python)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7324725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571875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8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Node protocol stacks are added via aggregation</a:t>
            </a:r>
          </a:p>
          <a:p>
            <a:pPr lvl="1"/>
            <a:r>
              <a:rPr lang="en-US" dirty="0" smtClean="0"/>
              <a:t>The IP stack can be found from a Node pointer without class Node knowing about it</a:t>
            </a:r>
          </a:p>
          <a:p>
            <a:r>
              <a:rPr lang="en-US" dirty="0" smtClean="0"/>
              <a:t>Energy models are typically aggregated to nodes</a:t>
            </a:r>
          </a:p>
          <a:p>
            <a:r>
              <a:rPr lang="en-US" dirty="0" smtClean="0"/>
              <a:t>To find interfaces, use </a:t>
            </a:r>
            <a:r>
              <a:rPr lang="en-US" dirty="0" err="1" smtClean="0"/>
              <a:t>GetObject</a:t>
            </a:r>
            <a:r>
              <a:rPr lang="en-US" dirty="0" smtClean="0"/>
              <a:t>&lt;&gt;(); e.g.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&lt;Ipv4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ipv4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m_node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GetObject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&lt;Ipv4&gt; ();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5659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Attributes and default values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51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115300" cy="421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304800" y="2209800"/>
            <a:ext cx="79248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5181600"/>
            <a:ext cx="4114800" cy="1524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ns-3 attribute system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6825"/>
            <a:ext cx="8229600" cy="4679950"/>
          </a:xfrm>
          <a:ln/>
        </p:spPr>
        <p:txBody>
          <a:bodyPr/>
          <a:lstStyle/>
          <a:p>
            <a:pPr marL="311150" indent="-30797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u="sng"/>
              <a:t>Problem:</a:t>
            </a:r>
            <a:r>
              <a:rPr lang="en-US" sz="2400"/>
              <a:t>  Researchers want to identify all of the values affecting the results of their simulations</a:t>
            </a:r>
          </a:p>
          <a:p>
            <a:pPr marL="708025" lvl="1" indent="-250825">
              <a:lnSpc>
                <a:spcPct val="9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and configure them easily</a:t>
            </a:r>
          </a:p>
          <a:p>
            <a:pPr marL="311150" indent="-30797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u="sng"/>
              <a:t>ns-3 solution:</a:t>
            </a:r>
            <a:r>
              <a:rPr lang="en-US" sz="2400"/>
              <a:t>  Each ns-3 object has a set of attributes:</a:t>
            </a:r>
          </a:p>
          <a:p>
            <a:pPr marL="708025" lvl="1" indent="-250825">
              <a:lnSpc>
                <a:spcPct val="9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A name, help text</a:t>
            </a:r>
          </a:p>
          <a:p>
            <a:pPr marL="708025" lvl="1" indent="-250825">
              <a:lnSpc>
                <a:spcPct val="9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A type</a:t>
            </a:r>
          </a:p>
          <a:p>
            <a:pPr marL="708025" lvl="1" indent="-250825">
              <a:lnSpc>
                <a:spcPct val="9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An initial value</a:t>
            </a:r>
          </a:p>
          <a:p>
            <a:pPr marL="311150" indent="-30797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Control all simulation parameters for static objects</a:t>
            </a:r>
          </a:p>
          <a:p>
            <a:pPr marL="311150" indent="-30797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Dump and read them all in configuration files</a:t>
            </a:r>
          </a:p>
          <a:p>
            <a:pPr marL="311150" indent="-30797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Visualize them in a GUI</a:t>
            </a:r>
          </a:p>
          <a:p>
            <a:pPr marL="311150" indent="-30797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Makes it easy to verify the parameters of a simulation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016AFFD8-8F36-4831-8B33-ECF363B7375B}" type="slidenum">
              <a:rPr lang="en-GB"/>
              <a:pPr/>
              <a:t>52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2804466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0683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Short digression: Object metadata system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657600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ns-3 is, at heart, a C++ object system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ns-3 objects that inherit from base class ns3::Object get several additional features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dynamic run-time object aggregation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an attribute system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smart-pointer memory management (Class Ptr)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E048228-C4C8-4BB2-9238-EAB3B8DDDA9D}" type="slidenum">
              <a:rPr lang="en-GB"/>
              <a:pPr/>
              <a:t>53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 flipH="1">
            <a:off x="4419600" y="38862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546100" y="5600700"/>
            <a:ext cx="8153400" cy="5334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469900" y="5524500"/>
            <a:ext cx="8153400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41375" y="5600700"/>
            <a:ext cx="535868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smtClean="0">
                <a:solidFill>
                  <a:srgbClr val="000000"/>
                </a:solidFill>
              </a:rPr>
              <a:t>We focus here on the attribute system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34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Use cases for attributes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175000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An Attribute represents a value in our system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An Attribute can be connected to an underlying variable or function 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e.g. TcpSocket::m_cwnd;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or a trace 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4C4BB15-CF09-4205-AD7C-2291557272E4}" type="slidenum">
              <a:rPr lang="en-GB"/>
              <a:pPr/>
              <a:t>54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2749548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Use cases for attributes (cont.)‏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3588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What would users like to do?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Know what are all the attributes that affect the simulation at run time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Set a default initial value for a variable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Set or get the current value of a variable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Initialize the value of a variable when a constructor is called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The attribute system is a unified way of handling these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7A2F8722-E237-4529-8498-F644116DF67B}" type="slidenum">
              <a:rPr lang="en-GB"/>
              <a:pPr/>
              <a:t>55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1043377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How to handle attributes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17975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The traditional C++ way: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export attributes as part of a class's public API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walk pointer chains (and iterators, when needed) to find what you need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use static variables for defaults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The attribute system provides a more convenient API to the user to do these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7526F0A-CEA4-4A9A-AFE0-C11F1FCC42E7}" type="slidenum">
              <a:rPr lang="en-GB"/>
              <a:pPr/>
              <a:t>56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3380452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Navigating the attributes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51325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Attributes are exported into a string-based namespace, with filesystem-like paths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namespace supports regular expressions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Attributes also can be used without the paths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e.g. </a:t>
            </a:r>
            <a:r>
              <a:rPr lang="en-GB">
                <a:latin typeface="Courier New" pitchFamily="49" charset="0"/>
              </a:rPr>
              <a:t>“ns3::WifiPhy::TxGain”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A Config class allows users to manipulate the attributes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7D64A3E6-6D9E-4F72-99F8-7F95367ABB8C}" type="slidenum">
              <a:rPr lang="en-GB"/>
              <a:pPr/>
              <a:t>57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2007464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Attribute namespace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3657600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strings are used to describe paths through the namespace</a:t>
            </a:r>
          </a:p>
          <a:p>
            <a:pPr marL="311150" indent="-31115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58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151313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52463" y="5791200"/>
            <a:ext cx="785653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Config::Set ("/NodeList/1/$ns3::Ns3NscStack&lt;linux2.6.26&gt;/net.ipv4.tcp_sack", StringValue ("0"));</a:t>
            </a:r>
          </a:p>
        </p:txBody>
      </p:sp>
    </p:spTree>
    <p:extLst>
      <p:ext uri="{BB962C8B-B14F-4D97-AF65-F5344CB8AC3E}">
        <p14:creationId xmlns:p14="http://schemas.microsoft.com/office/powerpoint/2010/main" val="1106218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Navigating the attributes using paths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446088" y="1376363"/>
            <a:ext cx="8229600" cy="3952875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Examples: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Nodes with NodeIds 1, 3, 4, 5, 8, 9, 10, 11:</a:t>
            </a:r>
          </a:p>
          <a:p>
            <a:pPr lvl="2" indent="-225425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>
                <a:latin typeface="Courier New" pitchFamily="49" charset="0"/>
              </a:rPr>
              <a:t>“/NodeList/[3-5]|[8-11]|1”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UdpL4Protocol object instance aggregated to matching nodes:</a:t>
            </a:r>
          </a:p>
          <a:p>
            <a:pPr lvl="2" indent="-225425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>
                <a:latin typeface="Courier New" pitchFamily="49" charset="0"/>
              </a:rPr>
              <a:t>“/$ns3::UdpL4Protocol”</a:t>
            </a:r>
          </a:p>
          <a:p>
            <a:pPr marL="711200" lvl="1" indent="-25400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GB">
              <a:latin typeface="Courier New" pitchFamily="49" charset="0"/>
            </a:endParaRPr>
          </a:p>
          <a:p>
            <a:pPr marL="711200" lvl="1" indent="-25400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GB"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4F36534D-0575-4137-980C-20DD690AF4A1}" type="slidenum">
              <a:rPr lang="en-GB"/>
              <a:pPr/>
              <a:t>59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758083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program flow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85800" y="1371600"/>
            <a:ext cx="3048000" cy="8482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0481" y="161105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Handle program inputs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2689741"/>
            <a:ext cx="3048000" cy="8482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481" y="2929195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Configure topology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2019300" y="2333624"/>
            <a:ext cx="381000" cy="251341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5800" y="4077513"/>
            <a:ext cx="3048000" cy="8482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0481" y="431696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Run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019300" y="3721396"/>
            <a:ext cx="381000" cy="251341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5800" y="5347771"/>
            <a:ext cx="3048000" cy="8482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481" y="558722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Process outputs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2019300" y="4991654"/>
            <a:ext cx="381000" cy="251341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What users will do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1734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e.g.: Set a default initial value for a variable</a:t>
            </a:r>
          </a:p>
          <a:p>
            <a:pPr marL="714375" lvl="1" indent="-25400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200" dirty="0" err="1">
                <a:latin typeface="Courier New" pitchFamily="49" charset="0"/>
              </a:rPr>
              <a:t>Config</a:t>
            </a:r>
            <a:r>
              <a:rPr lang="en-GB" sz="2200" dirty="0">
                <a:latin typeface="Courier New" pitchFamily="49" charset="0"/>
              </a:rPr>
              <a:t>::Set (“ns3</a:t>
            </a:r>
            <a:r>
              <a:rPr lang="en-GB" sz="2200" dirty="0" smtClean="0">
                <a:latin typeface="Courier New" pitchFamily="49" charset="0"/>
              </a:rPr>
              <a:t>::</a:t>
            </a:r>
            <a:r>
              <a:rPr lang="en-GB" sz="2200" dirty="0" err="1" smtClean="0">
                <a:latin typeface="Courier New" pitchFamily="49" charset="0"/>
              </a:rPr>
              <a:t>YansWifiPhy</a:t>
            </a:r>
            <a:r>
              <a:rPr lang="en-GB" sz="2200" dirty="0">
                <a:latin typeface="Courier New" pitchFamily="49" charset="0"/>
              </a:rPr>
              <a:t>::</a:t>
            </a:r>
            <a:r>
              <a:rPr lang="en-GB" sz="2200" dirty="0" err="1">
                <a:latin typeface="Courier New" pitchFamily="49" charset="0"/>
              </a:rPr>
              <a:t>TxGain</a:t>
            </a:r>
            <a:r>
              <a:rPr lang="en-GB" sz="2200" dirty="0">
                <a:latin typeface="Courier New" pitchFamily="49" charset="0"/>
              </a:rPr>
              <a:t>”, </a:t>
            </a:r>
            <a:r>
              <a:rPr lang="en-GB" sz="2200" dirty="0" err="1">
                <a:latin typeface="Courier New" pitchFamily="49" charset="0"/>
              </a:rPr>
              <a:t>DoubleValue</a:t>
            </a:r>
            <a:r>
              <a:rPr lang="en-GB" sz="2200" dirty="0">
                <a:latin typeface="Courier New" pitchFamily="49" charset="0"/>
              </a:rPr>
              <a:t> (1.0));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Syntax also supports string values:</a:t>
            </a:r>
          </a:p>
          <a:p>
            <a:pPr marL="714375" lvl="1" indent="-25400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200" dirty="0" err="1">
                <a:latin typeface="Courier New" pitchFamily="49" charset="0"/>
              </a:rPr>
              <a:t>Config</a:t>
            </a:r>
            <a:r>
              <a:rPr lang="en-GB" sz="2200" dirty="0">
                <a:latin typeface="Courier New" pitchFamily="49" charset="0"/>
              </a:rPr>
              <a:t>::Set </a:t>
            </a:r>
            <a:r>
              <a:rPr lang="en-GB" sz="2200" dirty="0" smtClean="0">
                <a:latin typeface="Courier New" pitchFamily="49" charset="0"/>
              </a:rPr>
              <a:t>(“</a:t>
            </a:r>
            <a:r>
              <a:rPr lang="en-GB" sz="2200" dirty="0" err="1" smtClean="0">
                <a:latin typeface="Courier New" pitchFamily="49" charset="0"/>
              </a:rPr>
              <a:t>YansWifiPhy</a:t>
            </a:r>
            <a:r>
              <a:rPr lang="en-GB" sz="2200" dirty="0">
                <a:latin typeface="Courier New" pitchFamily="49" charset="0"/>
              </a:rPr>
              <a:t>::</a:t>
            </a:r>
            <a:r>
              <a:rPr lang="en-GB" sz="2200" dirty="0" err="1">
                <a:latin typeface="Courier New" pitchFamily="49" charset="0"/>
              </a:rPr>
              <a:t>TxGain</a:t>
            </a:r>
            <a:r>
              <a:rPr lang="en-GB" sz="2200" dirty="0">
                <a:latin typeface="Courier New" pitchFamily="49" charset="0"/>
              </a:rPr>
              <a:t>”, </a:t>
            </a:r>
            <a:r>
              <a:rPr lang="en-GB" sz="2200" dirty="0" err="1">
                <a:latin typeface="Courier New" pitchFamily="49" charset="0"/>
              </a:rPr>
              <a:t>StringValue</a:t>
            </a:r>
            <a:r>
              <a:rPr lang="en-GB" sz="2200" dirty="0">
                <a:latin typeface="Courier New" pitchFamily="49" charset="0"/>
              </a:rPr>
              <a:t> (“1.0”));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EE3A538D-A273-41AA-B13A-F923E0EAB2DF}" type="slidenum">
              <a:rPr lang="en-GB"/>
              <a:pPr/>
              <a:t>60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237163" y="5353368"/>
            <a:ext cx="1316037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Attribute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097723" y="5711349"/>
            <a:ext cx="95726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Value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V="1">
            <a:off x="5791200" y="4550727"/>
            <a:ext cx="1587" cy="7127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V="1">
            <a:off x="2576354" y="4853940"/>
            <a:ext cx="1588" cy="727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3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Fine-grained attribute handling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95738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Set or get the current value of a variable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Here, one needs the path in the namespace to the right instance of the object</a:t>
            </a:r>
          </a:p>
          <a:p>
            <a:pPr lvl="1">
              <a:buClr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000" dirty="0" err="1">
                <a:latin typeface="Courier New" pitchFamily="49" charset="0"/>
              </a:rPr>
              <a:t>Config</a:t>
            </a:r>
            <a:r>
              <a:rPr lang="en-GB" sz="2000" dirty="0">
                <a:latin typeface="Courier New" pitchFamily="49" charset="0"/>
              </a:rPr>
              <a:t>::</a:t>
            </a:r>
            <a:r>
              <a:rPr lang="en-GB" sz="2000" dirty="0" err="1">
                <a:latin typeface="Courier New" pitchFamily="49" charset="0"/>
              </a:rPr>
              <a:t>SetAttribute</a:t>
            </a:r>
            <a:r>
              <a:rPr lang="en-GB" sz="2000" dirty="0">
                <a:latin typeface="Courier New" pitchFamily="49" charset="0"/>
              </a:rPr>
              <a:t>(“/</a:t>
            </a:r>
            <a:r>
              <a:rPr lang="en-GB" sz="2000" dirty="0" err="1">
                <a:latin typeface="Courier New" pitchFamily="49" charset="0"/>
              </a:rPr>
              <a:t>NodeList</a:t>
            </a:r>
            <a:r>
              <a:rPr lang="en-GB" sz="2000" dirty="0">
                <a:latin typeface="Courier New" pitchFamily="49" charset="0"/>
              </a:rPr>
              <a:t>/5/</a:t>
            </a:r>
            <a:r>
              <a:rPr lang="en-GB" sz="2000" dirty="0" err="1">
                <a:latin typeface="Courier New" pitchFamily="49" charset="0"/>
              </a:rPr>
              <a:t>DeviceList</a:t>
            </a:r>
            <a:r>
              <a:rPr lang="en-GB" sz="2000" dirty="0">
                <a:latin typeface="Courier New" pitchFamily="49" charset="0"/>
              </a:rPr>
              <a:t>/3/$ns3::</a:t>
            </a:r>
            <a:r>
              <a:rPr lang="en-GB" sz="2000" dirty="0" err="1">
                <a:latin typeface="Courier New" pitchFamily="49" charset="0"/>
              </a:rPr>
              <a:t>WifiNetDevice</a:t>
            </a:r>
            <a:r>
              <a:rPr lang="en-GB" sz="2000" dirty="0">
                <a:latin typeface="Courier New" pitchFamily="49" charset="0"/>
              </a:rPr>
              <a:t>/</a:t>
            </a:r>
            <a:r>
              <a:rPr lang="en-GB" sz="2000" dirty="0" err="1">
                <a:latin typeface="Courier New" pitchFamily="49" charset="0"/>
              </a:rPr>
              <a:t>Phy</a:t>
            </a:r>
            <a:r>
              <a:rPr lang="en-GB" sz="2000" dirty="0">
                <a:latin typeface="Courier New" pitchFamily="49" charset="0"/>
              </a:rPr>
              <a:t>/$ns3::</a:t>
            </a:r>
            <a:r>
              <a:rPr lang="en-GB" sz="2000" dirty="0" err="1">
                <a:latin typeface="Courier New" pitchFamily="49" charset="0"/>
              </a:rPr>
              <a:t>YansWifiPhy</a:t>
            </a:r>
            <a:r>
              <a:rPr lang="en-GB" sz="2000" dirty="0">
                <a:latin typeface="Courier New" pitchFamily="49" charset="0"/>
              </a:rPr>
              <a:t>/</a:t>
            </a:r>
            <a:r>
              <a:rPr lang="en-GB" sz="2000" dirty="0" err="1">
                <a:latin typeface="Courier New" pitchFamily="49" charset="0"/>
              </a:rPr>
              <a:t>TxGain</a:t>
            </a:r>
            <a:r>
              <a:rPr lang="en-GB" sz="2000" dirty="0">
                <a:latin typeface="Courier New" pitchFamily="49" charset="0"/>
              </a:rPr>
              <a:t>”, </a:t>
            </a:r>
            <a:r>
              <a:rPr lang="en-GB" sz="2000" dirty="0" err="1">
                <a:latin typeface="Courier New" pitchFamily="49" charset="0"/>
              </a:rPr>
              <a:t>DoubleValue</a:t>
            </a:r>
            <a:r>
              <a:rPr lang="en-GB" sz="2000" dirty="0">
                <a:latin typeface="Courier New" pitchFamily="49" charset="0"/>
              </a:rPr>
              <a:t>(1.0));</a:t>
            </a:r>
          </a:p>
          <a:p>
            <a:pPr lvl="1">
              <a:buClr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000" dirty="0" err="1">
                <a:latin typeface="Courier New" pitchFamily="49" charset="0"/>
              </a:rPr>
              <a:t>DoubleValue</a:t>
            </a:r>
            <a:r>
              <a:rPr lang="en-GB" sz="2000" dirty="0">
                <a:latin typeface="Courier New" pitchFamily="49" charset="0"/>
              </a:rPr>
              <a:t> d; </a:t>
            </a:r>
            <a:r>
              <a:rPr lang="en-GB" sz="2000" dirty="0" err="1">
                <a:latin typeface="Courier New" pitchFamily="49" charset="0"/>
              </a:rPr>
              <a:t>nodePtr</a:t>
            </a:r>
            <a:r>
              <a:rPr lang="en-GB" sz="2000" dirty="0">
                <a:latin typeface="Courier New" pitchFamily="49" charset="0"/>
              </a:rPr>
              <a:t>-&gt;</a:t>
            </a:r>
            <a:r>
              <a:rPr lang="en-GB" sz="2000" dirty="0" err="1">
                <a:latin typeface="Courier New" pitchFamily="49" charset="0"/>
              </a:rPr>
              <a:t>GetAttribute</a:t>
            </a:r>
            <a:r>
              <a:rPr lang="en-GB" sz="2000" dirty="0">
                <a:latin typeface="Courier New" pitchFamily="49" charset="0"/>
              </a:rPr>
              <a:t> ( “/</a:t>
            </a:r>
            <a:r>
              <a:rPr lang="en-GB" sz="2000" dirty="0" err="1" smtClean="0">
                <a:latin typeface="Courier New" pitchFamily="49" charset="0"/>
              </a:rPr>
              <a:t>NodeList</a:t>
            </a:r>
            <a:r>
              <a:rPr lang="en-GB" sz="2000" dirty="0" smtClean="0">
                <a:latin typeface="Courier New" pitchFamily="49" charset="0"/>
              </a:rPr>
              <a:t>/5/</a:t>
            </a:r>
            <a:r>
              <a:rPr lang="en-GB" sz="2000" dirty="0" err="1" smtClean="0">
                <a:latin typeface="Courier New" pitchFamily="49" charset="0"/>
              </a:rPr>
              <a:t>NetDevice</a:t>
            </a:r>
            <a:r>
              <a:rPr lang="en-GB" sz="2000" dirty="0">
                <a:latin typeface="Courier New" pitchFamily="49" charset="0"/>
              </a:rPr>
              <a:t>/3/$ns3::</a:t>
            </a:r>
            <a:r>
              <a:rPr lang="en-GB" sz="2000" dirty="0" err="1">
                <a:latin typeface="Courier New" pitchFamily="49" charset="0"/>
              </a:rPr>
              <a:t>WifiNetDevice</a:t>
            </a:r>
            <a:r>
              <a:rPr lang="en-GB" sz="2000" dirty="0">
                <a:latin typeface="Courier New" pitchFamily="49" charset="0"/>
              </a:rPr>
              <a:t>/</a:t>
            </a:r>
            <a:r>
              <a:rPr lang="en-GB" sz="2000" dirty="0" err="1">
                <a:latin typeface="Courier New" pitchFamily="49" charset="0"/>
              </a:rPr>
              <a:t>Phy</a:t>
            </a:r>
            <a:r>
              <a:rPr lang="en-GB" sz="2000" dirty="0">
                <a:latin typeface="Courier New" pitchFamily="49" charset="0"/>
              </a:rPr>
              <a:t>/$ns3::</a:t>
            </a:r>
            <a:r>
              <a:rPr lang="en-GB" sz="2000" dirty="0" err="1">
                <a:latin typeface="Courier New" pitchFamily="49" charset="0"/>
              </a:rPr>
              <a:t>YansWifiPhy</a:t>
            </a:r>
            <a:r>
              <a:rPr lang="en-GB" sz="2000" dirty="0">
                <a:latin typeface="Courier New" pitchFamily="49" charset="0"/>
              </a:rPr>
              <a:t>/</a:t>
            </a:r>
            <a:r>
              <a:rPr lang="en-GB" sz="2000" dirty="0" err="1">
                <a:latin typeface="Courier New" pitchFamily="49" charset="0"/>
              </a:rPr>
              <a:t>TxGain</a:t>
            </a:r>
            <a:r>
              <a:rPr lang="en-GB" sz="2000" dirty="0">
                <a:latin typeface="Courier New" pitchFamily="49" charset="0"/>
              </a:rPr>
              <a:t>”, </a:t>
            </a:r>
            <a:r>
              <a:rPr lang="en-GB" sz="2000" dirty="0" smtClean="0">
                <a:latin typeface="Courier New" pitchFamily="49" charset="0"/>
              </a:rPr>
              <a:t>d);</a:t>
            </a:r>
            <a:endParaRPr lang="en-GB" sz="2000" dirty="0">
              <a:latin typeface="Courier New" pitchFamily="49" charset="0"/>
            </a:endParaRP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Users can get </a:t>
            </a:r>
            <a:r>
              <a:rPr lang="en-GB" dirty="0" err="1"/>
              <a:t>Ptrs</a:t>
            </a:r>
            <a:r>
              <a:rPr lang="en-GB" dirty="0"/>
              <a:t> to instances also, and </a:t>
            </a:r>
            <a:r>
              <a:rPr lang="en-GB" dirty="0" err="1"/>
              <a:t>Ptrs</a:t>
            </a:r>
            <a:r>
              <a:rPr lang="en-GB" dirty="0"/>
              <a:t> to trace sources, in the same way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2EED21A-0DAC-4264-B55B-4AECA83B9CC6}" type="slidenum">
              <a:rPr lang="en-GB"/>
              <a:pPr/>
              <a:t>61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3878488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Attribute documentation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62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313738" cy="469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555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Options to manipulate attributes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610600" cy="4875213"/>
          </a:xfrm>
          <a:ln/>
        </p:spPr>
        <p:txBody>
          <a:bodyPr/>
          <a:lstStyle/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Individual object attributes often derive from default values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Setting the default value will affect all subsequently created objects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Ability to configure attributes on a per-object basis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Set the default value of an attribute from the command-line: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CommandLine cmd;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cmd.Parse (argc, argv);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Set the default value of an attribute with NS_ATTRIBUTE_DEFAULT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Set the default value of an attribute in C++: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Config::SetDefault ("ns3::Ipv4L3Protocol::CalcChecksum",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BooleanValue (true));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Set an attribute directly on a specic object: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Ptr&lt;CsmaChannel&gt; csmaChannel = ...;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csmaChannel-&gt;SetAttribute ("DataRate",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StringValue ("5Mbps"));</a:t>
            </a:r>
          </a:p>
          <a:p>
            <a:pPr marL="311150" indent="-31115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63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2327330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0683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Summary on ns-3 objects</a:t>
            </a:r>
            <a:endParaRPr lang="en-GB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657600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smtClean="0"/>
              <a:t>ns-3 </a:t>
            </a:r>
            <a:r>
              <a:rPr lang="en-GB" dirty="0"/>
              <a:t>objects that inherit from base class ns3::Object get several additional features</a:t>
            </a:r>
          </a:p>
          <a:p>
            <a:pPr marL="971550" lvl="1" indent="-514350">
              <a:buFont typeface="+mj-lt"/>
              <a:buAutoNum type="arabicPeriod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smart-pointer memory management (Class </a:t>
            </a:r>
            <a:r>
              <a:rPr lang="en-GB" dirty="0" err="1"/>
              <a:t>Ptr</a:t>
            </a:r>
            <a:r>
              <a:rPr lang="en-GB" dirty="0"/>
              <a:t>)</a:t>
            </a:r>
          </a:p>
          <a:p>
            <a:pPr marL="971550" lvl="1" indent="-514350">
              <a:buFont typeface="+mj-lt"/>
              <a:buAutoNum type="arabicPeriod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smtClean="0"/>
              <a:t>dynamic </a:t>
            </a:r>
            <a:r>
              <a:rPr lang="en-GB" dirty="0"/>
              <a:t>run-time object aggregation</a:t>
            </a:r>
          </a:p>
          <a:p>
            <a:pPr marL="971550" lvl="1" indent="-514350">
              <a:buFont typeface="+mj-lt"/>
              <a:buAutoNum type="arabicPeriod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an attribute </a:t>
            </a:r>
            <a:r>
              <a:rPr lang="en-GB" dirty="0" smtClean="0"/>
              <a:t>system</a:t>
            </a:r>
          </a:p>
          <a:p>
            <a:pPr marL="971550" lvl="1" indent="-514350">
              <a:buFont typeface="+mj-lt"/>
              <a:buAutoNum type="arabicPeriod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GB" dirty="0"/>
          </a:p>
          <a:p>
            <a:pPr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smtClean="0"/>
              <a:t>These types of objects are allocated on the heap, not on the stack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E048228-C4C8-4BB2-9238-EAB3B8DDDA9D}" type="slidenum">
              <a:rPr lang="en-GB"/>
              <a:pPr/>
              <a:t>64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3437900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Packets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65</a:t>
            </a:fld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3146426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1025" cy="86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ns-3 Packet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Packet is an advanced data structure with the following capabilities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Supports fragmentation and reassembly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Supports real or virtual application data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Extensible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Serializable (for emulation)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Supports pretty-printing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Efficient (copy-on-write semantics)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66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4214591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1025" cy="86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ns-3 Packet structure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Analogous to an mbuf/skbuff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67</a:t>
            </a:fld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3894138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1476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1025" cy="86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Copy-on-write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Copy data bytes only as needed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68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0"/>
            <a:ext cx="5981700" cy="366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371600" y="685800"/>
            <a:ext cx="228600" cy="1588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6170613"/>
            <a:ext cx="489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Figure source:  Mathieu </a:t>
            </a:r>
            <a:r>
              <a:rPr lang="en-US" dirty="0" err="1" smtClean="0">
                <a:solidFill>
                  <a:schemeClr val="tx1"/>
                </a:solidFill>
              </a:rPr>
              <a:t>Lacage's</a:t>
            </a:r>
            <a:r>
              <a:rPr lang="en-US" dirty="0" smtClean="0">
                <a:solidFill>
                  <a:schemeClr val="tx1"/>
                </a:solidFill>
              </a:rPr>
              <a:t> Ph.D. thesis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71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and trailers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operations on packet involve adding and removing an ns3::Header</a:t>
            </a:r>
          </a:p>
          <a:p>
            <a:r>
              <a:rPr lang="en-US" dirty="0" smtClean="0"/>
              <a:t>class ns3::Header must implement four methods: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Serialize()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Deserialize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GetSerializedSize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4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Command-line arguments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Add CommandLine to your program if you want command-line argument parsing</a:t>
            </a:r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400" smtClean="0"/>
              <a:t>Passing --PrintHelp to programs will display command line options, if CommandLine is enabled</a:t>
            </a:r>
          </a:p>
          <a:p>
            <a:pPr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./waf --run "sample-simulator --PrintHelp"</a:t>
            </a: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7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0"/>
            <a:ext cx="5229225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10515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9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and trailers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Headers are serialized into the packet byte buffer with Packet::</a:t>
            </a:r>
            <a:r>
              <a:rPr lang="en-US" dirty="0" err="1" smtClean="0"/>
              <a:t>AddHeader</a:t>
            </a:r>
            <a:r>
              <a:rPr lang="en-US" dirty="0" smtClean="0"/>
              <a:t>() and removed with Packet::</a:t>
            </a:r>
            <a:r>
              <a:rPr lang="en-US" dirty="0" err="1" smtClean="0"/>
              <a:t>RemoveHeader</a:t>
            </a:r>
            <a:r>
              <a:rPr lang="en-US" dirty="0" smtClean="0"/>
              <a:t>()</a:t>
            </a:r>
          </a:p>
          <a:p>
            <a:r>
              <a:rPr lang="en-US" dirty="0" smtClean="0"/>
              <a:t>Headers can also be 'Peeked' without removal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&lt;Packet&gt;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Create&lt;Packet&gt; ();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UdpHeader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hdr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// Note:  not heap allocated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AddHeader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hdr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Ipv4Header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iphdr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AddHeader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iphdr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52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tag objects allow packets to carry around simulator-specific metadata</a:t>
            </a:r>
          </a:p>
          <a:p>
            <a:pPr lvl="1"/>
            <a:r>
              <a:rPr lang="en-US" dirty="0" smtClean="0"/>
              <a:t>Such as a "unique ID" for packets or </a:t>
            </a:r>
          </a:p>
          <a:p>
            <a:r>
              <a:rPr lang="en-US" dirty="0" smtClean="0"/>
              <a:t>Tags may associate with byte ranges of data, or with the whole packet</a:t>
            </a:r>
          </a:p>
          <a:p>
            <a:pPr lvl="1"/>
            <a:r>
              <a:rPr lang="en-US" dirty="0" smtClean="0"/>
              <a:t>Distinction is important when packets are fragmented and reassembled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315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Tracing and statistics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878388"/>
          </a:xfrm>
          <a:ln/>
        </p:spPr>
        <p:txBody>
          <a:bodyPr/>
          <a:lstStyle/>
          <a:p>
            <a:pPr marL="307975" indent="-307975">
              <a:buFont typeface="Arial" charset="0"/>
              <a:buChar char="•"/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/>
              <a:t>Tracing is a structured form of simulation output</a:t>
            </a:r>
          </a:p>
          <a:p>
            <a:pPr marL="307975" indent="-307975">
              <a:buFont typeface="Arial" charset="0"/>
              <a:buChar char="•"/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/>
              <a:t>Example (from ns-2):</a:t>
            </a:r>
          </a:p>
          <a:p>
            <a:pPr marL="307975" indent="-307975">
              <a:lnSpc>
                <a:spcPct val="60000"/>
              </a:lnSpc>
              <a:buClrTx/>
              <a:buFontTx/>
              <a:buNone/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1600">
                <a:latin typeface="Courier New" pitchFamily="49" charset="0"/>
              </a:rPr>
              <a:t>+ 1.84375 0 2 cbr 210 ------- 0 0.0 3.1 225 610</a:t>
            </a:r>
          </a:p>
          <a:p>
            <a:pPr marL="307975" indent="-307975">
              <a:lnSpc>
                <a:spcPct val="60000"/>
              </a:lnSpc>
              <a:buClrTx/>
              <a:buFontTx/>
              <a:buNone/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1600">
                <a:latin typeface="Courier New" pitchFamily="49" charset="0"/>
              </a:rPr>
              <a:t>- 1.84375 0 2 cbr 210 ------- 0 0.0 3.1 225 610</a:t>
            </a:r>
          </a:p>
          <a:p>
            <a:pPr marL="307975" indent="-307975">
              <a:lnSpc>
                <a:spcPct val="60000"/>
              </a:lnSpc>
              <a:buClrTx/>
              <a:buFontTx/>
              <a:buNone/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1600">
                <a:latin typeface="Courier New" pitchFamily="49" charset="0"/>
              </a:rPr>
              <a:t>r 1.84471 2 1 cbr 210 ------- 1 3.0 1.0 195 600</a:t>
            </a:r>
          </a:p>
          <a:p>
            <a:pPr marL="307975" indent="-307975">
              <a:lnSpc>
                <a:spcPct val="60000"/>
              </a:lnSpc>
              <a:buClrTx/>
              <a:buFontTx/>
              <a:buNone/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1600">
                <a:latin typeface="Courier New" pitchFamily="49" charset="0"/>
              </a:rPr>
              <a:t>r 1.84566 2 0 ack 40 ------- 2 3.2 0.1 82 602</a:t>
            </a:r>
          </a:p>
          <a:p>
            <a:pPr marL="307975" indent="-307975">
              <a:lnSpc>
                <a:spcPct val="60000"/>
              </a:lnSpc>
              <a:buClrTx/>
              <a:buFontTx/>
              <a:buNone/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1600">
                <a:latin typeface="Courier New" pitchFamily="49" charset="0"/>
              </a:rPr>
              <a:t>+ 1.84566 0 2 tcp 1000 ------- 2 0.1 3.2 102 611</a:t>
            </a:r>
          </a:p>
          <a:p>
            <a:pPr marL="307975" indent="-307975">
              <a:buClrTx/>
              <a:buFontTx/>
              <a:buNone/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u="sng"/>
              <a:t>Problem:</a:t>
            </a:r>
            <a:r>
              <a:rPr lang="en-GB"/>
              <a:t>  Tracing needs vary widely</a:t>
            </a:r>
          </a:p>
          <a:p>
            <a:pPr marL="708025" lvl="1" indent="-250825">
              <a:buFont typeface="Arial" charset="0"/>
              <a:buChar char="–"/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/>
              <a:t>would like to change tracing output without editing the core</a:t>
            </a:r>
          </a:p>
          <a:p>
            <a:pPr marL="708025" lvl="1" indent="-250825">
              <a:buFont typeface="Arial" charset="0"/>
              <a:buChar char="–"/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/>
              <a:t>would like to support multiple outputs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CA844C8-313D-404F-83E0-8B551A89086F}" type="slidenum">
              <a:rPr lang="en-GB"/>
              <a:pPr/>
              <a:t>72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2832223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Tracing overview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7836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Simulator provides a set of pre-configured trace sources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Users may edit the core to add their own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Users provide trace sinks and attach to the trace source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Simulator core provides a few examples for common cases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Multiple trace sources can connect to a trace sink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79054842-2CC7-48F1-8A57-16D6B8BF5AE0}" type="slidenum">
              <a:rPr lang="en-GB"/>
              <a:pPr/>
              <a:t>73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</p:spTree>
    <p:extLst>
      <p:ext uri="{BB962C8B-B14F-4D97-AF65-F5344CB8AC3E}">
        <p14:creationId xmlns:p14="http://schemas.microsoft.com/office/powerpoint/2010/main" val="4190562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Tracing in ns-3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2514600"/>
          </a:xfrm>
        </p:spPr>
        <p:txBody>
          <a:bodyPr/>
          <a:lstStyle/>
          <a:p>
            <a:r>
              <a:rPr lang="en-US" sz="2400" smtClean="0"/>
              <a:t>ns-3 configures multiple 'TraceSource' objects (TracedValue, TracedCallback)</a:t>
            </a:r>
          </a:p>
          <a:p>
            <a:r>
              <a:rPr lang="en-US" sz="2400" smtClean="0"/>
              <a:t>Multiple types of 'TraceSink' objects can be hooked to these sources</a:t>
            </a:r>
          </a:p>
          <a:p>
            <a:r>
              <a:rPr lang="en-US" sz="2400" smtClean="0"/>
              <a:t>A special configuration namespace helps to manage access to trace sources</a:t>
            </a:r>
            <a:endParaRPr lang="en-US" sz="240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74</a:t>
            </a:fld>
            <a:endParaRPr lang="en-GB"/>
          </a:p>
        </p:txBody>
      </p:sp>
      <p:grpSp>
        <p:nvGrpSpPr>
          <p:cNvPr id="5" name="Group 12"/>
          <p:cNvGrpSpPr/>
          <p:nvPr/>
        </p:nvGrpSpPr>
        <p:grpSpPr>
          <a:xfrm>
            <a:off x="762000" y="4876800"/>
            <a:ext cx="1630681" cy="533400"/>
            <a:chOff x="762000" y="5486400"/>
            <a:chExt cx="1630681" cy="5334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62000" y="5486400"/>
              <a:ext cx="16002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838200" y="5562600"/>
              <a:ext cx="1554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</a:rPr>
                <a:t>TraceSource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762000" y="4191000"/>
            <a:ext cx="1630681" cy="533400"/>
            <a:chOff x="4191000" y="4419600"/>
            <a:chExt cx="1630681" cy="5334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191000" y="4419600"/>
              <a:ext cx="16002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4267200" y="4495800"/>
              <a:ext cx="1554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</a:rPr>
                <a:t>TracedValue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762000" y="5562600"/>
            <a:ext cx="1630681" cy="533400"/>
            <a:chOff x="762000" y="5486400"/>
            <a:chExt cx="1630681" cy="53340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762000" y="5486400"/>
              <a:ext cx="16002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838200" y="5562600"/>
              <a:ext cx="1554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</a:rPr>
                <a:t>TraceSource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19400" y="4267200"/>
            <a:ext cx="5876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Config::Connect ("/path/to/traced/value", callback1);</a:t>
            </a:r>
            <a:endParaRPr lang="en-US" sz="14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4876800"/>
            <a:ext cx="5876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Config::Connect ("/path/to/trace/source", callback2);</a:t>
            </a:r>
            <a:endParaRPr lang="en-US" sz="14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56388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tx1"/>
                </a:solidFill>
              </a:rPr>
              <a:t>unattached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2438400" y="4343400"/>
            <a:ext cx="381000" cy="228600"/>
          </a:xfrm>
          <a:prstGeom prst="rightArrow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2438400" y="4953000"/>
            <a:ext cx="381000" cy="228600"/>
          </a:xfrm>
          <a:prstGeom prst="rightArrow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NetDevice trace hooks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838200"/>
          </a:xfrm>
        </p:spPr>
        <p:txBody>
          <a:bodyPr/>
          <a:lstStyle/>
          <a:p>
            <a:r>
              <a:rPr lang="en-US" smtClean="0"/>
              <a:t>Example:  CsmaNetDevice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75</a:t>
            </a:fld>
            <a:endParaRPr lang="en-GB"/>
          </a:p>
        </p:txBody>
      </p:sp>
      <p:grpSp>
        <p:nvGrpSpPr>
          <p:cNvPr id="6" name="Group 32"/>
          <p:cNvGrpSpPr/>
          <p:nvPr/>
        </p:nvGrpSpPr>
        <p:grpSpPr>
          <a:xfrm>
            <a:off x="457200" y="1524000"/>
            <a:ext cx="8196140" cy="4560332"/>
            <a:chOff x="457200" y="1524000"/>
            <a:chExt cx="8196140" cy="456033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3200400"/>
              <a:ext cx="1524000" cy="917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2057400" y="2209800"/>
              <a:ext cx="685800" cy="1143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057400" y="3505200"/>
              <a:ext cx="762000" cy="2057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895600" y="1905000"/>
              <a:ext cx="321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CsmaNetDevice::Send ()</a:t>
              </a:r>
              <a:endPara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4267200" y="2286000"/>
              <a:ext cx="0" cy="68580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886200" y="2895600"/>
              <a:ext cx="0" cy="914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886200" y="3810000"/>
              <a:ext cx="6858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572000" y="2895600"/>
              <a:ext cx="0" cy="914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/>
            <p:cNvSpPr/>
            <p:nvPr/>
          </p:nvSpPr>
          <p:spPr bwMode="auto">
            <a:xfrm>
              <a:off x="3886200" y="3581400"/>
              <a:ext cx="685800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886200" y="3352800"/>
              <a:ext cx="685800" cy="22860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886200" y="3124200"/>
              <a:ext cx="6858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00400" y="4800600"/>
              <a:ext cx="2252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CsmaNetDevice::</a:t>
              </a:r>
            </a:p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TransmitStart()</a:t>
              </a:r>
              <a:endPara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4267200" y="3962400"/>
              <a:ext cx="0" cy="68580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7010400" y="2286000"/>
              <a:ext cx="0" cy="24384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none" w="lg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019800" y="4800600"/>
              <a:ext cx="2252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CsmaNetDevice::</a:t>
              </a:r>
            </a:p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Receive()</a:t>
              </a:r>
              <a:endPara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7" name="Can 26"/>
            <p:cNvSpPr/>
            <p:nvPr/>
          </p:nvSpPr>
          <p:spPr bwMode="auto">
            <a:xfrm rot="5400000">
              <a:off x="5372100" y="4229100"/>
              <a:ext cx="304800" cy="3276600"/>
            </a:xfrm>
            <a:prstGeom prst="can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00600" y="571500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</a:rPr>
                <a:t>CsmaChannel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00800" y="1524000"/>
              <a:ext cx="2252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NetDevice::</a:t>
              </a:r>
            </a:p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ReceiveCallback</a:t>
              </a:r>
              <a:endPara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24200" y="327660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smtClean="0">
                  <a:solidFill>
                    <a:schemeClr val="tx1"/>
                  </a:solidFill>
                </a:rPr>
                <a:t>queue</a:t>
              </a:r>
              <a:endParaRPr lang="en-US" sz="1400" i="1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43"/>
          <p:cNvGrpSpPr/>
          <p:nvPr/>
        </p:nvGrpSpPr>
        <p:grpSpPr>
          <a:xfrm>
            <a:off x="2743200" y="2514600"/>
            <a:ext cx="5784820" cy="2426732"/>
            <a:chOff x="2743200" y="2514600"/>
            <a:chExt cx="5784820" cy="2426732"/>
          </a:xfrm>
        </p:grpSpPr>
        <p:sp>
          <p:nvSpPr>
            <p:cNvPr id="34" name="TextBox 33"/>
            <p:cNvSpPr txBox="1"/>
            <p:nvPr/>
          </p:nvSpPr>
          <p:spPr>
            <a:xfrm>
              <a:off x="7315200" y="25146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MacRx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24400" y="281940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MacDrop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95800" y="25908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MacTx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43400" y="3810000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MacTxBackoff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3200" y="426720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PhyTxBegin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19400" y="457200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PhyTxEnd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43400" y="44196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PhyTxDrop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86400" y="3200400"/>
              <a:ext cx="18261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Sniffer</a:t>
              </a:r>
            </a:p>
            <a:p>
              <a:r>
                <a:rPr lang="en-US" b="1" smtClean="0">
                  <a:solidFill>
                    <a:schemeClr val="tx1"/>
                  </a:solidFill>
                </a:rPr>
                <a:t>PromiscSniffer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86600" y="4267200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PhyRxEnd</a:t>
              </a:r>
            </a:p>
            <a:p>
              <a:r>
                <a:rPr lang="en-US" b="1" smtClean="0">
                  <a:solidFill>
                    <a:schemeClr val="tx1"/>
                  </a:solidFill>
                </a:rPr>
                <a:t>PhyRxDrop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8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smtClean="0"/>
              <a:t>Writing and debugging your own examples</a:t>
            </a:r>
            <a:endParaRPr lang="en-US" sz="28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76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Writing and debugging new programs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Choosing between Python and C++</a:t>
            </a:r>
          </a:p>
          <a:p>
            <a:r>
              <a:rPr lang="en-US" sz="2800" smtClean="0"/>
              <a:t>Reading existing code</a:t>
            </a:r>
          </a:p>
          <a:p>
            <a:r>
              <a:rPr lang="en-US" sz="2800" smtClean="0"/>
              <a:t>Understanding and controlling logging code</a:t>
            </a:r>
          </a:p>
          <a:p>
            <a:r>
              <a:rPr lang="en-US" sz="2800" smtClean="0"/>
              <a:t>Error conditions</a:t>
            </a:r>
          </a:p>
          <a:p>
            <a:r>
              <a:rPr lang="en-US" sz="2800" smtClean="0"/>
              <a:t>Running programs through a debugger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687099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Python bindings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ns-3 uses the 'pybindgen' tool to generate Python bindings for the underlying C++ libraries</a:t>
            </a:r>
          </a:p>
          <a:p>
            <a:r>
              <a:rPr lang="en-US" sz="2800" smtClean="0"/>
              <a:t>Existing bindings are typically found in the bindings/ directory of a module</a:t>
            </a:r>
          </a:p>
          <a:p>
            <a:r>
              <a:rPr lang="en-US" sz="2800" smtClean="0"/>
              <a:t>Some methods are not provided in Python (e.g. hooking trace sources)</a:t>
            </a:r>
          </a:p>
          <a:p>
            <a:r>
              <a:rPr lang="en-US" sz="2800" smtClean="0"/>
              <a:t>Generating new bindings requires a toolchain documented on the ns-3 web site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428227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Debugging support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Assertions: NS_ASSERT (expression);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Aborts the program if expression evaluates to false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Includes source file name and line number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Unconditional Breakpoints: NS_BREAKPOINT ();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Forces an unconditional breakpoint, compiled in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Debug Logging (not to be confused with tracing!)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Purpose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Used to trace code execution logic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For debugging, not to extract results!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Properties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NS_LOG* macros work with C++ IO streams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E.g.: NS_LOG_UNCOND (”I have received ” &lt;&lt; p-&gt;GetSize () &lt;&lt; ” bytes”);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 macros evaluate to nothing in optimized builds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When debugging is done, logging does not get in the way of execution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2903241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in ns-3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Time is stored as a large integer in ns-3</a:t>
            </a:r>
          </a:p>
          <a:p>
            <a:pPr lvl="1"/>
            <a:r>
              <a:rPr lang="en-US" sz="2400" dirty="0" smtClean="0"/>
              <a:t>Minimize floating point discrepancies across platforms</a:t>
            </a:r>
          </a:p>
          <a:p>
            <a:r>
              <a:rPr lang="en-US" sz="2800" dirty="0" smtClean="0"/>
              <a:t>Special Time classes are provided to manipulate time (such as standard operators)</a:t>
            </a:r>
          </a:p>
          <a:p>
            <a:r>
              <a:rPr lang="en-US" sz="2800" dirty="0" smtClean="0"/>
              <a:t>Default time resolution is nanoseconds, but can be set to other resolutions</a:t>
            </a:r>
          </a:p>
          <a:p>
            <a:r>
              <a:rPr lang="en-US" sz="2800" dirty="0" smtClean="0"/>
              <a:t>Time objects can be set by floating-point values and can export floating-point values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timeDouble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t.GetSeconds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Debugging support (cont.)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Logging levels: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NS_LOG_ERROR (...): serious error messages only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NS_LOG_WARN (...): warning messages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NS_LOG_DEBUG (...): rare ad-hoc debug messages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NS_LOG_INFO (...): informational messages (eg. banners)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NS_LOG_FUNCTION (...):function tracing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NS_LOG_PARAM (...): parameters to functions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NS_LOG_LOGIC (...): control flow tracing within functions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Logging ”components”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Logging messages organized by components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Usually one component is one .cc source file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NS_LOG_COMPONENT_DEFINE ("OlsrAgent");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Displaying log messages. Two ways: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Programatically: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/>
              <a:t>LogComponentEnable("OlsrAgent", LOG_LEVEL_ALL);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From the environment: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/>
              <a:t>NS_LOG="OlsrAgent" ./my-program</a:t>
            </a:r>
          </a:p>
        </p:txBody>
      </p:sp>
    </p:spTree>
    <p:extLst>
      <p:ext uri="{BB962C8B-B14F-4D97-AF65-F5344CB8AC3E}">
        <p14:creationId xmlns:p14="http://schemas.microsoft.com/office/powerpoint/2010/main" val="2711496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C++ programs through gdb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gdb</a:t>
            </a:r>
            <a:r>
              <a:rPr lang="en-US" sz="2800" dirty="0" smtClean="0"/>
              <a:t> debugger can be used directly on binaries in the build directory</a:t>
            </a:r>
          </a:p>
          <a:p>
            <a:r>
              <a:rPr lang="en-US" sz="2800" dirty="0" smtClean="0"/>
              <a:t>An easier way is to use a </a:t>
            </a:r>
            <a:r>
              <a:rPr lang="en-US" sz="2800" dirty="0" err="1" smtClean="0"/>
              <a:t>waf</a:t>
            </a:r>
            <a:r>
              <a:rPr lang="en-US" sz="2800" dirty="0" smtClean="0"/>
              <a:t> shortcut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--command-template="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gdb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%s" --run &lt;program-name&gt;</a:t>
            </a:r>
          </a:p>
          <a:p>
            <a:pPr lvl="1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87351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C++ programs through </a:t>
            </a:r>
            <a:r>
              <a:rPr lang="en-US" dirty="0" err="1" smtClean="0"/>
              <a:t>valgrind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valgrind</a:t>
            </a:r>
            <a:r>
              <a:rPr lang="en-US" sz="2800" dirty="0" smtClean="0"/>
              <a:t> </a:t>
            </a:r>
            <a:r>
              <a:rPr lang="en-US" sz="2800" dirty="0" err="1" smtClean="0"/>
              <a:t>memcheck</a:t>
            </a:r>
            <a:r>
              <a:rPr lang="en-US" sz="2800" dirty="0" smtClean="0"/>
              <a:t> can be used directly on binaries in the build directory</a:t>
            </a:r>
          </a:p>
          <a:p>
            <a:r>
              <a:rPr lang="en-US" sz="2800" dirty="0" smtClean="0"/>
              <a:t>An easier way is to use a </a:t>
            </a:r>
            <a:r>
              <a:rPr lang="en-US" sz="2800" dirty="0" err="1" smtClean="0"/>
              <a:t>waf</a:t>
            </a:r>
            <a:r>
              <a:rPr lang="en-US" sz="2800" dirty="0" smtClean="0"/>
              <a:t> shortcut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--command-template="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valgrind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%s" --run &lt;program-name&gt;</a:t>
            </a:r>
          </a:p>
          <a:p>
            <a:pPr lvl="1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>
                <a:cs typeface="Courier New" pitchFamily="49" charset="0"/>
              </a:rPr>
              <a:t>Note: disable GTK at configure time when running </a:t>
            </a:r>
            <a:r>
              <a:rPr lang="en-US" sz="2800" dirty="0" err="1" smtClean="0">
                <a:cs typeface="Courier New" pitchFamily="49" charset="0"/>
              </a:rPr>
              <a:t>valgrind</a:t>
            </a:r>
            <a:r>
              <a:rPr lang="en-US" sz="2800" dirty="0" smtClean="0">
                <a:cs typeface="Courier New" pitchFamily="49" charset="0"/>
              </a:rPr>
              <a:t> (to suppress spurious reports)</a:t>
            </a:r>
          </a:p>
          <a:p>
            <a:pPr marL="311150" lvl="1" indent="-311150">
              <a:spcBef>
                <a:spcPts val="800"/>
              </a:spcBef>
              <a:buFont typeface="Arial" charset="0"/>
              <a:buChar char="•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configure --disable-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gtk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--enable-tests ...</a:t>
            </a:r>
            <a:endParaRPr lang="en-US" sz="2800" dirty="0" smtClean="0">
              <a:cs typeface="Courier New" pitchFamily="49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11262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Testing</a:t>
            </a:r>
            <a:endParaRPr lang="en-GB"/>
          </a:p>
        </p:txBody>
      </p:sp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1308100"/>
            <a:ext cx="8229600" cy="5146675"/>
          </a:xfrm>
          <a:solidFill>
            <a:srgbClr val="FFFFFF"/>
          </a:solidFill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 dirty="0"/>
              <a:t>Can you trust ns-3 simulations?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/>
              <a:t>Can you trust </a:t>
            </a:r>
            <a:r>
              <a:rPr lang="en-GB" sz="2400" i="1" dirty="0"/>
              <a:t>any</a:t>
            </a:r>
            <a:r>
              <a:rPr lang="en-GB" sz="2400" dirty="0"/>
              <a:t> simulation?</a:t>
            </a:r>
          </a:p>
          <a:p>
            <a:pPr marL="1139825" lvl="2" indent="-225425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000" dirty="0"/>
              <a:t>Onus is on the simulation project to validate and document results</a:t>
            </a:r>
          </a:p>
          <a:p>
            <a:pPr marL="1139825" lvl="2" indent="-225425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000" dirty="0"/>
              <a:t>Onus is also on the researcher to verify results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 dirty="0"/>
              <a:t>ns-3 strategies: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/>
              <a:t>regression </a:t>
            </a:r>
            <a:r>
              <a:rPr lang="en-GB" sz="2400" dirty="0" smtClean="0"/>
              <a:t>tests</a:t>
            </a:r>
            <a:endParaRPr lang="en-GB" sz="2400" dirty="0"/>
          </a:p>
          <a:p>
            <a:pPr marL="1139825" lvl="2" indent="-225425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000" dirty="0"/>
              <a:t>Aim for </a:t>
            </a:r>
            <a:r>
              <a:rPr lang="en-GB" sz="2000" b="1" i="1" dirty="0"/>
              <a:t>event-based </a:t>
            </a:r>
            <a:r>
              <a:rPr lang="en-GB" sz="2000" dirty="0"/>
              <a:t>rather than </a:t>
            </a:r>
            <a:r>
              <a:rPr lang="en-GB" sz="2000" b="1" i="1" dirty="0"/>
              <a:t>trace-based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 smtClean="0"/>
              <a:t>unit tests for verification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 smtClean="0"/>
              <a:t>validation </a:t>
            </a:r>
            <a:r>
              <a:rPr lang="en-GB" sz="2400" dirty="0"/>
              <a:t>of models on </a:t>
            </a:r>
            <a:r>
              <a:rPr lang="en-GB" sz="2400" dirty="0" err="1" smtClean="0"/>
              <a:t>testbeds</a:t>
            </a:r>
            <a:r>
              <a:rPr lang="en-GB" sz="2400" dirty="0" smtClean="0"/>
              <a:t> where possible</a:t>
            </a:r>
            <a:endParaRPr lang="en-GB" sz="2400" dirty="0"/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/>
              <a:t>reuse of code</a:t>
            </a:r>
          </a:p>
        </p:txBody>
      </p:sp>
    </p:spTree>
    <p:extLst>
      <p:ext uri="{BB962C8B-B14F-4D97-AF65-F5344CB8AC3E}">
        <p14:creationId xmlns:p14="http://schemas.microsoft.com/office/powerpoint/2010/main" val="4203092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Test framework</a:t>
            </a:r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 dirty="0"/>
              <a:t>ns-3-dev is checked nightly on multiple platforms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dirty="0"/>
              <a:t>Linux gcc-4.x, </a:t>
            </a:r>
            <a:r>
              <a:rPr lang="en-US" sz="2400" dirty="0" smtClean="0"/>
              <a:t>i386 </a:t>
            </a:r>
            <a:r>
              <a:rPr lang="en-US" sz="2400" dirty="0"/>
              <a:t>and x86_64, OS </a:t>
            </a:r>
            <a:r>
              <a:rPr lang="en-US" sz="2400" dirty="0" smtClean="0"/>
              <a:t>X, FreeBSD clang, and Cygwin (occasionally)</a:t>
            </a:r>
            <a:endParaRPr lang="en-US" sz="2400" dirty="0"/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dirty="0">
                <a:latin typeface="Courier New" pitchFamily="49" charset="0"/>
              </a:rPr>
              <a:t>./test.py</a:t>
            </a:r>
            <a:r>
              <a:rPr lang="en-US" sz="2800" dirty="0"/>
              <a:t> will run regression tests</a:t>
            </a:r>
          </a:p>
          <a:p>
            <a:pPr marL="711200" lvl="1" indent="-25400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81000" y="34290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Walk through test code, test terminology (suite, case), and examples of how tests are run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82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Improving performance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Debug vs optimized builds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./waf -d debug configure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./waf -d debug optimized</a:t>
            </a:r>
          </a:p>
          <a:p>
            <a:pPr marL="311150" indent="-31115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2800"/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Build ns-3 with static libraries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smtClean="0"/>
              <a:t>./waf --enable-static</a:t>
            </a:r>
            <a:endParaRPr lang="en-US" sz="2400"/>
          </a:p>
          <a:p>
            <a:pPr marL="311150" indent="-31115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2800"/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Use different compilers (icc</a:t>
            </a:r>
            <a:r>
              <a:rPr lang="en-US" sz="2800" smtClean="0"/>
              <a:t>)</a:t>
            </a:r>
          </a:p>
          <a:p>
            <a:pPr lvl="1" indent="-311150"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smtClean="0"/>
              <a:t>has been done in past, not regularly tested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46419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Events in ns-3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are just function calls that execute at a simulated time</a:t>
            </a:r>
          </a:p>
          <a:p>
            <a:pPr lvl="1"/>
            <a:r>
              <a:rPr lang="en-US" dirty="0" smtClean="0"/>
              <a:t>i.e. callbacks</a:t>
            </a:r>
          </a:p>
          <a:p>
            <a:pPr lvl="1"/>
            <a:r>
              <a:rPr lang="en-US" dirty="0" smtClean="0"/>
              <a:t>another difference compared to other simulators, which often use special "event handlers" in each model</a:t>
            </a:r>
          </a:p>
          <a:p>
            <a:r>
              <a:rPr lang="en-US" dirty="0" smtClean="0"/>
              <a:t>Events have IDs to allow them to be cancelled or to test their status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</TotalTime>
  <Words>3353</Words>
  <Application>Microsoft Office PowerPoint</Application>
  <PresentationFormat>On-screen Show (4:3)</PresentationFormat>
  <Paragraphs>664</Paragraphs>
  <Slides>85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Courier New</vt:lpstr>
      <vt:lpstr>Times New Roman</vt:lpstr>
      <vt:lpstr>Default Design</vt:lpstr>
      <vt:lpstr>PowerPoint Presentation</vt:lpstr>
      <vt:lpstr>Simulator core</vt:lpstr>
      <vt:lpstr>Simulator core</vt:lpstr>
      <vt:lpstr>Simulator example</vt:lpstr>
      <vt:lpstr>Simulator example (in Python)</vt:lpstr>
      <vt:lpstr>Simulation program flow</vt:lpstr>
      <vt:lpstr>Command-line arguments</vt:lpstr>
      <vt:lpstr>Time in ns-3</vt:lpstr>
      <vt:lpstr>Events in ns-3</vt:lpstr>
      <vt:lpstr>Simulator and Schedulers</vt:lpstr>
      <vt:lpstr>Random Variables</vt:lpstr>
      <vt:lpstr>Random variables and independent replications</vt:lpstr>
      <vt:lpstr>ns-3 random number generator</vt:lpstr>
      <vt:lpstr>Run number vs. seed</vt:lpstr>
      <vt:lpstr>Putting it together</vt:lpstr>
      <vt:lpstr>Nodes and Devices</vt:lpstr>
      <vt:lpstr>Example walkthrough</vt:lpstr>
      <vt:lpstr>Example program</vt:lpstr>
      <vt:lpstr>Fundamentals</vt:lpstr>
      <vt:lpstr>Node basics</vt:lpstr>
      <vt:lpstr>NetDevices and Channels</vt:lpstr>
      <vt:lpstr>Internet Stack</vt:lpstr>
      <vt:lpstr>Other basic models in ns-3</vt:lpstr>
      <vt:lpstr>Structure of an ns-3 program</vt:lpstr>
      <vt:lpstr>Helper API</vt:lpstr>
      <vt:lpstr>Containers</vt:lpstr>
      <vt:lpstr>The Helper API (vs. low-level API)</vt:lpstr>
      <vt:lpstr>Helper Objects</vt:lpstr>
      <vt:lpstr>Installation onto containers</vt:lpstr>
      <vt:lpstr>Internet stack</vt:lpstr>
      <vt:lpstr>Example program iterations</vt:lpstr>
      <vt:lpstr>Visualization</vt:lpstr>
      <vt:lpstr>PyViz overview</vt:lpstr>
      <vt:lpstr>Pyviz screenshot (Graphviz layout) </vt:lpstr>
      <vt:lpstr>Pyviz and FlowMonitor</vt:lpstr>
      <vt:lpstr>Enabling PyViz in your simulations</vt:lpstr>
      <vt:lpstr>FlowMonitor</vt:lpstr>
      <vt:lpstr>FlowMonitor architecture</vt:lpstr>
      <vt:lpstr>FlowMonitor statistics</vt:lpstr>
      <vt:lpstr>FlowMonitor configuration</vt:lpstr>
      <vt:lpstr>FlowMonitor output</vt:lpstr>
      <vt:lpstr>NetAnim</vt:lpstr>
      <vt:lpstr>NetAnim key features</vt:lpstr>
      <vt:lpstr>Placeholder for netanim videos</vt:lpstr>
      <vt:lpstr>ns-3 Objects</vt:lpstr>
      <vt:lpstr>Object metadata system</vt:lpstr>
      <vt:lpstr>Smart pointers</vt:lpstr>
      <vt:lpstr>Examples</vt:lpstr>
      <vt:lpstr>Dynamic run-time object aggregation</vt:lpstr>
      <vt:lpstr>Usage</vt:lpstr>
      <vt:lpstr>Attributes and default values</vt:lpstr>
      <vt:lpstr>ns-3 attribute system</vt:lpstr>
      <vt:lpstr>Short digression: Object metadata system</vt:lpstr>
      <vt:lpstr>Use cases for attributes</vt:lpstr>
      <vt:lpstr>Use cases for attributes (cont.)‏</vt:lpstr>
      <vt:lpstr>How to handle attributes</vt:lpstr>
      <vt:lpstr>Navigating the attributes</vt:lpstr>
      <vt:lpstr>Attribute namespace</vt:lpstr>
      <vt:lpstr>Navigating the attributes using paths</vt:lpstr>
      <vt:lpstr>What users will do</vt:lpstr>
      <vt:lpstr>Fine-grained attribute handling</vt:lpstr>
      <vt:lpstr>Attribute documentation</vt:lpstr>
      <vt:lpstr>Options to manipulate attributes</vt:lpstr>
      <vt:lpstr>Summary on ns-3 objects</vt:lpstr>
      <vt:lpstr>Packets</vt:lpstr>
      <vt:lpstr>ns-3 Packet</vt:lpstr>
      <vt:lpstr>ns-3 Packet structure</vt:lpstr>
      <vt:lpstr>Copy-on-write</vt:lpstr>
      <vt:lpstr>Headers and trailers</vt:lpstr>
      <vt:lpstr>Headers and trailers (cont.)</vt:lpstr>
      <vt:lpstr>Packet tags</vt:lpstr>
      <vt:lpstr>Tracing and statistics</vt:lpstr>
      <vt:lpstr>Tracing overview</vt:lpstr>
      <vt:lpstr>Tracing in ns-3</vt:lpstr>
      <vt:lpstr>NetDevice trace hooks</vt:lpstr>
      <vt:lpstr>Writing and debugging your own examples</vt:lpstr>
      <vt:lpstr>Writing and debugging new programs</vt:lpstr>
      <vt:lpstr>Python bindings</vt:lpstr>
      <vt:lpstr>Debugging support</vt:lpstr>
      <vt:lpstr>Debugging support (cont.)</vt:lpstr>
      <vt:lpstr>Running C++ programs through gdb</vt:lpstr>
      <vt:lpstr>Running C++ programs through valgrind</vt:lpstr>
      <vt:lpstr>Testing</vt:lpstr>
      <vt:lpstr>Test framework</vt:lpstr>
      <vt:lpstr>Improving performance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ns-3 overview for WiFi-Alliance June 2008  prepared by Tom Henderson (tomhend@u.washington.edu)‏</dc:title>
  <dc:creator>Henderson, Thomas R</dc:creator>
  <cp:lastModifiedBy>tomh</cp:lastModifiedBy>
  <cp:revision>227</cp:revision>
  <dcterms:modified xsi:type="dcterms:W3CDTF">2015-05-10T21:56:08Z</dcterms:modified>
</cp:coreProperties>
</file>