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</p:sldMasterIdLst>
  <p:notesMasterIdLst>
    <p:notesMasterId r:id="rId67"/>
  </p:notesMasterIdLst>
  <p:handoutMasterIdLst>
    <p:handoutMasterId r:id="rId68"/>
  </p:handoutMasterIdLst>
  <p:sldIdLst>
    <p:sldId id="493" r:id="rId2"/>
    <p:sldId id="538" r:id="rId3"/>
    <p:sldId id="544" r:id="rId4"/>
    <p:sldId id="539" r:id="rId5"/>
    <p:sldId id="540" r:id="rId6"/>
    <p:sldId id="541" r:id="rId7"/>
    <p:sldId id="603" r:id="rId8"/>
    <p:sldId id="604" r:id="rId9"/>
    <p:sldId id="606" r:id="rId10"/>
    <p:sldId id="607" r:id="rId11"/>
    <p:sldId id="580" r:id="rId12"/>
    <p:sldId id="542" r:id="rId13"/>
    <p:sldId id="565" r:id="rId14"/>
    <p:sldId id="566" r:id="rId15"/>
    <p:sldId id="551" r:id="rId16"/>
    <p:sldId id="567" r:id="rId17"/>
    <p:sldId id="568" r:id="rId18"/>
    <p:sldId id="570" r:id="rId19"/>
    <p:sldId id="569" r:id="rId20"/>
    <p:sldId id="553" r:id="rId21"/>
    <p:sldId id="571" r:id="rId22"/>
    <p:sldId id="579" r:id="rId23"/>
    <p:sldId id="581" r:id="rId24"/>
    <p:sldId id="572" r:id="rId25"/>
    <p:sldId id="573" r:id="rId26"/>
    <p:sldId id="574" r:id="rId27"/>
    <p:sldId id="575" r:id="rId28"/>
    <p:sldId id="576" r:id="rId29"/>
    <p:sldId id="578" r:id="rId30"/>
    <p:sldId id="582" r:id="rId31"/>
    <p:sldId id="583" r:id="rId32"/>
    <p:sldId id="586" r:id="rId33"/>
    <p:sldId id="584" r:id="rId34"/>
    <p:sldId id="548" r:id="rId35"/>
    <p:sldId id="549" r:id="rId36"/>
    <p:sldId id="585" r:id="rId37"/>
    <p:sldId id="577" r:id="rId38"/>
    <p:sldId id="587" r:id="rId39"/>
    <p:sldId id="543" r:id="rId40"/>
    <p:sldId id="605" r:id="rId41"/>
    <p:sldId id="555" r:id="rId42"/>
    <p:sldId id="589" r:id="rId43"/>
    <p:sldId id="588" r:id="rId44"/>
    <p:sldId id="599" r:id="rId45"/>
    <p:sldId id="545" r:id="rId46"/>
    <p:sldId id="563" r:id="rId47"/>
    <p:sldId id="557" r:id="rId48"/>
    <p:sldId id="562" r:id="rId49"/>
    <p:sldId id="556" r:id="rId50"/>
    <p:sldId id="558" r:id="rId51"/>
    <p:sldId id="559" r:id="rId52"/>
    <p:sldId id="564" r:id="rId53"/>
    <p:sldId id="593" r:id="rId54"/>
    <p:sldId id="594" r:id="rId55"/>
    <p:sldId id="595" r:id="rId56"/>
    <p:sldId id="596" r:id="rId57"/>
    <p:sldId id="597" r:id="rId58"/>
    <p:sldId id="598" r:id="rId59"/>
    <p:sldId id="590" r:id="rId60"/>
    <p:sldId id="591" r:id="rId61"/>
    <p:sldId id="600" r:id="rId62"/>
    <p:sldId id="601" r:id="rId63"/>
    <p:sldId id="592" r:id="rId64"/>
    <p:sldId id="602" r:id="rId65"/>
    <p:sldId id="537" r:id="rId66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3F9E7A-6782-904C-B350-20CD4EB7C9B0}">
          <p14:sldIdLst>
            <p14:sldId id="493"/>
          </p14:sldIdLst>
        </p14:section>
        <p14:section name="Motivation" id="{79E1F2EF-5C3A-E144-989E-28EB543943F3}">
          <p14:sldIdLst>
            <p14:sldId id="538"/>
            <p14:sldId id="544"/>
            <p14:sldId id="539"/>
            <p14:sldId id="540"/>
            <p14:sldId id="541"/>
            <p14:sldId id="603"/>
            <p14:sldId id="604"/>
            <p14:sldId id="606"/>
            <p14:sldId id="607"/>
          </p14:sldIdLst>
        </p14:section>
        <p14:section name="MPI" id="{7873A646-41E1-5A4F-8EF3-CEDE2D26BF27}">
          <p14:sldIdLst>
            <p14:sldId id="580"/>
            <p14:sldId id="542"/>
            <p14:sldId id="565"/>
            <p14:sldId id="566"/>
            <p14:sldId id="551"/>
            <p14:sldId id="567"/>
            <p14:sldId id="568"/>
            <p14:sldId id="570"/>
            <p14:sldId id="569"/>
            <p14:sldId id="553"/>
            <p14:sldId id="571"/>
            <p14:sldId id="579"/>
          </p14:sldIdLst>
        </p14:section>
        <p14:section name="PDES" id="{8B00654F-F049-204E-A14B-37C41D038995}">
          <p14:sldIdLst>
            <p14:sldId id="581"/>
            <p14:sldId id="572"/>
            <p14:sldId id="573"/>
            <p14:sldId id="574"/>
            <p14:sldId id="575"/>
            <p14:sldId id="576"/>
            <p14:sldId id="578"/>
            <p14:sldId id="582"/>
            <p14:sldId id="583"/>
            <p14:sldId id="586"/>
            <p14:sldId id="584"/>
            <p14:sldId id="548"/>
            <p14:sldId id="549"/>
            <p14:sldId id="585"/>
            <p14:sldId id="577"/>
          </p14:sldIdLst>
        </p14:section>
        <p14:section name="ns-3" id="{BAEFF564-3444-5149-8BBC-D59E5860F8E8}">
          <p14:sldIdLst>
            <p14:sldId id="587"/>
            <p14:sldId id="543"/>
            <p14:sldId id="605"/>
            <p14:sldId id="555"/>
            <p14:sldId id="589"/>
            <p14:sldId id="588"/>
            <p14:sldId id="599"/>
            <p14:sldId id="545"/>
            <p14:sldId id="563"/>
            <p14:sldId id="557"/>
            <p14:sldId id="562"/>
          </p14:sldIdLst>
        </p14:section>
        <p14:section name="Models" id="{5DF353B5-C9A2-1544-8945-BE0729241671}">
          <p14:sldIdLst>
            <p14:sldId id="556"/>
            <p14:sldId id="558"/>
            <p14:sldId id="559"/>
          </p14:sldIdLst>
        </p14:section>
        <p14:section name="Example" id="{AB5D41E6-05EF-FA47-AB89-FF50C9567121}">
          <p14:sldIdLst>
            <p14:sldId id="564"/>
            <p14:sldId id="593"/>
            <p14:sldId id="594"/>
            <p14:sldId id="595"/>
            <p14:sldId id="596"/>
            <p14:sldId id="597"/>
            <p14:sldId id="598"/>
          </p14:sldIdLst>
        </p14:section>
        <p14:section name="Errors" id="{7E567636-7EC5-6C48-B8B7-74343412B0BD}">
          <p14:sldIdLst>
            <p14:sldId id="590"/>
          </p14:sldIdLst>
        </p14:section>
        <p14:section name="Performance" id="{2EB6DE73-1BDD-B148-9298-BE5FA05EDC92}">
          <p14:sldIdLst>
            <p14:sldId id="591"/>
            <p14:sldId id="600"/>
            <p14:sldId id="601"/>
          </p14:sldIdLst>
        </p14:section>
        <p14:section name="Future" id="{BB8178B1-CA4B-FF4D-BB17-09EA05482AA9}">
          <p14:sldIdLst>
            <p14:sldId id="592"/>
            <p14:sldId id="602"/>
            <p14:sldId id="5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4E68C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1879" autoAdjust="0"/>
  </p:normalViewPr>
  <p:slideViewPr>
    <p:cSldViewPr snapToGrid="0">
      <p:cViewPr varScale="1">
        <p:scale>
          <a:sx n="155" d="100"/>
          <a:sy n="155" d="100"/>
        </p:scale>
        <p:origin x="-448" y="-96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6/14/16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6/14/16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r>
              <a:rPr lang="en-US" baseline="0" dirty="0" smtClean="0"/>
              <a:t> of PDES predates MPI by a decade, so it has it’s own terms.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7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Won’t say anything more about these simulator implementations.  Straightforward implementation of the algorithms we just discussed.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9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0236" y="3058160"/>
            <a:ext cx="5623763" cy="3799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511" y="3298862"/>
            <a:ext cx="3105889" cy="56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534401" y="6471920"/>
            <a:ext cx="486188" cy="292311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9338" y="6478370"/>
            <a:ext cx="1792556" cy="325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Distributed (Parallel) Simulation with </a:t>
            </a:r>
            <a:r>
              <a:rPr lang="en-US" sz="3200" b="1" dirty="0"/>
              <a:t>ns-</a:t>
            </a:r>
            <a:r>
              <a:rPr lang="en-US" sz="3200" b="1" dirty="0" smtClean="0"/>
              <a:t>3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6642605" cy="369888"/>
          </a:xfrm>
        </p:spPr>
        <p:txBody>
          <a:bodyPr/>
          <a:lstStyle/>
          <a:p>
            <a:pPr marL="0" lvl="0" indent="4763"/>
            <a:r>
              <a:rPr lang="en-US" dirty="0" smtClean="0">
                <a:cs typeface="Lucida Handwriting"/>
              </a:rPr>
              <a:t>WNS3 </a:t>
            </a:r>
            <a:r>
              <a:rPr lang="en-US" dirty="0" smtClean="0">
                <a:cs typeface="Lucida Handwriting"/>
              </a:rPr>
              <a:t>2016 </a:t>
            </a:r>
            <a:r>
              <a:rPr lang="en-US" dirty="0" smtClean="0">
                <a:cs typeface="Lucida Handwriting"/>
              </a:rPr>
              <a:t>Tutorial, </a:t>
            </a:r>
            <a:r>
              <a:rPr lang="en-US" dirty="0" smtClean="0">
                <a:cs typeface="Lucida Handwriting"/>
              </a:rPr>
              <a:t>University of Washington</a:t>
            </a:r>
            <a:endParaRPr lang="en-US" dirty="0" smtClean="0">
              <a:cs typeface="Lucida Handwriting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38601" y="2606094"/>
            <a:ext cx="4893502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kumimoji="0" lang="en-US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Peter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D. Barnes, Jr (LLNL)</a:t>
            </a:r>
            <a:b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Ken </a:t>
            </a:r>
            <a:r>
              <a:rPr kumimoji="0" lang="en-US" sz="2000" b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Renard</a:t>
            </a:r>
            <a:r>
              <a:rPr kumimoji="0" lang="en-US" sz="20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(ARL)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795260" y="2075538"/>
            <a:ext cx="4953935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https://</a:t>
            </a:r>
            <a:r>
              <a:rPr lang="en-US" sz="1600" dirty="0" err="1">
                <a:cs typeface="Lucida Handwriting"/>
              </a:rPr>
              <a:t>www.nsnam.org</a:t>
            </a:r>
            <a:r>
              <a:rPr lang="en-US" sz="1600" dirty="0">
                <a:cs typeface="Lucida Handwriting"/>
              </a:rPr>
              <a:t>/wiki/</a:t>
            </a:r>
            <a:r>
              <a:rPr lang="en-US" sz="1600" dirty="0" smtClean="0">
                <a:cs typeface="Lucida Handwriting"/>
              </a:rPr>
              <a:t>AnnualTraining2016</a:t>
            </a:r>
            <a:br>
              <a:rPr lang="en-US" sz="1600" dirty="0" smtClean="0">
                <a:cs typeface="Lucida Handwriting"/>
              </a:rPr>
            </a:br>
            <a:r>
              <a:rPr lang="en-US" sz="1600" dirty="0" smtClean="0">
                <a:cs typeface="Lucida Handwriting"/>
              </a:rPr>
              <a:t>June 14, 2016</a:t>
            </a:r>
            <a:endParaRPr lang="en-US" sz="1600" dirty="0">
              <a:cs typeface="Lucida Handwriting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Seriously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None/>
            </a:pPr>
            <a:r>
              <a:rPr lang="en-US" dirty="0" smtClean="0"/>
              <a:t>Today:</a:t>
            </a:r>
          </a:p>
          <a:p>
            <a:r>
              <a:rPr lang="en-US" dirty="0" smtClean="0"/>
              <a:t>Getting one model to run in parallel</a:t>
            </a:r>
          </a:p>
          <a:p>
            <a:pPr marL="119062" indent="0">
              <a:buNone/>
            </a:pPr>
            <a:endParaRPr lang="en-US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3087" y="3668573"/>
            <a:ext cx="2905760" cy="2077720"/>
            <a:chOff x="5902960" y="1620520"/>
            <a:chExt cx="2905760" cy="207772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3021" y="162052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13" name="Picture 12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265487" y="3820973"/>
            <a:ext cx="2905760" cy="2077720"/>
            <a:chOff x="5902960" y="1620520"/>
            <a:chExt cx="2905760" cy="20777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83021" y="162052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17" name="Picture 16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417887" y="3973373"/>
            <a:ext cx="2905760" cy="2077720"/>
            <a:chOff x="5902960" y="1620520"/>
            <a:chExt cx="2905760" cy="207772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3021" y="162052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21" name="Picture 20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570287" y="4125773"/>
            <a:ext cx="2905760" cy="2077720"/>
            <a:chOff x="5902960" y="1620520"/>
            <a:chExt cx="2905760" cy="207772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83021" y="162052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25" name="Picture 24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722687" y="4278173"/>
            <a:ext cx="2905760" cy="2077720"/>
            <a:chOff x="5902960" y="1620520"/>
            <a:chExt cx="2905760" cy="207772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3021" y="162052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29" name="Picture 28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39337" y="4237210"/>
            <a:ext cx="2905760" cy="2077720"/>
            <a:chOff x="839337" y="2926242"/>
            <a:chExt cx="2905760" cy="207772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839337" y="2971962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9398" y="2926242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</a:t>
              </a:r>
              <a:endParaRPr lang="en-US" sz="2400" b="1" dirty="0"/>
            </a:p>
          </p:txBody>
        </p:sp>
        <p:pic>
          <p:nvPicPr>
            <p:cNvPr id="9" name="Picture 8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78" y="3346867"/>
              <a:ext cx="2684079" cy="16002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720650" y="3719874"/>
              <a:ext cx="85585" cy="184666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US" sz="1200" b="1" dirty="0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718649" y="1566864"/>
            <a:ext cx="3968496" cy="2226749"/>
          </a:xfrm>
        </p:spPr>
        <p:txBody>
          <a:bodyPr>
            <a:normAutofit/>
          </a:bodyPr>
          <a:lstStyle/>
          <a:p>
            <a:r>
              <a:rPr lang="en-US" dirty="0" smtClean="0"/>
              <a:t>Not discussing how to run one model many times (in parallel)</a:t>
            </a:r>
          </a:p>
        </p:txBody>
      </p:sp>
    </p:spTree>
    <p:extLst>
      <p:ext uri="{BB962C8B-B14F-4D97-AF65-F5344CB8AC3E}">
        <p14:creationId xmlns:p14="http://schemas.microsoft.com/office/powerpoint/2010/main" val="427967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Topics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Core features</a:t>
            </a:r>
          </a:p>
          <a:p>
            <a:r>
              <a:rPr lang="en-US" dirty="0" smtClean="0"/>
              <a:t>API specification</a:t>
            </a:r>
          </a:p>
          <a:p>
            <a:r>
              <a:rPr lang="en-US" dirty="0" smtClean="0"/>
              <a:t>Ranks and communicators</a:t>
            </a:r>
          </a:p>
          <a:p>
            <a:r>
              <a:rPr lang="en-US" dirty="0" smtClean="0"/>
              <a:t>Point-to-point messages</a:t>
            </a:r>
          </a:p>
          <a:p>
            <a:r>
              <a:rPr lang="en-US" dirty="0" smtClean="0"/>
              <a:t>Collectives</a:t>
            </a:r>
          </a:p>
          <a:p>
            <a:r>
              <a:rPr lang="en-US" dirty="0" smtClean="0"/>
              <a:t>Getting and using MPI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Hello World</a:t>
            </a:r>
          </a:p>
          <a:p>
            <a:pPr lvl="1"/>
            <a:r>
              <a:rPr lang="en-US" dirty="0" smtClean="0"/>
              <a:t>Simple messaging</a:t>
            </a:r>
          </a:p>
          <a:p>
            <a:pPr lvl="1"/>
            <a:r>
              <a:rPr lang="en-US" dirty="0" smtClean="0"/>
              <a:t>Ghost cell pattern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2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4"/>
            <a:ext cx="8229600" cy="4046528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De facto</a:t>
            </a:r>
            <a:r>
              <a:rPr lang="en-US" dirty="0" smtClean="0"/>
              <a:t> standard programming model for parallel scientific codes (but see Charm++ for an alternative)</a:t>
            </a:r>
          </a:p>
          <a:p>
            <a:r>
              <a:rPr lang="en-US" dirty="0" smtClean="0"/>
              <a:t>Basic functionality is sending messages (data) between processes, which are called </a:t>
            </a:r>
            <a:r>
              <a:rPr lang="en-US" i="1" dirty="0" smtClean="0"/>
              <a:t>ranks</a:t>
            </a:r>
          </a:p>
          <a:p>
            <a:r>
              <a:rPr lang="en-US" dirty="0" smtClean="0"/>
              <a:t>Core features</a:t>
            </a:r>
          </a:p>
          <a:p>
            <a:pPr lvl="1"/>
            <a:r>
              <a:rPr lang="en-US" dirty="0" smtClean="0"/>
              <a:t>API specification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~Language independent (FORTRAN, C, C++, Python, Java,…)</a:t>
            </a:r>
          </a:p>
          <a:p>
            <a:pPr lvl="2"/>
            <a:r>
              <a:rPr lang="en-US" dirty="0" smtClean="0">
                <a:sym typeface="Wingdings"/>
              </a:rPr>
              <a:t>Supports (doesn’t preclude) high performance and scalability</a:t>
            </a:r>
          </a:p>
          <a:p>
            <a:pPr lvl="1"/>
            <a:r>
              <a:rPr lang="en-US" dirty="0" smtClean="0">
                <a:sym typeface="Wingdings"/>
              </a:rPr>
              <a:t>Point-to-point (</a:t>
            </a:r>
            <a:r>
              <a:rPr lang="en-US" dirty="0" err="1" smtClean="0">
                <a:sym typeface="Wingdings"/>
              </a:rPr>
              <a:t>src,dst</a:t>
            </a:r>
            <a:r>
              <a:rPr lang="en-US" dirty="0" smtClean="0">
                <a:sym typeface="Wingdings"/>
              </a:rPr>
              <a:t>) messaging, as well as collectives</a:t>
            </a:r>
          </a:p>
          <a:p>
            <a:pPr lvl="2"/>
            <a:r>
              <a:rPr lang="en-US" dirty="0" smtClean="0">
                <a:sym typeface="Wingdings"/>
              </a:rPr>
              <a:t>Broadcast, reduction (compute min value), …</a:t>
            </a:r>
          </a:p>
          <a:p>
            <a:pPr lvl="1"/>
            <a:r>
              <a:rPr lang="en-US" dirty="0" smtClean="0">
                <a:sym typeface="Wingdings"/>
              </a:rPr>
              <a:t>Works equally well on distributed and shared memory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Interface (MPI)</a:t>
            </a:r>
            <a:br>
              <a:rPr lang="en-US" dirty="0" smtClean="0"/>
            </a:br>
            <a:r>
              <a:rPr lang="en-US" dirty="0" smtClean="0"/>
              <a:t>Features 1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998" y="5257420"/>
            <a:ext cx="2585096" cy="10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998" y="5248918"/>
            <a:ext cx="2585096" cy="10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6200000">
            <a:off x="7515571" y="4760406"/>
            <a:ext cx="2793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https://computing.llnl.gov/tutorials/mpi/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91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API specification, implementation up to “vendor”</a:t>
            </a:r>
          </a:p>
          <a:p>
            <a:pPr lvl="1"/>
            <a:r>
              <a:rPr lang="en-US" dirty="0" smtClean="0">
                <a:sym typeface="Wingdings"/>
              </a:rPr>
              <a:t>Vary </a:t>
            </a:r>
            <a:r>
              <a:rPr lang="en-US" dirty="0">
                <a:sym typeface="Wingdings"/>
              </a:rPr>
              <a:t>in </a:t>
            </a:r>
            <a:r>
              <a:rPr lang="en-US" dirty="0"/>
              <a:t>performance, runtime launch, 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>
                <a:sym typeface="Wingdings"/>
              </a:rPr>
              <a:t>Architecture-specific libraries can target specialized hardware</a:t>
            </a:r>
          </a:p>
          <a:p>
            <a:pPr lvl="2"/>
            <a:r>
              <a:rPr lang="en-US" dirty="0" smtClean="0">
                <a:sym typeface="Wingdings"/>
              </a:rPr>
              <a:t>High-speed interconnects:  </a:t>
            </a:r>
            <a:r>
              <a:rPr lang="en-US" dirty="0" err="1" smtClean="0">
                <a:sym typeface="Wingdings"/>
              </a:rPr>
              <a:t>Infiniband</a:t>
            </a:r>
            <a:r>
              <a:rPr lang="en-US" dirty="0" smtClean="0">
                <a:sym typeface="Wingdings"/>
              </a:rPr>
              <a:t>, PAMI, …</a:t>
            </a:r>
          </a:p>
          <a:p>
            <a:pPr lvl="2"/>
            <a:r>
              <a:rPr lang="en-US" dirty="0" smtClean="0">
                <a:sym typeface="Wingdings"/>
              </a:rPr>
              <a:t>Specialized network topologies:  Fat-tree, Dragonfly, 5-d torus</a:t>
            </a:r>
          </a:p>
          <a:p>
            <a:pPr lvl="2"/>
            <a:r>
              <a:rPr lang="en-US" dirty="0" smtClean="0">
                <a:sym typeface="Wingdings"/>
              </a:rPr>
              <a:t>Specialized network interfaces: low-latency, high-throughput</a:t>
            </a:r>
          </a:p>
          <a:p>
            <a:pPr lvl="2"/>
            <a:r>
              <a:rPr lang="en-US" dirty="0" smtClean="0">
                <a:sym typeface="Wingdings"/>
              </a:rPr>
              <a:t>Multi-path routing</a:t>
            </a:r>
          </a:p>
          <a:p>
            <a:pPr lvl="1"/>
            <a:r>
              <a:rPr lang="en-US" dirty="0" smtClean="0">
                <a:sym typeface="Wingdings"/>
              </a:rPr>
              <a:t>Multiple implementations can coexist (but not interoperate)</a:t>
            </a:r>
          </a:p>
          <a:p>
            <a:pPr lvl="2"/>
            <a:r>
              <a:rPr lang="en-US" dirty="0" err="1" smtClean="0">
                <a:sym typeface="Wingdings"/>
              </a:rPr>
              <a:t>OpenMPI</a:t>
            </a:r>
            <a:r>
              <a:rPr lang="en-US" dirty="0" smtClean="0">
                <a:sym typeface="Wingdings"/>
              </a:rPr>
              <a:t>, MPICH, IBM, …</a:t>
            </a:r>
          </a:p>
          <a:p>
            <a:pPr lvl="2"/>
            <a:r>
              <a:rPr lang="en-US" dirty="0" smtClean="0">
                <a:sym typeface="Wingdings"/>
              </a:rPr>
              <a:t>Language-specific: mpi4py, </a:t>
            </a:r>
            <a:r>
              <a:rPr lang="en-US" dirty="0" err="1" smtClean="0">
                <a:sym typeface="Wingdings"/>
              </a:rPr>
              <a:t>mpiJava</a:t>
            </a:r>
            <a:r>
              <a:rPr lang="en-US" dirty="0" smtClean="0">
                <a:sym typeface="Wingdings"/>
              </a:rPr>
              <a:t>, …</a:t>
            </a:r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Features 2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2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MPI Concepts</a:t>
            </a:r>
            <a:br>
              <a:rPr lang="en-US" dirty="0" smtClean="0"/>
            </a:br>
            <a:r>
              <a:rPr lang="en-US" dirty="0" smtClean="0"/>
              <a:t>Ranks and Communicators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863"/>
            <a:ext cx="5178600" cy="47513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Processes are called </a:t>
            </a:r>
            <a:r>
              <a:rPr lang="en-US" i="1" dirty="0" smtClean="0"/>
              <a:t>ranks</a:t>
            </a:r>
            <a:endParaRPr lang="en-US" dirty="0" smtClean="0"/>
          </a:p>
          <a:p>
            <a:r>
              <a:rPr lang="en-US" dirty="0" smtClean="0"/>
              <a:t>Communicator</a:t>
            </a:r>
          </a:p>
          <a:p>
            <a:pPr lvl="1"/>
            <a:r>
              <a:rPr lang="en-US" dirty="0" smtClean="0"/>
              <a:t>Group of ranks, numbered [0,R) within the group</a:t>
            </a:r>
          </a:p>
          <a:p>
            <a:pPr lvl="1"/>
            <a:r>
              <a:rPr lang="en-US" dirty="0" smtClean="0"/>
              <a:t>Enables separating messages by purpose</a:t>
            </a:r>
          </a:p>
          <a:p>
            <a:pPr lvl="1"/>
            <a:r>
              <a:rPr lang="en-US" dirty="0" smtClean="0"/>
              <a:t>Initial default communicator is MPI_COMM_WORLD</a:t>
            </a:r>
          </a:p>
          <a:p>
            <a:pPr lvl="1"/>
            <a:r>
              <a:rPr lang="en-US" dirty="0" smtClean="0"/>
              <a:t>Several functions for creating communicators, to support specific topologies</a:t>
            </a:r>
          </a:p>
          <a:p>
            <a:pPr marL="119062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5596697" y="2185385"/>
            <a:ext cx="3284960" cy="2562992"/>
            <a:chOff x="1415142" y="1605642"/>
            <a:chExt cx="5943598" cy="4637314"/>
          </a:xfrm>
        </p:grpSpPr>
        <p:grpSp>
          <p:nvGrpSpPr>
            <p:cNvPr id="24" name="Group 23"/>
            <p:cNvGrpSpPr/>
            <p:nvPr/>
          </p:nvGrpSpPr>
          <p:grpSpPr>
            <a:xfrm>
              <a:off x="1415142" y="1605642"/>
              <a:ext cx="2667000" cy="4637314"/>
              <a:chOff x="1415142" y="1605642"/>
              <a:chExt cx="2667000" cy="463731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1415142" y="1605642"/>
                <a:ext cx="2667000" cy="463731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ns-3 Communicator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861456" y="1823357"/>
                <a:ext cx="1774373" cy="4789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ns-3 Rank 0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861456" y="2541814"/>
                <a:ext cx="1774373" cy="478971"/>
              </a:xfrm>
              <a:prstGeom prst="rect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ns-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Rank 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61456" y="5100020"/>
                <a:ext cx="1774373" cy="4789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ns-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3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Rank N</a:t>
                </a: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716195" y="3142767"/>
                <a:ext cx="64895" cy="6489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716195" y="3295167"/>
                <a:ext cx="64895" cy="6489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716195" y="3447567"/>
                <a:ext cx="64895" cy="6489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170711" y="2460169"/>
              <a:ext cx="2188029" cy="3065167"/>
              <a:chOff x="5170711" y="2460169"/>
              <a:chExt cx="2188029" cy="3065167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5170711" y="2460169"/>
                <a:ext cx="2188029" cy="306516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b">
                <a:prstTxWarp prst="textNoShape">
                  <a:avLst/>
                </a:prstTxWarp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200" dirty="0" smtClean="0">
                    <a:solidFill>
                      <a:srgbClr val="000000"/>
                    </a:solidFill>
                  </a:rPr>
                  <a:t>Service Communicator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377539" y="2677884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</a:rPr>
                  <a:t>Service Rank 0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377539" y="3237187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Service Rank 1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377539" y="4332513"/>
                <a:ext cx="1774373" cy="47897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prstTxWarp prst="textNoShape">
                  <a:avLst/>
                </a:prstTxWarp>
                <a:normAutofit fontScale="475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600" dirty="0">
                    <a:solidFill>
                      <a:srgbClr val="000000"/>
                    </a:solidFill>
                  </a:rPr>
                  <a:t>Service Rank M</a:t>
                </a: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6232278" y="38143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6232278" y="39667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6232278" y="4119126"/>
                <a:ext cx="64895" cy="64895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rtlCol="0" anchor="b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35829" y="2062843"/>
              <a:ext cx="1534882" cy="3276663"/>
              <a:chOff x="3635829" y="2062843"/>
              <a:chExt cx="1534882" cy="3276663"/>
            </a:xfrm>
          </p:grpSpPr>
          <p:cxnSp>
            <p:nvCxnSpPr>
              <p:cNvPr id="41" name="Straight Arrow Connector 40"/>
              <p:cNvCxnSpPr>
                <a:stCxn id="26" idx="3"/>
                <a:endCxn id="33" idx="1"/>
              </p:cNvCxnSpPr>
              <p:nvPr/>
            </p:nvCxnSpPr>
            <p:spPr>
              <a:xfrm>
                <a:off x="3635829" y="2062843"/>
                <a:ext cx="1534882" cy="1929910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7" idx="3"/>
                <a:endCxn id="33" idx="1"/>
              </p:cNvCxnSpPr>
              <p:nvPr/>
            </p:nvCxnSpPr>
            <p:spPr>
              <a:xfrm>
                <a:off x="3635829" y="2781300"/>
                <a:ext cx="1534882" cy="1211453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28" idx="3"/>
                <a:endCxn id="33" idx="1"/>
              </p:cNvCxnSpPr>
              <p:nvPr/>
            </p:nvCxnSpPr>
            <p:spPr>
              <a:xfrm flipV="1">
                <a:off x="3635829" y="3992753"/>
                <a:ext cx="1534882" cy="1346753"/>
              </a:xfrm>
              <a:prstGeom prst="straightConnector1">
                <a:avLst/>
              </a:prstGeom>
              <a:ln w="3175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2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Send a message to a specific rank in a communicator</a:t>
            </a: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MPI_Send</a:t>
            </a:r>
            <a:r>
              <a:rPr lang="en-US" sz="1800" dirty="0" smtClean="0">
                <a:latin typeface="Monaco"/>
                <a:cs typeface="Monaco"/>
              </a:rPr>
              <a:t>(data, </a:t>
            </a:r>
            <a:r>
              <a:rPr lang="en-US" sz="1800" dirty="0" err="1" smtClean="0">
                <a:latin typeface="Monaco"/>
                <a:cs typeface="Monaco"/>
              </a:rPr>
              <a:t>data_length</a:t>
            </a:r>
            <a:r>
              <a:rPr lang="en-US" sz="1800" dirty="0" smtClean="0">
                <a:latin typeface="Monaco"/>
                <a:cs typeface="Monaco"/>
              </a:rPr>
              <a:t>, </a:t>
            </a:r>
            <a:r>
              <a:rPr lang="en-US" sz="1800" dirty="0" err="1" smtClean="0">
                <a:latin typeface="Monaco"/>
                <a:cs typeface="Monaco"/>
              </a:rPr>
              <a:t>data_type</a:t>
            </a:r>
            <a:r>
              <a:rPr lang="en-US" sz="1800" dirty="0" smtClean="0">
                <a:latin typeface="Monaco"/>
                <a:cs typeface="Monaco"/>
              </a:rPr>
              <a:t>,</a:t>
            </a:r>
            <a:br>
              <a:rPr lang="en-US" sz="1800" dirty="0" smtClean="0">
                <a:latin typeface="Monaco"/>
                <a:cs typeface="Monaco"/>
              </a:rPr>
            </a:br>
            <a:r>
              <a:rPr lang="en-US" sz="1800" dirty="0" smtClean="0">
                <a:latin typeface="Monaco"/>
                <a:cs typeface="Monaco"/>
              </a:rPr>
              <a:t>         destination, tag, communicator)</a:t>
            </a:r>
          </a:p>
          <a:p>
            <a:pPr lvl="2">
              <a:tabLst>
                <a:tab pos="3487738" algn="l"/>
              </a:tabLst>
            </a:pPr>
            <a:r>
              <a:rPr lang="en-US" sz="1800" dirty="0">
                <a:latin typeface="Monaco"/>
                <a:cs typeface="Monaco"/>
              </a:rPr>
              <a:t>d</a:t>
            </a:r>
            <a:r>
              <a:rPr lang="en-US" sz="1800" dirty="0" smtClean="0">
                <a:latin typeface="Monaco"/>
                <a:cs typeface="Monaco"/>
              </a:rPr>
              <a:t>ata</a:t>
            </a:r>
            <a:r>
              <a:rPr lang="en-US" sz="1800" dirty="0" smtClean="0">
                <a:latin typeface="Monaco"/>
                <a:cs typeface="Monaco"/>
              </a:rPr>
              <a:t>/</a:t>
            </a:r>
            <a:r>
              <a:rPr lang="en-US" sz="1800" dirty="0" err="1" smtClean="0">
                <a:latin typeface="Monaco"/>
                <a:cs typeface="Monaco"/>
              </a:rPr>
              <a:t>data_length</a:t>
            </a:r>
            <a:r>
              <a:rPr lang="en-US" dirty="0"/>
              <a:t>	</a:t>
            </a:r>
            <a:r>
              <a:rPr lang="en-US" dirty="0" smtClean="0"/>
              <a:t>Message contents</a:t>
            </a:r>
          </a:p>
          <a:p>
            <a:pPr lvl="2">
              <a:tabLst>
                <a:tab pos="3487738" algn="l"/>
              </a:tabLst>
            </a:pPr>
            <a:r>
              <a:rPr lang="en-US" sz="1800" dirty="0" err="1" smtClean="0">
                <a:latin typeface="Monaco"/>
                <a:cs typeface="Monaco"/>
              </a:rPr>
              <a:t>data_type</a:t>
            </a:r>
            <a:r>
              <a:rPr lang="en-US" dirty="0"/>
              <a:t>	</a:t>
            </a:r>
            <a:r>
              <a:rPr lang="en-US" dirty="0" smtClean="0"/>
              <a:t>MPI-defined data types</a:t>
            </a:r>
            <a:br>
              <a:rPr lang="en-US" dirty="0" smtClean="0"/>
            </a:br>
            <a:r>
              <a:rPr lang="en-US" dirty="0" smtClean="0"/>
              <a:t>	Or a custom data type (</a:t>
            </a:r>
            <a:r>
              <a:rPr lang="en-US" i="1" dirty="0" err="1" smtClean="0"/>
              <a:t>i.e</a:t>
            </a:r>
            <a:r>
              <a:rPr lang="en-US" dirty="0" smtClean="0"/>
              <a:t>, a </a:t>
            </a:r>
            <a:r>
              <a:rPr lang="en-US" sz="1800" dirty="0" err="1">
                <a:latin typeface="Monaco"/>
                <a:cs typeface="Monaco"/>
              </a:rPr>
              <a:t>struct</a:t>
            </a:r>
            <a:r>
              <a:rPr lang="en-US" dirty="0" smtClean="0"/>
              <a:t>)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destination</a:t>
            </a:r>
            <a:r>
              <a:rPr lang="en-US" dirty="0"/>
              <a:t>	</a:t>
            </a:r>
            <a:r>
              <a:rPr lang="en-US" dirty="0" smtClean="0"/>
              <a:t>Rank Number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tag</a:t>
            </a:r>
            <a:r>
              <a:rPr lang="en-US" dirty="0"/>
              <a:t>	</a:t>
            </a:r>
            <a:r>
              <a:rPr lang="en-US" dirty="0" smtClean="0"/>
              <a:t>Application tag to distinguish types</a:t>
            </a:r>
          </a:p>
          <a:p>
            <a:pPr lvl="2">
              <a:tabLst>
                <a:tab pos="3487738" algn="l"/>
              </a:tabLst>
            </a:pPr>
            <a:r>
              <a:rPr lang="en-US" sz="1800" dirty="0" smtClean="0">
                <a:latin typeface="Monaco"/>
                <a:cs typeface="Monaco"/>
              </a:rPr>
              <a:t>communicator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Matching </a:t>
            </a:r>
            <a:r>
              <a:rPr lang="en-US" sz="1800" dirty="0" err="1" smtClean="0">
                <a:latin typeface="Monaco"/>
                <a:cs typeface="Monaco"/>
              </a:rPr>
              <a:t>MPI_Recv</a:t>
            </a:r>
            <a:r>
              <a:rPr lang="en-US" sz="1800" dirty="0" smtClean="0">
                <a:latin typeface="Monaco"/>
                <a:cs typeface="Monaco"/>
              </a:rPr>
              <a:t>()</a:t>
            </a:r>
          </a:p>
          <a:p>
            <a:pPr lvl="1"/>
            <a:r>
              <a:rPr lang="en-US" dirty="0" smtClean="0"/>
              <a:t>Blocking and non-blocking versions</a:t>
            </a:r>
          </a:p>
          <a:p>
            <a:pPr lvl="1"/>
            <a:r>
              <a:rPr lang="en-US" dirty="0" smtClean="0"/>
              <a:t>Various optimized calls, for managing memory</a:t>
            </a:r>
          </a:p>
          <a:p>
            <a:pPr lvl="1"/>
            <a:r>
              <a:rPr lang="en-US" dirty="0" smtClean="0"/>
              <a:t>Wait for a message, test for new messages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Concepts</a:t>
            </a:r>
            <a:br>
              <a:rPr lang="en-US" dirty="0" smtClean="0"/>
            </a:br>
            <a:r>
              <a:rPr lang="en-US" dirty="0" smtClean="0"/>
              <a:t>Point-to-Point Messages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9062" indent="0">
              <a:buNone/>
            </a:pPr>
            <a:r>
              <a:rPr lang="en-US" dirty="0" smtClean="0"/>
              <a:t>Higher level patterns involving more than 2 ranks</a:t>
            </a:r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sz="2300" dirty="0" err="1" smtClean="0">
                <a:latin typeface="Monaco"/>
                <a:cs typeface="Monaco"/>
              </a:rPr>
              <a:t>MPI_Barrier</a:t>
            </a:r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/>
              <a:t>Data movement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MPI_Bcast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MPI_Scatter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MPI_Gather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MPI_Allgather</a:t>
            </a:r>
            <a:endParaRPr lang="en-US" sz="2300" dirty="0">
              <a:latin typeface="Monaco"/>
              <a:cs typeface="Monaco"/>
            </a:endParaRPr>
          </a:p>
          <a:p>
            <a:r>
              <a:rPr lang="en-US" dirty="0" smtClean="0"/>
              <a:t>Reductions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MPI_Reduce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MPI_Allreduce</a:t>
            </a:r>
            <a:endParaRPr lang="en-US" sz="2300" dirty="0">
              <a:latin typeface="Monaco"/>
              <a:cs typeface="Monaco"/>
            </a:endParaRPr>
          </a:p>
          <a:p>
            <a:r>
              <a:rPr lang="en-US" dirty="0" smtClean="0"/>
              <a:t>Combinations</a:t>
            </a:r>
          </a:p>
          <a:p>
            <a:pPr lvl="1"/>
            <a:r>
              <a:rPr lang="en-US" sz="2300" dirty="0" err="1">
                <a:latin typeface="Monaco"/>
                <a:cs typeface="Monaco"/>
              </a:rPr>
              <a:t>MPI_Reduce_scatter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MPI_Alltoall</a:t>
            </a:r>
            <a:r>
              <a:rPr lang="en-US" sz="2300" dirty="0">
                <a:latin typeface="Monaco"/>
                <a:cs typeface="Monaco"/>
              </a:rPr>
              <a:t/>
            </a:r>
            <a:br>
              <a:rPr lang="en-US" sz="2300" dirty="0">
                <a:latin typeface="Monaco"/>
                <a:cs typeface="Monaco"/>
              </a:rPr>
            </a:br>
            <a:r>
              <a:rPr lang="en-US" sz="2300" dirty="0" err="1">
                <a:latin typeface="Monaco"/>
                <a:cs typeface="Monaco"/>
              </a:rPr>
              <a:t>MPI_Scan</a:t>
            </a:r>
            <a:endParaRPr lang="en-US" sz="2300" dirty="0">
              <a:latin typeface="Monaco"/>
              <a:cs typeface="Monaco"/>
            </a:endParaRP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Concepts 3</a:t>
            </a:r>
            <a:br>
              <a:rPr lang="en-US" dirty="0" smtClean="0"/>
            </a:br>
            <a:r>
              <a:rPr lang="en-US" dirty="0" smtClean="0"/>
              <a:t>Collective Communications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04" y="2210291"/>
            <a:ext cx="508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Full API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997050"/>
              </p:ext>
            </p:extLst>
          </p:nvPr>
        </p:nvGraphicFramePr>
        <p:xfrm>
          <a:off x="61149" y="923024"/>
          <a:ext cx="9021702" cy="5377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617"/>
                <a:gridCol w="1503617"/>
                <a:gridCol w="1503617"/>
                <a:gridCol w="1503617"/>
                <a:gridCol w="1503617"/>
                <a:gridCol w="1503617"/>
              </a:tblGrid>
              <a:tr h="255862">
                <a:tc gridSpan="6">
                  <a:txBody>
                    <a:bodyPr/>
                    <a:lstStyle/>
                    <a:p>
                      <a:r>
                        <a:rPr lang="en-US" sz="1100" dirty="0" smtClean="0"/>
                        <a:t>Environment 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endParaRPr kumimoji="0" lang="en-US" sz="1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1543">
                <a:tc>
                  <a:txBody>
                    <a:bodyPr/>
                    <a:lstStyle/>
                    <a:p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MPI_Abort</a:t>
                      </a:r>
                      <a:endParaRPr lang="en-US" sz="800" dirty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MPI_Errorhandler_set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MPI_Error_class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MPI_Error_string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MPI_Finalize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MPI_Get_processor_name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MPI_Get_version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MPI_Initialized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MPI_Wtick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MPI_Wtime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Point-to-Point Communication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MPI_Buffer_attach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MPI_Buffer_detach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MPI_Cancel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MPI_Get_count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MPI_Get_elements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MPI_Iprobe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MPI_Irecv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MPI_Irsend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MPI_Issend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MPI_Probe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MPI_Recv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MPI_Recv_init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MPI_Request_free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MPI_Ssend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MPI_Ssend_init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MPI_Start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MPI_Startall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MPI_Test_cancelled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MPI_Testany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MPI_Testsome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MPI_Waitany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MPI_Waitsome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Collective</a:t>
                      </a:r>
                      <a:r>
                        <a:rPr lang="en-US" sz="1100" dirty="0" smtClean="0">
                          <a:latin typeface="+mn-lt"/>
                          <a:cs typeface="Monaco"/>
                        </a:rPr>
                        <a:t> </a:t>
                      </a:r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MPI_Allgather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MPI_Allgatherv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MPI_Allreduce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MPI_Alltoall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MPI_Alltoallv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MPI_Barrier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MPI_Bcast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MPI_Gather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MPI_Gatherv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MPI_Op_create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MPI_Op_free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MPI_Reduce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MPI_Reduce_scatter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MPI_Scatter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MPI_Scatterv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cs typeface="Monaco"/>
                        </a:rPr>
                        <a:t>Process Group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MPI_Group_compare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MPI_Group_difference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MPI_Group_excl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MPI_Group_incl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MPI_Group_intersection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6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MPI_Group_range_excl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MPI_Group_range_incl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MPI_Group_translate_ran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MPI_Group_union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Communicators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MPI_Comm_compare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MPI_Comm_dup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MPI_Comm_group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MPI_Comm_remote_group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MPI_Comm_remote_size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MPI_Comm_split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MPI_Comm_test_inter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MPI_Intercomm_create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MPI_Intercomm_merge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Derived</a:t>
                      </a:r>
                      <a:r>
                        <a:rPr lang="en-US" sz="1100" b="1" baseline="0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 Types</a:t>
                      </a:r>
                      <a:endParaRPr lang="en-US" sz="11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MPI_Type_commit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MPI_Type_contiguous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MPI_Type_extent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MPI_Type_hindexed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MPI_Type_hvector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MPI_Type_indexed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MPI_Type_lb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MPI_Type_struct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MPI_Type_ub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MPI_Type_vector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Virtual Topology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MPI_Cart_coords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MPI_Cart_map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MPI_Cart_rank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MPI_Cart_shift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MPI_Cart_sub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MPI_Cartdim_get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MPI_Dims_create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MPI_Graph_map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408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 smtClean="0">
                          <a:latin typeface="Monaco"/>
                          <a:cs typeface="Monaco"/>
                        </a:rPr>
                        <a:t>MPI_Graph_neighbors</a:t>
                      </a:r>
                      <a:endParaRPr lang="en-US" sz="7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MPI_Graph_neighbors_count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MPI_Graphdims_get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MPI_Topo_test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2558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+mn-lt"/>
                          <a:cs typeface="Monaco"/>
                        </a:rPr>
                        <a:t>Miscellaneous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rgbClr val="FFFFFF"/>
                        </a:solidFill>
                        <a:latin typeface="+mn-lt"/>
                        <a:cs typeface="Monaco"/>
                      </a:endParaRPr>
                    </a:p>
                  </a:txBody>
                  <a:tcPr marR="0" marT="0" marB="0">
                    <a:solidFill>
                      <a:srgbClr val="4F81BD"/>
                    </a:solidFill>
                  </a:tcPr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MPI_Address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MPI_Attr_delete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MPI_Attr_get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MPI_Attr_put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MPI_Keyval_create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MPI_Keyval_free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  <a:tr h="13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MPI_Pack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MPI_Pack_size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MPI_Pcontrol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>
                          <a:latin typeface="Monaco"/>
                          <a:cs typeface="Monaco"/>
                        </a:rPr>
                        <a:t>MPI_Unpack</a:t>
                      </a: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Monaco"/>
                        <a:cs typeface="Monaco"/>
                      </a:endParaRPr>
                    </a:p>
                  </a:txBody>
                  <a:tcPr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3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Check your package manager</a:t>
            </a:r>
          </a:p>
          <a:p>
            <a:r>
              <a:rPr lang="en-US" dirty="0" smtClean="0"/>
              <a:t>Only the API defined</a:t>
            </a:r>
          </a:p>
          <a:p>
            <a:pPr lvl="1"/>
            <a:r>
              <a:rPr lang="en-US" dirty="0" smtClean="0"/>
              <a:t>Tool names and configuration vary</a:t>
            </a:r>
          </a:p>
          <a:p>
            <a:pPr lvl="1"/>
            <a:r>
              <a:rPr lang="en-US" dirty="0" err="1" smtClean="0"/>
              <a:t>OpenMPI</a:t>
            </a:r>
            <a:r>
              <a:rPr lang="en-US" dirty="0" smtClean="0"/>
              <a:t> commands used here for illustration</a:t>
            </a:r>
          </a:p>
          <a:p>
            <a:r>
              <a:rPr lang="en-US" dirty="0" smtClean="0"/>
              <a:t>Building your code</a:t>
            </a:r>
          </a:p>
          <a:p>
            <a:pPr lvl="1"/>
            <a:r>
              <a:rPr lang="en-US" dirty="0" smtClean="0"/>
              <a:t>Typically a compiler wrapper script, to ensure correct includes and libraries:  </a:t>
            </a:r>
            <a:r>
              <a:rPr lang="en-US" sz="1900" dirty="0" smtClean="0">
                <a:latin typeface="Monaco"/>
                <a:cs typeface="Monaco"/>
              </a:rPr>
              <a:t>$ </a:t>
            </a:r>
            <a:r>
              <a:rPr lang="en-US" sz="1900" dirty="0" err="1" smtClean="0">
                <a:latin typeface="Monaco"/>
                <a:cs typeface="Monaco"/>
              </a:rPr>
              <a:t>mpicc</a:t>
            </a:r>
            <a:r>
              <a:rPr lang="en-US" sz="1900" dirty="0" smtClean="0">
                <a:latin typeface="Monaco"/>
                <a:cs typeface="Monaco"/>
              </a:rPr>
              <a:t> …</a:t>
            </a:r>
          </a:p>
          <a:p>
            <a:pPr lvl="1"/>
            <a:r>
              <a:rPr lang="en-US" dirty="0" smtClean="0"/>
              <a:t>Often hidden inside your build system (</a:t>
            </a:r>
            <a:r>
              <a:rPr lang="en-US" sz="1900" dirty="0" err="1">
                <a:latin typeface="Monaco"/>
                <a:cs typeface="Monaco"/>
              </a:rPr>
              <a:t>Makefile</a:t>
            </a:r>
            <a:r>
              <a:rPr lang="en-US" dirty="0" smtClean="0"/>
              <a:t>, </a:t>
            </a:r>
            <a:r>
              <a:rPr lang="en-US" sz="1900" dirty="0" err="1">
                <a:latin typeface="Monaco"/>
                <a:cs typeface="Monaco"/>
              </a:rPr>
              <a:t>wscript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Multiple </a:t>
            </a:r>
            <a:r>
              <a:rPr lang="en-US" dirty="0" err="1" smtClean="0"/>
              <a:t>executables</a:t>
            </a:r>
            <a:endParaRPr lang="en-US" dirty="0" smtClean="0"/>
          </a:p>
          <a:p>
            <a:pPr lvl="1"/>
            <a:r>
              <a:rPr lang="en-US" dirty="0" smtClean="0"/>
              <a:t>Possible to run different </a:t>
            </a:r>
            <a:r>
              <a:rPr lang="en-US" dirty="0" err="1" smtClean="0"/>
              <a:t>executables</a:t>
            </a:r>
            <a:r>
              <a:rPr lang="en-US" dirty="0" smtClean="0"/>
              <a:t> on different ranks</a:t>
            </a:r>
          </a:p>
          <a:p>
            <a:pPr lvl="1"/>
            <a:r>
              <a:rPr lang="en-US" dirty="0" smtClean="0"/>
              <a:t>But job launch commands depend on package, so not portable</a:t>
            </a:r>
          </a:p>
          <a:p>
            <a:pPr lvl="1"/>
            <a:r>
              <a:rPr lang="en-US" dirty="0" smtClean="0"/>
              <a:t>Typically build everything into one executable, select functions based on rank id at runtime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and Using MPI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9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and Using </a:t>
            </a:r>
            <a:r>
              <a:rPr lang="en-US" dirty="0" smtClean="0"/>
              <a:t>MPI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3"/>
            <a:ext cx="4370364" cy="47513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Where to run ranks?</a:t>
            </a:r>
          </a:p>
          <a:p>
            <a:pPr lvl="1"/>
            <a:r>
              <a:rPr lang="en-US" dirty="0" smtClean="0"/>
              <a:t>Single computer: typically defaults to all hardware threads</a:t>
            </a:r>
          </a:p>
          <a:p>
            <a:pPr lvl="1"/>
            <a:r>
              <a:rPr lang="en-US" dirty="0" smtClean="0"/>
              <a:t>Ad hoc cluster:  </a:t>
            </a:r>
            <a:r>
              <a:rPr lang="en-US" sz="2100" dirty="0" smtClean="0">
                <a:latin typeface="Monaco"/>
                <a:cs typeface="Monaco"/>
              </a:rPr>
              <a:t>--</a:t>
            </a:r>
            <a:r>
              <a:rPr lang="en-US" sz="2100" dirty="0" err="1" smtClean="0">
                <a:latin typeface="Monaco"/>
                <a:cs typeface="Monaco"/>
              </a:rPr>
              <a:t>hostfile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node names and max number of ranks</a:t>
            </a:r>
          </a:p>
          <a:p>
            <a:pPr lvl="1"/>
            <a:r>
              <a:rPr lang="en-US" dirty="0" smtClean="0"/>
              <a:t>HPC cluster: typically via a batch job system, which selects physical nodes and launches jobs as a shell script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Overcommitment</a:t>
            </a:r>
            <a:r>
              <a:rPr lang="en-US" dirty="0" smtClean="0"/>
              <a:t>”: running more ranks than cores or hardware threads</a:t>
            </a:r>
          </a:p>
          <a:p>
            <a:r>
              <a:rPr lang="en-US" dirty="0" smtClean="0"/>
              <a:t>Launching </a:t>
            </a:r>
          </a:p>
          <a:p>
            <a:pPr marL="412750" lvl="1" indent="0">
              <a:buNone/>
            </a:pPr>
            <a:r>
              <a:rPr lang="en-US" sz="1600" dirty="0" smtClean="0">
                <a:latin typeface="Monaco"/>
                <a:cs typeface="Monaco"/>
              </a:rPr>
              <a:t>$ </a:t>
            </a:r>
            <a:r>
              <a:rPr lang="en-US" sz="1600" dirty="0" err="1" smtClean="0">
                <a:latin typeface="Monaco"/>
                <a:cs typeface="Monaco"/>
              </a:rPr>
              <a:t>mpirun</a:t>
            </a:r>
            <a:r>
              <a:rPr lang="en-US" sz="1600" dirty="0" smtClean="0">
                <a:latin typeface="Monaco"/>
                <a:cs typeface="Monaco"/>
              </a:rPr>
              <a:t> –n &lt;</a:t>
            </a:r>
            <a:r>
              <a:rPr lang="en-US" sz="1600" dirty="0" err="1" smtClean="0">
                <a:latin typeface="Monaco"/>
                <a:cs typeface="Monaco"/>
              </a:rPr>
              <a:t>nranks</a:t>
            </a:r>
            <a:r>
              <a:rPr lang="en-US" sz="1600" dirty="0" smtClean="0">
                <a:latin typeface="Monaco"/>
                <a:cs typeface="Monaco"/>
              </a:rPr>
              <a:t>&gt; &lt;executable&gt;</a:t>
            </a:r>
          </a:p>
          <a:p>
            <a:pPr lvl="1"/>
            <a:r>
              <a:rPr lang="en-US" dirty="0" smtClean="0"/>
              <a:t>Need to launch on each host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530608"/>
              </p:ext>
            </p:extLst>
          </p:nvPr>
        </p:nvGraphicFramePr>
        <p:xfrm>
          <a:off x="4829442" y="1775311"/>
          <a:ext cx="4222240" cy="213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Hosts File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This is an example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hostfile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.  Comments begin with #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single processor machine: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foo.example.com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dual-processor machine: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bar.example.com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slots=2</a:t>
                      </a:r>
                    </a:p>
                    <a:p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The following node is a quad-processor machine, 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# over-subscribing disallowed</a:t>
                      </a:r>
                    </a:p>
                    <a:p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yow.example.com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slots=4 max-slots=4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014181"/>
              </p:ext>
            </p:extLst>
          </p:nvPr>
        </p:nvGraphicFramePr>
        <p:xfrm>
          <a:off x="4828728" y="441374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2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execution</a:t>
            </a:r>
          </a:p>
          <a:p>
            <a:pPr lvl="1"/>
            <a:r>
              <a:rPr lang="en-US" dirty="0" smtClean="0"/>
              <a:t>Measure ~10</a:t>
            </a:r>
            <a:r>
              <a:rPr lang="en-US" baseline="30000" dirty="0" smtClean="0"/>
              <a:t>4</a:t>
            </a:r>
            <a:r>
              <a:rPr lang="en-US" dirty="0" smtClean="0"/>
              <a:t> packet receives/wall clock second/core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models, too big for one compute node</a:t>
            </a:r>
          </a:p>
          <a:p>
            <a:r>
              <a:rPr lang="en-US" dirty="0" smtClean="0"/>
              <a:t>Heavy-weight nodes</a:t>
            </a:r>
          </a:p>
          <a:p>
            <a:pPr lvl="1"/>
            <a:r>
              <a:rPr lang="en-US" dirty="0" smtClean="0"/>
              <a:t>DCE applications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Core routers with large forwarding tables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 about distributed (parallel) simulation?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Hello World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 Structure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Include header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Initialize MPI with command-line </a:t>
            </a:r>
            <a:r>
              <a:rPr lang="en-US" dirty="0" err="1" smtClean="0"/>
              <a:t>args</a:t>
            </a:r>
            <a:endParaRPr lang="en-US" dirty="0" smtClean="0"/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Get world size, my rank index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Parallel code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Send messages, synchronize…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Clean shutdown</a:t>
            </a:r>
          </a:p>
          <a:p>
            <a:pPr marL="119062" indent="0">
              <a:buNone/>
            </a:pPr>
            <a:r>
              <a:rPr lang="en-US" dirty="0" smtClean="0"/>
              <a:t>6.	Build and Launch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081080"/>
              </p:ext>
            </p:extLst>
          </p:nvPr>
        </p:nvGraphicFramePr>
        <p:xfrm>
          <a:off x="4828728" y="486409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-n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10941"/>
              </p:ext>
            </p:extLst>
          </p:nvPr>
        </p:nvGraphicFramePr>
        <p:xfrm>
          <a:off x="4829441" y="1315915"/>
          <a:ext cx="422224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#include 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mpi.h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main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char **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size, rank,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MPI_Init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!= MPI_SUCCESS)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MPI_Abort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(MPI_COMM_WORLD,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MPI_Comm_size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(MPI_COMM_WORLD, &amp;size);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MPI_Comm_rank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(MPI_COMM_WORLD, &amp;rank);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("Hello World from rank %d of %d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(%d)\n", rank, size,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getpid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MPI_Finalize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4527492" y="1666367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27492" y="268347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527492" y="3394334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527492" y="3762912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527492" y="421255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5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26779" y="5238673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4211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Messaging 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4"/>
            <a:ext cx="3968496" cy="3810548"/>
          </a:xfrm>
        </p:spPr>
        <p:txBody>
          <a:bodyPr>
            <a:normAutofit fontScale="92500"/>
          </a:bodyPr>
          <a:lstStyle/>
          <a:p>
            <a:pPr marL="119062" indent="0">
              <a:buNone/>
            </a:pPr>
            <a:r>
              <a:rPr lang="en-US" sz="2200" dirty="0" smtClean="0">
                <a:latin typeface="Monaco"/>
                <a:cs typeface="Monaco"/>
              </a:rPr>
              <a:t>Rank0 --“Hello”</a:t>
            </a:r>
            <a:r>
              <a:rPr lang="en-US" sz="2200" dirty="0" smtClean="0">
                <a:latin typeface="Monaco"/>
                <a:cs typeface="Monaco"/>
                <a:sym typeface="Wingdings"/>
              </a:rPr>
              <a:t>--&gt; Rank1</a:t>
            </a:r>
            <a:r>
              <a:rPr lang="en-US" sz="2200" dirty="0" smtClean="0">
                <a:latin typeface="Monaco"/>
                <a:cs typeface="Monaco"/>
              </a:rPr>
              <a:t> </a:t>
            </a:r>
          </a:p>
          <a:p>
            <a:r>
              <a:rPr lang="en-US" dirty="0" smtClean="0"/>
              <a:t>Typical Structure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Check #ranks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Message data buffers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Each rank runs different code</a:t>
            </a:r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Sends paired with </a:t>
            </a:r>
            <a:r>
              <a:rPr lang="en-US" dirty="0" err="1" smtClean="0"/>
              <a:t>Recv</a:t>
            </a:r>
            <a:endParaRPr lang="en-US" dirty="0" smtClean="0"/>
          </a:p>
          <a:p>
            <a:pPr marL="869950" lvl="1" indent="-457200">
              <a:buFont typeface="+mj-lt"/>
              <a:buAutoNum type="arabicPeriod"/>
            </a:pPr>
            <a:r>
              <a:rPr lang="en-US" dirty="0" smtClean="0"/>
              <a:t>Send and </a:t>
            </a:r>
            <a:r>
              <a:rPr lang="en-US" dirty="0" err="1" smtClean="0"/>
              <a:t>Recv</a:t>
            </a:r>
            <a:r>
              <a:rPr lang="en-US" dirty="0" smtClean="0"/>
              <a:t> data lengths, types match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58738"/>
              </p:ext>
            </p:extLst>
          </p:nvPr>
        </p:nvGraphicFramePr>
        <p:xfrm>
          <a:off x="4828728" y="4864099"/>
          <a:ext cx="4222240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hello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hello.cc</a:t>
                      </a:r>
                      <a:endParaRPr lang="en-US" sz="1000" b="1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./hello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3 of 4 (35986)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0 of 4 (35983)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1 of 4 (35984)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Hello World from rank 2 of 4 (35985)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02078"/>
              </p:ext>
            </p:extLst>
          </p:nvPr>
        </p:nvGraphicFramePr>
        <p:xfrm>
          <a:off x="4829441" y="1378365"/>
          <a:ext cx="4222240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Parallel Body of 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send1.cc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(size &lt; 2)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("Need two ranks\n");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MPI_Abort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(MPI_COMM_WORLD, 0);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}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char *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(char *)"Hello";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char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[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+ 1];  // leave space to add null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(rank == 0)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dest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1;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MPI_Send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MPI_CHAR,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dest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               0, MPI_COMM_WORLD);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(rank == 1)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count = 0;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MPI_Status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stat;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rc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MPI_Recv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, MPI_CHAR,</a:t>
                      </a:r>
                    </a:p>
                    <a:p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                MPI_ANY_SOURCE, 0, MPI_COMM_WORLD,</a:t>
                      </a:r>
                    </a:p>
                    <a:p>
                      <a:r>
                        <a:rPr lang="en-US" sz="1000" b="1" baseline="0" dirty="0" smtClean="0">
                          <a:latin typeface="Monaco"/>
                          <a:cs typeface="Monaco"/>
                        </a:rPr>
                        <a:t>                 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&amp;stat);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[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msg_len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] = (char) 0;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MPI_Get_count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(&amp;stat, MPI_CHAR, &amp;count);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printf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("Rank %d received message \"%s\" (%d) “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“from</a:t>
                      </a:r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 %d tag %d.\n",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      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in_msg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count,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stat.MPI_SOURCE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stat.MPI_TAG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 bwMode="auto">
          <a:xfrm>
            <a:off x="4527492" y="1666367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527492" y="2548366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527492" y="3025031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646645" y="3602953"/>
            <a:ext cx="243179" cy="1116916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4634741" y="3625362"/>
            <a:ext cx="843153" cy="1099037"/>
          </a:xfrm>
          <a:custGeom>
            <a:avLst/>
            <a:gdLst>
              <a:gd name="connsiteX0" fmla="*/ 937622 w 937622"/>
              <a:gd name="connsiteY0" fmla="*/ 0 h 1017835"/>
              <a:gd name="connsiteX1" fmla="*/ 931 w 937622"/>
              <a:gd name="connsiteY1" fmla="*/ 630517 h 1017835"/>
              <a:gd name="connsiteX2" fmla="*/ 748483 w 937622"/>
              <a:gd name="connsiteY2" fmla="*/ 1017835 h 1017835"/>
              <a:gd name="connsiteX0" fmla="*/ 883650 w 883650"/>
              <a:gd name="connsiteY0" fmla="*/ 0 h 1017835"/>
              <a:gd name="connsiteX1" fmla="*/ 999 w 883650"/>
              <a:gd name="connsiteY1" fmla="*/ 477392 h 1017835"/>
              <a:gd name="connsiteX2" fmla="*/ 694511 w 883650"/>
              <a:gd name="connsiteY2" fmla="*/ 1017835 h 1017835"/>
              <a:gd name="connsiteX0" fmla="*/ 882673 w 882673"/>
              <a:gd name="connsiteY0" fmla="*/ 0 h 1017835"/>
              <a:gd name="connsiteX1" fmla="*/ 22 w 882673"/>
              <a:gd name="connsiteY1" fmla="*/ 477392 h 1017835"/>
              <a:gd name="connsiteX2" fmla="*/ 693534 w 882673"/>
              <a:gd name="connsiteY2" fmla="*/ 1017835 h 1017835"/>
              <a:gd name="connsiteX0" fmla="*/ 956559 w 956559"/>
              <a:gd name="connsiteY0" fmla="*/ 0 h 1053864"/>
              <a:gd name="connsiteX1" fmla="*/ 1855 w 956559"/>
              <a:gd name="connsiteY1" fmla="*/ 513421 h 1053864"/>
              <a:gd name="connsiteX2" fmla="*/ 695367 w 956559"/>
              <a:gd name="connsiteY2" fmla="*/ 1053864 h 1053864"/>
              <a:gd name="connsiteX0" fmla="*/ 892750 w 892750"/>
              <a:gd name="connsiteY0" fmla="*/ 0 h 1044857"/>
              <a:gd name="connsiteX1" fmla="*/ 1093 w 892750"/>
              <a:gd name="connsiteY1" fmla="*/ 504414 h 1044857"/>
              <a:gd name="connsiteX2" fmla="*/ 694605 w 892750"/>
              <a:gd name="connsiteY2" fmla="*/ 1044857 h 1044857"/>
              <a:gd name="connsiteX0" fmla="*/ 892750 w 892750"/>
              <a:gd name="connsiteY0" fmla="*/ 0 h 1044857"/>
              <a:gd name="connsiteX1" fmla="*/ 1093 w 892750"/>
              <a:gd name="connsiteY1" fmla="*/ 504414 h 1044857"/>
              <a:gd name="connsiteX2" fmla="*/ 694605 w 892750"/>
              <a:gd name="connsiteY2" fmla="*/ 1044857 h 1044857"/>
              <a:gd name="connsiteX0" fmla="*/ 893105 w 893105"/>
              <a:gd name="connsiteY0" fmla="*/ 0 h 1026842"/>
              <a:gd name="connsiteX1" fmla="*/ 1448 w 893105"/>
              <a:gd name="connsiteY1" fmla="*/ 504414 h 1026842"/>
              <a:gd name="connsiteX2" fmla="*/ 667940 w 893105"/>
              <a:gd name="connsiteY2" fmla="*/ 1026842 h 1026842"/>
              <a:gd name="connsiteX0" fmla="*/ 891680 w 918701"/>
              <a:gd name="connsiteY0" fmla="*/ 0 h 1071879"/>
              <a:gd name="connsiteX1" fmla="*/ 23 w 918701"/>
              <a:gd name="connsiteY1" fmla="*/ 504414 h 1071879"/>
              <a:gd name="connsiteX2" fmla="*/ 918701 w 918701"/>
              <a:gd name="connsiteY2" fmla="*/ 1071879 h 1071879"/>
              <a:gd name="connsiteX0" fmla="*/ 891722 w 938085"/>
              <a:gd name="connsiteY0" fmla="*/ 0 h 1080886"/>
              <a:gd name="connsiteX1" fmla="*/ 65 w 938085"/>
              <a:gd name="connsiteY1" fmla="*/ 504414 h 1080886"/>
              <a:gd name="connsiteX2" fmla="*/ 938085 w 938085"/>
              <a:gd name="connsiteY2" fmla="*/ 1080886 h 1080886"/>
              <a:gd name="connsiteX0" fmla="*/ 891732 w 938095"/>
              <a:gd name="connsiteY0" fmla="*/ 0 h 1080886"/>
              <a:gd name="connsiteX1" fmla="*/ 75 w 938095"/>
              <a:gd name="connsiteY1" fmla="*/ 504414 h 1080886"/>
              <a:gd name="connsiteX2" fmla="*/ 938095 w 938095"/>
              <a:gd name="connsiteY2" fmla="*/ 1080886 h 1080886"/>
              <a:gd name="connsiteX0" fmla="*/ 891757 w 938120"/>
              <a:gd name="connsiteY0" fmla="*/ 0 h 1080886"/>
              <a:gd name="connsiteX1" fmla="*/ 100 w 938120"/>
              <a:gd name="connsiteY1" fmla="*/ 504414 h 1080886"/>
              <a:gd name="connsiteX2" fmla="*/ 938120 w 938120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938024"/>
              <a:gd name="connsiteY0" fmla="*/ 0 h 1080886"/>
              <a:gd name="connsiteX1" fmla="*/ 4 w 938024"/>
              <a:gd name="connsiteY1" fmla="*/ 504414 h 1080886"/>
              <a:gd name="connsiteX2" fmla="*/ 938024 w 938024"/>
              <a:gd name="connsiteY2" fmla="*/ 1080886 h 1080886"/>
              <a:gd name="connsiteX0" fmla="*/ 891661 w 1001090"/>
              <a:gd name="connsiteY0" fmla="*/ 0 h 1118241"/>
              <a:gd name="connsiteX1" fmla="*/ 4 w 1001090"/>
              <a:gd name="connsiteY1" fmla="*/ 504414 h 1118241"/>
              <a:gd name="connsiteX2" fmla="*/ 938024 w 1001090"/>
              <a:gd name="connsiteY2" fmla="*/ 1080886 h 1118241"/>
              <a:gd name="connsiteX3" fmla="*/ 914429 w 1001090"/>
              <a:gd name="connsiteY3" fmla="*/ 1060827 h 1118241"/>
              <a:gd name="connsiteX0" fmla="*/ 891661 w 963786"/>
              <a:gd name="connsiteY0" fmla="*/ 0 h 1113508"/>
              <a:gd name="connsiteX1" fmla="*/ 4 w 963786"/>
              <a:gd name="connsiteY1" fmla="*/ 504414 h 1113508"/>
              <a:gd name="connsiteX2" fmla="*/ 938024 w 963786"/>
              <a:gd name="connsiteY2" fmla="*/ 1080886 h 1113508"/>
              <a:gd name="connsiteX3" fmla="*/ 512163 w 963786"/>
              <a:gd name="connsiteY3" fmla="*/ 1035427 h 1113508"/>
              <a:gd name="connsiteX0" fmla="*/ 891661 w 975873"/>
              <a:gd name="connsiteY0" fmla="*/ 0 h 1165976"/>
              <a:gd name="connsiteX1" fmla="*/ 4 w 975873"/>
              <a:gd name="connsiteY1" fmla="*/ 504414 h 1165976"/>
              <a:gd name="connsiteX2" fmla="*/ 938024 w 975873"/>
              <a:gd name="connsiteY2" fmla="*/ 1080886 h 1165976"/>
              <a:gd name="connsiteX3" fmla="*/ 512163 w 975873"/>
              <a:gd name="connsiteY3" fmla="*/ 1035427 h 1165976"/>
              <a:gd name="connsiteX0" fmla="*/ 897500 w 897499"/>
              <a:gd name="connsiteY0" fmla="*/ 0 h 1035427"/>
              <a:gd name="connsiteX1" fmla="*/ 5843 w 897499"/>
              <a:gd name="connsiteY1" fmla="*/ 504414 h 1035427"/>
              <a:gd name="connsiteX2" fmla="*/ 518002 w 897499"/>
              <a:gd name="connsiteY2" fmla="*/ 1035427 h 1035427"/>
              <a:gd name="connsiteX0" fmla="*/ 891674 w 891674"/>
              <a:gd name="connsiteY0" fmla="*/ 0 h 1098927"/>
              <a:gd name="connsiteX1" fmla="*/ 17 w 891674"/>
              <a:gd name="connsiteY1" fmla="*/ 504414 h 1098927"/>
              <a:gd name="connsiteX2" fmla="*/ 866716 w 891674"/>
              <a:gd name="connsiteY2" fmla="*/ 1098927 h 1098927"/>
              <a:gd name="connsiteX0" fmla="*/ 891684 w 891684"/>
              <a:gd name="connsiteY0" fmla="*/ 0 h 1098927"/>
              <a:gd name="connsiteX1" fmla="*/ 27 w 891684"/>
              <a:gd name="connsiteY1" fmla="*/ 504414 h 1098927"/>
              <a:gd name="connsiteX2" fmla="*/ 866726 w 891684"/>
              <a:gd name="connsiteY2" fmla="*/ 1098927 h 1098927"/>
              <a:gd name="connsiteX0" fmla="*/ 891684 w 891684"/>
              <a:gd name="connsiteY0" fmla="*/ 76 h 1099003"/>
              <a:gd name="connsiteX1" fmla="*/ 27 w 891684"/>
              <a:gd name="connsiteY1" fmla="*/ 504490 h 1099003"/>
              <a:gd name="connsiteX2" fmla="*/ 866726 w 891684"/>
              <a:gd name="connsiteY2" fmla="*/ 1099003 h 1099003"/>
              <a:gd name="connsiteX0" fmla="*/ 905319 w 905319"/>
              <a:gd name="connsiteY0" fmla="*/ 67 h 1098994"/>
              <a:gd name="connsiteX1" fmla="*/ 26 w 905319"/>
              <a:gd name="connsiteY1" fmla="*/ 555281 h 1098994"/>
              <a:gd name="connsiteX2" fmla="*/ 880361 w 905319"/>
              <a:gd name="connsiteY2" fmla="*/ 1098994 h 1098994"/>
              <a:gd name="connsiteX0" fmla="*/ 905304 w 905304"/>
              <a:gd name="connsiteY0" fmla="*/ 110 h 1099037"/>
              <a:gd name="connsiteX1" fmla="*/ 11 w 905304"/>
              <a:gd name="connsiteY1" fmla="*/ 555324 h 1099037"/>
              <a:gd name="connsiteX2" fmla="*/ 880346 w 905304"/>
              <a:gd name="connsiteY2" fmla="*/ 1099037 h 10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5304" h="1099037">
                <a:moveTo>
                  <a:pt x="905304" y="110"/>
                </a:moveTo>
                <a:cubicBezTo>
                  <a:pt x="492856" y="-5713"/>
                  <a:pt x="-2647" y="219770"/>
                  <a:pt x="11" y="555324"/>
                </a:cubicBezTo>
                <a:cubicBezTo>
                  <a:pt x="2669" y="890878"/>
                  <a:pt x="480469" y="1096359"/>
                  <a:pt x="880346" y="1099037"/>
                </a:cubicBezTo>
              </a:path>
            </a:pathLst>
          </a:custGeom>
          <a:ln w="28575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4527493" y="3976760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580746" y="3976760"/>
            <a:ext cx="369303" cy="3693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5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21532"/>
              </p:ext>
            </p:extLst>
          </p:nvPr>
        </p:nvGraphicFramePr>
        <p:xfrm>
          <a:off x="378279" y="5340765"/>
          <a:ext cx="4348785" cy="9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878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</a:t>
                      </a:r>
                      <a:r>
                        <a:rPr lang="en-US" dirty="0" err="1" smtClean="0"/>
                        <a:t>OpenMPI</a:t>
                      </a:r>
                      <a:r>
                        <a:rPr lang="en-US" dirty="0" smtClean="0"/>
                        <a:t> Build and Run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mpicxx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-o send1 send1.cc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$ 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-</a:t>
                      </a:r>
                      <a:r>
                        <a:rPr lang="en-US" sz="1000" b="1" dirty="0" err="1" smtClean="0">
                          <a:latin typeface="Monaco"/>
                          <a:cs typeface="Monaco"/>
                        </a:rPr>
                        <a:t>np</a:t>
                      </a:r>
                      <a:r>
                        <a:rPr lang="en-US" sz="1000" b="1" dirty="0" smtClean="0">
                          <a:latin typeface="Monaco"/>
                          <a:cs typeface="Monaco"/>
                        </a:rPr>
                        <a:t> 4 ./send1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Rank 1 received message "Hello" (5) from rank 0 tag 0.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8590"/>
              </p:ext>
            </p:extLst>
          </p:nvPr>
        </p:nvGraphicFramePr>
        <p:xfrm>
          <a:off x="4754880" y="1569720"/>
          <a:ext cx="429768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120"/>
                <a:gridCol w="2956560"/>
              </a:tblGrid>
              <a:tr h="43972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Partitioning</a:t>
                      </a:r>
                      <a:endParaRPr lang="en-US" dirty="0"/>
                    </a:p>
                  </a:txBody>
                  <a:tcPr/>
                </a:tc>
              </a:tr>
              <a:tr h="1495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Partitioning with Ghosts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976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450080" cy="44986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Decomposition</a:t>
            </a:r>
          </a:p>
          <a:p>
            <a:pPr lvl="1"/>
            <a:r>
              <a:rPr lang="en-US" dirty="0" smtClean="0"/>
              <a:t>Need neighbors’ data: stencil</a:t>
            </a:r>
          </a:p>
          <a:p>
            <a:pPr lvl="1"/>
            <a:r>
              <a:rPr lang="en-US" dirty="0" smtClean="0"/>
              <a:t>Some neighbors are remote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Ghosts replicate data</a:t>
            </a:r>
          </a:p>
          <a:p>
            <a:pPr lvl="1"/>
            <a:r>
              <a:rPr lang="en-US" dirty="0" smtClean="0"/>
              <a:t>Two-phase execution</a:t>
            </a:r>
          </a:p>
          <a:p>
            <a:pPr lvl="2"/>
            <a:r>
              <a:rPr lang="en-US" dirty="0" smtClean="0"/>
              <a:t>Exchange neighbor data </a:t>
            </a:r>
            <a:r>
              <a:rPr lang="en-US" i="1" dirty="0" smtClean="0"/>
              <a:t>Communication</a:t>
            </a:r>
          </a:p>
          <a:p>
            <a:pPr lvl="2"/>
            <a:r>
              <a:rPr lang="en-US" dirty="0" smtClean="0"/>
              <a:t>Compute local update </a:t>
            </a:r>
            <a:r>
              <a:rPr lang="en-US" i="1" dirty="0" smtClean="0"/>
              <a:t>Computation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40" y="2448560"/>
            <a:ext cx="69342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2075180"/>
            <a:ext cx="2578100" cy="1377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50" y="3970020"/>
            <a:ext cx="2984500" cy="175895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Maximize </a:t>
            </a:r>
            <a:r>
              <a:rPr lang="en-US" b="1" i="1" dirty="0" smtClean="0">
                <a:solidFill>
                  <a:schemeClr val="bg1"/>
                </a:solidFill>
              </a:rPr>
              <a:t>computation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i="1" dirty="0" smtClean="0">
                <a:solidFill>
                  <a:schemeClr val="bg1"/>
                </a:solidFill>
              </a:rPr>
              <a:t>communication</a:t>
            </a:r>
            <a:r>
              <a:rPr lang="en-US" b="1" dirty="0" smtClean="0">
                <a:solidFill>
                  <a:schemeClr val="bg1"/>
                </a:solidFill>
              </a:rPr>
              <a:t>. Overlap computation and communication.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7274561" y="4020236"/>
            <a:ext cx="325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fred</a:t>
            </a:r>
            <a:r>
              <a:rPr lang="en-US" sz="1200" dirty="0"/>
              <a:t>/</a:t>
            </a:r>
            <a:r>
              <a:rPr lang="en-US" sz="1200" dirty="0" err="1"/>
              <a:t>ghost_cell.pdf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Cell Design Pattern</a:t>
            </a:r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6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Event Simulation</a:t>
            </a:r>
          </a:p>
          <a:p>
            <a:pPr lvl="1"/>
            <a:r>
              <a:rPr lang="en-US" dirty="0" smtClean="0"/>
              <a:t>Mathematical paradigm and time control</a:t>
            </a:r>
          </a:p>
          <a:p>
            <a:pPr lvl="1"/>
            <a:r>
              <a:rPr lang="en-US" dirty="0" smtClean="0"/>
              <a:t>State and time evolution</a:t>
            </a:r>
          </a:p>
          <a:p>
            <a:pPr lvl="1"/>
            <a:r>
              <a:rPr lang="en-US" dirty="0" smtClean="0"/>
              <a:t>Event scheduling</a:t>
            </a:r>
          </a:p>
          <a:p>
            <a:pPr lvl="1"/>
            <a:r>
              <a:rPr lang="en-US" dirty="0" smtClean="0"/>
              <a:t>Time consuming processes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Parallel DES</a:t>
            </a:r>
          </a:p>
          <a:p>
            <a:pPr lvl="1"/>
            <a:r>
              <a:rPr lang="en-US" dirty="0" smtClean="0"/>
              <a:t>Logical processors</a:t>
            </a:r>
          </a:p>
          <a:p>
            <a:pPr lvl="1"/>
            <a:r>
              <a:rPr lang="en-US" dirty="0" smtClean="0"/>
              <a:t>Causality</a:t>
            </a:r>
          </a:p>
          <a:p>
            <a:pPr lvl="1"/>
            <a:r>
              <a:rPr lang="en-US" dirty="0" smtClean="0"/>
              <a:t>Granted-time synchronization</a:t>
            </a:r>
          </a:p>
          <a:p>
            <a:pPr lvl="1"/>
            <a:r>
              <a:rPr lang="en-US" dirty="0" err="1" smtClean="0"/>
              <a:t>Lookahead</a:t>
            </a:r>
            <a:endParaRPr lang="en-US" dirty="0" smtClean="0"/>
          </a:p>
          <a:p>
            <a:pPr lvl="1"/>
            <a:r>
              <a:rPr lang="en-US" dirty="0" smtClean="0"/>
              <a:t>Null-message synchronization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9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4302096" y="179756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Simulation Techniques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2381178"/>
            <a:ext cx="4542429" cy="3629570"/>
          </a:xfrm>
        </p:spPr>
        <p:txBody>
          <a:bodyPr>
            <a:noAutofit/>
          </a:bodyPr>
          <a:lstStyle/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Mathematical Paradigm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Static </a:t>
            </a:r>
            <a:r>
              <a:rPr lang="en-US" sz="2000" i="1" dirty="0" smtClean="0"/>
              <a:t>vs</a:t>
            </a:r>
            <a:r>
              <a:rPr lang="en-US" sz="2000" dirty="0" smtClean="0"/>
              <a:t>. dynamic time control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Parallelism?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Synchronization Style</a:t>
            </a:r>
          </a:p>
          <a:p>
            <a:pPr marL="184150" indent="0">
              <a:lnSpc>
                <a:spcPct val="150000"/>
              </a:lnSpc>
              <a:buNone/>
            </a:pPr>
            <a:r>
              <a:rPr lang="en-US" sz="2000" dirty="0" smtClean="0"/>
              <a:t>Load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9514" y="32434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22" y="1790915"/>
            <a:ext cx="4363938" cy="4114800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Paradigm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87506"/>
              </p:ext>
            </p:extLst>
          </p:nvPr>
        </p:nvGraphicFramePr>
        <p:xfrm>
          <a:off x="457200" y="1828800"/>
          <a:ext cx="8229602" cy="3109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26"/>
                <a:gridCol w="3047688"/>
                <a:gridCol w="3047688"/>
              </a:tblGrid>
              <a:tr h="72239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 of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Discrete systems</a:t>
                      </a:r>
                    </a:p>
                    <a:p>
                      <a:r>
                        <a:rPr lang="en-US" sz="1400" dirty="0" smtClean="0"/>
                        <a:t>Automata,</a:t>
                      </a:r>
                      <a:r>
                        <a:rPr lang="en-US" sz="1400" baseline="0" dirty="0" smtClean="0"/>
                        <a:t> agents, particle systems, stochastic processes, </a:t>
                      </a:r>
                      <a:r>
                        <a:rPr lang="en-US" sz="1400" i="1" baseline="0" dirty="0" smtClean="0"/>
                        <a:t>etc.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Ordinary</a:t>
                      </a:r>
                      <a:r>
                        <a:rPr lang="en-US" baseline="0" dirty="0" smtClean="0"/>
                        <a:t> or partial differential equations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Time, space, 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Continuous</a:t>
                      </a:r>
                      <a:r>
                        <a:rPr lang="en-US" sz="1800" baseline="0" dirty="0" smtClean="0"/>
                        <a:t> or 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continuous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Discontinuous in time</a:t>
                      </a:r>
                    </a:p>
                    <a:p>
                      <a:r>
                        <a:rPr lang="en-US" sz="1400" dirty="0" smtClean="0"/>
                        <a:t>Constant</a:t>
                      </a:r>
                      <a:r>
                        <a:rPr lang="en-US" sz="1400" baseline="0" dirty="0" smtClean="0"/>
                        <a:t> between state changes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Continuous in time</a:t>
                      </a:r>
                    </a:p>
                    <a:p>
                      <a:r>
                        <a:rPr lang="en-US" dirty="0" smtClean="0"/>
                        <a:t>Occasional discontinuities</a:t>
                      </a:r>
                    </a:p>
                    <a:p>
                      <a:r>
                        <a:rPr lang="en-US" sz="1400" dirty="0" smtClean="0"/>
                        <a:t>Piecewise</a:t>
                      </a:r>
                      <a:r>
                        <a:rPr lang="en-US" sz="1400" baseline="0" dirty="0" smtClean="0"/>
                        <a:t> differentiable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Mathematical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Probability and statistics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 analysis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09" y="1799701"/>
            <a:ext cx="5346700" cy="787400"/>
          </a:xfrm>
          <a:prstGeom prst="rect">
            <a:avLst/>
          </a:prstGeom>
        </p:spPr>
      </p:pic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4958080"/>
            <a:ext cx="8229600" cy="1391920"/>
          </a:xfrm>
          <a:prstGeom prst="rect">
            <a:avLst/>
          </a:prstGeom>
        </p:spPr>
        <p:txBody>
          <a:bodyPr/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Discrete simulation is natural when there are no underlying physical equations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Control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068735"/>
              </p:ext>
            </p:extLst>
          </p:nvPr>
        </p:nvGraphicFramePr>
        <p:xfrm>
          <a:off x="457200" y="1826032"/>
          <a:ext cx="8229600" cy="3165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226"/>
                <a:gridCol w="3047687"/>
                <a:gridCol w="3047687"/>
              </a:tblGrid>
              <a:tr h="722390">
                <a:tc>
                  <a:txBody>
                    <a:bodyPr/>
                    <a:lstStyle/>
                    <a:p>
                      <a:r>
                        <a:rPr lang="en-US" dirty="0" smtClean="0"/>
                        <a:t>Aspect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Dynamically computed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Statically chosen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(Ideally)</a:t>
                      </a:r>
                      <a:r>
                        <a:rPr lang="en-US" sz="1800" baseline="0" dirty="0" smtClean="0"/>
                        <a:t> Floating point time</a:t>
                      </a:r>
                    </a:p>
                    <a:p>
                      <a:r>
                        <a:rPr lang="en-US" sz="1400" baseline="0" dirty="0" smtClean="0"/>
                        <a:t>Zero lower limit on resolution: inherently multi-scale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(Usually) Integer time</a:t>
                      </a:r>
                    </a:p>
                    <a:p>
                      <a:r>
                        <a:rPr lang="en-US" sz="1400" dirty="0" smtClean="0"/>
                        <a:t>Nonzero lower limit on resolution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 distribution</a:t>
                      </a:r>
                      <a:r>
                        <a:rPr lang="en-US" baseline="0" dirty="0" smtClean="0"/>
                        <a:t> in space and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Sparse and irregular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Dense and regular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 for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Irregular, asynchronous and/or multi-scale models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Spatially </a:t>
                      </a:r>
                      <a:r>
                        <a:rPr lang="en-US" i="1" dirty="0" smtClean="0"/>
                        <a:t>and</a:t>
                      </a:r>
                      <a:r>
                        <a:rPr lang="en-US" i="0" baseline="0" dirty="0" smtClean="0"/>
                        <a:t> temporally regular models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90" y="1791120"/>
            <a:ext cx="5346700" cy="787400"/>
          </a:xfrm>
          <a:prstGeom prst="rect">
            <a:avLst/>
          </a:prstGeom>
        </p:spPr>
      </p:pic>
      <p:sp>
        <p:nvSpPr>
          <p:cNvPr id="7" name="Content Placeholder 9"/>
          <p:cNvSpPr txBox="1">
            <a:spLocks/>
          </p:cNvSpPr>
          <p:nvPr/>
        </p:nvSpPr>
        <p:spPr>
          <a:xfrm>
            <a:off x="457200" y="5008880"/>
            <a:ext cx="8229600" cy="1341120"/>
          </a:xfrm>
          <a:prstGeom prst="rect">
            <a:avLst/>
          </a:prstGeom>
        </p:spPr>
        <p:txBody>
          <a:bodyPr/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Event-driven execution imposes no timescale</a:t>
            </a:r>
          </a:p>
          <a:p>
            <a:pPr lvl="1"/>
            <a:r>
              <a:rPr lang="en-US" dirty="0" smtClean="0"/>
              <a:t>Supports simulation with wide dynamic range in natural time scales and/or long quiescent periods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State and Time Evolution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7133" y="1566863"/>
            <a:ext cx="3968496" cy="49028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State values change discontinuously in simulation time</a:t>
            </a:r>
          </a:p>
          <a:p>
            <a:pPr lvl="1"/>
            <a:r>
              <a:rPr lang="en-US" dirty="0" smtClean="0"/>
              <a:t>Constant between state changes</a:t>
            </a:r>
          </a:p>
          <a:p>
            <a:pPr lvl="1"/>
            <a:r>
              <a:rPr lang="en-US" dirty="0" smtClean="0"/>
              <a:t>Time interval between state changes is not fixed</a:t>
            </a:r>
          </a:p>
          <a:p>
            <a:r>
              <a:rPr lang="en-US" dirty="0" smtClean="0"/>
              <a:t>Computation (real world time) required to compute new state value</a:t>
            </a:r>
          </a:p>
          <a:p>
            <a:pPr lvl="1"/>
            <a:r>
              <a:rPr lang="en-US" dirty="0" smtClean="0"/>
              <a:t>Computation occurs at a fixed value of simulation time</a:t>
            </a:r>
          </a:p>
          <a:p>
            <a:r>
              <a:rPr lang="en-US" dirty="0" smtClean="0"/>
              <a:t>Rate of model evolution not fixed</a:t>
            </a:r>
          </a:p>
          <a:p>
            <a:pPr lvl="1"/>
            <a:r>
              <a:rPr lang="en-US" dirty="0" smtClean="0"/>
              <a:t>Faster or slower than real time</a:t>
            </a:r>
          </a:p>
          <a:p>
            <a:pPr lvl="1"/>
            <a:r>
              <a:rPr lang="en-US" dirty="0" smtClean="0"/>
              <a:t>(Best effort) real time, to interoperate with external real systems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91" y="1850702"/>
            <a:ext cx="4216400" cy="3935307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2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Event Scheduling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Objects communicate by sending </a:t>
            </a:r>
            <a:r>
              <a:rPr lang="en-US" i="1" dirty="0" smtClean="0"/>
              <a:t>messages</a:t>
            </a:r>
            <a:r>
              <a:rPr lang="en-US" dirty="0" smtClean="0"/>
              <a:t> = schedule events</a:t>
            </a:r>
          </a:p>
          <a:p>
            <a:pPr lvl="1"/>
            <a:r>
              <a:rPr lang="en-US" i="1" dirty="0" smtClean="0"/>
              <a:t>Event</a:t>
            </a:r>
            <a:r>
              <a:rPr lang="en-US" dirty="0" smtClean="0"/>
              <a:t> is a function call, to be executed </a:t>
            </a:r>
            <a:r>
              <a:rPr lang="en-US" dirty="0" err="1" smtClean="0">
                <a:latin typeface="Symbol" charset="2"/>
                <a:cs typeface="Symbol" charset="2"/>
              </a:rPr>
              <a:t>Δ</a:t>
            </a:r>
            <a:r>
              <a:rPr lang="en-US" i="1" dirty="0" err="1" smtClean="0">
                <a:latin typeface="Times"/>
                <a:cs typeface="Times"/>
              </a:rPr>
              <a:t>t</a:t>
            </a:r>
            <a:r>
              <a:rPr lang="en-US" dirty="0" smtClean="0"/>
              <a:t> in the future–</a:t>
            </a:r>
            <a:r>
              <a:rPr lang="en-US" i="1" dirty="0" smtClean="0"/>
              <a:t>no backwards arrows</a:t>
            </a:r>
          </a:p>
          <a:p>
            <a:pPr lvl="1"/>
            <a:r>
              <a:rPr lang="en-US" dirty="0" smtClean="0"/>
              <a:t>Typically an event schedules one or more future events</a:t>
            </a:r>
          </a:p>
          <a:p>
            <a:r>
              <a:rPr lang="en-US" dirty="0" smtClean="0"/>
              <a:t>All event types allowed</a:t>
            </a:r>
          </a:p>
          <a:p>
            <a:pPr lvl="1"/>
            <a:r>
              <a:rPr lang="en-US" dirty="0" smtClean="0"/>
              <a:t>Event to self</a:t>
            </a:r>
          </a:p>
          <a:p>
            <a:pPr lvl="1"/>
            <a:r>
              <a:rPr lang="en-US" dirty="0" smtClean="0"/>
              <a:t>Event sends multiple messages</a:t>
            </a:r>
          </a:p>
          <a:p>
            <a:pPr lvl="1"/>
            <a:r>
              <a:rPr lang="en-US" dirty="0" smtClean="0"/>
              <a:t>Event sends no messages</a:t>
            </a:r>
          </a:p>
          <a:p>
            <a:pPr lvl="1"/>
            <a:r>
              <a:rPr lang="en-US" dirty="0" smtClean="0"/>
              <a:t>Events can tie</a:t>
            </a:r>
          </a:p>
          <a:p>
            <a:pPr lvl="1"/>
            <a:r>
              <a:rPr lang="en-US" dirty="0" smtClean="0"/>
              <a:t>Non-FIFO scheduling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048" y="2409036"/>
            <a:ext cx="4125087" cy="2818638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6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DES Main Event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</p:spPr>
        <p:txBody>
          <a:bodyPr>
            <a:normAutofit fontScale="47500" lnSpcReduction="20000"/>
          </a:bodyPr>
          <a:lstStyle/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onaco"/>
                <a:cs typeface="Monaco"/>
              </a:rPr>
              <a:t>createInitialObjects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onaco"/>
                <a:cs typeface="Monaco"/>
              </a:rPr>
              <a:t>eventList.insert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initialEvents</a:t>
            </a:r>
            <a:r>
              <a:rPr lang="en-US" dirty="0">
                <a:latin typeface="Monaco"/>
                <a:cs typeface="Monaco"/>
              </a:rPr>
              <a:t>)</a:t>
            </a:r>
            <a:r>
              <a:rPr lang="en-US" dirty="0" smtClean="0">
                <a:latin typeface="Monaco"/>
                <a:cs typeface="Monaco"/>
              </a:rPr>
              <a:t>;          </a:t>
            </a:r>
            <a:r>
              <a:rPr lang="en-US" dirty="0" smtClean="0">
                <a:solidFill>
                  <a:schemeClr val="accent2"/>
                </a:solidFill>
                <a:latin typeface="Monaco"/>
                <a:cs typeface="Monaco"/>
              </a:rPr>
              <a:t>// Priority queue on event time</a:t>
            </a:r>
            <a:endParaRPr lang="en-US" dirty="0">
              <a:solidFill>
                <a:schemeClr val="accent2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while </a:t>
            </a:r>
            <a:r>
              <a:rPr lang="en-US" dirty="0">
                <a:latin typeface="Monaco"/>
                <a:cs typeface="Monaco"/>
              </a:rPr>
              <a:t>( </a:t>
            </a:r>
            <a:r>
              <a:rPr lang="en-US" dirty="0" smtClean="0">
                <a:latin typeface="Monaco"/>
                <a:cs typeface="Monaco"/>
              </a:rPr>
              <a:t>!(</a:t>
            </a:r>
            <a:r>
              <a:rPr lang="en-US" dirty="0" err="1" smtClean="0">
                <a:latin typeface="Monaco"/>
                <a:cs typeface="Monaco"/>
              </a:rPr>
              <a:t>terminationCondition</a:t>
            </a:r>
            <a:r>
              <a:rPr lang="en-US" dirty="0">
                <a:latin typeface="Monaco"/>
                <a:cs typeface="Monaco"/>
              </a:rPr>
              <a:t>() || </a:t>
            </a:r>
            <a:r>
              <a:rPr lang="en-US" dirty="0" err="1">
                <a:latin typeface="Monaco"/>
                <a:cs typeface="Monaco"/>
              </a:rPr>
              <a:t>eventList.empty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smtClean="0">
                <a:latin typeface="Monaco"/>
                <a:cs typeface="Monaco"/>
              </a:rPr>
              <a:t>)) </a:t>
            </a:r>
            <a:r>
              <a:rPr lang="en-US" dirty="0">
                <a:latin typeface="Monaco"/>
                <a:cs typeface="Monaco"/>
              </a:rPr>
              <a:t>) do </a:t>
            </a: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{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event </a:t>
            </a:r>
            <a:r>
              <a:rPr lang="en-US" dirty="0">
                <a:latin typeface="Monaco"/>
                <a:cs typeface="Monaco"/>
              </a:rPr>
              <a:t>e = </a:t>
            </a:r>
            <a:r>
              <a:rPr lang="en-US" dirty="0" err="1">
                <a:latin typeface="Monaco"/>
                <a:cs typeface="Monaco"/>
              </a:rPr>
              <a:t>eventList.removeMinSimTime</a:t>
            </a:r>
            <a:r>
              <a:rPr lang="en-US" dirty="0">
                <a:latin typeface="Monaco"/>
                <a:cs typeface="Monaco"/>
              </a:rPr>
              <a:t>(); </a:t>
            </a:r>
            <a:r>
              <a:rPr lang="en-US" dirty="0">
                <a:solidFill>
                  <a:schemeClr val="accent2"/>
                </a:solidFill>
                <a:latin typeface="Monaco"/>
                <a:cs typeface="Monaco"/>
              </a:rPr>
              <a:t>// Choose next </a:t>
            </a:r>
            <a:r>
              <a:rPr lang="en-US" dirty="0" smtClean="0">
                <a:solidFill>
                  <a:schemeClr val="accent2"/>
                </a:solidFill>
                <a:latin typeface="Monaco"/>
                <a:cs typeface="Monaco"/>
              </a:rPr>
              <a:t>event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</a:t>
            </a:r>
            <a:r>
              <a:rPr lang="en-US" dirty="0" err="1" smtClean="0">
                <a:latin typeface="Monaco"/>
                <a:cs typeface="Monaco"/>
              </a:rPr>
              <a:t>simTime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e.getEventTime</a:t>
            </a:r>
            <a:r>
              <a:rPr lang="en-US" dirty="0">
                <a:latin typeface="Monaco"/>
                <a:cs typeface="Monaco"/>
              </a:rPr>
              <a:t>(); </a:t>
            </a:r>
            <a:r>
              <a:rPr lang="en-US" dirty="0" smtClean="0">
                <a:latin typeface="Monaco"/>
                <a:cs typeface="Monaco"/>
              </a:rPr>
              <a:t>           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Set virtual time and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unpack event</a:t>
            </a:r>
            <a:endParaRPr lang="en-US" dirty="0" smtClean="0">
              <a:solidFill>
                <a:srgbClr val="C0504D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object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e.getEventObject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method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e.getMethod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  </a:t>
            </a:r>
            <a:r>
              <a:rPr lang="en-US" dirty="0" err="1" smtClean="0">
                <a:latin typeface="Monaco"/>
                <a:cs typeface="Monaco"/>
              </a:rPr>
              <a:t>args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>
                <a:latin typeface="Monaco"/>
                <a:cs typeface="Monaco"/>
              </a:rPr>
              <a:t>= </a:t>
            </a:r>
            <a:r>
              <a:rPr lang="en-US" dirty="0" err="1">
                <a:latin typeface="Monaco"/>
                <a:cs typeface="Monaco"/>
              </a:rPr>
              <a:t>e.getArgs</a:t>
            </a:r>
            <a:r>
              <a:rPr lang="en-US" dirty="0">
                <a:latin typeface="Monaco"/>
                <a:cs typeface="Monaco"/>
              </a:rPr>
              <a:t>();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 </a:t>
            </a:r>
            <a:r>
              <a:rPr lang="en-US" dirty="0" smtClean="0">
                <a:latin typeface="Monaco"/>
                <a:cs typeface="Monaco"/>
              </a:rPr>
              <a:t> </a:t>
            </a:r>
            <a:r>
              <a:rPr lang="en-US" dirty="0" err="1" smtClean="0">
                <a:latin typeface="Monaco"/>
                <a:cs typeface="Monaco"/>
              </a:rPr>
              <a:t>object.method</a:t>
            </a:r>
            <a:r>
              <a:rPr lang="en-US" dirty="0">
                <a:latin typeface="Monaco"/>
                <a:cs typeface="Monaco"/>
              </a:rPr>
              <a:t>(</a:t>
            </a:r>
            <a:r>
              <a:rPr lang="en-US" dirty="0" err="1">
                <a:latin typeface="Monaco"/>
                <a:cs typeface="Monaco"/>
              </a:rPr>
              <a:t>args</a:t>
            </a:r>
            <a:r>
              <a:rPr lang="en-US" dirty="0">
                <a:latin typeface="Monaco"/>
                <a:cs typeface="Monaco"/>
              </a:rPr>
              <a:t>); </a:t>
            </a:r>
            <a:r>
              <a:rPr lang="en-US" dirty="0" smtClean="0">
                <a:latin typeface="Monaco"/>
                <a:cs typeface="Monaco"/>
              </a:rPr>
              <a:t>                  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// Invoke the event method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change state of object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schedule future events</a:t>
            </a:r>
            <a:endParaRPr lang="en-US" dirty="0">
              <a:solidFill>
                <a:srgbClr val="C0504D"/>
              </a:solidFill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create or destroy objects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                                       /</a:t>
            </a:r>
            <a:r>
              <a:rPr lang="en-US" dirty="0">
                <a:solidFill>
                  <a:srgbClr val="C0504D"/>
                </a:solidFill>
                <a:latin typeface="Monaco"/>
                <a:cs typeface="Monaco"/>
              </a:rPr>
              <a:t>/ May </a:t>
            </a:r>
            <a:r>
              <a:rPr lang="en-US" dirty="0" smtClean="0">
                <a:solidFill>
                  <a:srgbClr val="C0504D"/>
                </a:solidFill>
                <a:latin typeface="Monaco"/>
                <a:cs typeface="Monaco"/>
              </a:rPr>
              <a:t>cancel (delete) future events</a:t>
            </a: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Monaco"/>
                <a:cs typeface="Monaco"/>
              </a:rPr>
              <a:t>}</a:t>
            </a:r>
            <a:endParaRPr lang="en-US" dirty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Monaco"/>
              <a:cs typeface="Monaco"/>
            </a:endParaRPr>
          </a:p>
          <a:p>
            <a:pPr marL="11906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aco"/>
                <a:cs typeface="Monaco"/>
              </a:rPr>
              <a:t>finalize();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Clean separation between </a:t>
            </a:r>
            <a:r>
              <a:rPr lang="en-US" b="1" i="1" dirty="0" smtClean="0">
                <a:solidFill>
                  <a:schemeClr val="bg1"/>
                </a:solidFill>
              </a:rPr>
              <a:t>Simulator</a:t>
            </a:r>
            <a:r>
              <a:rPr lang="en-US" b="1" dirty="0" smtClean="0">
                <a:solidFill>
                  <a:schemeClr val="bg1"/>
                </a:solidFill>
              </a:rPr>
              <a:t> and </a:t>
            </a:r>
            <a:r>
              <a:rPr lang="en-US" b="1" i="1" dirty="0" smtClean="0">
                <a:solidFill>
                  <a:schemeClr val="bg1"/>
                </a:solidFill>
              </a:rPr>
              <a:t>Application Model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Reduce simulation run-time for large, complex network simulations</a:t>
            </a:r>
          </a:p>
          <a:p>
            <a:pPr lvl="1"/>
            <a:r>
              <a:rPr lang="en-US" dirty="0" smtClean="0"/>
              <a:t>Complex models require more CPU cycles and memory</a:t>
            </a:r>
          </a:p>
          <a:p>
            <a:pPr lvl="2"/>
            <a:r>
              <a:rPr lang="en-US" dirty="0" smtClean="0"/>
              <a:t>MANETs, robust radio devices</a:t>
            </a:r>
          </a:p>
          <a:p>
            <a:pPr lvl="2"/>
            <a:r>
              <a:rPr lang="en-US" dirty="0" smtClean="0"/>
              <a:t>More realistic application-layer models and traffic loading</a:t>
            </a:r>
          </a:p>
          <a:p>
            <a:pPr lvl="2"/>
            <a:r>
              <a:rPr lang="en-US" dirty="0" smtClean="0"/>
              <a:t>Load balancing among CPUs</a:t>
            </a:r>
          </a:p>
          <a:p>
            <a:pPr lvl="1"/>
            <a:r>
              <a:rPr lang="en-US" dirty="0" smtClean="0"/>
              <a:t>Potential to enable real-time performance for NS-3 emulation</a:t>
            </a:r>
          </a:p>
          <a:p>
            <a:r>
              <a:rPr lang="en-US" dirty="0" smtClean="0"/>
              <a:t>Enable larger simulated networks</a:t>
            </a:r>
          </a:p>
          <a:p>
            <a:pPr lvl="1"/>
            <a:r>
              <a:rPr lang="en-US" dirty="0" smtClean="0"/>
              <a:t>Distribute memory footprint to reduce swap usage</a:t>
            </a:r>
          </a:p>
          <a:p>
            <a:pPr lvl="1"/>
            <a:r>
              <a:rPr lang="en-US" dirty="0" smtClean="0"/>
              <a:t>Potential to reduce impact of N</a:t>
            </a:r>
            <a:r>
              <a:rPr lang="en-US" baseline="30000" dirty="0" smtClean="0"/>
              <a:t>2</a:t>
            </a:r>
            <a:r>
              <a:rPr lang="en-US" dirty="0" smtClean="0"/>
              <a:t> problems such as global routing</a:t>
            </a:r>
          </a:p>
          <a:p>
            <a:r>
              <a:rPr lang="en-US" dirty="0" smtClean="0"/>
              <a:t>Allows network researchers to run multiple simulations and collect significant data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for High Performance, Scalable Network Simulation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7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Time-Consuming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state </a:t>
            </a:r>
            <a:r>
              <a:rPr lang="en-US" dirty="0"/>
              <a:t>values </a:t>
            </a:r>
            <a:r>
              <a:rPr lang="en-US" dirty="0" smtClean="0"/>
              <a:t>change at an instant in simulation </a:t>
            </a:r>
            <a:r>
              <a:rPr lang="en-US" dirty="0"/>
              <a:t>time</a:t>
            </a:r>
          </a:p>
          <a:p>
            <a:pPr lvl="1"/>
            <a:r>
              <a:rPr lang="en-US" dirty="0" smtClean="0"/>
              <a:t>So how to model time-consuming processes?</a:t>
            </a:r>
          </a:p>
          <a:p>
            <a:r>
              <a:rPr lang="en-US" dirty="0" smtClean="0"/>
              <a:t>Finite state machine</a:t>
            </a:r>
          </a:p>
          <a:p>
            <a:pPr lvl="1"/>
            <a:r>
              <a:rPr lang="en-US" dirty="0" smtClean="0"/>
              <a:t>Model state is the FSM state</a:t>
            </a:r>
          </a:p>
          <a:p>
            <a:pPr lvl="1"/>
            <a:r>
              <a:rPr lang="en-US" dirty="0" smtClean="0"/>
              <a:t>Events cause FSM transitions, schedule future transitions</a:t>
            </a:r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085341"/>
            <a:ext cx="4248150" cy="3514725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297680" y="1717040"/>
            <a:ext cx="4561840" cy="3799840"/>
            <a:chOff x="4297680" y="1717040"/>
            <a:chExt cx="4561840" cy="379984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297680" y="1717040"/>
              <a:ext cx="4561840" cy="37998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434840" y="1828800"/>
              <a:ext cx="4269500" cy="3535680"/>
              <a:chOff x="4434840" y="1828800"/>
              <a:chExt cx="4269500" cy="3535680"/>
            </a:xfrm>
          </p:grpSpPr>
          <p:pic>
            <p:nvPicPr>
              <p:cNvPr id="7" name="Picture 6" descr="Clustered Grap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840" y="1828800"/>
                <a:ext cx="4269500" cy="35356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4492066" y="5118259"/>
                <a:ext cx="4160512" cy="246221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http://</a:t>
                </a:r>
                <a:r>
                  <a:rPr lang="en-US" sz="1000" dirty="0" err="1"/>
                  <a:t>www.enggprojects.in</a:t>
                </a:r>
                <a:r>
                  <a:rPr lang="en-US" sz="1000" dirty="0"/>
                  <a:t>/2011/07/adaptive-de-clustering-of-</a:t>
                </a:r>
                <a:r>
                  <a:rPr lang="en-US" sz="1000" dirty="0" err="1"/>
                  <a:t>data.html</a:t>
                </a:r>
                <a:endParaRPr lang="en-US" sz="10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307840" y="1717040"/>
            <a:ext cx="4551680" cy="3799840"/>
            <a:chOff x="4307840" y="1717040"/>
            <a:chExt cx="4551680" cy="379984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307840" y="1717040"/>
              <a:ext cx="4551680" cy="3799840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Connector 3"/>
            <p:cNvCxnSpPr>
              <a:stCxn id="11" idx="2"/>
              <a:endCxn id="9" idx="0"/>
            </p:cNvCxnSpPr>
            <p:nvPr/>
          </p:nvCxnSpPr>
          <p:spPr>
            <a:xfrm flipH="1">
              <a:off x="5537200" y="3159085"/>
              <a:ext cx="71120" cy="1078309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3"/>
              <a:endCxn id="10" idx="1"/>
            </p:cNvCxnSpPr>
            <p:nvPr/>
          </p:nvCxnSpPr>
          <p:spPr>
            <a:xfrm>
              <a:off x="6375400" y="2971800"/>
              <a:ext cx="741680" cy="335280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3"/>
              <a:endCxn id="10" idx="2"/>
            </p:cNvCxnSpPr>
            <p:nvPr/>
          </p:nvCxnSpPr>
          <p:spPr>
            <a:xfrm flipV="1">
              <a:off x="6304280" y="3494365"/>
              <a:ext cx="1579880" cy="930315"/>
            </a:xfrm>
            <a:prstGeom prst="line">
              <a:avLst/>
            </a:prstGeom>
            <a:ln w="38100" cap="rnd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 bwMode="auto">
            <a:xfrm>
              <a:off x="4841240" y="2784514"/>
              <a:ext cx="1534160" cy="37457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1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70120" y="4237394"/>
              <a:ext cx="1534160" cy="374571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2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7117080" y="3119794"/>
              <a:ext cx="1534160" cy="374571"/>
            </a:xfrm>
            <a:prstGeom prst="roundRect">
              <a:avLst/>
            </a:prstGeom>
            <a:solidFill>
              <a:srgbClr val="CE2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rtlCol="0" anchor="ctr" anchorCtr="1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</a:rPr>
                <a:t>LP 3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Discrete Event Simulation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Decompose model into </a:t>
            </a:r>
            <a:r>
              <a:rPr lang="en-US" i="1" dirty="0" smtClean="0"/>
              <a:t>Logical Processes</a:t>
            </a:r>
            <a:endParaRPr lang="en-US" dirty="0"/>
          </a:p>
          <a:p>
            <a:pPr lvl="1"/>
            <a:r>
              <a:rPr lang="en-US" dirty="0" smtClean="0"/>
              <a:t>Separate objects and event queues</a:t>
            </a:r>
          </a:p>
          <a:p>
            <a:pPr lvl="1"/>
            <a:r>
              <a:rPr lang="en-US" dirty="0" smtClean="0"/>
              <a:t>Execute independently</a:t>
            </a:r>
          </a:p>
          <a:p>
            <a:pPr lvl="1"/>
            <a:r>
              <a:rPr lang="en-US" dirty="0" smtClean="0"/>
              <a:t>Events for other LPs become messages</a:t>
            </a:r>
          </a:p>
          <a:p>
            <a:pPr lvl="1"/>
            <a:r>
              <a:rPr lang="en-US" dirty="0" smtClean="0"/>
              <a:t>~ MPI Ranks</a:t>
            </a: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Parallel execution </a:t>
            </a:r>
            <a:r>
              <a:rPr lang="en-US" b="1" i="1" dirty="0" smtClean="0">
                <a:solidFill>
                  <a:schemeClr val="bg1"/>
                </a:solidFill>
              </a:rPr>
              <a:t>must</a:t>
            </a:r>
            <a:r>
              <a:rPr lang="en-US" b="1" dirty="0" smtClean="0">
                <a:solidFill>
                  <a:schemeClr val="bg1"/>
                </a:solidFill>
              </a:rPr>
              <a:t> produce exact same results as sequential!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4302096" y="1767605"/>
            <a:ext cx="4724990" cy="410150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Execution:  LPs Advance Independently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ahead in virtual time, sometimes behind</a:t>
            </a:r>
          </a:p>
          <a:p>
            <a:r>
              <a:rPr lang="en-US" dirty="0" smtClean="0"/>
              <a:t>More or less real time per event</a:t>
            </a:r>
          </a:p>
          <a:p>
            <a:r>
              <a:rPr lang="en-US" dirty="0" smtClean="0"/>
              <a:t>Never backwards!</a:t>
            </a:r>
          </a:p>
          <a:p>
            <a:pPr lvl="1"/>
            <a:r>
              <a:rPr lang="en-US" dirty="0" smtClean="0"/>
              <a:t>Hallmark of conservative execution</a:t>
            </a:r>
            <a:br>
              <a:rPr lang="en-US" dirty="0" smtClean="0"/>
            </a:br>
            <a:r>
              <a:rPr lang="en-US" dirty="0" smtClean="0"/>
              <a:t>(Ask me about optimistic execution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</p:txBody>
      </p:sp>
      <p:pic>
        <p:nvPicPr>
          <p:cNvPr id="5" name="image10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341" y="1986030"/>
            <a:ext cx="4214592" cy="366946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59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728816" y="1889759"/>
            <a:ext cx="3937664" cy="16865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81936" y="2600959"/>
            <a:ext cx="3937664" cy="3176705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Synchronization of LPs:</a:t>
            </a:r>
            <a:br>
              <a:rPr lang="en-US" dirty="0" smtClean="0"/>
            </a:br>
            <a:r>
              <a:rPr lang="en-US" dirty="0" smtClean="0"/>
              <a:t>Prevent Causality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373823"/>
            <a:ext cx="3968496" cy="4751357"/>
          </a:xfrm>
        </p:spPr>
        <p:txBody>
          <a:bodyPr/>
          <a:lstStyle/>
          <a:p>
            <a:r>
              <a:rPr lang="en-US" dirty="0" smtClean="0"/>
              <a:t>Sequential event sequence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718649" y="1373823"/>
            <a:ext cx="3968496" cy="4751357"/>
          </a:xfrm>
        </p:spPr>
        <p:txBody>
          <a:bodyPr/>
          <a:lstStyle/>
          <a:p>
            <a:r>
              <a:rPr lang="en-US" dirty="0" smtClean="0"/>
              <a:t>LP 2’s perspective: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Arrival of LP1 event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1" y="3020010"/>
            <a:ext cx="3819525" cy="2609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400" y="1976120"/>
            <a:ext cx="3771900" cy="152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4749136" y="4094479"/>
            <a:ext cx="3937664" cy="16865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4201160"/>
            <a:ext cx="3514725" cy="152400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Need to guarantee no messages arrive in the past (for conservative PDES).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58240" y="3251200"/>
            <a:ext cx="538480" cy="1828800"/>
            <a:chOff x="1158240" y="3251200"/>
            <a:chExt cx="538480" cy="1828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1158240" y="3251200"/>
              <a:ext cx="538480" cy="325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158240" y="4754880"/>
              <a:ext cx="538480" cy="3251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09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5053936" y="1564639"/>
            <a:ext cx="3937664" cy="462280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Granted Time Window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572000" cy="4751357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If</a:t>
            </a:r>
            <a:r>
              <a:rPr lang="en-US" dirty="0" smtClean="0"/>
              <a:t> we could guarantee no remote events will arrive before </a:t>
            </a:r>
            <a:r>
              <a:rPr lang="en-US" i="1" dirty="0" err="1" smtClean="0"/>
              <a:t>GrantedTime</a:t>
            </a:r>
            <a:endParaRPr lang="en-US" i="1" dirty="0" smtClean="0"/>
          </a:p>
          <a:p>
            <a:pPr lvl="1"/>
            <a:r>
              <a:rPr lang="en-US" dirty="0" smtClean="0"/>
              <a:t>All events before </a:t>
            </a:r>
            <a:r>
              <a:rPr lang="en-US" i="1" dirty="0" err="1" smtClean="0"/>
              <a:t>GrantedTime</a:t>
            </a:r>
            <a:r>
              <a:rPr lang="en-US" dirty="0" smtClean="0"/>
              <a:t> are safe</a:t>
            </a:r>
          </a:p>
          <a:p>
            <a:pPr lvl="1"/>
            <a:r>
              <a:rPr lang="en-US" dirty="0" smtClean="0"/>
              <a:t>At </a:t>
            </a:r>
            <a:r>
              <a:rPr lang="en-US" i="1" dirty="0" err="1" smtClean="0"/>
              <a:t>GrantedTime</a:t>
            </a:r>
            <a:r>
              <a:rPr lang="en-US" dirty="0" smtClean="0"/>
              <a:t> need to </a:t>
            </a:r>
            <a:r>
              <a:rPr lang="en-US" dirty="0" smtClean="0"/>
              <a:t>resynchronize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Receive and schedule events from other LPs</a:t>
            </a:r>
          </a:p>
          <a:p>
            <a:pPr lvl="2"/>
            <a:r>
              <a:rPr lang="en-US" dirty="0" smtClean="0"/>
              <a:t>Compute new </a:t>
            </a:r>
            <a:r>
              <a:rPr lang="en-US" i="1" dirty="0" err="1" smtClean="0"/>
              <a:t>GrantedTime</a:t>
            </a:r>
            <a:endParaRPr lang="en-US" dirty="0" smtClean="0"/>
          </a:p>
          <a:p>
            <a:pPr lvl="0"/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Even workload distribution limits </a:t>
            </a:r>
            <a:r>
              <a:rPr lang="en-US" dirty="0" err="1" smtClean="0"/>
              <a:t>cpu</a:t>
            </a:r>
            <a:r>
              <a:rPr lang="en-US" dirty="0" smtClean="0"/>
              <a:t> idle time</a:t>
            </a:r>
          </a:p>
          <a:p>
            <a:pPr lvl="1"/>
            <a:r>
              <a:rPr lang="en-US" dirty="0" smtClean="0"/>
              <a:t>Maximize </a:t>
            </a:r>
            <a:r>
              <a:rPr lang="en-US" i="1" dirty="0" err="1" smtClean="0"/>
              <a:t>GrantedTime</a:t>
            </a:r>
            <a:r>
              <a:rPr lang="en-US" dirty="0" smtClean="0"/>
              <a:t> to execute more events in parallel between </a:t>
            </a:r>
            <a:r>
              <a:rPr lang="en-US" dirty="0" smtClean="0"/>
              <a:t>synchronization rounds</a:t>
            </a:r>
            <a:endParaRPr lang="en-US" dirty="0" smtClean="0"/>
          </a:p>
        </p:txBody>
      </p:sp>
      <p:pic>
        <p:nvPicPr>
          <p:cNvPr id="10" name="Picture 9" descr="LPEventQue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876" y="2028260"/>
            <a:ext cx="3748564" cy="36969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5374640" y="1564639"/>
            <a:ext cx="3616960" cy="4277361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Lookahead</a:t>
            </a:r>
            <a:r>
              <a:rPr lang="en-US" dirty="0" smtClean="0"/>
              <a:t> and LBTS Provide the Granted Time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5039360" cy="475135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 must provide </a:t>
            </a:r>
            <a:r>
              <a:rPr lang="en-US" i="1" dirty="0" err="1" smtClean="0"/>
              <a:t>Lookahead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Minimum delay for remote events</a:t>
            </a:r>
          </a:p>
          <a:p>
            <a:pPr lvl="2"/>
            <a:r>
              <a:rPr lang="en-US" dirty="0" smtClean="0"/>
              <a:t>Example: network channel link latency </a:t>
            </a:r>
            <a:br>
              <a:rPr lang="en-US" dirty="0" smtClean="0"/>
            </a:br>
            <a:r>
              <a:rPr lang="en-US" dirty="0" smtClean="0"/>
              <a:t>+ transmission time for </a:t>
            </a:r>
            <a:r>
              <a:rPr lang="en-US" dirty="0"/>
              <a:t>smallest </a:t>
            </a:r>
            <a:r>
              <a:rPr lang="en-US" dirty="0" smtClean="0"/>
              <a:t>packet</a:t>
            </a:r>
          </a:p>
          <a:p>
            <a:r>
              <a:rPr lang="en-US" dirty="0" smtClean="0"/>
              <a:t>Lower Bound Time Stamp (</a:t>
            </a:r>
            <a:r>
              <a:rPr lang="en-US" i="1" dirty="0" smtClean="0"/>
              <a:t>LBTS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Min next event time across all LPs</a:t>
            </a:r>
          </a:p>
          <a:p>
            <a:r>
              <a:rPr lang="en-US" i="1" dirty="0" err="1" smtClean="0"/>
              <a:t>GrantedTime</a:t>
            </a:r>
            <a:r>
              <a:rPr lang="en-US" dirty="0" smtClean="0"/>
              <a:t> = </a:t>
            </a:r>
            <a:r>
              <a:rPr lang="en-US" i="1" dirty="0" smtClean="0"/>
              <a:t>LBTS</a:t>
            </a:r>
            <a:r>
              <a:rPr lang="en-US" dirty="0" smtClean="0"/>
              <a:t> + </a:t>
            </a:r>
            <a:r>
              <a:rPr lang="en-US" i="1" dirty="0" err="1" smtClean="0"/>
              <a:t>Lookahead</a:t>
            </a:r>
            <a:endParaRPr lang="en-US" i="1" dirty="0" smtClean="0"/>
          </a:p>
          <a:p>
            <a:r>
              <a:rPr lang="en-US" dirty="0" smtClean="0"/>
              <a:t>Synchronization across LPs is expensive</a:t>
            </a:r>
          </a:p>
          <a:p>
            <a:pPr lvl="1"/>
            <a:r>
              <a:rPr lang="en-US" dirty="0" smtClean="0"/>
              <a:t>Typically barrier (to wait for slowest LP)</a:t>
            </a:r>
          </a:p>
          <a:p>
            <a:pPr lvl="1"/>
            <a:r>
              <a:rPr lang="en-US" dirty="0" smtClean="0"/>
              <a:t>Plus (at least one) all gather or reduction</a:t>
            </a:r>
          </a:p>
          <a:p>
            <a:pPr lvl="1"/>
            <a:r>
              <a:rPr lang="en-US" dirty="0" smtClean="0"/>
              <a:t>Each of these is log(</a:t>
            </a:r>
            <a:r>
              <a:rPr lang="en-US" i="1" dirty="0" smtClean="0"/>
              <a:t>N</a:t>
            </a:r>
            <a:r>
              <a:rPr lang="en-US" baseline="-25000" dirty="0" smtClean="0"/>
              <a:t>LP</a:t>
            </a:r>
            <a:r>
              <a:rPr lang="en-US" dirty="0" smtClean="0"/>
              <a:t>) in time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898776"/>
            <a:ext cx="9144000" cy="4496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Finding large </a:t>
            </a:r>
            <a:r>
              <a:rPr lang="en-US" b="1" i="1" dirty="0" err="1" smtClean="0">
                <a:solidFill>
                  <a:schemeClr val="bg1"/>
                </a:solidFill>
              </a:rPr>
              <a:t>Lookahead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in your model is </a:t>
            </a:r>
            <a:r>
              <a:rPr lang="en-US" b="1" dirty="0" smtClean="0">
                <a:solidFill>
                  <a:schemeClr val="bg1"/>
                </a:solidFill>
              </a:rPr>
              <a:t>key to performance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651000"/>
            <a:ext cx="3476625" cy="4114800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2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00220" y="1865760"/>
            <a:ext cx="4480560" cy="3769360"/>
            <a:chOff x="4368800" y="1737360"/>
            <a:chExt cx="4480560" cy="376936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368800" y="173736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34840" y="1828800"/>
              <a:ext cx="4269500" cy="3616960"/>
              <a:chOff x="4434840" y="1828800"/>
              <a:chExt cx="4269500" cy="3616960"/>
            </a:xfrm>
          </p:grpSpPr>
          <p:pic>
            <p:nvPicPr>
              <p:cNvPr id="7" name="Picture 6" descr="Clustered Graph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4840" y="1828800"/>
                <a:ext cx="4269500" cy="35356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542866" y="5199539"/>
                <a:ext cx="4160512" cy="246221"/>
              </a:xfrm>
              <a:prstGeom prst="rect">
                <a:avLst/>
              </a:prstGeom>
              <a:solidFill>
                <a:schemeClr val="bg1"/>
              </a:solidFill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000" dirty="0"/>
                  <a:t>http://</a:t>
                </a:r>
                <a:r>
                  <a:rPr lang="en-US" sz="1000" dirty="0" err="1"/>
                  <a:t>www.enggprojects.in</a:t>
                </a:r>
                <a:r>
                  <a:rPr lang="en-US" sz="1000" dirty="0"/>
                  <a:t>/2011/07/adaptive-de-clustering-of-</a:t>
                </a:r>
                <a:r>
                  <a:rPr lang="en-US" sz="1000" dirty="0" err="1"/>
                  <a:t>data.html</a:t>
                </a:r>
                <a:endParaRPr lang="en-US" sz="1000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4300220" y="1865760"/>
            <a:ext cx="4480560" cy="3769360"/>
            <a:chOff x="4300220" y="1865760"/>
            <a:chExt cx="4480560" cy="376936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4300220" y="186576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 descr="Clustered Graph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0" t="20035" r="15215" b="21865"/>
            <a:stretch/>
          </p:blipFill>
          <p:spPr>
            <a:xfrm>
              <a:off x="4420569" y="2018160"/>
              <a:ext cx="4239862" cy="34645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5" name="Straight Arrow Connector 24"/>
            <p:cNvCxnSpPr/>
            <p:nvPr/>
          </p:nvCxnSpPr>
          <p:spPr>
            <a:xfrm flipH="1" flipV="1">
              <a:off x="6553200" y="2661920"/>
              <a:ext cx="121920" cy="116840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994400" y="3525520"/>
              <a:ext cx="558800" cy="39624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888480" y="4074160"/>
              <a:ext cx="314960" cy="121920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err="1" smtClean="0"/>
              <a:t>GrantedTime</a:t>
            </a:r>
            <a:r>
              <a:rPr lang="en-US" dirty="0" smtClean="0"/>
              <a:t> assumes all LPs can message all other LPs</a:t>
            </a:r>
          </a:p>
          <a:p>
            <a:r>
              <a:rPr lang="en-US" dirty="0" smtClean="0"/>
              <a:t>But my LP graph is sparse. Why synchronize with everyone?</a:t>
            </a:r>
          </a:p>
          <a:p>
            <a:pPr lvl="1"/>
            <a:r>
              <a:rPr lang="en-US" dirty="0" smtClean="0"/>
              <a:t>Every message sent could communicate my virtual time</a:t>
            </a:r>
          </a:p>
          <a:p>
            <a:pPr lvl="1"/>
            <a:r>
              <a:rPr lang="en-US" dirty="0" smtClean="0"/>
              <a:t>Guarantee at least one message every </a:t>
            </a:r>
            <a:r>
              <a:rPr lang="en-US" i="1" dirty="0" err="1" smtClean="0"/>
              <a:t>Lookahead</a:t>
            </a:r>
            <a:endParaRPr lang="en-US" dirty="0"/>
          </a:p>
          <a:p>
            <a:pPr lvl="1"/>
            <a:r>
              <a:rPr lang="en-US" dirty="0" smtClean="0"/>
              <a:t>Send </a:t>
            </a:r>
            <a:r>
              <a:rPr lang="en-US" i="1" dirty="0" smtClean="0"/>
              <a:t>Null-message </a:t>
            </a:r>
            <a:r>
              <a:rPr lang="en-US" dirty="0" smtClean="0"/>
              <a:t>when necessary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00220" y="1865760"/>
            <a:ext cx="4480560" cy="3769360"/>
            <a:chOff x="4353560" y="2505840"/>
            <a:chExt cx="4480560" cy="376936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353560" y="2505840"/>
              <a:ext cx="4480560" cy="37693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6478" y="2730501"/>
              <a:ext cx="3514725" cy="15716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6478" y="4335781"/>
              <a:ext cx="3514725" cy="15716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Null-Message Alternative for Static and Sparse LP Graphs</a:t>
            </a:r>
            <a:endParaRPr lang="en-US" dirty="0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7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5903"/>
            <a:ext cx="8229600" cy="4966017"/>
          </a:xfrm>
        </p:spPr>
        <p:txBody>
          <a:bodyPr>
            <a:normAutofit/>
          </a:bodyPr>
          <a:lstStyle/>
          <a:p>
            <a:r>
              <a:rPr lang="en-US" dirty="0" smtClean="0"/>
              <a:t>Much of this material from a short course presented spring 2014</a:t>
            </a:r>
          </a:p>
          <a:p>
            <a:pPr lvl="1"/>
            <a:r>
              <a:rPr lang="en-US" dirty="0" smtClean="0"/>
              <a:t>David Jefferson, LLNL, co-inventor of Optimistic PDES</a:t>
            </a:r>
          </a:p>
          <a:p>
            <a:pPr lvl="1"/>
            <a:r>
              <a:rPr lang="en-US" dirty="0" smtClean="0"/>
              <a:t>15 sessions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27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Slides and videos </a:t>
            </a:r>
            <a:r>
              <a:rPr lang="en-US" dirty="0"/>
              <a:t>publicly available:</a:t>
            </a:r>
            <a:br>
              <a:rPr lang="en-US" dirty="0"/>
            </a:br>
            <a:r>
              <a:rPr lang="en-US" dirty="0"/>
              <a:t>http://pdes-course-2014.ucllnl.org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Learn More…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080" y="3291840"/>
            <a:ext cx="7345680" cy="2377440"/>
          </a:xfrm>
          <a:prstGeom prst="rect">
            <a:avLst/>
          </a:prstGeom>
          <a:noFill/>
        </p:spPr>
        <p:txBody>
          <a:bodyPr wrap="square" numCol="2" spcCol="91440" rtlCol="0">
            <a:noAutofit/>
          </a:bodyPr>
          <a:lstStyle/>
          <a:p>
            <a:pPr marL="233363" indent="-233363">
              <a:buFont typeface="Arial"/>
              <a:buChar char="•"/>
            </a:pPr>
            <a:r>
              <a:rPr lang="en-US" dirty="0" smtClean="0"/>
              <a:t>Sequential DES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Ties, LBTS, </a:t>
            </a:r>
            <a:r>
              <a:rPr lang="en-US" dirty="0" err="1" smtClean="0"/>
              <a:t>Lookahead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err="1" smtClean="0"/>
              <a:t>Chandy</a:t>
            </a:r>
            <a:r>
              <a:rPr lang="en-US" dirty="0" smtClean="0"/>
              <a:t>, </a:t>
            </a:r>
            <a:r>
              <a:rPr lang="en-US" dirty="0" err="1" smtClean="0"/>
              <a:t>Misra</a:t>
            </a:r>
            <a:r>
              <a:rPr lang="en-US" dirty="0" smtClean="0"/>
              <a:t>, Bryant: YAWNS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Deadlock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Null Messages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Dynamic Object Creation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Critical Path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Speedup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Optimistic DES, </a:t>
            </a:r>
            <a:r>
              <a:rPr lang="en-US" dirty="0" err="1" smtClean="0"/>
              <a:t>TimeWarp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Global Virtual Time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Commitment</a:t>
            </a:r>
          </a:p>
          <a:p>
            <a:pPr marL="233363" indent="-233363">
              <a:buFont typeface="Arial"/>
              <a:buChar char="•"/>
            </a:pPr>
            <a:r>
              <a:rPr lang="en-US" dirty="0" err="1" smtClean="0"/>
              <a:t>Checkpointing</a:t>
            </a:r>
            <a:endParaRPr lang="en-US" dirty="0" smtClean="0"/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Rollback and Reverse Computation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Dynamic Load Balancing</a:t>
            </a:r>
          </a:p>
          <a:p>
            <a:pPr marL="233363" indent="-233363">
              <a:buFont typeface="Arial"/>
              <a:buChar char="•"/>
            </a:pPr>
            <a:r>
              <a:rPr lang="en-US" dirty="0" smtClean="0"/>
              <a:t>Mixed Discrete and Continuous</a:t>
            </a: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ns-3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PDES in ns-3</a:t>
            </a:r>
          </a:p>
          <a:p>
            <a:r>
              <a:rPr lang="en-US" dirty="0" smtClean="0"/>
              <a:t>Mechanics</a:t>
            </a:r>
          </a:p>
          <a:p>
            <a:pPr lvl="1"/>
            <a:r>
              <a:rPr lang="en-US" dirty="0" smtClean="0"/>
              <a:t>Enabling</a:t>
            </a:r>
          </a:p>
          <a:p>
            <a:pPr lvl="1"/>
            <a:r>
              <a:rPr lang="en-US" dirty="0" smtClean="0"/>
              <a:t>Running</a:t>
            </a:r>
          </a:p>
          <a:p>
            <a:r>
              <a:rPr lang="en-US" dirty="0" smtClean="0"/>
              <a:t>PDES Simulators</a:t>
            </a: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GrantedTime</a:t>
            </a:r>
            <a:endParaRPr lang="en-US" dirty="0">
              <a:latin typeface="Monaco"/>
              <a:cs typeface="Monaco"/>
            </a:endParaRPr>
          </a:p>
          <a:p>
            <a:pPr lvl="1"/>
            <a:r>
              <a:rPr lang="en-US" sz="1800" dirty="0" err="1">
                <a:latin typeface="Monaco"/>
                <a:cs typeface="Monaco"/>
              </a:rPr>
              <a:t>NullMessage</a:t>
            </a:r>
            <a:endParaRPr lang="en-US" sz="1800" dirty="0">
              <a:latin typeface="Monaco"/>
              <a:cs typeface="Monaco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718648" y="1566863"/>
            <a:ext cx="4425352" cy="4751357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Models 1</a:t>
            </a:r>
          </a:p>
          <a:p>
            <a:pPr lvl="1"/>
            <a:r>
              <a:rPr lang="en-US" dirty="0" smtClean="0"/>
              <a:t>The easy way</a:t>
            </a:r>
            <a:endParaRPr lang="en-US" dirty="0"/>
          </a:p>
          <a:p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Under the covers: </a:t>
            </a: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PointToPointRemoteChannel</a:t>
            </a:r>
            <a:endParaRPr lang="en-US" sz="1600" dirty="0" smtClean="0">
              <a:latin typeface="Monaco"/>
              <a:cs typeface="Monaco"/>
            </a:endParaRPr>
          </a:p>
          <a:p>
            <a:pPr lvl="1"/>
            <a:r>
              <a:rPr lang="en-US" sz="1800" dirty="0" err="1" smtClean="0">
                <a:latin typeface="Monaco"/>
                <a:cs typeface="Monaco"/>
              </a:rPr>
              <a:t>PointToPointNetDevice</a:t>
            </a:r>
            <a:endParaRPr lang="en-US" sz="1600" dirty="0" smtClean="0">
              <a:latin typeface="Monaco"/>
              <a:cs typeface="Monaco"/>
            </a:endParaRPr>
          </a:p>
          <a:p>
            <a:r>
              <a:rPr lang="en-US" dirty="0" smtClean="0"/>
              <a:t>Parallel Models 2</a:t>
            </a:r>
          </a:p>
          <a:p>
            <a:pPr lvl="1"/>
            <a:r>
              <a:rPr lang="en-US" dirty="0" smtClean="0">
                <a:latin typeface="+mn-lt"/>
                <a:cs typeface="Monaco"/>
              </a:rPr>
              <a:t>The hard way</a:t>
            </a:r>
          </a:p>
          <a:p>
            <a:pPr lvl="1"/>
            <a:r>
              <a:rPr lang="en-US" dirty="0" smtClean="0">
                <a:latin typeface="+mn-lt"/>
                <a:cs typeface="Monaco"/>
              </a:rPr>
              <a:t>Limitations</a:t>
            </a:r>
            <a:endParaRPr lang="en-US" dirty="0">
              <a:latin typeface="+mn-lt"/>
              <a:cs typeface="Monaco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61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Initial release in ns-3.8</a:t>
            </a:r>
          </a:p>
          <a:p>
            <a:pPr lvl="1"/>
            <a:r>
              <a:rPr lang="en-US" dirty="0" smtClean="0"/>
              <a:t>J. </a:t>
            </a:r>
            <a:r>
              <a:rPr lang="en-US" dirty="0" err="1" smtClean="0"/>
              <a:t>Pelkey</a:t>
            </a:r>
            <a:r>
              <a:rPr lang="en-US" dirty="0" smtClean="0"/>
              <a:t> and G. Riley, “Distributed Simulation with MPI in ns-3,” WNS3 2011, Barcelona, Spain.</a:t>
            </a:r>
          </a:p>
          <a:p>
            <a:pPr lvl="1"/>
            <a:r>
              <a:rPr lang="en-US" dirty="0" smtClean="0"/>
              <a:t>Roots from:</a:t>
            </a:r>
          </a:p>
          <a:p>
            <a:pPr lvl="2"/>
            <a:r>
              <a:rPr lang="en-US" dirty="0" smtClean="0"/>
              <a:t>Parallel/Distributed ns (</a:t>
            </a:r>
            <a:r>
              <a:rPr lang="en-US" dirty="0" err="1" smtClean="0"/>
              <a:t>pdns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Georgia Tech Network Simulator (</a:t>
            </a:r>
            <a:r>
              <a:rPr lang="en-US" dirty="0" err="1" smtClean="0"/>
              <a:t>GTNetS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K. </a:t>
            </a:r>
            <a:r>
              <a:rPr lang="en-US" dirty="0" err="1" smtClean="0"/>
              <a:t>Renard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“A Performance and Scalability Evaluation of the ns-3 Distributed Scheduler,” </a:t>
            </a:r>
            <a:r>
              <a:rPr lang="en-US" dirty="0" err="1" smtClean="0"/>
              <a:t>SimuTools</a:t>
            </a:r>
            <a:r>
              <a:rPr lang="en-US" dirty="0" smtClean="0"/>
              <a:t> 2012</a:t>
            </a:r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Nikolaev</a:t>
            </a:r>
            <a:r>
              <a:rPr lang="en-US" dirty="0" smtClean="0"/>
              <a:t>, </a:t>
            </a:r>
            <a:r>
              <a:rPr lang="en-US" i="1" dirty="0" smtClean="0"/>
              <a:t>et al</a:t>
            </a:r>
            <a:r>
              <a:rPr lang="en-US" dirty="0" smtClean="0"/>
              <a:t>, “Performance of Distributed ns-3 Network Simulator,” </a:t>
            </a:r>
            <a:r>
              <a:rPr lang="en-US" dirty="0" err="1" smtClean="0"/>
              <a:t>SimuTools</a:t>
            </a:r>
            <a:r>
              <a:rPr lang="en-US" dirty="0" smtClean="0"/>
              <a:t> 2013</a:t>
            </a:r>
          </a:p>
          <a:p>
            <a:pPr lvl="1"/>
            <a:r>
              <a:rPr lang="en-US" dirty="0" smtClean="0"/>
              <a:t>WNS3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ns-3 History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4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92" y="1577033"/>
            <a:ext cx="4549808" cy="454980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ns-3 Execution Scaling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66863"/>
            <a:ext cx="4226070" cy="4751357"/>
          </a:xfrm>
        </p:spPr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~4</a:t>
            </a:r>
            <a:r>
              <a:rPr lang="en-US" dirty="0" smtClean="0"/>
              <a:t> packets/core/sec</a:t>
            </a:r>
          </a:p>
          <a:p>
            <a:pPr lvl="1"/>
            <a:r>
              <a:rPr lang="en-US" dirty="0" smtClean="0"/>
              <a:t>Independent of model size</a:t>
            </a:r>
          </a:p>
          <a:p>
            <a:pPr lvl="1"/>
            <a:r>
              <a:rPr lang="en-US" dirty="0" smtClean="0"/>
              <a:t>100 cores is </a:t>
            </a:r>
            <a:r>
              <a:rPr lang="en-US" dirty="0" smtClean="0"/>
              <a:t>~100x </a:t>
            </a:r>
            <a:br>
              <a:rPr lang="en-US" dirty="0" smtClean="0"/>
            </a:br>
            <a:r>
              <a:rPr lang="en-US" dirty="0" smtClean="0"/>
              <a:t>faster </a:t>
            </a:r>
            <a:r>
              <a:rPr lang="en-US" dirty="0" smtClean="0"/>
              <a:t>than 1 core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18667" y="1859280"/>
            <a:ext cx="1951504" cy="2316480"/>
            <a:chOff x="6767867" y="1859280"/>
            <a:chExt cx="1951504" cy="2316480"/>
          </a:xfrm>
        </p:grpSpPr>
        <p:sp>
          <p:nvSpPr>
            <p:cNvPr id="11" name="TextBox 10"/>
            <p:cNvSpPr txBox="1"/>
            <p:nvPr/>
          </p:nvSpPr>
          <p:spPr>
            <a:xfrm rot="3000000">
              <a:off x="6935882" y="2979940"/>
              <a:ext cx="1917317" cy="169277"/>
            </a:xfrm>
            <a:prstGeom prst="rect">
              <a:avLst/>
            </a:prstGeom>
            <a:gradFill flip="none" rotWithShape="1">
              <a:gsLst>
                <a:gs pos="70000">
                  <a:schemeClr val="bg1"/>
                </a:gs>
                <a:gs pos="100000">
                  <a:prstClr val="white">
                    <a:alpha val="0"/>
                  </a:prst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b="1" dirty="0" smtClean="0">
                  <a:solidFill>
                    <a:srgbClr val="CE2933"/>
                  </a:solidFill>
                </a:rPr>
                <a:t>CONSTANT SOLUTION TIME</a:t>
              </a:r>
              <a:endParaRPr lang="en-US" sz="1100" b="1" dirty="0">
                <a:solidFill>
                  <a:srgbClr val="CE2933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767867" y="1859280"/>
              <a:ext cx="1951504" cy="2316480"/>
            </a:xfrm>
            <a:prstGeom prst="line">
              <a:avLst/>
            </a:prstGeom>
            <a:ln w="28575" cmpd="sng">
              <a:solidFill>
                <a:srgbClr val="CE29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252008" y="1545610"/>
            <a:ext cx="2715970" cy="215444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400" dirty="0" err="1" smtClean="0"/>
              <a:t>Nikolaev</a:t>
            </a:r>
            <a:r>
              <a:rPr lang="en-US" sz="1400" dirty="0" smtClean="0"/>
              <a:t>, </a:t>
            </a:r>
            <a:r>
              <a:rPr lang="en-US" sz="1400" i="1" dirty="0" smtClean="0"/>
              <a:t>et al</a:t>
            </a:r>
            <a:r>
              <a:rPr lang="en-US" sz="1400" dirty="0" smtClean="0"/>
              <a:t>, </a:t>
            </a:r>
            <a:r>
              <a:rPr lang="en-US" sz="1400" dirty="0" err="1" smtClean="0"/>
              <a:t>SIMUTools</a:t>
            </a:r>
            <a:r>
              <a:rPr lang="en-US" sz="1400" dirty="0" smtClean="0"/>
              <a:t> 2013</a:t>
            </a:r>
            <a:endParaRPr lang="en-US" sz="14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8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PDES in ns-3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Sequential ns-3</a:t>
            </a:r>
          </a:p>
          <a:p>
            <a:r>
              <a:rPr lang="en-US" dirty="0" smtClean="0"/>
              <a:t>LP is implicit</a:t>
            </a:r>
          </a:p>
          <a:p>
            <a:pPr lvl="1"/>
            <a:r>
              <a:rPr lang="en-US" sz="1800" dirty="0" smtClean="0">
                <a:latin typeface="Monaco"/>
                <a:cs typeface="Monaco"/>
              </a:rPr>
              <a:t>ns3::Simulator</a:t>
            </a:r>
          </a:p>
          <a:p>
            <a:r>
              <a:rPr lang="en-US" dirty="0" smtClean="0"/>
              <a:t>Event messages</a:t>
            </a:r>
          </a:p>
          <a:p>
            <a:pPr lvl="1"/>
            <a:r>
              <a:rPr lang="en-US" dirty="0" smtClean="0"/>
              <a:t>Explicit future function calls</a:t>
            </a:r>
          </a:p>
          <a:p>
            <a:pPr marL="684213" lvl="2" indent="0">
              <a:buNone/>
            </a:pPr>
            <a:r>
              <a:rPr lang="en-US" sz="1600" dirty="0" smtClean="0">
                <a:latin typeface="Monaco"/>
                <a:cs typeface="Monaco"/>
              </a:rPr>
              <a:t>Schedule (delay, &amp;</a:t>
            </a:r>
            <a:r>
              <a:rPr lang="en-US" sz="1600" dirty="0" err="1" smtClean="0">
                <a:latin typeface="Monaco"/>
                <a:cs typeface="Monaco"/>
              </a:rPr>
              <a:t>fn</a:t>
            </a:r>
            <a:r>
              <a:rPr lang="en-US" sz="1600" dirty="0" smtClean="0">
                <a:latin typeface="Monaco"/>
                <a:cs typeface="Monaco"/>
              </a:rPr>
              <a:t>,…)</a:t>
            </a:r>
          </a:p>
          <a:p>
            <a:r>
              <a:rPr lang="en-US" dirty="0" smtClean="0"/>
              <a:t>Virtual time discipline</a:t>
            </a: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DefaultSimulatorImpl</a:t>
            </a:r>
            <a:endParaRPr lang="en-US" sz="1900" dirty="0" smtClean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RealtimeSimulatorImpl</a:t>
            </a:r>
            <a:endParaRPr lang="en-US" sz="1900" dirty="0" smtClean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VisualSimulatorImpl</a:t>
            </a:r>
            <a:endParaRPr lang="en-US" sz="1900" dirty="0">
              <a:latin typeface="Monaco"/>
              <a:cs typeface="Monaco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20000"/>
          </a:bodyPr>
          <a:lstStyle/>
          <a:p>
            <a:pPr marL="119062" indent="0">
              <a:buNone/>
            </a:pPr>
            <a:r>
              <a:rPr lang="en-US" dirty="0" smtClean="0"/>
              <a:t>Parallel ns-3</a:t>
            </a:r>
          </a:p>
          <a:p>
            <a:r>
              <a:rPr lang="en-US" dirty="0" smtClean="0"/>
              <a:t>Each rank is an LP</a:t>
            </a:r>
          </a:p>
          <a:p>
            <a:r>
              <a:rPr lang="en-US" dirty="0" smtClean="0"/>
              <a:t>Event messages</a:t>
            </a:r>
          </a:p>
          <a:p>
            <a:pPr lvl="1"/>
            <a:r>
              <a:rPr lang="en-US" dirty="0" smtClean="0"/>
              <a:t>Local to LP: explicit future function calls</a:t>
            </a:r>
          </a:p>
          <a:p>
            <a:pPr lvl="1"/>
            <a:r>
              <a:rPr lang="en-US" dirty="0" smtClean="0"/>
              <a:t>Remote: implicit message send</a:t>
            </a:r>
          </a:p>
          <a:p>
            <a:r>
              <a:rPr lang="en-US" dirty="0" smtClean="0"/>
              <a:t>Synchronization</a:t>
            </a:r>
            <a:endParaRPr lang="en-US" dirty="0" smtClean="0"/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DistributedSimulatorImpl</a:t>
            </a:r>
            <a:endParaRPr lang="en-US" sz="1900" dirty="0">
              <a:latin typeface="Monaco"/>
              <a:cs typeface="Monaco"/>
            </a:endParaRPr>
          </a:p>
          <a:p>
            <a:pPr marL="412750" lvl="1" indent="0">
              <a:buNone/>
            </a:pPr>
            <a:r>
              <a:rPr lang="en-US" sz="1900" dirty="0" err="1" smtClean="0">
                <a:latin typeface="Monaco"/>
                <a:cs typeface="Monaco"/>
              </a:rPr>
              <a:t>NullMessageSimulatorImpl</a:t>
            </a:r>
            <a:endParaRPr lang="en-US" sz="1900" dirty="0">
              <a:latin typeface="Monaco"/>
              <a:cs typeface="Monaco"/>
            </a:endParaRPr>
          </a:p>
          <a:p>
            <a:r>
              <a:rPr lang="en-US" dirty="0" err="1" smtClean="0"/>
              <a:t>Lookahead</a:t>
            </a:r>
            <a:r>
              <a:rPr lang="en-US" dirty="0" smtClean="0"/>
              <a:t> (later)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5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Parallel ns-3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6863"/>
            <a:ext cx="4734560" cy="4751357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  <a:cs typeface="Monaco"/>
              </a:rPr>
              <a:t>Configure with </a:t>
            </a:r>
            <a:r>
              <a:rPr lang="en-US" sz="2100" dirty="0" smtClean="0">
                <a:latin typeface="Monaco"/>
                <a:cs typeface="Monaco"/>
              </a:rPr>
              <a:t>--enable-</a:t>
            </a:r>
            <a:r>
              <a:rPr lang="en-US" sz="2100" dirty="0" err="1" smtClean="0">
                <a:latin typeface="Monaco"/>
                <a:cs typeface="Monaco"/>
              </a:rPr>
              <a:t>mpi</a:t>
            </a:r>
            <a:endParaRPr lang="en-US" sz="2100" dirty="0" smtClean="0">
              <a:latin typeface="Monaco"/>
              <a:cs typeface="Monaco"/>
            </a:endParaRPr>
          </a:p>
          <a:p>
            <a:pPr lvl="1"/>
            <a:r>
              <a:rPr lang="en-US" dirty="0" smtClean="0"/>
              <a:t>Tries to run </a:t>
            </a:r>
            <a:r>
              <a:rPr lang="en-US" sz="1800" dirty="0" err="1" smtClean="0">
                <a:latin typeface="Monaco"/>
                <a:cs typeface="Monaco"/>
              </a:rPr>
              <a:t>mpic</a:t>
            </a:r>
            <a:r>
              <a:rPr lang="en-US" sz="1800" dirty="0" smtClean="0">
                <a:latin typeface="Monaco"/>
                <a:cs typeface="Monaco"/>
              </a:rPr>
              <a:t>++</a:t>
            </a:r>
            <a:endParaRPr lang="en-US" dirty="0" smtClean="0"/>
          </a:p>
          <a:p>
            <a:pPr lvl="2"/>
            <a:r>
              <a:rPr lang="en-US" dirty="0" smtClean="0"/>
              <a:t>Recognizes </a:t>
            </a:r>
            <a:r>
              <a:rPr lang="en-US" dirty="0" err="1" smtClean="0"/>
              <a:t>OpenMPI</a:t>
            </a:r>
            <a:r>
              <a:rPr lang="en-US" dirty="0" smtClean="0"/>
              <a:t> and MPICH libraries</a:t>
            </a:r>
          </a:p>
          <a:p>
            <a:pPr lvl="1"/>
            <a:r>
              <a:rPr lang="en-US" dirty="0" smtClean="0"/>
              <a:t>Defines </a:t>
            </a:r>
            <a:r>
              <a:rPr lang="en-US" sz="2100" dirty="0">
                <a:latin typeface="Monaco"/>
                <a:cs typeface="Monaco"/>
              </a:rPr>
              <a:t>NS3_MPI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either </a:t>
            </a:r>
            <a:r>
              <a:rPr lang="en-US" sz="2100" dirty="0">
                <a:latin typeface="Monaco"/>
                <a:cs typeface="Monaco"/>
              </a:rPr>
              <a:t>NS3_OPENMPI</a:t>
            </a:r>
            <a:r>
              <a:rPr lang="en-US" dirty="0" smtClean="0"/>
              <a:t> or </a:t>
            </a:r>
            <a:r>
              <a:rPr lang="en-US" sz="2100" dirty="0" smtClean="0">
                <a:latin typeface="Monaco"/>
                <a:cs typeface="Monaco"/>
              </a:rPr>
              <a:t>NS3_MPICH</a:t>
            </a:r>
            <a:endParaRPr lang="en-US" sz="2100" dirty="0" smtClean="0">
              <a:latin typeface="+mn-lt"/>
              <a:cs typeface="Monaco"/>
            </a:endParaRPr>
          </a:p>
          <a:p>
            <a:r>
              <a:rPr lang="en-US" sz="2600" dirty="0" smtClean="0">
                <a:latin typeface="+mn-lt"/>
                <a:cs typeface="Monaco"/>
              </a:rPr>
              <a:t>Followed by usual build</a:t>
            </a:r>
            <a:endParaRPr lang="en-US" sz="2600" dirty="0">
              <a:latin typeface="+mn-lt"/>
              <a:cs typeface="Monaco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54847"/>
              </p:ext>
            </p:extLst>
          </p:nvPr>
        </p:nvGraphicFramePr>
        <p:xfrm>
          <a:off x="4717681" y="2372555"/>
          <a:ext cx="422224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Configuring</a:t>
                      </a:r>
                      <a:r>
                        <a:rPr lang="en-US" baseline="0" dirty="0" smtClean="0">
                          <a:latin typeface="+mj-lt"/>
                          <a:cs typeface="Monaco"/>
                        </a:rPr>
                        <a:t> ns-3 With MPI</a:t>
                      </a:r>
                      <a:endParaRPr lang="en-US" dirty="0">
                        <a:latin typeface="+mj-lt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configure --enable-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mpi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Setting top to                           : 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---- Summary of optional NS-3 features: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Build profile                 : debug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1" dirty="0" smtClean="0">
                          <a:solidFill>
                            <a:schemeClr val="accent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MPI Support                   : enabled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'configure' finished successfully (1.295s)</a:t>
                      </a:r>
                    </a:p>
                    <a:p>
                      <a:endParaRPr lang="en-US" sz="1000" b="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build</a:t>
                      </a: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4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Waf</a:t>
            </a:r>
            <a:r>
              <a:rPr lang="en-US" dirty="0" smtClean="0"/>
              <a:t> can’t distinguish sequential and parallel </a:t>
            </a:r>
          </a:p>
          <a:p>
            <a:pPr lvl="1"/>
            <a:r>
              <a:rPr lang="en-US" dirty="0" smtClean="0"/>
              <a:t>Need to specify </a:t>
            </a:r>
            <a:r>
              <a:rPr lang="en-US" sz="1800" dirty="0" err="1" smtClean="0">
                <a:latin typeface="Monaco"/>
                <a:cs typeface="Monaco"/>
              </a:rPr>
              <a:t>mpirun</a:t>
            </a:r>
            <a:r>
              <a:rPr lang="en-US" sz="1800" dirty="0" smtClean="0"/>
              <a:t> </a:t>
            </a:r>
            <a:r>
              <a:rPr lang="en-US" dirty="0" smtClean="0"/>
              <a:t>and number of ranks explicitly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Parallel ns-3 Scripts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5255"/>
              </p:ext>
            </p:extLst>
          </p:nvPr>
        </p:nvGraphicFramePr>
        <p:xfrm>
          <a:off x="533840" y="2810577"/>
          <a:ext cx="8056001" cy="34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6001"/>
              </a:tblGrid>
              <a:tr h="4697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Running Parallel Scripts with </a:t>
                      </a:r>
                      <a:r>
                        <a:rPr kumimoji="0" lang="en-US" b="1" kern="1200" dirty="0" err="1" smtClean="0">
                          <a:solidFill>
                            <a:schemeClr val="lt1"/>
                          </a:solidFill>
                          <a:latin typeface="Monaco"/>
                          <a:ea typeface="+mn-ea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+mj-lt"/>
                          <a:cs typeface="Monaco"/>
                        </a:rPr>
                        <a:t> and 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246644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(2.118s)</a:t>
                      </a:r>
                    </a:p>
                    <a:p>
                      <a:r>
                        <a:rPr lang="en-US" sz="1000" b="1" dirty="0" smtClean="0">
                          <a:solidFill>
                            <a:srgbClr val="F7964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This simulation requires 2 and only 2 logical processors.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Command [‘build/debug/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src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</a:t>
                      </a:r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mpi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/examples/ns3-dev-simple-distributed-debug'] exited with code 1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 Multiple ranks on a single computer:</a:t>
                      </a:r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$ ./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--run simple-distributed --command-template="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-</a:t>
                      </a:r>
                      <a:r>
                        <a:rPr lang="en-US" sz="1000" b="1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 2 %s"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Entering directory `build/debug'</a:t>
                      </a:r>
                    </a:p>
                    <a:p>
                      <a:r>
                        <a:rPr lang="en-US" sz="1000" b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: Leaving directory `build/debug'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'build' finished successfully (2.104s)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1.02264s packet sink received 512 bytes from 10.1.1.1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1.0235s packet sink received 512 bytes from 10.1.2.1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1.02437s packet sink received 512 bytes from 10.1.3.1 port 49153 total Rx 512 bytes</a:t>
                      </a:r>
                    </a:p>
                    <a:p>
                      <a:r>
                        <a:rPr lang="en-US" sz="1000" b="0" dirty="0" smtClean="0">
                          <a:latin typeface="Courier New" pitchFamily="49" charset="0"/>
                          <a:cs typeface="Courier New" pitchFamily="49" charset="0"/>
                        </a:rPr>
                        <a:t>At time 1.02524s packet sink received 512 bytes from 10.1.4.1 port 49153 total Rx 512 bytes</a:t>
                      </a:r>
                    </a:p>
                    <a:p>
                      <a:endParaRPr lang="en-US" sz="1000" b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# Multiple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computers:</a:t>
                      </a:r>
                    </a:p>
                    <a:p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$ 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mpirun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np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2 ./</a:t>
                      </a:r>
                      <a:r>
                        <a:rPr lang="en-US" sz="10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waf</a:t>
                      </a:r>
                      <a:r>
                        <a:rPr lang="en-US" sz="10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–run </a:t>
                      </a:r>
                      <a:r>
                        <a:rPr lang="en-US" sz="1000" b="1" dirty="0" smtClean="0">
                          <a:latin typeface="Courier New" pitchFamily="49" charset="0"/>
                          <a:cs typeface="Courier New" pitchFamily="49" charset="0"/>
                        </a:rPr>
                        <a:t>simple-distributed 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environment variable</a:t>
            </a:r>
          </a:p>
          <a:p>
            <a:pPr marL="412750" lvl="1" indent="0">
              <a:buNone/>
            </a:pPr>
            <a:r>
              <a:rPr lang="en-US" sz="1600" dirty="0" smtClean="0">
                <a:latin typeface="Monaco"/>
                <a:cs typeface="Monaco"/>
              </a:rPr>
              <a:t>$ NS_GLOBAL_VALUE=\</a:t>
            </a:r>
            <a:br>
              <a:rPr lang="en-US" sz="1600" dirty="0" smtClean="0">
                <a:latin typeface="Monaco"/>
                <a:cs typeface="Monaco"/>
              </a:rPr>
            </a:br>
            <a:r>
              <a:rPr lang="en-US" sz="1600" dirty="0" smtClean="0">
                <a:latin typeface="Monaco"/>
                <a:cs typeface="Monaco"/>
              </a:rPr>
              <a:t>  “</a:t>
            </a:r>
            <a:r>
              <a:rPr lang="en-US" sz="1600" dirty="0" err="1" smtClean="0">
                <a:latin typeface="Monaco"/>
                <a:cs typeface="Monaco"/>
              </a:rPr>
              <a:t>SimulatorImplementationType</a:t>
            </a:r>
            <a:r>
              <a:rPr lang="en-US" sz="1600" dirty="0" smtClean="0">
                <a:latin typeface="Monaco"/>
                <a:cs typeface="Monaco"/>
              </a:rPr>
              <a:t>=ns3::</a:t>
            </a:r>
            <a:r>
              <a:rPr lang="en-US" sz="1600" dirty="0" err="1" smtClean="0">
                <a:latin typeface="Monaco"/>
                <a:cs typeface="Monaco"/>
              </a:rPr>
              <a:t>NullMessageSimulatorImpl</a:t>
            </a:r>
            <a:r>
              <a:rPr lang="en-US" sz="1600" dirty="0" smtClean="0">
                <a:latin typeface="Monaco"/>
                <a:cs typeface="Monaco"/>
              </a:rPr>
              <a:t>” \</a:t>
            </a:r>
          </a:p>
          <a:p>
            <a:pPr marL="412750" lvl="1" indent="0">
              <a:buNone/>
            </a:pPr>
            <a:r>
              <a:rPr lang="en-US" sz="1600" dirty="0">
                <a:latin typeface="Monaco"/>
                <a:cs typeface="Monaco"/>
              </a:rPr>
              <a:t> </a:t>
            </a:r>
            <a:r>
              <a:rPr lang="en-US" sz="1600" dirty="0" smtClean="0">
                <a:latin typeface="Monaco"/>
                <a:cs typeface="Monaco"/>
              </a:rPr>
              <a:t> ./</a:t>
            </a:r>
            <a:r>
              <a:rPr lang="en-US" sz="1600" dirty="0" err="1" smtClean="0">
                <a:latin typeface="Monaco"/>
                <a:cs typeface="Monaco"/>
              </a:rPr>
              <a:t>waf</a:t>
            </a:r>
            <a:r>
              <a:rPr lang="en-US" sz="1600" dirty="0" smtClean="0">
                <a:latin typeface="Monaco"/>
                <a:cs typeface="Monaco"/>
              </a:rPr>
              <a:t> --run ...</a:t>
            </a:r>
          </a:p>
          <a:p>
            <a:r>
              <a:rPr lang="en-US" dirty="0" smtClean="0"/>
              <a:t>Use command line: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 Between </a:t>
            </a:r>
            <a:r>
              <a:rPr lang="en-US" dirty="0" err="1" smtClean="0"/>
              <a:t>GrantedTime</a:t>
            </a:r>
            <a:r>
              <a:rPr lang="en-US" dirty="0" smtClean="0"/>
              <a:t> and </a:t>
            </a:r>
            <a:r>
              <a:rPr lang="en-US" dirty="0" err="1" smtClean="0"/>
              <a:t>NullMessage</a:t>
            </a:r>
            <a:r>
              <a:rPr lang="en-US" dirty="0" smtClean="0"/>
              <a:t> Simulators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80852"/>
              </p:ext>
            </p:extLst>
          </p:nvPr>
        </p:nvGraphicFramePr>
        <p:xfrm>
          <a:off x="924560" y="3811705"/>
          <a:ext cx="6887601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  <a:cs typeface="Monaco"/>
                        </a:rPr>
                        <a:t>Selecting the Parallel Simulator from the Command Line</a:t>
                      </a:r>
                      <a:endParaRPr lang="en-US" dirty="0">
                        <a:latin typeface="+mj-lt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bool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false;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CommandLine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cmd.AddValue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 "Enable the use of null-message synchronization",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cmd.Parse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argc,argv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...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nullmsg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GlobalValue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::Bind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SimulatorImplementationType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StringValue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("ns3::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NullMessageSimulatorImpl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"));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 else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GlobalValue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::Bind ("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SimulatorImplementationType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",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            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StringValue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("ns3::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DistributedSimulatorImpl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"));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::Enable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argc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, 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argv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ranks construct the full topology</a:t>
            </a:r>
          </a:p>
          <a:p>
            <a:pPr lvl="1"/>
            <a:r>
              <a:rPr lang="en-US" dirty="0" smtClean="0"/>
              <a:t>All Nodes, </a:t>
            </a:r>
            <a:r>
              <a:rPr lang="en-US" dirty="0" err="1" smtClean="0"/>
              <a:t>NetDevices</a:t>
            </a:r>
            <a:r>
              <a:rPr lang="en-US" dirty="0" smtClean="0"/>
              <a:t> and Channels</a:t>
            </a:r>
          </a:p>
          <a:p>
            <a:pPr lvl="2"/>
            <a:r>
              <a:rPr lang="en-US" dirty="0" smtClean="0"/>
              <a:t>Label Nodes with rank:  </a:t>
            </a:r>
            <a:r>
              <a:rPr lang="en-US" sz="1900" dirty="0" smtClean="0">
                <a:latin typeface="Monaco"/>
                <a:cs typeface="Monaco"/>
              </a:rPr>
              <a:t>Node</a:t>
            </a:r>
            <a:r>
              <a:rPr lang="en-US" sz="1900" dirty="0">
                <a:latin typeface="Monaco"/>
                <a:cs typeface="Monaco"/>
              </a:rPr>
              <a:t>::</a:t>
            </a:r>
            <a:r>
              <a:rPr lang="en-US" sz="1900" dirty="0" smtClean="0">
                <a:latin typeface="Monaco"/>
                <a:cs typeface="Monaco"/>
              </a:rPr>
              <a:t>Node</a:t>
            </a:r>
            <a:r>
              <a:rPr lang="en-US" sz="1900" dirty="0">
                <a:latin typeface="Monaco"/>
                <a:cs typeface="Monaco"/>
              </a:rPr>
              <a:t> </a:t>
            </a:r>
            <a:r>
              <a:rPr lang="en-US" sz="1900" dirty="0" smtClean="0">
                <a:latin typeface="Monaco"/>
                <a:cs typeface="Monaco"/>
              </a:rPr>
              <a:t>(uint32_t </a:t>
            </a:r>
            <a:r>
              <a:rPr lang="en-US" sz="1900" dirty="0" err="1" smtClean="0">
                <a:latin typeface="Monaco"/>
                <a:cs typeface="Monaco"/>
              </a:rPr>
              <a:t>systemId</a:t>
            </a:r>
            <a:r>
              <a:rPr lang="en-US" sz="1900" dirty="0" smtClean="0">
                <a:latin typeface="Monaco"/>
                <a:cs typeface="Monaco"/>
              </a:rPr>
              <a:t>)</a:t>
            </a:r>
          </a:p>
          <a:p>
            <a:pPr lvl="1"/>
            <a:r>
              <a:rPr lang="en-US" dirty="0" smtClean="0"/>
              <a:t>All Internet stacks and addresses</a:t>
            </a:r>
          </a:p>
          <a:p>
            <a:pPr lvl="1"/>
            <a:r>
              <a:rPr lang="en-US" dirty="0" smtClean="0"/>
              <a:t>Good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ingle code for model construction, runs sequential and parallel</a:t>
            </a:r>
          </a:p>
          <a:p>
            <a:pPr lvl="2"/>
            <a:r>
              <a:rPr lang="en-US" dirty="0" smtClean="0"/>
              <a:t>Event execution happens in parallel</a:t>
            </a:r>
          </a:p>
          <a:p>
            <a:pPr lvl="2"/>
            <a:r>
              <a:rPr lang="en-US" dirty="0" smtClean="0"/>
              <a:t>Enables GOD and </a:t>
            </a:r>
            <a:r>
              <a:rPr lang="en-US" dirty="0" err="1" smtClean="0"/>
              <a:t>NIx</a:t>
            </a:r>
            <a:r>
              <a:rPr lang="en-US" dirty="0" smtClean="0"/>
              <a:t>-vector routing to </a:t>
            </a:r>
            <a:r>
              <a:rPr lang="en-US" dirty="0" smtClean="0"/>
              <a:t>function with no extra work</a:t>
            </a:r>
            <a:endParaRPr lang="en-US" dirty="0" smtClean="0"/>
          </a:p>
          <a:p>
            <a:pPr lvl="1"/>
            <a:r>
              <a:rPr lang="en-US" dirty="0" smtClean="0"/>
              <a:t>Bad</a:t>
            </a:r>
          </a:p>
          <a:p>
            <a:pPr lvl="2"/>
            <a:r>
              <a:rPr lang="en-US" dirty="0" smtClean="0"/>
              <a:t>Memory is used for nodes/stacks/devices that “belong” to other ranks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(But </a:t>
            </a:r>
            <a:r>
              <a:rPr lang="en-US" dirty="0" smtClean="0">
                <a:sym typeface="Wingdings"/>
              </a:rPr>
              <a:t>ask me about memory scaling presented in WNS3 2015 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Install local applications only</a:t>
            </a:r>
          </a:p>
          <a:p>
            <a:pPr lvl="1"/>
            <a:r>
              <a:rPr lang="en-US" dirty="0" smtClean="0"/>
              <a:t>Non-local nodes (not on my rank) should not have applications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Constructing Distributed Models</a:t>
            </a:r>
            <a:br>
              <a:rPr lang="en-US" dirty="0" smtClean="0"/>
            </a:br>
            <a:r>
              <a:rPr lang="en-US" dirty="0" smtClean="0"/>
              <a:t>The Easy Way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4541520" y="2125980"/>
            <a:ext cx="4521200" cy="3667760"/>
          </a:xfrm>
          <a:prstGeom prst="roundRect">
            <a:avLst>
              <a:gd name="adj" fmla="val 61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u="sng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Get </a:t>
            </a:r>
            <a:r>
              <a:rPr lang="en-US" dirty="0" err="1" smtClean="0"/>
              <a:t>Lookahead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6863"/>
            <a:ext cx="4409440" cy="47513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Primarily from link latency</a:t>
            </a:r>
          </a:p>
          <a:p>
            <a:r>
              <a:rPr lang="en-US" dirty="0" smtClean="0"/>
              <a:t>What about shared channels like CSMA or wireless?</a:t>
            </a:r>
          </a:p>
          <a:p>
            <a:pPr lvl="1"/>
            <a:r>
              <a:rPr lang="en-US" dirty="0" smtClean="0"/>
              <a:t>Latency can be zero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NetDevices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Can’t span ranks!</a:t>
            </a:r>
            <a:endParaRPr lang="en-US" i="1" dirty="0"/>
          </a:p>
          <a:p>
            <a:r>
              <a:rPr lang="en-US" dirty="0" smtClean="0"/>
              <a:t>Only </a:t>
            </a:r>
            <a:r>
              <a:rPr lang="en-US" dirty="0" err="1" smtClean="0"/>
              <a:t>PointToPoint</a:t>
            </a:r>
            <a:r>
              <a:rPr lang="en-US" dirty="0" smtClean="0"/>
              <a:t> links can cross ranks</a:t>
            </a:r>
          </a:p>
          <a:p>
            <a:pPr lvl="1"/>
            <a:r>
              <a:rPr lang="en-US" dirty="0" smtClean="0"/>
              <a:t>Global </a:t>
            </a:r>
            <a:r>
              <a:rPr lang="en-US" i="1" dirty="0" err="1" smtClean="0"/>
              <a:t>Lookahead</a:t>
            </a:r>
            <a:r>
              <a:rPr lang="en-US" dirty="0" smtClean="0"/>
              <a:t> is smallest cross-rank latency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15" y="2176780"/>
            <a:ext cx="4423410" cy="35661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9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Covers: </a:t>
            </a:r>
            <a:r>
              <a:rPr lang="en-US" dirty="0" err="1" smtClean="0"/>
              <a:t>PointToPointHelper</a:t>
            </a:r>
            <a:r>
              <a:rPr lang="en-US" dirty="0" smtClean="0"/>
              <a:t>::Install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902960" y="1508760"/>
            <a:ext cx="2905760" cy="2077720"/>
            <a:chOff x="5902960" y="1620520"/>
            <a:chExt cx="2905760" cy="207772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902960" y="1666240"/>
              <a:ext cx="2905760" cy="203200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83021" y="1620520"/>
              <a:ext cx="1544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Sequential</a:t>
              </a:r>
              <a:endParaRPr lang="en-US" sz="2400" b="1" dirty="0"/>
            </a:p>
          </p:txBody>
        </p:sp>
        <p:pic>
          <p:nvPicPr>
            <p:cNvPr id="7" name="Picture 6" descr="PTP_Send_Sequentia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3801" y="2041145"/>
              <a:ext cx="2684079" cy="16002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824480" y="3586480"/>
            <a:ext cx="6004560" cy="2753360"/>
            <a:chOff x="2824480" y="3576320"/>
            <a:chExt cx="6004560" cy="275336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824480" y="3627120"/>
              <a:ext cx="6004560" cy="27025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6698" y="3576320"/>
              <a:ext cx="162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Distributed</a:t>
              </a:r>
              <a:endParaRPr lang="en-US" sz="2400" b="1" dirty="0"/>
            </a:p>
          </p:txBody>
        </p:sp>
        <p:pic>
          <p:nvPicPr>
            <p:cNvPr id="9" name="Picture 8" descr="PTP_Send_Distribut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3642" y="3967480"/>
              <a:ext cx="5786236" cy="2362200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30529"/>
              </p:ext>
            </p:extLst>
          </p:nvPr>
        </p:nvGraphicFramePr>
        <p:xfrm>
          <a:off x="457201" y="1641035"/>
          <a:ext cx="5161279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2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src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/point-to-point/helper/point-to-point-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helper.cc</a:t>
                      </a:r>
                      <a:endParaRPr lang="en-US" sz="1200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bool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true;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Ptr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channel = 0;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IsEnabled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())  {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uint32_t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if (a-&gt;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 !=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||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  b-&gt;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GetSystemId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() !=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currSystemId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false;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}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if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useNormalChannel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channel =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m_channelFactory.Create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 else {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channel =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m_remoteChannelFactory.Create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PointToPointRemoteChannel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Ptr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MpiReceiver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=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CreateObject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&lt;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MpiReceiver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&gt; ();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SetReceiveCallback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 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MakeCallback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(&amp;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PointToPointNetDevice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::Receive,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devA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));</a:t>
                      </a:r>
                    </a:p>
                    <a:p>
                      <a:r>
                        <a:rPr lang="en-US" sz="1000" baseline="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devA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-&gt;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AggregateObject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 (</a:t>
                      </a:r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mpiRecA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);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  // Same for b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}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824480" y="3586480"/>
            <a:ext cx="6004560" cy="2753360"/>
            <a:chOff x="2824480" y="3576320"/>
            <a:chExt cx="6004560" cy="2753360"/>
          </a:xfrm>
        </p:grpSpPr>
        <p:sp>
          <p:nvSpPr>
            <p:cNvPr id="24" name="Rounded Rectangle 23"/>
            <p:cNvSpPr/>
            <p:nvPr/>
          </p:nvSpPr>
          <p:spPr bwMode="auto">
            <a:xfrm>
              <a:off x="2824480" y="3627120"/>
              <a:ext cx="6004560" cy="27025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6698" y="3576320"/>
              <a:ext cx="1620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Distributed</a:t>
              </a:r>
              <a:endParaRPr lang="en-US" sz="2400" b="1" dirty="0"/>
            </a:p>
          </p:txBody>
        </p:sp>
        <p:pic>
          <p:nvPicPr>
            <p:cNvPr id="26" name="Picture 25" descr="PTP_Send_Distribut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3642" y="3967480"/>
              <a:ext cx="5786236" cy="2362200"/>
            </a:xfrm>
            <a:prstGeom prst="rect">
              <a:avLst/>
            </a:prstGeom>
          </p:spPr>
        </p:pic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8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err="1" smtClean="0">
                <a:latin typeface="Monaco"/>
                <a:cs typeface="Monaco"/>
              </a:rPr>
              <a:t>MpiInterface</a:t>
            </a:r>
            <a:r>
              <a:rPr lang="en-US" sz="2000" b="1" dirty="0">
                <a:latin typeface="Monaco"/>
                <a:cs typeface="Monaco"/>
              </a:rPr>
              <a:t>::</a:t>
            </a:r>
            <a:r>
              <a:rPr lang="en-US" sz="2000" b="1" dirty="0" err="1">
                <a:latin typeface="Monaco"/>
                <a:cs typeface="Monaco"/>
              </a:rPr>
              <a:t>SendPacket</a:t>
            </a:r>
            <a:r>
              <a:rPr lang="en-US" sz="2000" b="1" dirty="0">
                <a:latin typeface="Monaco"/>
                <a:cs typeface="Monaco"/>
              </a:rPr>
              <a:t>()</a:t>
            </a:r>
          </a:p>
          <a:p>
            <a:pPr lvl="2"/>
            <a:r>
              <a:rPr lang="en-US" i="1" dirty="0" smtClean="0"/>
              <a:t>Packet </a:t>
            </a:r>
            <a:r>
              <a:rPr lang="en-US" i="1" dirty="0"/>
              <a:t>data</a:t>
            </a:r>
          </a:p>
          <a:p>
            <a:pPr lvl="2"/>
            <a:r>
              <a:rPr lang="en-US" i="1" dirty="0"/>
              <a:t>Receive time </a:t>
            </a:r>
            <a:r>
              <a:rPr lang="en-US" dirty="0"/>
              <a:t>– </a:t>
            </a:r>
            <a:r>
              <a:rPr lang="en-US" dirty="0" smtClean="0"/>
              <a:t>Local Now() + Latency + Packet </a:t>
            </a:r>
            <a:r>
              <a:rPr lang="en-US" dirty="0" err="1" smtClean="0"/>
              <a:t>Tx</a:t>
            </a:r>
            <a:r>
              <a:rPr lang="en-US" dirty="0" smtClean="0"/>
              <a:t> duration</a:t>
            </a:r>
            <a:endParaRPr lang="en-US" dirty="0"/>
          </a:p>
          <a:p>
            <a:pPr lvl="2"/>
            <a:r>
              <a:rPr lang="en-US" dirty="0"/>
              <a:t>Remote </a:t>
            </a:r>
            <a:r>
              <a:rPr lang="en-US" dirty="0" err="1"/>
              <a:t>SystemId</a:t>
            </a:r>
            <a:r>
              <a:rPr lang="en-US" dirty="0"/>
              <a:t> (rank)</a:t>
            </a:r>
          </a:p>
          <a:p>
            <a:pPr lvl="2"/>
            <a:r>
              <a:rPr lang="en-US" dirty="0"/>
              <a:t>Remote </a:t>
            </a:r>
            <a:r>
              <a:rPr lang="en-US" i="1" dirty="0" err="1" smtClean="0"/>
              <a:t>NodeId</a:t>
            </a:r>
            <a:endParaRPr lang="en-US" i="1" dirty="0"/>
          </a:p>
          <a:p>
            <a:pPr lvl="2"/>
            <a:r>
              <a:rPr lang="en-US" dirty="0"/>
              <a:t>Remote </a:t>
            </a:r>
            <a:r>
              <a:rPr lang="en-US" i="1" dirty="0" err="1"/>
              <a:t>InterfaceId</a:t>
            </a:r>
            <a:endParaRPr lang="en-US" i="1" dirty="0"/>
          </a:p>
          <a:p>
            <a:pPr lvl="1"/>
            <a:r>
              <a:rPr lang="en-US" dirty="0" smtClean="0"/>
              <a:t>Serialize </a:t>
            </a:r>
            <a:r>
              <a:rPr lang="en-US" dirty="0"/>
              <a:t>packet and destination data</a:t>
            </a:r>
          </a:p>
          <a:p>
            <a:pPr lvl="1"/>
            <a:r>
              <a:rPr lang="en-US" dirty="0" smtClean="0"/>
              <a:t>Send to remote rank with non-blocking </a:t>
            </a:r>
            <a:r>
              <a:rPr lang="en-US" sz="2000" dirty="0" err="1" smtClean="0">
                <a:latin typeface="Monaco"/>
                <a:cs typeface="Monaco"/>
              </a:rPr>
              <a:t>MPI_Isend</a:t>
            </a:r>
            <a:r>
              <a:rPr lang="en-US" sz="2000" dirty="0">
                <a:latin typeface="Monaco"/>
                <a:cs typeface="Monaco"/>
              </a:rPr>
              <a:t>(</a:t>
            </a:r>
            <a:r>
              <a:rPr lang="en-US" sz="2000" dirty="0" smtClean="0">
                <a:latin typeface="Monaco"/>
                <a:cs typeface="Monaco"/>
              </a:rPr>
              <a:t>)</a:t>
            </a:r>
            <a:endParaRPr lang="en-US" dirty="0" smtClean="0">
              <a:latin typeface="Monaco"/>
              <a:cs typeface="Monac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Covers</a:t>
            </a:r>
            <a:r>
              <a:rPr lang="en-US" dirty="0" smtClean="0"/>
              <a:t>: Sending a Packet from </a:t>
            </a:r>
            <a:r>
              <a:rPr lang="en-US" sz="3200" dirty="0" err="1" smtClean="0">
                <a:latin typeface="Monaco"/>
                <a:cs typeface="Monaco"/>
              </a:rPr>
              <a:t>PointToPointNetDevice</a:t>
            </a:r>
            <a:endParaRPr lang="en-US" dirty="0">
              <a:latin typeface="Monaco"/>
              <a:cs typeface="Monac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584129"/>
              </p:ext>
            </p:extLst>
          </p:nvPr>
        </p:nvGraphicFramePr>
        <p:xfrm>
          <a:off x="784679" y="1601885"/>
          <a:ext cx="5057321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3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PointToPointNetDevice</a:t>
                      </a:r>
                      <a:r>
                        <a:rPr lang="en-US" dirty="0" smtClean="0"/>
                        <a:t> Call Chain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PointToPointNetDevice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::Send()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TransmitStart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PointToPointRemoteChannel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TransmitStart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 {</a:t>
                      </a:r>
                    </a:p>
                    <a:p>
                      <a:r>
                        <a:rPr lang="en-US" sz="1200" dirty="0" smtClean="0">
                          <a:latin typeface="Monaco"/>
                          <a:cs typeface="Monaco"/>
                        </a:rPr>
                        <a:t>      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MpiInterface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::</a:t>
                      </a:r>
                      <a:r>
                        <a:rPr lang="en-US" sz="1200" dirty="0" err="1" smtClean="0">
                          <a:latin typeface="Monaco"/>
                          <a:cs typeface="Monaco"/>
                        </a:rPr>
                        <a:t>SendPacket</a:t>
                      </a:r>
                      <a:r>
                        <a:rPr lang="en-US" sz="1200" dirty="0" smtClean="0">
                          <a:latin typeface="Monaco"/>
                          <a:cs typeface="Monaco"/>
                        </a:rPr>
                        <a:t>();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9062" indent="0">
              <a:buNone/>
            </a:pPr>
            <a:r>
              <a:rPr lang="en-US" dirty="0" smtClean="0"/>
              <a:t>At end of </a:t>
            </a:r>
            <a:r>
              <a:rPr lang="en-US" i="1" dirty="0" err="1" smtClean="0"/>
              <a:t>GrantedTime</a:t>
            </a:r>
            <a:r>
              <a:rPr lang="en-US" dirty="0" smtClean="0"/>
              <a:t>, </a:t>
            </a:r>
            <a:r>
              <a:rPr lang="en-US" sz="2100" dirty="0" err="1" smtClean="0">
                <a:latin typeface="Monaco"/>
                <a:cs typeface="Monaco"/>
              </a:rPr>
              <a:t>DistributedSimulatorImpl</a:t>
            </a:r>
            <a:r>
              <a:rPr lang="en-US" dirty="0" smtClean="0"/>
              <a:t> calls </a:t>
            </a:r>
            <a:r>
              <a:rPr lang="en-US" sz="2100" dirty="0" err="1" smtClean="0">
                <a:latin typeface="Monaco"/>
                <a:cs typeface="Monaco"/>
              </a:rPr>
              <a:t>GrantedTimeWindowMpiInterface</a:t>
            </a:r>
            <a:r>
              <a:rPr lang="en-US" sz="2100" dirty="0" smtClean="0">
                <a:latin typeface="Monaco"/>
                <a:cs typeface="Monaco"/>
              </a:rPr>
              <a:t>::</a:t>
            </a:r>
            <a:r>
              <a:rPr lang="en-US" sz="2100" dirty="0" err="1" smtClean="0">
                <a:latin typeface="Monaco"/>
                <a:cs typeface="Monaco"/>
              </a:rPr>
              <a:t>ReceiveMessages</a:t>
            </a:r>
            <a:r>
              <a:rPr lang="en-US" sz="2100" dirty="0" smtClean="0">
                <a:latin typeface="Monaco"/>
                <a:cs typeface="Monaco"/>
              </a:rPr>
              <a:t>()</a:t>
            </a:r>
          </a:p>
          <a:p>
            <a:r>
              <a:rPr lang="en-US" dirty="0" smtClean="0"/>
              <a:t>Reads all pending MPI messages</a:t>
            </a:r>
          </a:p>
          <a:p>
            <a:pPr lvl="1"/>
            <a:r>
              <a:rPr lang="en-US" dirty="0" err="1" smtClean="0"/>
              <a:t>Deserialize</a:t>
            </a: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target </a:t>
            </a:r>
            <a:r>
              <a:rPr lang="en-US" i="1" dirty="0" smtClean="0">
                <a:latin typeface="+mn-lt"/>
              </a:rPr>
              <a:t>Receive time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err="1" smtClean="0">
                <a:latin typeface="+mn-lt"/>
              </a:rPr>
              <a:t>NodeId</a:t>
            </a:r>
            <a:r>
              <a:rPr lang="en-US" dirty="0" smtClean="0">
                <a:latin typeface="+mn-lt"/>
              </a:rPr>
              <a:t> and </a:t>
            </a:r>
            <a:r>
              <a:rPr lang="en-US" i="1" dirty="0" err="1" smtClean="0">
                <a:latin typeface="+mn-lt"/>
              </a:rPr>
              <a:t>InterfaceId</a:t>
            </a:r>
            <a:endParaRPr lang="en-US" i="1" dirty="0" smtClean="0">
              <a:latin typeface="+mn-lt"/>
            </a:endParaRPr>
          </a:p>
          <a:p>
            <a:pPr lvl="1"/>
            <a:r>
              <a:rPr lang="en-US" dirty="0" err="1" smtClean="0">
                <a:latin typeface="+mn-lt"/>
              </a:rPr>
              <a:t>Deserialize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packet data</a:t>
            </a:r>
          </a:p>
          <a:p>
            <a:pPr lvl="1"/>
            <a:r>
              <a:rPr lang="en-US" dirty="0" smtClean="0">
                <a:latin typeface="+mn-lt"/>
              </a:rPr>
              <a:t>Find </a:t>
            </a:r>
            <a:r>
              <a:rPr lang="en-US" sz="2200" dirty="0" smtClean="0">
                <a:latin typeface="Monaco"/>
                <a:cs typeface="Monaco"/>
              </a:rPr>
              <a:t>Node</a:t>
            </a:r>
            <a:r>
              <a:rPr lang="en-US" dirty="0" smtClean="0">
                <a:latin typeface="+mn-lt"/>
              </a:rPr>
              <a:t> by </a:t>
            </a:r>
            <a:r>
              <a:rPr lang="en-US" sz="2000" i="1" dirty="0" err="1" smtClean="0"/>
              <a:t>NodeId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Find </a:t>
            </a:r>
            <a:r>
              <a:rPr lang="en-US" sz="2200" dirty="0" err="1">
                <a:latin typeface="Monaco"/>
                <a:cs typeface="Monaco"/>
              </a:rPr>
              <a:t>NetDevice</a:t>
            </a:r>
            <a:r>
              <a:rPr lang="en-US" dirty="0" smtClean="0">
                <a:latin typeface="+mn-lt"/>
              </a:rPr>
              <a:t> on </a:t>
            </a:r>
            <a:r>
              <a:rPr lang="en-US" sz="2200" dirty="0">
                <a:latin typeface="Monaco"/>
                <a:cs typeface="Monaco"/>
              </a:rPr>
              <a:t>Node</a:t>
            </a:r>
            <a:r>
              <a:rPr lang="en-US" sz="2800" dirty="0"/>
              <a:t> </a:t>
            </a:r>
            <a:r>
              <a:rPr lang="en-US" dirty="0" smtClean="0">
                <a:latin typeface="+mn-lt"/>
              </a:rPr>
              <a:t>with correct </a:t>
            </a:r>
            <a:r>
              <a:rPr lang="en-US" dirty="0" err="1" smtClean="0">
                <a:latin typeface="+mn-lt"/>
              </a:rPr>
              <a:t>InterfaceId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/>
              <a:t>G</a:t>
            </a:r>
            <a:r>
              <a:rPr lang="en-US" dirty="0" smtClean="0">
                <a:latin typeface="+mn-lt"/>
              </a:rPr>
              <a:t>et </a:t>
            </a:r>
            <a:r>
              <a:rPr lang="en-US" sz="2200" dirty="0" err="1" smtClean="0">
                <a:latin typeface="Monaco"/>
                <a:cs typeface="Monaco"/>
              </a:rPr>
              <a:t>MpiReceiver</a:t>
            </a:r>
            <a:r>
              <a:rPr lang="en-US" sz="22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object aggregated to the </a:t>
            </a:r>
            <a:r>
              <a:rPr lang="en-US" sz="2200" dirty="0" err="1" smtClean="0">
                <a:latin typeface="Monaco"/>
                <a:cs typeface="Monaco"/>
              </a:rPr>
              <a:t>NetDevice</a:t>
            </a:r>
            <a:endParaRPr lang="en-US" dirty="0" smtClean="0">
              <a:latin typeface="Monaco"/>
              <a:cs typeface="Monaco"/>
            </a:endParaRPr>
          </a:p>
          <a:p>
            <a:pPr lvl="2"/>
            <a:r>
              <a:rPr lang="en-US" sz="1900" dirty="0" err="1" smtClean="0">
                <a:latin typeface="Monaco"/>
                <a:cs typeface="Monaco"/>
              </a:rPr>
              <a:t>MpiReceiver</a:t>
            </a:r>
            <a:r>
              <a:rPr lang="en-US" dirty="0" smtClean="0">
                <a:latin typeface="+mn-lt"/>
              </a:rPr>
              <a:t> merely holds the correct </a:t>
            </a:r>
            <a:r>
              <a:rPr lang="en-US" dirty="0" err="1" smtClean="0">
                <a:latin typeface="Monaco"/>
                <a:cs typeface="Monaco"/>
              </a:rPr>
              <a:t>NetDevice</a:t>
            </a:r>
            <a:r>
              <a:rPr lang="en-US" dirty="0" smtClean="0">
                <a:latin typeface="+mn-lt"/>
              </a:rPr>
              <a:t> Callback</a:t>
            </a:r>
          </a:p>
          <a:p>
            <a:pPr lvl="1"/>
            <a:r>
              <a:rPr lang="en-US" dirty="0" smtClean="0">
                <a:latin typeface="+mn-lt"/>
              </a:rPr>
              <a:t>Schedule </a:t>
            </a:r>
            <a:r>
              <a:rPr lang="en-US" sz="2200" dirty="0" err="1" smtClean="0">
                <a:latin typeface="Monaco"/>
                <a:cs typeface="Monaco"/>
              </a:rPr>
              <a:t>MpiReceiver</a:t>
            </a:r>
            <a:r>
              <a:rPr lang="en-US" sz="2200" dirty="0" smtClean="0">
                <a:latin typeface="Monaco"/>
                <a:cs typeface="Monaco"/>
              </a:rPr>
              <a:t>::Receive</a:t>
            </a:r>
            <a:r>
              <a:rPr lang="en-US" dirty="0" smtClean="0">
                <a:latin typeface="+mn-lt"/>
              </a:rPr>
              <a:t> event at </a:t>
            </a:r>
            <a:r>
              <a:rPr lang="en-US" i="1" dirty="0" smtClean="0">
                <a:latin typeface="+mn-lt"/>
              </a:rPr>
              <a:t>Receive time</a:t>
            </a:r>
            <a:endParaRPr lang="en-US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Covers</a:t>
            </a:r>
            <a:r>
              <a:rPr lang="en-US" dirty="0" smtClean="0"/>
              <a:t>: Getting a Remote Packet to the </a:t>
            </a:r>
            <a:r>
              <a:rPr lang="en-US" sz="3200" dirty="0" err="1" smtClean="0">
                <a:latin typeface="Monaco"/>
                <a:cs typeface="Monaco"/>
              </a:rPr>
              <a:t>PointToPointNetDevice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8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partitioning strategy</a:t>
            </a:r>
          </a:p>
          <a:p>
            <a:pPr lvl="1"/>
            <a:r>
              <a:rPr lang="en-US" dirty="0" smtClean="0"/>
              <a:t>Label contiguous regions which </a:t>
            </a:r>
            <a:br>
              <a:rPr lang="en-US" dirty="0" smtClean="0"/>
            </a:br>
            <a:r>
              <a:rPr lang="en-US" dirty="0" smtClean="0"/>
              <a:t>can’t be partitioned</a:t>
            </a:r>
          </a:p>
          <a:p>
            <a:pPr lvl="2"/>
            <a:r>
              <a:rPr lang="en-US" dirty="0" smtClean="0"/>
              <a:t>CSMA and wireless</a:t>
            </a:r>
          </a:p>
          <a:p>
            <a:pPr lvl="1"/>
            <a:r>
              <a:rPr lang="en-US" dirty="0" smtClean="0"/>
              <a:t>Select regions which will share a rank</a:t>
            </a:r>
          </a:p>
          <a:p>
            <a:pPr lvl="2"/>
            <a:r>
              <a:rPr lang="en-US" dirty="0" smtClean="0"/>
              <a:t>Find large point-to-point latencies for good </a:t>
            </a:r>
            <a:r>
              <a:rPr lang="en-US" i="1" dirty="0" err="1" smtClean="0"/>
              <a:t>Lookahead</a:t>
            </a:r>
            <a:endParaRPr lang="en-US" i="1" dirty="0" smtClean="0"/>
          </a:p>
          <a:p>
            <a:pPr lvl="2"/>
            <a:r>
              <a:rPr lang="en-US" dirty="0" smtClean="0"/>
              <a:t>Minimize communication between ranks</a:t>
            </a:r>
          </a:p>
          <a:p>
            <a:r>
              <a:rPr lang="en-US" dirty="0" smtClean="0"/>
              <a:t>Build topology as normal, assigning Nodes to ranks  </a:t>
            </a:r>
            <a:r>
              <a:rPr lang="en-US" sz="1900" dirty="0" err="1" smtClean="0">
                <a:latin typeface="Monaco"/>
                <a:cs typeface="Monaco"/>
              </a:rPr>
              <a:t>CreateObject</a:t>
            </a:r>
            <a:r>
              <a:rPr lang="en-US" sz="1900" dirty="0" smtClean="0">
                <a:latin typeface="Monaco"/>
                <a:cs typeface="Monaco"/>
              </a:rPr>
              <a:t>&lt;Node&gt; (</a:t>
            </a:r>
            <a:r>
              <a:rPr lang="en-US" sz="1900" dirty="0" err="1" smtClean="0">
                <a:latin typeface="Monaco"/>
                <a:cs typeface="Monaco"/>
              </a:rPr>
              <a:t>rankId</a:t>
            </a:r>
            <a:r>
              <a:rPr lang="en-US" sz="1900" dirty="0" smtClean="0">
                <a:latin typeface="Monaco"/>
                <a:cs typeface="Monaco"/>
              </a:rPr>
              <a:t>)</a:t>
            </a:r>
            <a:endParaRPr lang="en-US" dirty="0" smtClean="0">
              <a:latin typeface="Monaco"/>
              <a:cs typeface="Monaco"/>
            </a:endParaRPr>
          </a:p>
          <a:p>
            <a:r>
              <a:rPr lang="en-US" dirty="0" smtClean="0"/>
              <a:t>Rewrite topology to improve </a:t>
            </a:r>
            <a:br>
              <a:rPr lang="en-US" dirty="0" smtClean="0"/>
            </a:br>
            <a:r>
              <a:rPr lang="en-US" dirty="0" smtClean="0"/>
              <a:t>partitioning</a:t>
            </a:r>
          </a:p>
          <a:p>
            <a:pPr lvl="1"/>
            <a:r>
              <a:rPr lang="en-US" dirty="0" smtClean="0"/>
              <a:t>CSMA with only 2 nodes</a:t>
            </a:r>
          </a:p>
          <a:p>
            <a:pPr lvl="1"/>
            <a:r>
              <a:rPr lang="en-US" dirty="0" smtClean="0"/>
              <a:t>Move latency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Building a Distributed ns-3 Simulation</a:t>
            </a:r>
            <a:endParaRPr lang="en-US" dirty="0"/>
          </a:p>
        </p:txBody>
      </p:sp>
      <p:pic>
        <p:nvPicPr>
          <p:cNvPr id="59" name="Picture 58" descr="Partiti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240" y="1742440"/>
            <a:ext cx="2706400" cy="938706"/>
          </a:xfrm>
          <a:prstGeom prst="rect">
            <a:avLst/>
          </a:prstGeom>
        </p:spPr>
      </p:pic>
      <p:pic>
        <p:nvPicPr>
          <p:cNvPr id="60" name="Picture 59" descr="MovingLat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6471" y="4663440"/>
            <a:ext cx="4047529" cy="161331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hardware threads do you have?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5826" y="1566864"/>
            <a:ext cx="3968496" cy="2380916"/>
          </a:xfrm>
        </p:spPr>
        <p:txBody>
          <a:bodyPr>
            <a:normAutofit fontScale="92500" lnSpcReduction="10000"/>
          </a:bodyPr>
          <a:lstStyle/>
          <a:p>
            <a:pPr marL="119062" indent="0">
              <a:buNone/>
            </a:pPr>
            <a:r>
              <a:rPr lang="en-US" dirty="0" smtClean="0"/>
              <a:t>This laptop</a:t>
            </a:r>
          </a:p>
          <a:p>
            <a:r>
              <a:rPr lang="en-US" dirty="0" smtClean="0"/>
              <a:t>MacBook Pro, mid </a:t>
            </a:r>
            <a:r>
              <a:rPr lang="en-US" dirty="0" smtClean="0"/>
              <a:t>2015</a:t>
            </a:r>
            <a:endParaRPr lang="en-US" dirty="0" smtClean="0"/>
          </a:p>
          <a:p>
            <a:r>
              <a:rPr lang="en-US" dirty="0" smtClean="0"/>
              <a:t>Intel Core </a:t>
            </a:r>
            <a:r>
              <a:rPr lang="en-US" dirty="0" smtClean="0"/>
              <a:t>i7: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 smtClean="0"/>
              <a:t>hardware threads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718649" y="1566864"/>
            <a:ext cx="3968496" cy="2390118"/>
          </a:xfrm>
        </p:spPr>
        <p:txBody>
          <a:bodyPr/>
          <a:lstStyle/>
          <a:p>
            <a:pPr marL="119062" indent="0">
              <a:buNone/>
            </a:pPr>
            <a:r>
              <a:rPr lang="en-US" dirty="0" smtClean="0"/>
              <a:t>My other computer</a:t>
            </a:r>
          </a:p>
          <a:p>
            <a:r>
              <a:rPr lang="en-US" dirty="0" err="1" smtClean="0"/>
              <a:t>BlueGene</a:t>
            </a:r>
            <a:r>
              <a:rPr lang="en-US" dirty="0" smtClean="0"/>
              <a:t>/Q</a:t>
            </a:r>
          </a:p>
          <a:p>
            <a:pPr lvl="1"/>
            <a:r>
              <a:rPr lang="en-US" dirty="0" smtClean="0"/>
              <a:t>Currently TOP500 #3</a:t>
            </a:r>
            <a:endParaRPr lang="en-US" dirty="0"/>
          </a:p>
          <a:p>
            <a:pPr lvl="1"/>
            <a:r>
              <a:rPr lang="en-US" dirty="0" smtClean="0"/>
              <a:t>8M hardware threads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8" y="3953820"/>
            <a:ext cx="3505200" cy="232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19" y="3946732"/>
            <a:ext cx="3493916" cy="2331105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6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305994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ghost cell design pattern to save memory</a:t>
            </a:r>
          </a:p>
          <a:p>
            <a:pPr lvl="1"/>
            <a:r>
              <a:rPr lang="en-US" dirty="0" smtClean="0"/>
              <a:t>Only create local Nodes, Applications, Internet stacks, </a:t>
            </a:r>
            <a:r>
              <a:rPr lang="en-US" dirty="0" err="1" smtClean="0"/>
              <a:t>NetDevices</a:t>
            </a:r>
            <a:r>
              <a:rPr lang="en-US" dirty="0" smtClean="0"/>
              <a:t> and Channels</a:t>
            </a:r>
          </a:p>
          <a:p>
            <a:pPr lvl="1"/>
            <a:r>
              <a:rPr lang="en-US" dirty="0" smtClean="0"/>
              <a:t>Plus “ghost” nodes: remote endpoint of </a:t>
            </a:r>
            <a:r>
              <a:rPr lang="en-US" dirty="0" err="1" smtClean="0"/>
              <a:t>PointToPointRemoteChannel</a:t>
            </a:r>
            <a:endParaRPr lang="en-US" dirty="0" smtClean="0"/>
          </a:p>
          <a:p>
            <a:r>
              <a:rPr lang="en-US" dirty="0" smtClean="0"/>
              <a:t>Requires </a:t>
            </a:r>
            <a:r>
              <a:rPr lang="en-US" i="1" dirty="0" smtClean="0"/>
              <a:t>manual intervention</a:t>
            </a:r>
          </a:p>
          <a:p>
            <a:pPr lvl="1"/>
            <a:r>
              <a:rPr lang="en-US" dirty="0" smtClean="0"/>
              <a:t>Global and NIX routing do not see entire topology</a:t>
            </a:r>
          </a:p>
          <a:p>
            <a:pPr lvl="2"/>
            <a:r>
              <a:rPr lang="en-US" dirty="0" smtClean="0"/>
              <a:t>Add static, default routes manually.  Hint: IPv6 allows for more “</a:t>
            </a:r>
            <a:r>
              <a:rPr lang="en-US" dirty="0" err="1" smtClean="0"/>
              <a:t>aggregatable</a:t>
            </a:r>
            <a:r>
              <a:rPr lang="en-US" dirty="0" smtClean="0"/>
              <a:t>” routes</a:t>
            </a:r>
          </a:p>
          <a:p>
            <a:pPr lvl="1"/>
            <a:r>
              <a:rPr lang="en-US" dirty="0" smtClean="0"/>
              <a:t>Ghost nodes will likely have incorrect remote </a:t>
            </a:r>
            <a:r>
              <a:rPr lang="en-US" dirty="0" err="1" smtClean="0"/>
              <a:t>NodeId</a:t>
            </a:r>
            <a:r>
              <a:rPr lang="en-US" dirty="0" smtClean="0"/>
              <a:t>, </a:t>
            </a:r>
            <a:r>
              <a:rPr lang="en-US" dirty="0" err="1" smtClean="0"/>
              <a:t>InterfaceId</a:t>
            </a:r>
            <a:endParaRPr lang="en-US" dirty="0" smtClean="0"/>
          </a:p>
          <a:p>
            <a:pPr lvl="1"/>
            <a:r>
              <a:rPr lang="en-US" dirty="0" smtClean="0"/>
              <a:t>Must align interface identifiers by hand in same fashion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Constructing Distributed Models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Hard Way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09040" y="4377360"/>
            <a:ext cx="6725920" cy="1916100"/>
            <a:chOff x="1229360" y="4499280"/>
            <a:chExt cx="6725920" cy="19161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29360" y="4499280"/>
              <a:ext cx="6725920" cy="188976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6" name="Picture 5" descr="Partition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800" y="4574540"/>
              <a:ext cx="6577041" cy="1840840"/>
            </a:xfrm>
            <a:prstGeom prst="rect">
              <a:avLst/>
            </a:prstGeom>
          </p:spPr>
        </p:pic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719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Partitioning is a manual process</a:t>
            </a:r>
          </a:p>
          <a:p>
            <a:r>
              <a:rPr lang="en-US" dirty="0" smtClean="0"/>
              <a:t>Partitioning is restricted to Point-To-Point links only</a:t>
            </a:r>
          </a:p>
          <a:p>
            <a:pPr lvl="1"/>
            <a:r>
              <a:rPr lang="en-US" dirty="0" smtClean="0"/>
              <a:t>Partitioning within a wireless network is not supported</a:t>
            </a:r>
          </a:p>
          <a:p>
            <a:pPr lvl="2"/>
            <a:r>
              <a:rPr lang="en-US" i="1" dirty="0" err="1" smtClean="0"/>
              <a:t>Lookahead</a:t>
            </a:r>
            <a:r>
              <a:rPr lang="en-US" dirty="0" smtClean="0"/>
              <a:t> is very small and dynamic</a:t>
            </a:r>
          </a:p>
          <a:p>
            <a:r>
              <a:rPr lang="en-US" dirty="0" smtClean="0"/>
              <a:t>Need full topology in all LPs</a:t>
            </a:r>
          </a:p>
          <a:p>
            <a:pPr lvl="1"/>
            <a:r>
              <a:rPr lang="en-US" dirty="0" smtClean="0"/>
              <a:t>Exception with careful node ordering, interface numbering, and manual routing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Distributed NS3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69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540"/>
            <a:ext cx="9144000" cy="55892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478536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Include </a:t>
            </a:r>
            <a:r>
              <a:rPr lang="en-US" sz="1600" dirty="0" err="1" smtClean="0">
                <a:solidFill>
                  <a:srgbClr val="000000"/>
                </a:solidFill>
              </a:rPr>
              <a:t>mpi-module.h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Same topology, split across Point-to-point link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87349" y="36069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87349" y="486787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480"/>
            <a:ext cx="8229600" cy="11867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7664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914400"/>
            <a:ext cx="5105400" cy="52832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Different log component name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Command line argument to select Null message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21845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4024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42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"/>
            <a:ext cx="8229600" cy="113591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360"/>
            <a:ext cx="9144000" cy="56276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85800" y="914400"/>
            <a:ext cx="3764280" cy="17881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Condition on </a:t>
            </a:r>
            <a:r>
              <a:rPr lang="en-US" sz="1400" dirty="0" smtClean="0">
                <a:solidFill>
                  <a:srgbClr val="000000"/>
                </a:solidFill>
                <a:latin typeface="Monaco"/>
                <a:cs typeface="Monaco"/>
              </a:rPr>
              <a:t>NS3_MPI</a:t>
            </a:r>
            <a:endParaRPr lang="en-US" sz="1600" dirty="0" smtClean="0">
              <a:solidFill>
                <a:srgbClr val="000000"/>
              </a:solidFill>
              <a:latin typeface="Monaco"/>
              <a:cs typeface="Monaco"/>
            </a:endParaRP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Null message selector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Initialize MPI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Get rank #, number of ranks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Check number of ranks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Use symbolic names for each rank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point-to-point nodes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387349" y="12701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87349" y="16877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387349" y="28663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87349" y="326259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387349" y="3689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4387349" y="470531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387349" y="5457156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588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6639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74168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CSMA nodes on one rank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Create </a:t>
            </a:r>
            <a:r>
              <a:rPr lang="en-US" sz="1600" dirty="0" err="1" smtClean="0">
                <a:solidFill>
                  <a:srgbClr val="000000"/>
                </a:solidFill>
              </a:rPr>
              <a:t>Wifi</a:t>
            </a:r>
            <a:r>
              <a:rPr lang="en-US" sz="1600" dirty="0" smtClean="0">
                <a:solidFill>
                  <a:srgbClr val="000000"/>
                </a:solidFill>
              </a:rPr>
              <a:t> nodes on another rank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25096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366788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9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960"/>
            <a:ext cx="8229600" cy="115623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046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Install devices, addresses and Internet stack everywhere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Install applications only on rank-local nodes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87349" y="86372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356869" y="2519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326389" y="383044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81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120"/>
            <a:ext cx="8229600" cy="1146078"/>
          </a:xfrm>
        </p:spPr>
        <p:txBody>
          <a:bodyPr anchor="t"/>
          <a:lstStyle/>
          <a:p>
            <a:pPr>
              <a:tabLst>
                <a:tab pos="4167188" algn="l"/>
              </a:tabLst>
            </a:pPr>
            <a:r>
              <a:rPr lang="en-US" sz="1600" dirty="0" smtClean="0"/>
              <a:t>examples/tutorial/</a:t>
            </a:r>
            <a:r>
              <a:rPr lang="en-US" sz="1600" dirty="0" err="1" smtClean="0"/>
              <a:t>third.cc</a:t>
            </a:r>
            <a:r>
              <a:rPr lang="en-US" sz="1600" dirty="0" smtClean="0"/>
              <a:t>	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mpi</a:t>
            </a:r>
            <a:r>
              <a:rPr lang="en-US" sz="1600" dirty="0" smtClean="0"/>
              <a:t>/examples/third-</a:t>
            </a:r>
            <a:r>
              <a:rPr lang="en-US" sz="1600" dirty="0" err="1" smtClean="0"/>
              <a:t>distributed.cc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4220"/>
            <a:ext cx="9144000" cy="561231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685800" y="914400"/>
            <a:ext cx="3764280" cy="1178560"/>
          </a:xfrm>
          <a:prstGeom prst="roundRect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Enable PCAP tracing on local nodes?</a:t>
            </a:r>
          </a:p>
          <a:p>
            <a:pPr marL="233363" indent="-233363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000000"/>
                </a:solidFill>
              </a:rPr>
              <a:t>Close MPI cleanly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87349" y="334276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000000"/>
                </a:solidFill>
              </a:rPr>
              <a:t>1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356869" y="5313807"/>
            <a:ext cx="369303" cy="369303"/>
          </a:xfrm>
          <a:prstGeom prst="ellipse">
            <a:avLst/>
          </a:prstGeom>
          <a:solidFill>
            <a:srgbClr val="94E68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 anchorCtr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3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 Output–Identical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3168"/>
              </p:ext>
            </p:extLst>
          </p:nvPr>
        </p:nvGraphicFramePr>
        <p:xfrm>
          <a:off x="579120" y="3794955"/>
          <a:ext cx="691896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--run third-distributed \</a:t>
                      </a:r>
                      <a:br>
                        <a:rPr lang="en-US" dirty="0" smtClean="0">
                          <a:latin typeface="Monaco"/>
                          <a:cs typeface="Monaco"/>
                        </a:rPr>
                      </a:br>
                      <a:r>
                        <a:rPr lang="en-US" dirty="0" smtClean="0">
                          <a:latin typeface="Monaco"/>
                          <a:cs typeface="Monaco"/>
                        </a:rPr>
                        <a:t>--command-template="</a:t>
                      </a:r>
                      <a:r>
                        <a:rPr lang="en-US" dirty="0" err="1" smtClean="0">
                          <a:latin typeface="Monaco"/>
                          <a:cs typeface="Monaco"/>
                        </a:rPr>
                        <a:t>mpirun</a:t>
                      </a:r>
                      <a:r>
                        <a:rPr lang="en-US" dirty="0" smtClean="0">
                          <a:latin typeface="Monaco"/>
                          <a:cs typeface="Monaco"/>
                        </a:rPr>
                        <a:t> -n 2 %s --tracing"</a:t>
                      </a:r>
                      <a:endParaRPr lang="en-US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(2.050s)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42160"/>
              </p:ext>
            </p:extLst>
          </p:nvPr>
        </p:nvGraphicFramePr>
        <p:xfrm>
          <a:off x="599440" y="1681675"/>
          <a:ext cx="6887601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7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Monaco"/>
                          <a:cs typeface="Monaco"/>
                        </a:rPr>
                        <a:t>$ ./</a:t>
                      </a:r>
                      <a:r>
                        <a:rPr lang="en-US" sz="18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800" baseline="0" dirty="0" smtClean="0">
                          <a:latin typeface="Monaco"/>
                          <a:cs typeface="Monaco"/>
                        </a:rPr>
                        <a:t> –run third</a:t>
                      </a:r>
                      <a:endParaRPr lang="en-US" sz="1800" dirty="0">
                        <a:latin typeface="Monaco"/>
                        <a:cs typeface="Monac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Entering directory `build/debug'</a:t>
                      </a:r>
                    </a:p>
                    <a:p>
                      <a:r>
                        <a:rPr lang="en-US" sz="1000" dirty="0" err="1" smtClean="0">
                          <a:latin typeface="Monaco"/>
                          <a:cs typeface="Monaco"/>
                        </a:rPr>
                        <a:t>Waf</a:t>
                      </a:r>
                      <a:r>
                        <a:rPr lang="en-US" sz="1000" dirty="0" smtClean="0">
                          <a:latin typeface="Monaco"/>
                          <a:cs typeface="Monaco"/>
                        </a:rPr>
                        <a:t>: Leaving directory `build/debug'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'build' finished successfully (2.152s)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2s client sent 1024 bytes to 10.1.2.4 port 9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received 1024 bytes from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2.01796s server sent 1024 bytes to 10.1.3.3 port 49153</a:t>
                      </a:r>
                    </a:p>
                    <a:p>
                      <a:r>
                        <a:rPr lang="en-US" sz="1000" dirty="0" smtClean="0">
                          <a:latin typeface="Monaco"/>
                          <a:cs typeface="Monaco"/>
                        </a:rPr>
                        <a:t>At time 2.03364s client received 1024 bytes from 10.1.2.4 port 9</a:t>
                      </a:r>
                    </a:p>
                    <a:p>
                      <a:endParaRPr lang="en-US" sz="1000" dirty="0" err="1" smtClean="0">
                        <a:latin typeface="Monaco"/>
                        <a:cs typeface="Monaco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45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Monaco"/>
                <a:cs typeface="Monaco"/>
              </a:rPr>
              <a:t>Can't use distributed simulator without MPI compiled in</a:t>
            </a:r>
          </a:p>
          <a:p>
            <a:pPr lvl="1"/>
            <a:r>
              <a:rPr lang="en-US" dirty="0" smtClean="0"/>
              <a:t>Not finding or building with MPI libraries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Reconfigure NS-3 and rebuild</a:t>
            </a:r>
          </a:p>
          <a:p>
            <a:pPr lvl="1"/>
            <a:endParaRPr lang="en-US" dirty="0" smtClean="0"/>
          </a:p>
          <a:p>
            <a:r>
              <a:rPr lang="en-US" sz="2000" dirty="0" smtClean="0">
                <a:latin typeface="Monaco"/>
                <a:cs typeface="Monaco"/>
              </a:rPr>
              <a:t>assert failed. </a:t>
            </a:r>
            <a:r>
              <a:rPr lang="en-US" sz="2000" dirty="0" err="1" smtClean="0">
                <a:latin typeface="Monaco"/>
                <a:cs typeface="Monaco"/>
              </a:rPr>
              <a:t>cond</a:t>
            </a:r>
            <a:r>
              <a:rPr lang="en-US" sz="2000" dirty="0" smtClean="0">
                <a:latin typeface="Monaco"/>
                <a:cs typeface="Monaco"/>
              </a:rPr>
              <a:t>="</a:t>
            </a:r>
            <a:r>
              <a:rPr lang="en-US" sz="2000" dirty="0" err="1" smtClean="0">
                <a:latin typeface="Monaco"/>
                <a:cs typeface="Monaco"/>
              </a:rPr>
              <a:t>pNode</a:t>
            </a:r>
            <a:r>
              <a:rPr lang="en-US" sz="2000" dirty="0" smtClean="0">
                <a:latin typeface="Monaco"/>
                <a:cs typeface="Monaco"/>
              </a:rPr>
              <a:t> &amp;&amp; </a:t>
            </a:r>
            <a:r>
              <a:rPr lang="en-US" sz="2000" dirty="0" err="1" smtClean="0">
                <a:latin typeface="Monaco"/>
                <a:cs typeface="Monaco"/>
              </a:rPr>
              <a:t>pMpiRec</a:t>
            </a:r>
            <a:r>
              <a:rPr lang="en-US" sz="2000" dirty="0" smtClean="0">
                <a:latin typeface="Monaco"/>
                <a:cs typeface="Monaco"/>
              </a:rPr>
              <a:t>", file=../</a:t>
            </a:r>
            <a:r>
              <a:rPr lang="en-US" sz="2000" dirty="0" err="1" smtClean="0">
                <a:latin typeface="Monaco"/>
                <a:cs typeface="Monaco"/>
              </a:rPr>
              <a:t>src</a:t>
            </a:r>
            <a:r>
              <a:rPr lang="en-US" sz="2000" dirty="0" smtClean="0">
                <a:latin typeface="Monaco"/>
                <a:cs typeface="Monaco"/>
              </a:rPr>
              <a:t>/</a:t>
            </a:r>
            <a:r>
              <a:rPr lang="en-US" sz="2000" dirty="0" err="1" smtClean="0">
                <a:latin typeface="Monaco"/>
                <a:cs typeface="Monaco"/>
              </a:rPr>
              <a:t>mpi</a:t>
            </a:r>
            <a:r>
              <a:rPr lang="en-US" sz="2000" dirty="0" smtClean="0">
                <a:latin typeface="Monaco"/>
                <a:cs typeface="Monaco"/>
              </a:rPr>
              <a:t>/model/</a:t>
            </a:r>
            <a:r>
              <a:rPr lang="en-US" sz="2000" dirty="0" err="1" smtClean="0">
                <a:latin typeface="Monaco"/>
                <a:cs typeface="Monaco"/>
              </a:rPr>
              <a:t>mpi-interface.cc</a:t>
            </a:r>
            <a:r>
              <a:rPr lang="en-US" sz="2000" dirty="0" smtClean="0">
                <a:latin typeface="Monaco"/>
                <a:cs typeface="Monaco"/>
              </a:rPr>
              <a:t>, line=413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-aligned node or interface IDs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Cryptic Error Conditions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Errors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Intro to MPI</a:t>
            </a:r>
          </a:p>
          <a:p>
            <a:r>
              <a:rPr lang="en-US" dirty="0" smtClean="0"/>
              <a:t>Parallel Discrete Event Simulation (PDES)</a:t>
            </a:r>
          </a:p>
          <a:p>
            <a:r>
              <a:rPr lang="en-US" dirty="0" smtClean="0"/>
              <a:t>PDES in ns-3</a:t>
            </a:r>
          </a:p>
          <a:p>
            <a:r>
              <a:rPr lang="en-US" dirty="0" smtClean="0"/>
              <a:t>Constructing models</a:t>
            </a:r>
          </a:p>
          <a:p>
            <a:r>
              <a:rPr lang="en-US" dirty="0" smtClean="0"/>
              <a:t>Example</a:t>
            </a:r>
          </a:p>
          <a:p>
            <a:r>
              <a:rPr lang="en-US" dirty="0" smtClean="0"/>
              <a:t>Error Conditions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Future Capabilities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499678" y="1635133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2148307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MPI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499678" y="2661481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499678" y="3174655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ns-3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99678" y="3687829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4201003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4714177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Errors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499678" y="5740526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99678" y="5227351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03893" y="2255520"/>
            <a:ext cx="3371707" cy="1239520"/>
          </a:xfrm>
          <a:prstGeom prst="round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Big topics.  Focus on the concepts and terms needed to understand //ns-3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4418844" cy="475135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Larger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/>
              <a:t>Synchronization cost grows exponentially with LP count</a:t>
            </a:r>
          </a:p>
          <a:p>
            <a:pPr lvl="1"/>
            <a:r>
              <a:rPr lang="en-US" dirty="0" smtClean="0"/>
              <a:t>More work per LP is better</a:t>
            </a:r>
          </a:p>
          <a:p>
            <a:pPr lvl="1"/>
            <a:r>
              <a:rPr lang="en-US" dirty="0" smtClean="0"/>
              <a:t>Speed gains up to 10</a:t>
            </a:r>
            <a:r>
              <a:rPr lang="en-US" baseline="30000" dirty="0" smtClean="0"/>
              <a:t>2-3</a:t>
            </a:r>
            <a:r>
              <a:rPr lang="en-US" dirty="0" smtClean="0"/>
              <a:t> ranks, depending on model</a:t>
            </a:r>
          </a:p>
          <a:p>
            <a:r>
              <a:rPr lang="en-US" dirty="0"/>
              <a:t>Appropriate </a:t>
            </a:r>
            <a:r>
              <a:rPr lang="en-US" dirty="0" smtClean="0"/>
              <a:t>performance metric</a:t>
            </a:r>
          </a:p>
          <a:p>
            <a:pPr lvl="1"/>
            <a:r>
              <a:rPr lang="en-US" dirty="0" smtClean="0"/>
              <a:t>Events/sec can be misleading with varying event cost</a:t>
            </a:r>
          </a:p>
          <a:p>
            <a:pPr lvl="1"/>
            <a:r>
              <a:rPr lang="en-US" dirty="0" smtClean="0"/>
              <a:t>Packet transmissions (or receives) per wall-clock time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04540" y="1747520"/>
            <a:ext cx="4368800" cy="1869440"/>
            <a:chOff x="213360" y="2570480"/>
            <a:chExt cx="8737600" cy="373888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" y="2709672"/>
              <a:ext cx="4126992" cy="345033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5180" y="2727960"/>
              <a:ext cx="4126992" cy="3432048"/>
            </a:xfrm>
            <a:prstGeom prst="rect">
              <a:avLst/>
            </a:prstGeom>
          </p:spPr>
        </p:pic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704540" y="4023360"/>
            <a:ext cx="4368800" cy="1869440"/>
            <a:chOff x="213360" y="2570480"/>
            <a:chExt cx="8737600" cy="373888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0680" y="2816860"/>
              <a:ext cx="4211726" cy="33284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0260" y="2816860"/>
              <a:ext cx="4275734" cy="3328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5115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scaling out to 128 ranks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 with Large Computation Load:  802.11+OLSR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13360" y="2570480"/>
            <a:ext cx="8737600" cy="3738880"/>
            <a:chOff x="213360" y="2570480"/>
            <a:chExt cx="8737600" cy="373888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" y="2709672"/>
              <a:ext cx="4126992" cy="34503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5180" y="2727960"/>
              <a:ext cx="4126992" cy="3432048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22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drops at modest number of ranks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Performance with Small Computation Load:  </a:t>
            </a:r>
            <a:r>
              <a:rPr lang="en-US" dirty="0" err="1" smtClean="0"/>
              <a:t>CSMA+Static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" y="2570480"/>
            <a:ext cx="8737600" cy="3738880"/>
            <a:chOff x="213360" y="2570480"/>
            <a:chExt cx="8737600" cy="3738880"/>
          </a:xfrm>
        </p:grpSpPr>
        <p:sp>
          <p:nvSpPr>
            <p:cNvPr id="6" name="Rectangle 5"/>
            <p:cNvSpPr/>
            <p:nvPr/>
          </p:nvSpPr>
          <p:spPr bwMode="auto">
            <a:xfrm>
              <a:off x="213360" y="2570480"/>
              <a:ext cx="8737600" cy="37388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0680" y="2816860"/>
              <a:ext cx="4211726" cy="332841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0260" y="2816860"/>
              <a:ext cx="4275734" cy="3328416"/>
            </a:xfrm>
            <a:prstGeom prst="rect">
              <a:avLst/>
            </a:prstGeom>
          </p:spPr>
        </p:pic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Performance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Automatic </a:t>
            </a:r>
            <a:r>
              <a:rPr lang="en-US" dirty="0"/>
              <a:t>memory scaling</a:t>
            </a:r>
          </a:p>
          <a:p>
            <a:pPr lvl="1"/>
            <a:r>
              <a:rPr lang="en-US" dirty="0"/>
              <a:t>Automatic ghost nodes, globally unique node </a:t>
            </a:r>
            <a:r>
              <a:rPr lang="en-US" dirty="0" smtClean="0"/>
              <a:t>IDs</a:t>
            </a:r>
          </a:p>
          <a:p>
            <a:pPr lvl="1"/>
            <a:r>
              <a:rPr lang="en-US" dirty="0" smtClean="0"/>
              <a:t>(See </a:t>
            </a:r>
            <a:r>
              <a:rPr lang="en-US" dirty="0" smtClean="0"/>
              <a:t>WNS3 2015 paper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Automatic partitioning, ghost alignment</a:t>
            </a:r>
          </a:p>
          <a:p>
            <a:r>
              <a:rPr lang="en-US" dirty="0" smtClean="0"/>
              <a:t>Distributed Real Time</a:t>
            </a:r>
          </a:p>
          <a:p>
            <a:pPr lvl="1"/>
            <a:r>
              <a:rPr lang="en-US" dirty="0" smtClean="0"/>
              <a:t>Versus simultaneous real-time emulations:</a:t>
            </a:r>
          </a:p>
          <a:p>
            <a:pPr lvl="2"/>
            <a:r>
              <a:rPr lang="en-US" dirty="0" smtClean="0"/>
              <a:t>LP-to-LP messaging gives greater </a:t>
            </a:r>
            <a:r>
              <a:rPr lang="en-US" i="1" dirty="0" err="1" smtClean="0"/>
              <a:t>Lookahead</a:t>
            </a:r>
            <a:r>
              <a:rPr lang="en-US" dirty="0" smtClean="0"/>
              <a:t> than independent ns-3 instances connected by emulated network devices</a:t>
            </a:r>
          </a:p>
          <a:p>
            <a:r>
              <a:rPr lang="en-US" dirty="0" smtClean="0"/>
              <a:t>Scalable default routing</a:t>
            </a:r>
          </a:p>
          <a:p>
            <a:pPr lvl="1"/>
            <a:r>
              <a:rPr lang="en-US" dirty="0" smtClean="0"/>
              <a:t>AS-like routing between LPs</a:t>
            </a:r>
          </a:p>
          <a:p>
            <a:pPr lvl="1"/>
            <a:r>
              <a:rPr lang="en-US" dirty="0" smtClean="0"/>
              <a:t>Scalable replacement for GOD or Nix-vector routing with ghost nodes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65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(Mostly) Parallel Partitioning Tools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60" y="1005840"/>
            <a:ext cx="8869680" cy="5270018"/>
            <a:chOff x="137160" y="1005840"/>
            <a:chExt cx="8869680" cy="527001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37160" y="1005840"/>
              <a:ext cx="8869680" cy="5270018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u="sng" dirty="0">
                <a:solidFill>
                  <a:srgbClr val="00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555" t="13652"/>
            <a:stretch/>
          </p:blipFill>
          <p:spPr>
            <a:xfrm>
              <a:off x="162560" y="1056640"/>
              <a:ext cx="8818880" cy="5173017"/>
            </a:xfrm>
            <a:prstGeom prst="rect">
              <a:avLst/>
            </a:prstGeom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Future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2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ns-3 Models Is Straightforward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5476" y="840207"/>
            <a:ext cx="1672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214A8F"/>
                </a:solidFill>
                <a:latin typeface="Arial"/>
                <a:ea typeface="+mj-ea"/>
                <a:cs typeface="Arial"/>
              </a:rPr>
              <a:t>, But…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20" y="1583200"/>
            <a:ext cx="5801360" cy="47142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7460" y="6068050"/>
            <a:ext cx="1980906" cy="215444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xkcd.com</a:t>
            </a:r>
            <a:r>
              <a:rPr lang="en-US" sz="1400" dirty="0"/>
              <a:t>/</a:t>
            </a:r>
            <a:r>
              <a:rPr lang="en-US" sz="1400" dirty="0" smtClean="0"/>
              <a:t>1205</a:t>
            </a:r>
            <a:endParaRPr lang="en-US" sz="1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0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Reality…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57" y="1473252"/>
            <a:ext cx="4797183" cy="48446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8400" y="6068050"/>
            <a:ext cx="1980906" cy="215444"/>
          </a:xfrm>
          <a:prstGeom prst="rect">
            <a:avLst/>
          </a:prstGeom>
          <a:noFill/>
        </p:spPr>
        <p:txBody>
          <a:bodyPr wrap="none" tIns="0" bIns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xkcd.com</a:t>
            </a:r>
            <a:r>
              <a:rPr lang="en-US" sz="1400" dirty="0"/>
              <a:t>/</a:t>
            </a:r>
            <a:r>
              <a:rPr lang="en-US" sz="1400" dirty="0" smtClean="0"/>
              <a:t>1319</a:t>
            </a:r>
            <a:endParaRPr lang="en-US" sz="1400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9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Unless You’re This Guy</a:t>
            </a:r>
            <a:endParaRPr lang="en-US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499678" y="0"/>
            <a:ext cx="1644322" cy="3893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Motivation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799"/>
            <a:ext cx="9144000" cy="638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522"/>
            <a:ext cx="9144000" cy="26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9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3_LLNL_template_v2.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2013_LLNL_template_v2.04</Template>
  <TotalTime>7993</TotalTime>
  <Words>4505</Words>
  <Application>Microsoft Macintosh PowerPoint</Application>
  <PresentationFormat>On-screen Show (4:3)</PresentationFormat>
  <Paragraphs>977</Paragraphs>
  <Slides>65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2013_LLNL_template_v2.04</vt:lpstr>
      <vt:lpstr>Distributed (Parallel) Simulation with ns-3</vt:lpstr>
      <vt:lpstr>Why should you care about distributed (parallel) simulation?</vt:lpstr>
      <vt:lpstr>Motivation for High Performance, Scalable Network Simulation</vt:lpstr>
      <vt:lpstr>ns-3 Execution Scaling </vt:lpstr>
      <vt:lpstr>How many hardware threads do you have?</vt:lpstr>
      <vt:lpstr>Outline</vt:lpstr>
      <vt:lpstr>Parallelizing ns-3 Models Is Straightforward</vt:lpstr>
      <vt:lpstr>And the Reality…</vt:lpstr>
      <vt:lpstr>Unless You’re This Guy</vt:lpstr>
      <vt:lpstr>But Seriously </vt:lpstr>
      <vt:lpstr>MPI Topics</vt:lpstr>
      <vt:lpstr>Message Passing Interface (MPI) Features 1</vt:lpstr>
      <vt:lpstr>MPI Features 2</vt:lpstr>
      <vt:lpstr>MPI Concepts Ranks and Communicators</vt:lpstr>
      <vt:lpstr>MPI Concepts Point-to-Point Messages</vt:lpstr>
      <vt:lpstr>MPI Concepts 3 Collective Communications</vt:lpstr>
      <vt:lpstr>MPI Full API </vt:lpstr>
      <vt:lpstr>Getting and Using MPI</vt:lpstr>
      <vt:lpstr>Getting and Using MPI</vt:lpstr>
      <vt:lpstr>Parallel Hello World </vt:lpstr>
      <vt:lpstr>Simple Messaging Example </vt:lpstr>
      <vt:lpstr>Ghost Cell Design Pattern</vt:lpstr>
      <vt:lpstr>PDES Topics</vt:lpstr>
      <vt:lpstr>Classification of Simulation Techniques</vt:lpstr>
      <vt:lpstr>Mathematical Paradigm</vt:lpstr>
      <vt:lpstr>Time Control</vt:lpstr>
      <vt:lpstr>DES State and Time Evolution</vt:lpstr>
      <vt:lpstr>DES Event Scheduling</vt:lpstr>
      <vt:lpstr>Sequential DES Main Event Loop</vt:lpstr>
      <vt:lpstr>Modeling Time-Consuming Process</vt:lpstr>
      <vt:lpstr>Parallel Discrete Event Simulation</vt:lpstr>
      <vt:lpstr>PDES Execution:  LPs Advance Independently</vt:lpstr>
      <vt:lpstr>Need for Synchronization of LPs: Prevent Causality Violations</vt:lpstr>
      <vt:lpstr>Granted Time Window Synchronization</vt:lpstr>
      <vt:lpstr>Lookahead and LBTS Provide the Granted Time Guarantee</vt:lpstr>
      <vt:lpstr>Null-Message Alternative for Static and Sparse LP Graphs</vt:lpstr>
      <vt:lpstr>To Learn More…</vt:lpstr>
      <vt:lpstr>Parallel ns-3</vt:lpstr>
      <vt:lpstr>Parallel ns-3 History</vt:lpstr>
      <vt:lpstr>PDES in ns-3</vt:lpstr>
      <vt:lpstr>Enabling Parallel ns-3</vt:lpstr>
      <vt:lpstr>Running Parallel ns-3 Scripts</vt:lpstr>
      <vt:lpstr>Switching Between GrantedTime and NullMessage Simulators</vt:lpstr>
      <vt:lpstr>Constructing Distributed Models The Easy Way</vt:lpstr>
      <vt:lpstr>Where to Get Lookahead?</vt:lpstr>
      <vt:lpstr>Under the Covers: PointToPointHelper::Install</vt:lpstr>
      <vt:lpstr>Under the Covers: Sending a Packet from PointToPointNetDevice</vt:lpstr>
      <vt:lpstr>Under the Covers: Getting a Remote Packet to the PointToPointNetDevice</vt:lpstr>
      <vt:lpstr>Building a Distributed ns-3 Simulation</vt:lpstr>
      <vt:lpstr>Constructing Distributed Models The Hard Way</vt:lpstr>
      <vt:lpstr>Limitations of Distributed NS3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examples/tutorial/third.cc src/mpi/examples/third-distributed.cc</vt:lpstr>
      <vt:lpstr>Script Output–Identical</vt:lpstr>
      <vt:lpstr>Cryptic Error Conditions</vt:lpstr>
      <vt:lpstr>Performance Optimizations</vt:lpstr>
      <vt:lpstr>Parallel Performance with Large Computation Load:  802.11+OLSR</vt:lpstr>
      <vt:lpstr>Parallel Performance with Small Computation Load:  CSMA+Static</vt:lpstr>
      <vt:lpstr>Work in Progress</vt:lpstr>
      <vt:lpstr>(Mostly) Parallel Partitioning Tools 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Smith</dc:creator>
  <cp:lastModifiedBy>Peter Barnes</cp:lastModifiedBy>
  <cp:revision>231</cp:revision>
  <cp:lastPrinted>2010-05-14T20:09:50Z</cp:lastPrinted>
  <dcterms:created xsi:type="dcterms:W3CDTF">2015-04-30T00:40:43Z</dcterms:created>
  <dcterms:modified xsi:type="dcterms:W3CDTF">2016-06-14T08:15:51Z</dcterms:modified>
</cp:coreProperties>
</file>