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3" r:id="rId2"/>
  </p:sldMasterIdLst>
  <p:notesMasterIdLst>
    <p:notesMasterId r:id="rId228"/>
  </p:notesMasterIdLst>
  <p:sldIdLst>
    <p:sldId id="256" r:id="rId3"/>
    <p:sldId id="691" r:id="rId4"/>
    <p:sldId id="657" r:id="rId5"/>
    <p:sldId id="864" r:id="rId6"/>
    <p:sldId id="685" r:id="rId7"/>
    <p:sldId id="877" r:id="rId8"/>
    <p:sldId id="889" r:id="rId9"/>
    <p:sldId id="686" r:id="rId10"/>
    <p:sldId id="861" r:id="rId11"/>
    <p:sldId id="734" r:id="rId12"/>
    <p:sldId id="706" r:id="rId13"/>
    <p:sldId id="689" r:id="rId14"/>
    <p:sldId id="639" r:id="rId15"/>
    <p:sldId id="643" r:id="rId16"/>
    <p:sldId id="640" r:id="rId17"/>
    <p:sldId id="641" r:id="rId18"/>
    <p:sldId id="642" r:id="rId19"/>
    <p:sldId id="661" r:id="rId20"/>
    <p:sldId id="662" r:id="rId21"/>
    <p:sldId id="663" r:id="rId22"/>
    <p:sldId id="664" r:id="rId23"/>
    <p:sldId id="871" r:id="rId24"/>
    <p:sldId id="710" r:id="rId25"/>
    <p:sldId id="707" r:id="rId26"/>
    <p:sldId id="725" r:id="rId27"/>
    <p:sldId id="713" r:id="rId28"/>
    <p:sldId id="714" r:id="rId29"/>
    <p:sldId id="647" r:id="rId30"/>
    <p:sldId id="711" r:id="rId31"/>
    <p:sldId id="716" r:id="rId32"/>
    <p:sldId id="887" r:id="rId33"/>
    <p:sldId id="971" r:id="rId34"/>
    <p:sldId id="972" r:id="rId35"/>
    <p:sldId id="973" r:id="rId36"/>
    <p:sldId id="974" r:id="rId37"/>
    <p:sldId id="975" r:id="rId38"/>
    <p:sldId id="976" r:id="rId39"/>
    <p:sldId id="977" r:id="rId40"/>
    <p:sldId id="978" r:id="rId41"/>
    <p:sldId id="979" r:id="rId42"/>
    <p:sldId id="980" r:id="rId43"/>
    <p:sldId id="981" r:id="rId44"/>
    <p:sldId id="890" r:id="rId45"/>
    <p:sldId id="891" r:id="rId46"/>
    <p:sldId id="892" r:id="rId47"/>
    <p:sldId id="893" r:id="rId48"/>
    <p:sldId id="894" r:id="rId49"/>
    <p:sldId id="895" r:id="rId50"/>
    <p:sldId id="896" r:id="rId51"/>
    <p:sldId id="897" r:id="rId52"/>
    <p:sldId id="898" r:id="rId53"/>
    <p:sldId id="899" r:id="rId54"/>
    <p:sldId id="900" r:id="rId55"/>
    <p:sldId id="901" r:id="rId56"/>
    <p:sldId id="902" r:id="rId57"/>
    <p:sldId id="903" r:id="rId58"/>
    <p:sldId id="904" r:id="rId59"/>
    <p:sldId id="905" r:id="rId60"/>
    <p:sldId id="906" r:id="rId61"/>
    <p:sldId id="907" r:id="rId62"/>
    <p:sldId id="908" r:id="rId63"/>
    <p:sldId id="909" r:id="rId64"/>
    <p:sldId id="910" r:id="rId65"/>
    <p:sldId id="911" r:id="rId66"/>
    <p:sldId id="912" r:id="rId67"/>
    <p:sldId id="913" r:id="rId68"/>
    <p:sldId id="914" r:id="rId69"/>
    <p:sldId id="915" r:id="rId70"/>
    <p:sldId id="916" r:id="rId71"/>
    <p:sldId id="917" r:id="rId72"/>
    <p:sldId id="918" r:id="rId73"/>
    <p:sldId id="919" r:id="rId74"/>
    <p:sldId id="920" r:id="rId75"/>
    <p:sldId id="921" r:id="rId76"/>
    <p:sldId id="922" r:id="rId77"/>
    <p:sldId id="923" r:id="rId78"/>
    <p:sldId id="924" r:id="rId79"/>
    <p:sldId id="925" r:id="rId80"/>
    <p:sldId id="926" r:id="rId81"/>
    <p:sldId id="927" r:id="rId82"/>
    <p:sldId id="928" r:id="rId83"/>
    <p:sldId id="929" r:id="rId84"/>
    <p:sldId id="930" r:id="rId85"/>
    <p:sldId id="931" r:id="rId86"/>
    <p:sldId id="932" r:id="rId87"/>
    <p:sldId id="933" r:id="rId88"/>
    <p:sldId id="934" r:id="rId89"/>
    <p:sldId id="935" r:id="rId90"/>
    <p:sldId id="936" r:id="rId91"/>
    <p:sldId id="937" r:id="rId92"/>
    <p:sldId id="938" r:id="rId93"/>
    <p:sldId id="939" r:id="rId94"/>
    <p:sldId id="940" r:id="rId95"/>
    <p:sldId id="941" r:id="rId96"/>
    <p:sldId id="942" r:id="rId97"/>
    <p:sldId id="943" r:id="rId98"/>
    <p:sldId id="944" r:id="rId99"/>
    <p:sldId id="945" r:id="rId100"/>
    <p:sldId id="946" r:id="rId101"/>
    <p:sldId id="947" r:id="rId102"/>
    <p:sldId id="948" r:id="rId103"/>
    <p:sldId id="949" r:id="rId104"/>
    <p:sldId id="950" r:id="rId105"/>
    <p:sldId id="951" r:id="rId106"/>
    <p:sldId id="952" r:id="rId107"/>
    <p:sldId id="953" r:id="rId108"/>
    <p:sldId id="954" r:id="rId109"/>
    <p:sldId id="955" r:id="rId110"/>
    <p:sldId id="956" r:id="rId111"/>
    <p:sldId id="957" r:id="rId112"/>
    <p:sldId id="958" r:id="rId113"/>
    <p:sldId id="959" r:id="rId114"/>
    <p:sldId id="960" r:id="rId115"/>
    <p:sldId id="961" r:id="rId116"/>
    <p:sldId id="962" r:id="rId117"/>
    <p:sldId id="963" r:id="rId118"/>
    <p:sldId id="964" r:id="rId119"/>
    <p:sldId id="965" r:id="rId120"/>
    <p:sldId id="966" r:id="rId121"/>
    <p:sldId id="967" r:id="rId122"/>
    <p:sldId id="968" r:id="rId123"/>
    <p:sldId id="969" r:id="rId124"/>
    <p:sldId id="970" r:id="rId125"/>
    <p:sldId id="982" r:id="rId126"/>
    <p:sldId id="983" r:id="rId127"/>
    <p:sldId id="984" r:id="rId128"/>
    <p:sldId id="985" r:id="rId129"/>
    <p:sldId id="986" r:id="rId130"/>
    <p:sldId id="987" r:id="rId131"/>
    <p:sldId id="988" r:id="rId132"/>
    <p:sldId id="989" r:id="rId133"/>
    <p:sldId id="990" r:id="rId134"/>
    <p:sldId id="991" r:id="rId135"/>
    <p:sldId id="992" r:id="rId136"/>
    <p:sldId id="993" r:id="rId137"/>
    <p:sldId id="994" r:id="rId138"/>
    <p:sldId id="995" r:id="rId139"/>
    <p:sldId id="996" r:id="rId140"/>
    <p:sldId id="997" r:id="rId141"/>
    <p:sldId id="998" r:id="rId142"/>
    <p:sldId id="999" r:id="rId143"/>
    <p:sldId id="1000" r:id="rId144"/>
    <p:sldId id="1001" r:id="rId145"/>
    <p:sldId id="1002" r:id="rId146"/>
    <p:sldId id="1003" r:id="rId147"/>
    <p:sldId id="1004" r:id="rId148"/>
    <p:sldId id="1005" r:id="rId149"/>
    <p:sldId id="1006" r:id="rId150"/>
    <p:sldId id="1007" r:id="rId151"/>
    <p:sldId id="1008" r:id="rId152"/>
    <p:sldId id="1009" r:id="rId153"/>
    <p:sldId id="1010" r:id="rId154"/>
    <p:sldId id="1011" r:id="rId155"/>
    <p:sldId id="1012" r:id="rId156"/>
    <p:sldId id="1013" r:id="rId157"/>
    <p:sldId id="1014" r:id="rId158"/>
    <p:sldId id="1015" r:id="rId159"/>
    <p:sldId id="1016" r:id="rId160"/>
    <p:sldId id="1017" r:id="rId161"/>
    <p:sldId id="1018" r:id="rId162"/>
    <p:sldId id="1019" r:id="rId163"/>
    <p:sldId id="1020" r:id="rId164"/>
    <p:sldId id="1021" r:id="rId165"/>
    <p:sldId id="1022" r:id="rId166"/>
    <p:sldId id="1023" r:id="rId167"/>
    <p:sldId id="1024" r:id="rId168"/>
    <p:sldId id="1025" r:id="rId169"/>
    <p:sldId id="1026" r:id="rId170"/>
    <p:sldId id="1027" r:id="rId171"/>
    <p:sldId id="1028" r:id="rId172"/>
    <p:sldId id="1029" r:id="rId173"/>
    <p:sldId id="1030" r:id="rId174"/>
    <p:sldId id="1031" r:id="rId175"/>
    <p:sldId id="1032" r:id="rId176"/>
    <p:sldId id="1033" r:id="rId177"/>
    <p:sldId id="1034" r:id="rId178"/>
    <p:sldId id="1035" r:id="rId179"/>
    <p:sldId id="1036" r:id="rId180"/>
    <p:sldId id="1037" r:id="rId181"/>
    <p:sldId id="1038" r:id="rId182"/>
    <p:sldId id="1039" r:id="rId183"/>
    <p:sldId id="1040" r:id="rId184"/>
    <p:sldId id="1041" r:id="rId185"/>
    <p:sldId id="1042" r:id="rId186"/>
    <p:sldId id="1043" r:id="rId187"/>
    <p:sldId id="1044" r:id="rId188"/>
    <p:sldId id="1045" r:id="rId189"/>
    <p:sldId id="1046" r:id="rId190"/>
    <p:sldId id="1047" r:id="rId191"/>
    <p:sldId id="1048" r:id="rId192"/>
    <p:sldId id="1049" r:id="rId193"/>
    <p:sldId id="1050" r:id="rId194"/>
    <p:sldId id="1051" r:id="rId195"/>
    <p:sldId id="1052" r:id="rId196"/>
    <p:sldId id="1053" r:id="rId197"/>
    <p:sldId id="1054" r:id="rId198"/>
    <p:sldId id="1055" r:id="rId199"/>
    <p:sldId id="1056" r:id="rId200"/>
    <p:sldId id="1057" r:id="rId201"/>
    <p:sldId id="1058" r:id="rId202"/>
    <p:sldId id="1059" r:id="rId203"/>
    <p:sldId id="1060" r:id="rId204"/>
    <p:sldId id="1061" r:id="rId205"/>
    <p:sldId id="1062" r:id="rId206"/>
    <p:sldId id="1063" r:id="rId207"/>
    <p:sldId id="1064" r:id="rId208"/>
    <p:sldId id="1065" r:id="rId209"/>
    <p:sldId id="1066" r:id="rId210"/>
    <p:sldId id="1067" r:id="rId211"/>
    <p:sldId id="1068" r:id="rId212"/>
    <p:sldId id="1069" r:id="rId213"/>
    <p:sldId id="1070" r:id="rId214"/>
    <p:sldId id="1071" r:id="rId215"/>
    <p:sldId id="1072" r:id="rId216"/>
    <p:sldId id="1073" r:id="rId217"/>
    <p:sldId id="1074" r:id="rId218"/>
    <p:sldId id="1075" r:id="rId219"/>
    <p:sldId id="1076" r:id="rId220"/>
    <p:sldId id="1077" r:id="rId221"/>
    <p:sldId id="1078" r:id="rId222"/>
    <p:sldId id="1079" r:id="rId223"/>
    <p:sldId id="1080" r:id="rId224"/>
    <p:sldId id="1081" r:id="rId225"/>
    <p:sldId id="1082" r:id="rId226"/>
    <p:sldId id="1083" r:id="rId227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61" autoAdjust="0"/>
    <p:restoredTop sz="94660"/>
  </p:normalViewPr>
  <p:slideViewPr>
    <p:cSldViewPr>
      <p:cViewPr varScale="1">
        <p:scale>
          <a:sx n="63" d="100"/>
          <a:sy n="63" d="100"/>
        </p:scale>
        <p:origin x="152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26" Type="http://schemas.openxmlformats.org/officeDocument/2006/relationships/slide" Target="slides/slide22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slide" Target="slides/slide174.xml"/><Relationship Id="rId192" Type="http://schemas.openxmlformats.org/officeDocument/2006/relationships/slide" Target="slides/slide190.xml"/><Relationship Id="rId197" Type="http://schemas.openxmlformats.org/officeDocument/2006/relationships/slide" Target="slides/slide195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slide" Target="slides/slide180.xml"/><Relationship Id="rId187" Type="http://schemas.openxmlformats.org/officeDocument/2006/relationships/slide" Target="slides/slide185.xml"/><Relationship Id="rId217" Type="http://schemas.openxmlformats.org/officeDocument/2006/relationships/slide" Target="slides/slide2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12" Type="http://schemas.openxmlformats.org/officeDocument/2006/relationships/slide" Target="slides/slide210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2" Type="http://schemas.openxmlformats.org/officeDocument/2006/relationships/slide" Target="slides/slide200.xml"/><Relationship Id="rId207" Type="http://schemas.openxmlformats.org/officeDocument/2006/relationships/slide" Target="slides/slide205.xml"/><Relationship Id="rId223" Type="http://schemas.openxmlformats.org/officeDocument/2006/relationships/slide" Target="slides/slide221.xml"/><Relationship Id="rId228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3" Type="http://schemas.openxmlformats.org/officeDocument/2006/relationships/slide" Target="slides/slide211.xml"/><Relationship Id="rId218" Type="http://schemas.openxmlformats.org/officeDocument/2006/relationships/slide" Target="slides/slide21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208" Type="http://schemas.openxmlformats.org/officeDocument/2006/relationships/slide" Target="slides/slide206.xml"/><Relationship Id="rId229" Type="http://schemas.openxmlformats.org/officeDocument/2006/relationships/presProps" Target="presProps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219" Type="http://schemas.openxmlformats.org/officeDocument/2006/relationships/slide" Target="slides/slide21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0" Type="http://schemas.openxmlformats.org/officeDocument/2006/relationships/viewProps" Target="viewProps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0" Type="http://schemas.openxmlformats.org/officeDocument/2006/relationships/slide" Target="slides/slide218.xml"/><Relationship Id="rId225" Type="http://schemas.openxmlformats.org/officeDocument/2006/relationships/slide" Target="slides/slide223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slide" Target="slides/slide208.xml"/><Relationship Id="rId215" Type="http://schemas.openxmlformats.org/officeDocument/2006/relationships/slide" Target="slides/slide213.xml"/><Relationship Id="rId26" Type="http://schemas.openxmlformats.org/officeDocument/2006/relationships/slide" Target="slides/slide24.xml"/><Relationship Id="rId231" Type="http://schemas.openxmlformats.org/officeDocument/2006/relationships/theme" Target="theme/theme1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08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EAF6FC-52F6-46F8-9717-40FF07DA8C6A}" type="slidenum">
              <a:rPr lang="en-GB"/>
              <a:pPr/>
              <a:t>28</a:t>
            </a:fld>
            <a:endParaRPr lang="en-GB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0365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2BAA52-BCAF-4B64-B567-4FC7DBFEEE2E}" type="slidenum">
              <a:rPr lang="en-GB"/>
              <a:pPr/>
              <a:t>35</a:t>
            </a:fld>
            <a:endParaRPr lang="en-GB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84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7845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60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B32D12-27B8-4784-9A85-A3A493F6454C}" type="slidenum">
              <a:rPr lang="en-GB"/>
              <a:pPr/>
              <a:t>52</a:t>
            </a:fld>
            <a:endParaRPr lang="en-GB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1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2F1A20-2CE5-4E8E-9F8A-ED0AF8F69D7D}" type="slidenum">
              <a:rPr lang="en-GB"/>
              <a:pPr/>
              <a:t>53</a:t>
            </a:fld>
            <a:endParaRPr lang="en-GB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4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DC7AD9-E370-4AC4-9F2A-6BB053906B94}" type="slidenum">
              <a:rPr lang="en-GB"/>
              <a:pPr/>
              <a:t>54</a:t>
            </a:fld>
            <a:endParaRPr lang="en-GB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5ECFC-F881-4C41-8C7C-EE39FE783B99}" type="slidenum">
              <a:rPr lang="en-GB"/>
              <a:pPr/>
              <a:t>57</a:t>
            </a:fld>
            <a:endParaRPr lang="en-GB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95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733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40023-EE75-4567-A7EB-CAA78EBBD6BF}" type="slidenum">
              <a:rPr lang="en-GB"/>
              <a:pPr/>
              <a:t>2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9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A4E5D4-D10C-4FD1-A2B9-3A9CB61D4644}" type="slidenum">
              <a:rPr lang="en-GB"/>
              <a:pPr/>
              <a:t>63</a:t>
            </a:fld>
            <a:endParaRPr lang="en-GB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44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4F59EA-50BF-462D-9627-3B583DE855F5}" type="slidenum">
              <a:rPr lang="en-GB"/>
              <a:pPr/>
              <a:t>64</a:t>
            </a:fld>
            <a:endParaRPr lang="en-GB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60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017E33-921B-4C83-978F-A655530B0770}" type="slidenum">
              <a:rPr lang="en-GB"/>
              <a:pPr/>
              <a:t>65</a:t>
            </a:fld>
            <a:endParaRPr lang="en-GB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91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91E151-6F03-4031-A272-2BC27C473F62}" type="slidenum">
              <a:rPr lang="en-GB"/>
              <a:pPr/>
              <a:t>66</a:t>
            </a:fld>
            <a:endParaRPr lang="en-GB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49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B183A2-509A-4824-8336-1494C6C2A23E}" type="slidenum">
              <a:rPr lang="en-GB"/>
              <a:pPr/>
              <a:t>67</a:t>
            </a:fld>
            <a:endParaRPr lang="en-GB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67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957EB-0E80-475A-884D-D9A6C31D599A}" type="slidenum">
              <a:rPr lang="en-GB"/>
              <a:pPr/>
              <a:t>68</a:t>
            </a:fld>
            <a:endParaRPr lang="en-GB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3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F3FE13-4481-439E-983A-8E1B59305092}" type="slidenum">
              <a:rPr lang="en-GB"/>
              <a:pPr/>
              <a:t>69</a:t>
            </a:fld>
            <a:endParaRPr lang="en-GB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50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23A4DD-9FB1-4953-B5E1-2C0A25CF1B2D}" type="slidenum">
              <a:rPr lang="en-GB"/>
              <a:pPr/>
              <a:t>70</a:t>
            </a:fld>
            <a:endParaRPr lang="en-GB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09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3B732-1333-4C75-A593-29B4B5191CEB}" type="slidenum">
              <a:rPr lang="en-GB"/>
              <a:pPr/>
              <a:t>71</a:t>
            </a:fld>
            <a:endParaRPr lang="en-GB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5457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02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4208C5-B5AF-410B-A0C5-A0D2F430A757}" type="slidenum">
              <a:rPr lang="en-GB"/>
              <a:pPr/>
              <a:t>72</a:t>
            </a:fld>
            <a:endParaRPr lang="en-GB"/>
          </a:p>
        </p:txBody>
      </p:sp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5457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3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69D802-9303-4B9D-93E7-CBB9CB72E1B0}" type="slidenum">
              <a:rPr lang="en-GB"/>
              <a:pPr/>
              <a:t>3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9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49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05066D-B1E2-4F07-AA9A-7D0B21E55358}" type="slidenum">
              <a:rPr lang="en-GB" altLang="en-US"/>
              <a:pPr/>
              <a:t>75</a:t>
            </a:fld>
            <a:endParaRPr lang="en-GB" altLang="en-US"/>
          </a:p>
        </p:txBody>
      </p:sp>
      <p:sp>
        <p:nvSpPr>
          <p:cNvPr id="145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71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AA361-F7D7-4DBF-A221-1AE1F0FAF097}" type="slidenum">
              <a:rPr lang="en-GB"/>
              <a:pPr/>
              <a:t>76</a:t>
            </a:fld>
            <a:endParaRPr lang="en-GB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72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D2CBC6-C141-441F-94C9-DB4653CBBBB3}" type="slidenum">
              <a:rPr lang="en-GB" altLang="en-US"/>
              <a:pPr/>
              <a:t>77</a:t>
            </a:fld>
            <a:endParaRPr lang="en-GB" altLang="en-US"/>
          </a:p>
        </p:txBody>
      </p:sp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727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B8B79F-5B47-40FD-B4F1-F143749021EA}" type="slidenum">
              <a:rPr lang="en-GB" altLang="en-US"/>
              <a:pPr/>
              <a:t>79</a:t>
            </a:fld>
            <a:endParaRPr lang="en-GB" altLang="en-US"/>
          </a:p>
        </p:txBody>
      </p:sp>
      <p:sp>
        <p:nvSpPr>
          <p:cNvPr id="143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4865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22F143-668B-4285-9001-D2104E0D84A7}" type="slidenum">
              <a:rPr lang="en-GB" altLang="en-US"/>
              <a:pPr/>
              <a:t>80</a:t>
            </a:fld>
            <a:endParaRPr lang="en-GB" altLang="en-US"/>
          </a:p>
        </p:txBody>
      </p:sp>
      <p:sp>
        <p:nvSpPr>
          <p:cNvPr id="144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740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DC9E84-C5C4-4297-BE94-656060748B4D}" type="slidenum">
              <a:rPr lang="en-GB" altLang="en-US"/>
              <a:pPr/>
              <a:t>81</a:t>
            </a:fld>
            <a:endParaRPr lang="en-GB" altLang="en-US"/>
          </a:p>
        </p:txBody>
      </p:sp>
      <p:sp>
        <p:nvSpPr>
          <p:cNvPr id="146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687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80B121-2867-492A-A037-C85B18881DC4}" type="slidenum">
              <a:rPr lang="en-GB" altLang="en-US"/>
              <a:pPr/>
              <a:t>82</a:t>
            </a:fld>
            <a:endParaRPr lang="en-GB" altLang="en-US"/>
          </a:p>
        </p:txBody>
      </p:sp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137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DBFB79-A0A8-42E3-88B7-AFA37D5C2B0B}" type="slidenum">
              <a:rPr lang="en-GB" altLang="en-US"/>
              <a:pPr/>
              <a:t>83</a:t>
            </a:fld>
            <a:endParaRPr lang="en-GB" altLang="en-US"/>
          </a:p>
        </p:txBody>
      </p:sp>
      <p:sp>
        <p:nvSpPr>
          <p:cNvPr id="148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293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key differences of these models</a:t>
            </a:r>
            <a:r>
              <a:rPr lang="en-US" baseline="0" dirty="0" smtClean="0"/>
              <a:t> and under what situations would I use each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0BDA-5B10-FD46-BE86-A1B8A9B4D5D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6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35912E-9BA6-48BC-94C2-96BC282DE35D}" type="slidenum">
              <a:rPr lang="en-GB"/>
              <a:pPr/>
              <a:t>4</a:t>
            </a:fld>
            <a:endParaRPr lang="en-GB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6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93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3570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E916AA-C709-4320-8471-D9033522AFFD}" type="slidenum">
              <a:rPr lang="en-GB"/>
              <a:pPr/>
              <a:t>94</a:t>
            </a:fld>
            <a:endParaRPr lang="en-GB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16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3977C-FB14-4DD0-B169-DD41EB05538B}" type="slidenum">
              <a:rPr lang="en-GB"/>
              <a:pPr/>
              <a:t>95</a:t>
            </a:fld>
            <a:endParaRPr lang="en-GB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85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AF640F-C92B-47EC-A58A-822905FD9824}" type="slidenum">
              <a:rPr lang="en-GB"/>
              <a:pPr/>
              <a:t>96</a:t>
            </a:fld>
            <a:endParaRPr lang="en-GB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30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104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94519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E4A06-B547-4097-B6C1-5AA9D1BD389E}" type="slidenum">
              <a:rPr lang="en-GB"/>
              <a:pPr/>
              <a:t>105</a:t>
            </a:fld>
            <a:endParaRPr lang="en-GB"/>
          </a:p>
        </p:txBody>
      </p:sp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518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2C74B-223A-4769-AA0E-39375FB14EE0}" type="slidenum">
              <a:rPr lang="en-GB"/>
              <a:pPr/>
              <a:t>111</a:t>
            </a:fld>
            <a:endParaRPr lang="en-GB"/>
          </a:p>
        </p:txBody>
      </p:sp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841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E4A06-B547-4097-B6C1-5AA9D1BD389E}" type="slidenum">
              <a:rPr lang="en-GB"/>
              <a:pPr/>
              <a:t>112</a:t>
            </a:fld>
            <a:endParaRPr lang="en-GB"/>
          </a:p>
        </p:txBody>
      </p:sp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9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029E46-E02B-4142-950E-BA21E7AE0069}" type="slidenum">
              <a:rPr lang="en-GB"/>
              <a:pPr/>
              <a:t>113</a:t>
            </a:fld>
            <a:endParaRPr lang="en-GB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52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39482D-A96C-46E3-B255-C286FC5B568C}" type="slidenum">
              <a:rPr lang="en-GB"/>
              <a:pPr/>
              <a:t>114</a:t>
            </a:fld>
            <a:endParaRPr lang="en-GB"/>
          </a:p>
        </p:txBody>
      </p:sp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3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13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20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9A5CC-43BA-494D-84BC-6C079A867C93}" type="slidenum">
              <a:rPr lang="en-GB"/>
              <a:pPr/>
              <a:t>115</a:t>
            </a:fld>
            <a:endParaRPr lang="en-GB"/>
          </a:p>
        </p:txBody>
      </p:sp>
      <p:sp>
        <p:nvSpPr>
          <p:cNvPr id="15462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778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6DDDD6-E031-4AD4-ACD0-3DEEFD24BCE9}" type="slidenum">
              <a:rPr lang="en-GB"/>
              <a:pPr/>
              <a:t>116</a:t>
            </a:fld>
            <a:endParaRPr lang="en-GB"/>
          </a:p>
        </p:txBody>
      </p:sp>
      <p:sp>
        <p:nvSpPr>
          <p:cNvPr id="15564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41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8E50EB-5E3E-487A-84E0-90D3FA3F0ACC}" type="slidenum">
              <a:rPr lang="en-GB"/>
              <a:pPr/>
              <a:t>117</a:t>
            </a:fld>
            <a:endParaRPr lang="en-GB"/>
          </a:p>
        </p:txBody>
      </p:sp>
      <p:sp>
        <p:nvSpPr>
          <p:cNvPr id="156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77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F870D5-C18D-47F1-8211-1E57F96233C5}" type="slidenum">
              <a:rPr lang="en-GB"/>
              <a:pPr/>
              <a:t>118</a:t>
            </a:fld>
            <a:endParaRPr lang="en-GB"/>
          </a:p>
        </p:txBody>
      </p:sp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61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B7751E-8F98-4E87-82D7-7AE3B8F5B7F3}" type="slidenum">
              <a:rPr lang="en-GB"/>
              <a:pPr/>
              <a:t>119</a:t>
            </a:fld>
            <a:endParaRPr lang="en-GB"/>
          </a:p>
        </p:txBody>
      </p:sp>
      <p:sp>
        <p:nvSpPr>
          <p:cNvPr id="15872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04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E58BC0-4FC1-4538-AB7A-64AC3ACFBA58}" type="slidenum">
              <a:rPr lang="en-GB"/>
              <a:pPr/>
              <a:t>120</a:t>
            </a:fld>
            <a:endParaRPr lang="en-GB"/>
          </a:p>
        </p:txBody>
      </p:sp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733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DA1D16-2FC5-443F-A94E-DBA49252D5D6}" type="slidenum">
              <a:rPr lang="en-GB"/>
              <a:pPr/>
              <a:t>121</a:t>
            </a:fld>
            <a:endParaRPr lang="en-GB"/>
          </a:p>
        </p:txBody>
      </p:sp>
      <p:sp>
        <p:nvSpPr>
          <p:cNvPr id="161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308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FD5758-7FE6-4F26-9738-59AD3B0742B3}" type="slidenum">
              <a:rPr lang="en-GB"/>
              <a:pPr/>
              <a:t>122</a:t>
            </a:fld>
            <a:endParaRPr lang="en-GB"/>
          </a:p>
        </p:txBody>
      </p:sp>
      <p:sp>
        <p:nvSpPr>
          <p:cNvPr id="162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981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E4A06-B547-4097-B6C1-5AA9D1BD389E}" type="slidenum">
              <a:rPr lang="en-GB"/>
              <a:pPr/>
              <a:t>123</a:t>
            </a:fld>
            <a:endParaRPr lang="en-GB"/>
          </a:p>
        </p:txBody>
      </p:sp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165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124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2068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B32D12-27B8-4784-9A85-A3A493F6454C}" type="slidenum">
              <a:rPr lang="en-GB"/>
              <a:pPr/>
              <a:t>17</a:t>
            </a:fld>
            <a:endParaRPr lang="en-GB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36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9E20C8-2943-4137-83DA-77F8B470F130}" type="slidenum">
              <a:rPr lang="en-GB"/>
              <a:pPr/>
              <a:t>127</a:t>
            </a:fld>
            <a:endParaRPr lang="en-GB"/>
          </a:p>
        </p:txBody>
      </p:sp>
      <p:sp>
        <p:nvSpPr>
          <p:cNvPr id="178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71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335B9B-9056-4005-83B7-061EEB381100}" type="slidenum">
              <a:rPr lang="en-GB"/>
              <a:pPr/>
              <a:t>128</a:t>
            </a:fld>
            <a:endParaRPr lang="en-GB"/>
          </a:p>
        </p:txBody>
      </p:sp>
      <p:sp>
        <p:nvSpPr>
          <p:cNvPr id="179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109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4F9334-692E-4A9A-8199-13B860F8C5DE}" type="slidenum">
              <a:rPr lang="en-GB"/>
              <a:pPr/>
              <a:t>131</a:t>
            </a:fld>
            <a:endParaRPr lang="en-GB"/>
          </a:p>
        </p:txBody>
      </p:sp>
      <p:sp>
        <p:nvSpPr>
          <p:cNvPr id="18022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42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7FA2DF-1506-49B0-A55A-FB5E85AF2F98}" type="slidenum">
              <a:rPr lang="en-GB"/>
              <a:pPr/>
              <a:t>132</a:t>
            </a:fld>
            <a:endParaRPr lang="en-GB"/>
          </a:p>
        </p:txBody>
      </p:sp>
      <p:sp>
        <p:nvSpPr>
          <p:cNvPr id="181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963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65686E-3EE9-4222-B9D5-7EF64D442C1B}" type="slidenum">
              <a:rPr lang="en-GB"/>
              <a:pPr/>
              <a:t>133</a:t>
            </a:fld>
            <a:endParaRPr lang="en-GB"/>
          </a:p>
        </p:txBody>
      </p:sp>
      <p:sp>
        <p:nvSpPr>
          <p:cNvPr id="182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19775" cy="4313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5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134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7369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371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147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16839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1B0E2D-57F6-40F3-95CB-47DFB58B0280}" type="slidenum">
              <a:rPr lang="en-GB"/>
              <a:pPr/>
              <a:t>149</a:t>
            </a:fld>
            <a:endParaRPr lang="en-GB"/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27" name="Rectangle 3"/>
          <p:cNvSpPr txBox="1"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816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B64143-522B-4618-9A81-52BFBA94BD2E}" type="slidenum">
              <a:rPr lang="en-GB"/>
              <a:pPr/>
              <a:t>150</a:t>
            </a:fld>
            <a:endParaRPr lang="en-GB"/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29300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622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1DFEBA-638D-49A6-B689-36BDF6541905}" type="slidenum">
              <a:rPr lang="en-GB"/>
              <a:pPr/>
              <a:t>156</a:t>
            </a:fld>
            <a:endParaRPr lang="en-GB"/>
          </a:p>
        </p:txBody>
      </p: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1300163" y="757238"/>
            <a:ext cx="5202237" cy="37798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22950" cy="43164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24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6DB872-6D72-491F-B56B-15F8A1682A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7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25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7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F5591D-5606-4F61-B643-7EFA780F04AD}" type="slidenum">
              <a:rPr lang="en-GB"/>
              <a:pPr/>
              <a:t>26</a:t>
            </a:fld>
            <a:endParaRPr lang="en-GB"/>
          </a:p>
        </p:txBody>
      </p:sp>
      <p:sp>
        <p:nvSpPr>
          <p:cNvPr id="608258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82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47" tIns="48324" rIns="96647" bIns="4832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1665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03438" cy="461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E36543-8CCC-4D22-8575-5BE96674DB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9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1400" b="1" dirty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1400" b="1" dirty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1400" b="1" dirty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1400" b="1" dirty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1" name="Rectangle 2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1400" b="1" dirty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1400" b="1" dirty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320800" y="54356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</p:spPr>
        <p:txBody>
          <a:bodyPr lIns="0" anchor="ctr"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dirty="0">
              <a:solidFill>
                <a:srgbClr val="000000"/>
              </a:solidFill>
              <a:latin typeface="Arial" pitchFamily="48" charset="0"/>
              <a:cs typeface="ＭＳ Ｐゴシック" pitchFamily="48" charset="-128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85997" y="5948891"/>
            <a:ext cx="492336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en-US" b="1" dirty="0">
                <a:solidFill>
                  <a:srgbClr val="124A91"/>
                </a:solidFill>
                <a:latin typeface="Arial" pitchFamily="48" charset="0"/>
              </a:rPr>
              <a:t>Lawrence Livermore National Laboratory</a:t>
            </a:r>
          </a:p>
        </p:txBody>
      </p:sp>
      <p:sp>
        <p:nvSpPr>
          <p:cNvPr id="439304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6509" y="4286251"/>
            <a:ext cx="6553200" cy="796925"/>
          </a:xfrm>
        </p:spPr>
        <p:txBody>
          <a:bodyPr anchor="ctr"/>
          <a:lstStyle>
            <a:lvl1pPr marL="0" indent="0" algn="ctr">
              <a:buFont typeface="Wingdings" pitchFamily="48" charset="2"/>
              <a:buNone/>
              <a:defRPr sz="2200" b="1">
                <a:solidFill>
                  <a:srgbClr val="124A91"/>
                </a:solidFill>
              </a:defRPr>
            </a:lvl1pPr>
          </a:lstStyle>
          <a:p>
            <a:r>
              <a:rPr lang="en-US" dirty="0" smtClean="0"/>
              <a:t>William H. Goldstein</a:t>
            </a:r>
          </a:p>
          <a:p>
            <a:r>
              <a:rPr lang="en-US" dirty="0" smtClean="0"/>
              <a:t>PLS Associate Director</a:t>
            </a:r>
            <a:endParaRPr lang="en-US" dirty="0"/>
          </a:p>
        </p:txBody>
      </p:sp>
      <p:sp>
        <p:nvSpPr>
          <p:cNvPr id="4393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27063" y="1892300"/>
            <a:ext cx="7772400" cy="1828800"/>
          </a:xfrm>
        </p:spPr>
        <p:txBody>
          <a:bodyPr anchor="ctr"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76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7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1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04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2" r:id="rId3"/>
  </p:sldLayoutIdLst>
  <p:hf sldNum="0" hdr="0" dt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0" y="1069975"/>
            <a:ext cx="9144000" cy="5788025"/>
          </a:xfrm>
          <a:prstGeom prst="rect">
            <a:avLst/>
          </a:prstGeom>
          <a:gradFill rotWithShape="1">
            <a:gsLst>
              <a:gs pos="0">
                <a:srgbClr val="E4EAFF">
                  <a:gamma/>
                  <a:tint val="41176"/>
                  <a:invGamma/>
                </a:srgbClr>
              </a:gs>
              <a:gs pos="100000">
                <a:srgbClr val="E4EA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1400" b="1" dirty="0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990600"/>
            <a:ext cx="9142413" cy="42863"/>
            <a:chOff x="0" y="0"/>
            <a:chExt cx="5760" cy="708"/>
          </a:xfrm>
        </p:grpSpPr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1400" b="1" dirty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hangingPunct="0">
                <a:defRPr/>
              </a:pPr>
              <a:endParaRPr lang="en-US" sz="1400" b="1" dirty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438279" name="Line 7"/>
          <p:cNvSpPr>
            <a:spLocks noChangeShapeType="1"/>
          </p:cNvSpPr>
          <p:nvPr/>
        </p:nvSpPr>
        <p:spPr bwMode="auto">
          <a:xfrm flipV="1">
            <a:off x="1270000" y="6572251"/>
            <a:ext cx="7000879" cy="6349"/>
          </a:xfrm>
          <a:prstGeom prst="line">
            <a:avLst/>
          </a:prstGeom>
          <a:noFill/>
          <a:ln w="6350">
            <a:solidFill>
              <a:srgbClr val="10428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1400" b="1" dirty="0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8677275" y="6586538"/>
            <a:ext cx="314325" cy="201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 defTabSz="914400" eaLnBrk="0" hangingPunct="0">
              <a:lnSpc>
                <a:spcPct val="75000"/>
              </a:lnSpc>
              <a:defRPr/>
            </a:pPr>
            <a:fld id="{BA0F43D3-4647-42BF-8004-6D418753B68D}" type="slidenum">
              <a:rPr lang="en-US" sz="900">
                <a:solidFill>
                  <a:srgbClr val="10428C"/>
                </a:solidFill>
                <a:latin typeface="Arial Narrow" pitchFamily="48" charset="0"/>
                <a:cs typeface="ＭＳ Ｐゴシック" pitchFamily="48" charset="-128"/>
              </a:rPr>
              <a:pPr algn="r" defTabSz="914400" eaLnBrk="0" hangingPunct="0">
                <a:lnSpc>
                  <a:spcPct val="75000"/>
                </a:lnSpc>
                <a:defRPr/>
              </a:pPr>
              <a:t>‹#›</a:t>
            </a:fld>
            <a:endParaRPr lang="en-US" sz="900" dirty="0">
              <a:solidFill>
                <a:srgbClr val="10428C"/>
              </a:solidFill>
              <a:latin typeface="Arial Narrow" pitchFamily="48" charset="0"/>
              <a:cs typeface="ＭＳ Ｐゴシック" pitchFamily="48" charset="-128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8283" name="Rectangle 11"/>
          <p:cNvSpPr>
            <a:spLocks noChangeArrowheads="1"/>
          </p:cNvSpPr>
          <p:nvPr/>
        </p:nvSpPr>
        <p:spPr bwMode="auto">
          <a:xfrm>
            <a:off x="533400" y="6324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" dir="2700000" algn="ctr" rotWithShape="0">
              <a:schemeClr val="bg2">
                <a:alpha val="50000"/>
              </a:schemeClr>
            </a:outerShdw>
          </a:effectLst>
        </p:spPr>
        <p:txBody>
          <a:bodyPr lIns="0" anchor="b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sz="2400" b="1" dirty="0">
              <a:solidFill>
                <a:srgbClr val="124A91"/>
              </a:solidFill>
              <a:latin typeface="Arial Narrow" pitchFamily="48" charset="0"/>
              <a:cs typeface="ＭＳ Ｐゴシック" pitchFamily="48" charset="-128"/>
            </a:endParaRP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3802063" y="6265863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endParaRPr lang="en-US" sz="1400" dirty="0">
              <a:solidFill>
                <a:srgbClr val="0039A6"/>
              </a:solidFill>
              <a:latin typeface="Impact" pitchFamily="48" charset="0"/>
              <a:cs typeface="ＭＳ Ｐゴシック" pitchFamily="48" charset="-128"/>
            </a:endParaRPr>
          </a:p>
        </p:txBody>
      </p:sp>
      <p:sp>
        <p:nvSpPr>
          <p:cNvPr id="438285" name="Text Box 13"/>
          <p:cNvSpPr txBox="1">
            <a:spLocks noChangeArrowheads="1"/>
          </p:cNvSpPr>
          <p:nvPr/>
        </p:nvSpPr>
        <p:spPr bwMode="auto">
          <a:xfrm>
            <a:off x="533400" y="63246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endParaRPr lang="en-US" sz="1400" dirty="0">
              <a:solidFill>
                <a:srgbClr val="0039A6"/>
              </a:solidFill>
              <a:latin typeface="Impact" pitchFamily="48" charset="0"/>
              <a:cs typeface="ＭＳ Ｐゴシック" pitchFamily="48" charset="-128"/>
            </a:endParaRPr>
          </a:p>
        </p:txBody>
      </p:sp>
      <p:pic>
        <p:nvPicPr>
          <p:cNvPr id="15" name="Picture 14" descr="pls_logo-blue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4671" y="6400486"/>
            <a:ext cx="840662" cy="265957"/>
          </a:xfrm>
          <a:prstGeom prst="rect">
            <a:avLst/>
          </a:prstGeom>
        </p:spPr>
      </p:pic>
      <p:pic>
        <p:nvPicPr>
          <p:cNvPr id="16" name="Picture 19" descr="lab_icon_no_box_blue_rgb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322733" y="6406124"/>
            <a:ext cx="361437" cy="3465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6820675" y="6581001"/>
            <a:ext cx="1493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100" b="1" dirty="0" smtClean="0">
                <a:solidFill>
                  <a:srgbClr val="000000"/>
                </a:solidFill>
                <a:latin typeface="Helvetica" pitchFamily="102" charset="0"/>
              </a:rPr>
              <a:t>LLNL-PRES-641412</a:t>
            </a:r>
            <a:endParaRPr lang="en-US" sz="11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Wingdings" pitchFamily="10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Times" pitchFamily="102" charset="0"/>
        <a:buChar char="•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102" charset="2"/>
        <a:buChar char="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102" charset="2"/>
        <a:buChar char="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Geneva CE" pitchFamily="102" charset="-18"/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48" charset="-18"/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48" charset="-18"/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48" charset="-18"/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48" charset="-18"/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mininet/mininet/wiki/Link-modeling-using-ns-3" TargetMode="Externa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e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energy.cttc.es/images/2/2d/Ns-3-tutorial-complete.pdf" TargetMode="External"/><Relationship Id="rId2" Type="http://schemas.openxmlformats.org/officeDocument/2006/relationships/hyperlink" Target="http://www.nsnam.org/docs/release/3.14/tutorial/singlehtml/index.html#tracin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uio.no/studier/emner/matnat/ifi/INF5090/v11/undervisningsmateriale/INF5090-NS-3-Tutorial-2011-Oslo-slides.pdf" TargetMode="External"/><Relationship Id="rId5" Type="http://schemas.openxmlformats.org/officeDocument/2006/relationships/hyperlink" Target="http://www.wns2.org/docs/wns_tutorial-handout.pdf" TargetMode="External"/><Relationship Id="rId4" Type="http://schemas.openxmlformats.org/officeDocument/2006/relationships/hyperlink" Target="http://www.nsnam.org/tutorials/ns-3-tutorial-tunis-apr09.pdf" TargetMode="Externa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docs/release/3.16/doxygen/group___attribute_list.html" TargetMode="External"/><Relationship Id="rId2" Type="http://schemas.openxmlformats.org/officeDocument/2006/relationships/hyperlink" Target="http://www.nsnam.org/docs/release/3.16/doxygen/group___trace_source_list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nsnam.org/docs/release/3.16/doxygen/group___global_value_list.html" TargetMode="Externa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8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8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wiki/HOWTO_configure_Eclipse_with_ns-3" TargetMode="External"/><Relationship Id="rId2" Type="http://schemas.openxmlformats.org/officeDocument/2006/relationships/hyperlink" Target="http://www.nsnam.org/wiki/Ns-3_on_Visual_Studio_2012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snam.org/docs/tutorial/tutorial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nam.org/consortium/activities/training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doxyg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sol.com/comsol-multiphysi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h.ieee.org/soc/es/Nov1999/18/ned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dsn.tm.kit.edu/misc_3434.php" TargetMode="External"/><Relationship Id="rId2" Type="http://schemas.openxmlformats.org/officeDocument/2006/relationships/hyperlink" Target="https://code.google.com/p/ns-3-highway-mobility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908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US" b="1" dirty="0">
              <a:solidFill>
                <a:srgbClr val="006600"/>
              </a:solidFill>
              <a:ea typeface="+mj-ea"/>
              <a:cs typeface="+mj-cs"/>
            </a:endParaRP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ns-3 Annual Meeting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June 2016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models/</a:t>
            </a:r>
          </a:p>
          <a:p>
            <a:r>
              <a:rPr lang="en-US" smtClean="0"/>
              <a:t>examples/</a:t>
            </a:r>
          </a:p>
          <a:p>
            <a:r>
              <a:rPr lang="en-US" smtClean="0"/>
              <a:t>tests/</a:t>
            </a:r>
          </a:p>
          <a:p>
            <a:r>
              <a:rPr lang="en-US" smtClean="0"/>
              <a:t>bindings/</a:t>
            </a:r>
          </a:p>
          <a:p>
            <a:r>
              <a:rPr lang="en-US" smtClean="0"/>
              <a:t>doc/</a:t>
            </a:r>
          </a:p>
          <a:p>
            <a:r>
              <a:rPr lang="en-US" smtClean="0"/>
              <a:t>wscript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9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PacketTag</a:t>
            </a:r>
            <a:r>
              <a:rPr lang="en-US" dirty="0" smtClean="0"/>
              <a:t> vs. </a:t>
            </a:r>
            <a:r>
              <a:rPr lang="en-US" dirty="0" err="1" smtClean="0"/>
              <a:t>ByteTag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tag types are available:  </a:t>
            </a:r>
            <a:r>
              <a:rPr lang="en-US" sz="2800" dirty="0" err="1" smtClean="0"/>
              <a:t>PacketTag</a:t>
            </a:r>
            <a:r>
              <a:rPr lang="en-US" sz="2800" dirty="0" smtClean="0"/>
              <a:t> and </a:t>
            </a:r>
            <a:r>
              <a:rPr lang="en-US" sz="2800" dirty="0" err="1" smtClean="0"/>
              <a:t>ByteTag</a:t>
            </a:r>
            <a:endParaRPr lang="en-US" sz="2800" dirty="0" smtClean="0"/>
          </a:p>
          <a:p>
            <a:pPr lvl="1"/>
            <a:r>
              <a:rPr lang="en-US" sz="2400" dirty="0" err="1" smtClean="0"/>
              <a:t>ByteTags</a:t>
            </a:r>
            <a:r>
              <a:rPr lang="en-US" sz="2400" dirty="0" smtClean="0"/>
              <a:t> run with bytes</a:t>
            </a:r>
          </a:p>
          <a:p>
            <a:pPr lvl="1"/>
            <a:r>
              <a:rPr lang="en-US" sz="2400" dirty="0" err="1" smtClean="0"/>
              <a:t>PacketTags</a:t>
            </a:r>
            <a:r>
              <a:rPr lang="en-US" sz="2400" dirty="0" smtClean="0"/>
              <a:t> run with packets</a:t>
            </a:r>
          </a:p>
          <a:p>
            <a:r>
              <a:rPr lang="en-US" sz="2800" dirty="0" smtClean="0"/>
              <a:t>When Packet is fragmented, both copies of Packet get copies of </a:t>
            </a:r>
            <a:r>
              <a:rPr lang="en-US" sz="2800" dirty="0" err="1" smtClean="0"/>
              <a:t>PacketTags</a:t>
            </a:r>
            <a:endParaRPr lang="en-US" sz="2800" dirty="0" smtClean="0"/>
          </a:p>
          <a:p>
            <a:r>
              <a:rPr lang="en-US" sz="2800" dirty="0" smtClean="0"/>
              <a:t>When two Packets are merged, only the </a:t>
            </a:r>
            <a:r>
              <a:rPr lang="en-US" sz="2800" dirty="0" err="1" smtClean="0"/>
              <a:t>PacketTags</a:t>
            </a:r>
            <a:r>
              <a:rPr lang="en-US" sz="2800" dirty="0" smtClean="0"/>
              <a:t> of the first are preserved</a:t>
            </a:r>
          </a:p>
          <a:p>
            <a:r>
              <a:rPr lang="en-US" sz="2800" dirty="0" err="1" smtClean="0"/>
              <a:t>PacketTags</a:t>
            </a:r>
            <a:r>
              <a:rPr lang="en-US" sz="2800" dirty="0" smtClean="0"/>
              <a:t> may be removed individually; </a:t>
            </a:r>
            <a:r>
              <a:rPr lang="en-US" sz="2800" dirty="0" err="1" smtClean="0"/>
              <a:t>ByteTags</a:t>
            </a:r>
            <a:r>
              <a:rPr lang="en-US" sz="2800" dirty="0" smtClean="0"/>
              <a:t> may be removed all at once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481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Here is a simple example illustrating the use of tags from the code in </a:t>
            </a:r>
            <a:r>
              <a:rPr lang="en-US" sz="2000" dirty="0" err="1"/>
              <a:t>src</a:t>
            </a:r>
            <a:r>
              <a:rPr lang="en-US" sz="2000" dirty="0"/>
              <a:t>/internet/model/udp-socket-impl.cc</a:t>
            </a:r>
            <a:r>
              <a:rPr lang="en-US" sz="2000" dirty="0" smtClean="0"/>
              <a:t>:</a:t>
            </a:r>
            <a:endParaRPr lang="en-US" sz="20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&lt;Packet&gt; p;  // pointer to a pre-existing packet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SocketIpTtlTag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tag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tag.SetTtl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m_ipMulticastTtl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 // Convey the TTL from UDP layer to IP layer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AddPacketTag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(tag);</a:t>
            </a:r>
          </a:p>
          <a:p>
            <a:r>
              <a:rPr lang="en-US" sz="2000" dirty="0"/>
              <a:t>This tag is read at the IP layer, then stripped (</a:t>
            </a:r>
            <a:r>
              <a:rPr lang="en-US" sz="2000" dirty="0" err="1"/>
              <a:t>src</a:t>
            </a:r>
            <a:r>
              <a:rPr lang="en-US" sz="2000" dirty="0"/>
              <a:t>/internet/model/ipv4-l3-protocol.cc</a:t>
            </a:r>
            <a:r>
              <a:rPr lang="en-US" sz="2000" dirty="0" smtClean="0"/>
              <a:t>):</a:t>
            </a:r>
            <a:endParaRPr lang="en-US" sz="20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uint8_t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m_defaultTtl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SocketIpTtlTag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tag;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bool found = packet-&gt;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RemovePacketTag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(tag);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(found)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tag.GetTtl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337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Packets may optionally carry metadata</a:t>
            </a:r>
          </a:p>
          <a:p>
            <a:pPr lvl="1"/>
            <a:r>
              <a:rPr lang="en-US" sz="2400" dirty="0" smtClean="0"/>
              <a:t>record every operation on a packet's buffer</a:t>
            </a:r>
          </a:p>
          <a:p>
            <a:pPr lvl="1"/>
            <a:r>
              <a:rPr lang="en-US" sz="2400" dirty="0" smtClean="0"/>
              <a:t>implementation of Packet::Print for pretty-printing of the packet</a:t>
            </a:r>
          </a:p>
          <a:p>
            <a:pPr lvl="1"/>
            <a:r>
              <a:rPr lang="en-US" sz="2400" dirty="0" smtClean="0"/>
              <a:t>sanity check that when a Header is removed, the Header was actually present to begin with</a:t>
            </a:r>
          </a:p>
          <a:p>
            <a:r>
              <a:rPr lang="en-US" sz="2800" dirty="0" smtClean="0"/>
              <a:t>Not enabled by default, for performance reasons</a:t>
            </a:r>
          </a:p>
          <a:p>
            <a:r>
              <a:rPr lang="en-US" sz="2800" dirty="0"/>
              <a:t>To </a:t>
            </a:r>
            <a:r>
              <a:rPr lang="en-US" sz="2800" dirty="0" smtClean="0"/>
              <a:t>enable, insert </a:t>
            </a:r>
            <a:r>
              <a:rPr lang="en-US" sz="2800" dirty="0"/>
              <a:t>one or both </a:t>
            </a:r>
            <a:r>
              <a:rPr lang="en-US" sz="2800" dirty="0" smtClean="0"/>
              <a:t>statements:</a:t>
            </a:r>
            <a:endParaRPr lang="en-US" sz="2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Packet::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EnablePrinting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Packet::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EnableChecking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861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Ptr</a:t>
            </a:r>
            <a:r>
              <a:rPr lang="en-US" dirty="0" smtClean="0"/>
              <a:t>&lt;Packet&gt;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Packets are reference counted objects that support the smart pointer class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/>
              <a:t>Use a templated "Create" method instead of </a:t>
            </a:r>
            <a:r>
              <a:rPr lang="en-US" sz="2800" dirty="0" err="1" smtClean="0"/>
              <a:t>CreateObject</a:t>
            </a:r>
            <a:r>
              <a:rPr lang="en-US" sz="2800" dirty="0" smtClean="0"/>
              <a:t> for ns3::Objects</a:t>
            </a:r>
          </a:p>
          <a:p>
            <a:r>
              <a:rPr lang="en-US" sz="2800" dirty="0" smtClean="0"/>
              <a:t>Typical creation:  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&lt;Packet&gt;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Create&lt;Packet&gt; ();</a:t>
            </a:r>
          </a:p>
          <a:p>
            <a:r>
              <a:rPr lang="en-US" sz="2800" dirty="0" smtClean="0"/>
              <a:t>In model code, Packet pointers may be </a:t>
            </a:r>
            <a:r>
              <a:rPr lang="en-US" sz="2800" dirty="0" err="1" smtClean="0"/>
              <a:t>const</a:t>
            </a:r>
            <a:r>
              <a:rPr lang="en-US" sz="2800" dirty="0" smtClean="0"/>
              <a:t> or non-</a:t>
            </a:r>
            <a:r>
              <a:rPr lang="en-US" sz="2800" dirty="0" err="1" smtClean="0"/>
              <a:t>const</a:t>
            </a:r>
            <a:r>
              <a:rPr lang="en-US" sz="2800" dirty="0" smtClean="0"/>
              <a:t>; often Packet::Copy() is used to obtain non-</a:t>
            </a:r>
            <a:r>
              <a:rPr lang="en-US" sz="2800" dirty="0" err="1" smtClean="0"/>
              <a:t>const</a:t>
            </a:r>
            <a:r>
              <a:rPr lang="en-US" sz="2800" dirty="0" smtClean="0"/>
              <a:t> from </a:t>
            </a:r>
            <a:r>
              <a:rPr lang="en-US" sz="2800" dirty="0" err="1" smtClean="0"/>
              <a:t>const</a:t>
            </a:r>
            <a:endParaRPr lang="en-US" sz="2800" dirty="0" smtClean="0"/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Packet&gt;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cpkt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...;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&lt;Packet&gt; p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cpkt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-&gt;Copy ();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5238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914400" y="3657600"/>
            <a:ext cx="7239000" cy="1752600"/>
          </a:xfrm>
        </p:spPr>
        <p:txBody>
          <a:bodyPr/>
          <a:lstStyle/>
          <a:p>
            <a:pPr>
              <a:defRPr/>
            </a:pPr>
            <a:r>
              <a:rPr lang="en-GB" sz="1800" dirty="0" smtClean="0"/>
              <a:t>ns-3 Objects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 smtClean="0"/>
              <a:t>ns-3 </a:t>
            </a:r>
            <a:r>
              <a:rPr lang="en-GB" sz="1800" dirty="0" smtClean="0"/>
              <a:t>training, June 2016</a:t>
            </a:r>
            <a:endParaRPr lang="en-GB" sz="24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104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489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Object </a:t>
            </a:r>
            <a:r>
              <a:rPr lang="en-GB" dirty="0"/>
              <a:t>metadata system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57600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ns-3 is, at heart, a C++ object system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ns-3 objects that inherit from base class ns3::Object get several additional features</a:t>
            </a:r>
          </a:p>
          <a:p>
            <a:pPr lvl="1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smart-pointer memory management (Class </a:t>
            </a:r>
            <a:r>
              <a:rPr lang="en-GB" dirty="0" err="1"/>
              <a:t>Ptr</a:t>
            </a:r>
            <a:r>
              <a:rPr lang="en-GB" dirty="0"/>
              <a:t>)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dynamic </a:t>
            </a:r>
            <a:r>
              <a:rPr lang="en-GB" dirty="0"/>
              <a:t>run-time object aggregation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an attribute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E048228-C4C8-4BB2-9238-EAB3B8DDDA9D}" type="slidenum">
              <a:rPr lang="en-GB"/>
              <a:pPr/>
              <a:t>105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12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Smart pointers in ns-3 use reference counting to improve memory management</a:t>
            </a:r>
          </a:p>
          <a:p>
            <a:r>
              <a:rPr lang="en-US" sz="2800" dirty="0" smtClean="0"/>
              <a:t>The class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ns3::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800" dirty="0" smtClean="0"/>
              <a:t> is semantically similar to a traditional pointer, but the object pointed to will be deleted when all references to the pointer are gone</a:t>
            </a:r>
          </a:p>
          <a:p>
            <a:r>
              <a:rPr lang="en-US" sz="2800" dirty="0" smtClean="0"/>
              <a:t>ns-3 heap-allocated objects should use the </a:t>
            </a:r>
            <a:r>
              <a:rPr lang="en-US" sz="2800" dirty="0" err="1" smtClean="0"/>
              <a:t>templated</a:t>
            </a:r>
            <a:r>
              <a:rPr lang="en-US" sz="2800" dirty="0" smtClean="0"/>
              <a:t> Create&lt;&gt;() or </a:t>
            </a:r>
            <a:r>
              <a:rPr lang="en-US" sz="2800" dirty="0" err="1" smtClean="0"/>
              <a:t>CreateObject</a:t>
            </a:r>
            <a:r>
              <a:rPr lang="en-US" sz="2800" dirty="0" smtClean="0"/>
              <a:t>&lt;&gt; () methods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381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720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WifiNetDevice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dev =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CreateObject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WifiNetDevice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();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&lt;Packet&gt;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Create&lt;Packet&gt; ();</a:t>
            </a:r>
          </a:p>
          <a:p>
            <a:pPr marL="0" indent="0">
              <a:buNone/>
            </a:pPr>
            <a:r>
              <a:rPr lang="en-US" dirty="0" smtClean="0"/>
              <a:t>(instead of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Packet* = new Packet;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Create&lt;&gt; vs </a:t>
            </a:r>
            <a:r>
              <a:rPr lang="en-US" dirty="0" err="1" smtClean="0"/>
              <a:t>CreateObject</a:t>
            </a:r>
            <a:r>
              <a:rPr lang="en-US" dirty="0" smtClean="0"/>
              <a:t>&lt;&gt;?</a:t>
            </a:r>
          </a:p>
          <a:p>
            <a:r>
              <a:rPr lang="en-US" sz="2800" dirty="0" smtClean="0"/>
              <a:t>two different base classes; generally use </a:t>
            </a:r>
            <a:r>
              <a:rPr lang="en-US" sz="2800" dirty="0" err="1" smtClean="0"/>
              <a:t>CreateObject</a:t>
            </a:r>
            <a:r>
              <a:rPr lang="en-US" sz="2800" dirty="0" smtClean="0"/>
              <a:t>&lt;&gt;(), but Create&lt;&gt; for Packet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370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run-time object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feature is similar to "Component Object Model (COM)"-- allows interfaces (objects) to be aggregated at run-time instead of at compile time</a:t>
            </a:r>
          </a:p>
          <a:p>
            <a:r>
              <a:rPr lang="en-US" dirty="0" smtClean="0"/>
              <a:t>Useful for binding dissimilar objects together without adding pointers to each other in the 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361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Node protocol stacks are added via aggregation</a:t>
            </a:r>
          </a:p>
          <a:p>
            <a:pPr lvl="1"/>
            <a:r>
              <a:rPr lang="en-US" dirty="0" smtClean="0"/>
              <a:t>The IP stack can be found from a Node pointer without class Node knowing about it</a:t>
            </a:r>
          </a:p>
          <a:p>
            <a:r>
              <a:rPr lang="en-US" dirty="0" smtClean="0"/>
              <a:t>Energy models are typically aggregated to nodes</a:t>
            </a:r>
          </a:p>
          <a:p>
            <a:r>
              <a:rPr lang="en-US" dirty="0" smtClean="0"/>
              <a:t>To find interfaces, use </a:t>
            </a:r>
            <a:r>
              <a:rPr lang="en-US" dirty="0" err="1" smtClean="0"/>
              <a:t>GetObject</a:t>
            </a:r>
            <a:r>
              <a:rPr lang="en-US" dirty="0" smtClean="0"/>
              <a:t>&lt;&gt;(); e.g.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&lt;Ipv4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ipv4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GetObject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&lt;Ipv4&gt; ();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87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programs are C++ executables that link the needed shared libraries</a:t>
            </a:r>
          </a:p>
          <a:p>
            <a:pPr lvl="1"/>
            <a:r>
              <a:rPr lang="en-US" dirty="0" smtClean="0"/>
              <a:t> or Python programs that import the needed modules</a:t>
            </a:r>
          </a:p>
          <a:p>
            <a:r>
              <a:rPr lang="en-US" dirty="0" smtClean="0"/>
              <a:t>The ns-3 build tool, called '</a:t>
            </a:r>
            <a:r>
              <a:rPr lang="en-US" dirty="0" err="1" smtClean="0"/>
              <a:t>waf</a:t>
            </a:r>
            <a:r>
              <a:rPr lang="en-US" dirty="0" smtClean="0"/>
              <a:t>', can be used to run programs</a:t>
            </a:r>
          </a:p>
          <a:p>
            <a:r>
              <a:rPr lang="en-US" dirty="0" err="1" smtClean="0"/>
              <a:t>waf</a:t>
            </a:r>
            <a:r>
              <a:rPr lang="en-US" dirty="0" smtClean="0"/>
              <a:t> will place headers, object files, libraries, and executables in a 'build' directory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9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Attributes and default values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110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115300" cy="421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304800" y="2209800"/>
            <a:ext cx="79248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5181600"/>
            <a:ext cx="4114800" cy="1524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3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ns-3 attribute system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6825"/>
            <a:ext cx="8229600" cy="4679950"/>
          </a:xfrm>
          <a:ln/>
        </p:spPr>
        <p:txBody>
          <a:bodyPr/>
          <a:lstStyle/>
          <a:p>
            <a:pPr marL="311150" indent="-30797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u="sng"/>
              <a:t>Problem:</a:t>
            </a:r>
            <a:r>
              <a:rPr lang="en-US" sz="2400"/>
              <a:t>  Researchers want to identify all of the values affecting the results of their simulations</a:t>
            </a:r>
          </a:p>
          <a:p>
            <a:pPr marL="708025" lvl="1" indent="-250825">
              <a:lnSpc>
                <a:spcPct val="9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and configure them easily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u="sng"/>
              <a:t>ns-3 solution:</a:t>
            </a:r>
            <a:r>
              <a:rPr lang="en-US" sz="2400"/>
              <a:t>  Each ns-3 object has a set of attributes:</a:t>
            </a:r>
          </a:p>
          <a:p>
            <a:pPr marL="708025" lvl="1" indent="-250825">
              <a:lnSpc>
                <a:spcPct val="9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 name, help text</a:t>
            </a:r>
          </a:p>
          <a:p>
            <a:pPr marL="708025" lvl="1" indent="-250825">
              <a:lnSpc>
                <a:spcPct val="9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 type</a:t>
            </a:r>
          </a:p>
          <a:p>
            <a:pPr marL="708025" lvl="1" indent="-250825">
              <a:lnSpc>
                <a:spcPct val="9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An initial value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Control all simulation parameters for static objects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Dump and read them all in configuration files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Visualize them in a GUI</a:t>
            </a:r>
          </a:p>
          <a:p>
            <a:pPr marL="311150" indent="-307975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Makes it easy to verify the parameters of a simulation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016AFFD8-8F36-4831-8B33-ECF363B7375B}" type="slidenum">
              <a:rPr lang="en-GB"/>
              <a:pPr/>
              <a:t>111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584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Short digression: Object metadata system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57600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ns-3 is, at heart, a C++ object system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ns-3 objects that inherit from base class ns3::Object get several additional features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dynamic run-time object aggregation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an attribute system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smart-pointer memory management (Class Ptr)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E048228-C4C8-4BB2-9238-EAB3B8DDDA9D}" type="slidenum">
              <a:rPr lang="en-GB"/>
              <a:pPr/>
              <a:t>112</a:t>
            </a:fld>
            <a:endParaRPr lang="en-GB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 flipH="1">
            <a:off x="4419600" y="38862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546100" y="5600700"/>
            <a:ext cx="8153400" cy="5334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469900" y="5524500"/>
            <a:ext cx="8153400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41375" y="5600700"/>
            <a:ext cx="535868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smtClean="0">
                <a:solidFill>
                  <a:srgbClr val="000000"/>
                </a:solidFill>
              </a:rPr>
              <a:t>We focus here on the attribute system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4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Use cases for attributes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75000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An Attribute represents a value in our system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An Attribute can be connected to an underlying variable or function 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e.g. TcpSocket::m_cwnd;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or a trace 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4C4BB15-CF09-4205-AD7C-2291557272E4}" type="slidenum">
              <a:rPr lang="en-GB"/>
              <a:pPr/>
              <a:t>113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06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Use cases for attributes (cont.)‏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3588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What would users like to do?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Know what are all the attributes that affect the simulation at run time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Set a default initial value for a variable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Set or get the current value of a variable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Initialize the value of a variable when a constructor is called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The attribute system is a unified way of handling these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7A2F8722-E237-4529-8498-F644116DF67B}" type="slidenum">
              <a:rPr lang="en-GB"/>
              <a:pPr/>
              <a:t>114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246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How to handle attributes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17975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The traditional C++ way: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export attributes as part of a class's public API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walk pointer chains (and iterators, when needed) to find what you need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use static variables for defaults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The attribute system provides a more convenient API to the user to do these things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7526F0A-CEA4-4A9A-AFE0-C11F1FCC42E7}" type="slidenum">
              <a:rPr lang="en-GB"/>
              <a:pPr/>
              <a:t>115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34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Navigating the attributes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51325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Attributes are exported into a string-based namespace, with filesystem-like paths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namespace supports regular expressions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Attributes also can be used without the paths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e.g. </a:t>
            </a:r>
            <a:r>
              <a:rPr lang="en-GB">
                <a:latin typeface="Courier New" pitchFamily="49" charset="0"/>
              </a:rPr>
              <a:t>“ns3::WifiPhy::TxGain”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A Config class allows users to manipulate the attributes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7D64A3E6-6D9E-4F72-99F8-7F95367ABB8C}" type="slidenum">
              <a:rPr lang="en-GB"/>
              <a:pPr/>
              <a:t>116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258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Attribute namespace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3657600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strings are used to describe paths through the namespace</a:t>
            </a:r>
          </a:p>
          <a:p>
            <a:pPr marL="311150" indent="-31115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117</a:t>
            </a:fld>
            <a:endParaRPr lang="en-GB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151313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52463" y="5791200"/>
            <a:ext cx="785653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Config::Set ("/NodeList/1/$ns3::Ns3NscStack&lt;linux2.6.26&gt;/net.ipv4.tcp_sack", StringValue ("0"));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Navigating the attributes using paths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376363"/>
            <a:ext cx="8229600" cy="3952875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Examples: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Nodes with NodeIds 1, 3, 4, 5, 8, 9, 10, 11:</a:t>
            </a:r>
          </a:p>
          <a:p>
            <a:pPr lvl="2" indent="-225425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>
                <a:latin typeface="Courier New" pitchFamily="49" charset="0"/>
              </a:rPr>
              <a:t>“/NodeList/[3-5]|[8-11]|1”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/>
              <a:t>UdpL4Protocol object instance aggregated to matching nodes:</a:t>
            </a:r>
          </a:p>
          <a:p>
            <a:pPr lvl="2" indent="-225425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>
                <a:latin typeface="Courier New" pitchFamily="49" charset="0"/>
              </a:rPr>
              <a:t>“/$ns3::UdpL4Protocol”</a:t>
            </a:r>
          </a:p>
          <a:p>
            <a:pPr marL="711200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GB">
              <a:latin typeface="Courier New" pitchFamily="49" charset="0"/>
            </a:endParaRPr>
          </a:p>
          <a:p>
            <a:pPr marL="711200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GB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4F36534D-0575-4137-980C-20DD690AF4A1}" type="slidenum">
              <a:rPr lang="en-GB"/>
              <a:pPr/>
              <a:t>118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740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What users will do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734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e.g.: Set a default initial value for a variable</a:t>
            </a:r>
          </a:p>
          <a:p>
            <a:pPr marL="714375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200" dirty="0" err="1">
                <a:latin typeface="Courier New" pitchFamily="49" charset="0"/>
              </a:rPr>
              <a:t>Config</a:t>
            </a:r>
            <a:r>
              <a:rPr lang="en-GB" sz="2200" dirty="0">
                <a:latin typeface="Courier New" pitchFamily="49" charset="0"/>
              </a:rPr>
              <a:t>::Set (“ns3</a:t>
            </a:r>
            <a:r>
              <a:rPr lang="en-GB" sz="2200" dirty="0" smtClean="0">
                <a:latin typeface="Courier New" pitchFamily="49" charset="0"/>
              </a:rPr>
              <a:t>::</a:t>
            </a:r>
            <a:r>
              <a:rPr lang="en-GB" sz="2200" dirty="0" err="1" smtClean="0">
                <a:latin typeface="Courier New" pitchFamily="49" charset="0"/>
              </a:rPr>
              <a:t>YansWifiPhy</a:t>
            </a:r>
            <a:r>
              <a:rPr lang="en-GB" sz="2200" dirty="0">
                <a:latin typeface="Courier New" pitchFamily="49" charset="0"/>
              </a:rPr>
              <a:t>::</a:t>
            </a:r>
            <a:r>
              <a:rPr lang="en-GB" sz="2200" dirty="0" err="1">
                <a:latin typeface="Courier New" pitchFamily="49" charset="0"/>
              </a:rPr>
              <a:t>TxGain</a:t>
            </a:r>
            <a:r>
              <a:rPr lang="en-GB" sz="2200" dirty="0">
                <a:latin typeface="Courier New" pitchFamily="49" charset="0"/>
              </a:rPr>
              <a:t>”, </a:t>
            </a:r>
            <a:r>
              <a:rPr lang="en-GB" sz="2200" dirty="0" err="1">
                <a:latin typeface="Courier New" pitchFamily="49" charset="0"/>
              </a:rPr>
              <a:t>DoubleValue</a:t>
            </a:r>
            <a:r>
              <a:rPr lang="en-GB" sz="2200" dirty="0">
                <a:latin typeface="Courier New" pitchFamily="49" charset="0"/>
              </a:rPr>
              <a:t> (1.0));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Syntax also supports string values:</a:t>
            </a:r>
          </a:p>
          <a:p>
            <a:pPr marL="714375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200" dirty="0" err="1">
                <a:latin typeface="Courier New" pitchFamily="49" charset="0"/>
              </a:rPr>
              <a:t>Config</a:t>
            </a:r>
            <a:r>
              <a:rPr lang="en-GB" sz="2200" dirty="0">
                <a:latin typeface="Courier New" pitchFamily="49" charset="0"/>
              </a:rPr>
              <a:t>::Set </a:t>
            </a:r>
            <a:r>
              <a:rPr lang="en-GB" sz="2200" dirty="0" smtClean="0">
                <a:latin typeface="Courier New" pitchFamily="49" charset="0"/>
              </a:rPr>
              <a:t>(“</a:t>
            </a:r>
            <a:r>
              <a:rPr lang="en-GB" sz="2200" dirty="0" err="1" smtClean="0">
                <a:latin typeface="Courier New" pitchFamily="49" charset="0"/>
              </a:rPr>
              <a:t>YansWifiPhy</a:t>
            </a:r>
            <a:r>
              <a:rPr lang="en-GB" sz="2200" dirty="0">
                <a:latin typeface="Courier New" pitchFamily="49" charset="0"/>
              </a:rPr>
              <a:t>::</a:t>
            </a:r>
            <a:r>
              <a:rPr lang="en-GB" sz="2200" dirty="0" err="1">
                <a:latin typeface="Courier New" pitchFamily="49" charset="0"/>
              </a:rPr>
              <a:t>TxGain</a:t>
            </a:r>
            <a:r>
              <a:rPr lang="en-GB" sz="2200" dirty="0">
                <a:latin typeface="Courier New" pitchFamily="49" charset="0"/>
              </a:rPr>
              <a:t>”, </a:t>
            </a:r>
            <a:r>
              <a:rPr lang="en-GB" sz="2200" dirty="0" err="1">
                <a:latin typeface="Courier New" pitchFamily="49" charset="0"/>
              </a:rPr>
              <a:t>StringValue</a:t>
            </a:r>
            <a:r>
              <a:rPr lang="en-GB" sz="2200" dirty="0">
                <a:latin typeface="Courier New" pitchFamily="49" charset="0"/>
              </a:rPr>
              <a:t> (“1.0”));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EE3A538D-A273-41AA-B13A-F923E0EAB2DF}" type="slidenum">
              <a:rPr lang="en-GB"/>
              <a:pPr/>
              <a:t>119</a:t>
            </a:fld>
            <a:endParaRPr lang="en-GB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237163" y="5353368"/>
            <a:ext cx="1316037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Attribute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097723" y="5711349"/>
            <a:ext cx="9572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5791200" y="4550727"/>
            <a:ext cx="1587" cy="7127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V="1">
            <a:off x="2576354" y="4853940"/>
            <a:ext cx="1588" cy="727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168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uses a program called </a:t>
            </a:r>
            <a:r>
              <a:rPr lang="en-US" dirty="0" err="1" smtClean="0"/>
              <a:t>PyBindGen</a:t>
            </a:r>
            <a:r>
              <a:rPr lang="en-US" dirty="0" smtClean="0"/>
              <a:t> to generate Python bindings for all libraries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895600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594" y="35630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988994" y="3563034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2773075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3269" y="3439551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Intermediate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5012750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2944" y="3439551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bindings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41225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84366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olded Corner 14"/>
          <p:cNvSpPr/>
          <p:nvPr/>
        </p:nvSpPr>
        <p:spPr bwMode="auto">
          <a:xfrm>
            <a:off x="7094357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4551" y="343955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09800" y="40858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04675" y="56099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gccxml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517787" y="4039716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956499" y="56099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PyBindGen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766995" y="40926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05707" y="56629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 compiler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Fine-grained attribute handling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95738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Set or get the current value of a variable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Here, one needs the path in the namespace to the right instance of the object</a:t>
            </a:r>
          </a:p>
          <a:p>
            <a:pPr lvl="1">
              <a:buClr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000" dirty="0" err="1">
                <a:latin typeface="Courier New" pitchFamily="49" charset="0"/>
              </a:rPr>
              <a:t>Config</a:t>
            </a:r>
            <a:r>
              <a:rPr lang="en-GB" sz="2000" dirty="0">
                <a:latin typeface="Courier New" pitchFamily="49" charset="0"/>
              </a:rPr>
              <a:t>::</a:t>
            </a:r>
            <a:r>
              <a:rPr lang="en-GB" sz="2000" dirty="0" err="1">
                <a:latin typeface="Courier New" pitchFamily="49" charset="0"/>
              </a:rPr>
              <a:t>SetAttribute</a:t>
            </a:r>
            <a:r>
              <a:rPr lang="en-GB" sz="2000" dirty="0">
                <a:latin typeface="Courier New" pitchFamily="49" charset="0"/>
              </a:rPr>
              <a:t>(“/</a:t>
            </a:r>
            <a:r>
              <a:rPr lang="en-GB" sz="2000" dirty="0" err="1">
                <a:latin typeface="Courier New" pitchFamily="49" charset="0"/>
              </a:rPr>
              <a:t>NodeList</a:t>
            </a:r>
            <a:r>
              <a:rPr lang="en-GB" sz="2000" dirty="0">
                <a:latin typeface="Courier New" pitchFamily="49" charset="0"/>
              </a:rPr>
              <a:t>/5/</a:t>
            </a:r>
            <a:r>
              <a:rPr lang="en-GB" sz="2000" dirty="0" err="1">
                <a:latin typeface="Courier New" pitchFamily="49" charset="0"/>
              </a:rPr>
              <a:t>DeviceList</a:t>
            </a:r>
            <a:r>
              <a:rPr lang="en-GB" sz="2000" dirty="0">
                <a:latin typeface="Courier New" pitchFamily="49" charset="0"/>
              </a:rPr>
              <a:t>/3/$ns3::</a:t>
            </a:r>
            <a:r>
              <a:rPr lang="en-GB" sz="2000" dirty="0" err="1">
                <a:latin typeface="Courier New" pitchFamily="49" charset="0"/>
              </a:rPr>
              <a:t>WifiNetDevice</a:t>
            </a:r>
            <a:r>
              <a:rPr lang="en-GB" sz="2000" dirty="0">
                <a:latin typeface="Courier New" pitchFamily="49" charset="0"/>
              </a:rPr>
              <a:t>/</a:t>
            </a:r>
            <a:r>
              <a:rPr lang="en-GB" sz="2000" dirty="0" err="1">
                <a:latin typeface="Courier New" pitchFamily="49" charset="0"/>
              </a:rPr>
              <a:t>Phy</a:t>
            </a:r>
            <a:r>
              <a:rPr lang="en-GB" sz="2000" dirty="0">
                <a:latin typeface="Courier New" pitchFamily="49" charset="0"/>
              </a:rPr>
              <a:t>/$ns3::</a:t>
            </a:r>
            <a:r>
              <a:rPr lang="en-GB" sz="2000" dirty="0" err="1">
                <a:latin typeface="Courier New" pitchFamily="49" charset="0"/>
              </a:rPr>
              <a:t>YansWifiPhy</a:t>
            </a:r>
            <a:r>
              <a:rPr lang="en-GB" sz="2000" dirty="0">
                <a:latin typeface="Courier New" pitchFamily="49" charset="0"/>
              </a:rPr>
              <a:t>/</a:t>
            </a:r>
            <a:r>
              <a:rPr lang="en-GB" sz="2000" dirty="0" err="1">
                <a:latin typeface="Courier New" pitchFamily="49" charset="0"/>
              </a:rPr>
              <a:t>TxGain</a:t>
            </a:r>
            <a:r>
              <a:rPr lang="en-GB" sz="2000" dirty="0">
                <a:latin typeface="Courier New" pitchFamily="49" charset="0"/>
              </a:rPr>
              <a:t>”, </a:t>
            </a:r>
            <a:r>
              <a:rPr lang="en-GB" sz="2000" dirty="0" err="1">
                <a:latin typeface="Courier New" pitchFamily="49" charset="0"/>
              </a:rPr>
              <a:t>DoubleValue</a:t>
            </a:r>
            <a:r>
              <a:rPr lang="en-GB" sz="2000" dirty="0">
                <a:latin typeface="Courier New" pitchFamily="49" charset="0"/>
              </a:rPr>
              <a:t>(1.0));</a:t>
            </a:r>
          </a:p>
          <a:p>
            <a:pPr lvl="1">
              <a:buClr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000" dirty="0" err="1">
                <a:latin typeface="Courier New" pitchFamily="49" charset="0"/>
              </a:rPr>
              <a:t>DoubleValue</a:t>
            </a:r>
            <a:r>
              <a:rPr lang="en-GB" sz="2000" dirty="0">
                <a:latin typeface="Courier New" pitchFamily="49" charset="0"/>
              </a:rPr>
              <a:t> d; </a:t>
            </a:r>
            <a:r>
              <a:rPr lang="en-GB" sz="2000" dirty="0" err="1">
                <a:latin typeface="Courier New" pitchFamily="49" charset="0"/>
              </a:rPr>
              <a:t>nodePtr</a:t>
            </a:r>
            <a:r>
              <a:rPr lang="en-GB" sz="2000" dirty="0">
                <a:latin typeface="Courier New" pitchFamily="49" charset="0"/>
              </a:rPr>
              <a:t>-&gt;</a:t>
            </a:r>
            <a:r>
              <a:rPr lang="en-GB" sz="2000" dirty="0" err="1">
                <a:latin typeface="Courier New" pitchFamily="49" charset="0"/>
              </a:rPr>
              <a:t>GetAttribute</a:t>
            </a:r>
            <a:r>
              <a:rPr lang="en-GB" sz="2000" dirty="0">
                <a:latin typeface="Courier New" pitchFamily="49" charset="0"/>
              </a:rPr>
              <a:t> ( “/</a:t>
            </a:r>
            <a:r>
              <a:rPr lang="en-GB" sz="2000" dirty="0" err="1" smtClean="0">
                <a:latin typeface="Courier New" pitchFamily="49" charset="0"/>
              </a:rPr>
              <a:t>NodeList</a:t>
            </a:r>
            <a:r>
              <a:rPr lang="en-GB" sz="2000" dirty="0" smtClean="0">
                <a:latin typeface="Courier New" pitchFamily="49" charset="0"/>
              </a:rPr>
              <a:t>/5/</a:t>
            </a:r>
            <a:r>
              <a:rPr lang="en-GB" sz="2000" dirty="0" err="1" smtClean="0">
                <a:latin typeface="Courier New" pitchFamily="49" charset="0"/>
              </a:rPr>
              <a:t>NetDevice</a:t>
            </a:r>
            <a:r>
              <a:rPr lang="en-GB" sz="2000" dirty="0">
                <a:latin typeface="Courier New" pitchFamily="49" charset="0"/>
              </a:rPr>
              <a:t>/3/$ns3::</a:t>
            </a:r>
            <a:r>
              <a:rPr lang="en-GB" sz="2000" dirty="0" err="1">
                <a:latin typeface="Courier New" pitchFamily="49" charset="0"/>
              </a:rPr>
              <a:t>WifiNetDevice</a:t>
            </a:r>
            <a:r>
              <a:rPr lang="en-GB" sz="2000" dirty="0">
                <a:latin typeface="Courier New" pitchFamily="49" charset="0"/>
              </a:rPr>
              <a:t>/</a:t>
            </a:r>
            <a:r>
              <a:rPr lang="en-GB" sz="2000" dirty="0" err="1">
                <a:latin typeface="Courier New" pitchFamily="49" charset="0"/>
              </a:rPr>
              <a:t>Phy</a:t>
            </a:r>
            <a:r>
              <a:rPr lang="en-GB" sz="2000" dirty="0">
                <a:latin typeface="Courier New" pitchFamily="49" charset="0"/>
              </a:rPr>
              <a:t>/$ns3::</a:t>
            </a:r>
            <a:r>
              <a:rPr lang="en-GB" sz="2000" dirty="0" err="1">
                <a:latin typeface="Courier New" pitchFamily="49" charset="0"/>
              </a:rPr>
              <a:t>YansWifiPhy</a:t>
            </a:r>
            <a:r>
              <a:rPr lang="en-GB" sz="2000" dirty="0">
                <a:latin typeface="Courier New" pitchFamily="49" charset="0"/>
              </a:rPr>
              <a:t>/</a:t>
            </a:r>
            <a:r>
              <a:rPr lang="en-GB" sz="2000" dirty="0" err="1">
                <a:latin typeface="Courier New" pitchFamily="49" charset="0"/>
              </a:rPr>
              <a:t>TxGain</a:t>
            </a:r>
            <a:r>
              <a:rPr lang="en-GB" sz="2000" dirty="0">
                <a:latin typeface="Courier New" pitchFamily="49" charset="0"/>
              </a:rPr>
              <a:t>”, </a:t>
            </a:r>
            <a:r>
              <a:rPr lang="en-GB" sz="2000" dirty="0" smtClean="0">
                <a:latin typeface="Courier New" pitchFamily="49" charset="0"/>
              </a:rPr>
              <a:t>d);</a:t>
            </a:r>
            <a:endParaRPr lang="en-GB" sz="2000" dirty="0">
              <a:latin typeface="Courier New" pitchFamily="49" charset="0"/>
            </a:endParaRP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Users can get </a:t>
            </a:r>
            <a:r>
              <a:rPr lang="en-GB" dirty="0" err="1"/>
              <a:t>Ptrs</a:t>
            </a:r>
            <a:r>
              <a:rPr lang="en-GB" dirty="0"/>
              <a:t> to instances also, and </a:t>
            </a:r>
            <a:r>
              <a:rPr lang="en-GB" dirty="0" err="1"/>
              <a:t>Ptrs</a:t>
            </a:r>
            <a:r>
              <a:rPr lang="en-GB" dirty="0"/>
              <a:t> to trace sources, in the same way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2EED21A-0DAC-4264-B55B-4AECA83B9CC6}" type="slidenum">
              <a:rPr lang="en-GB"/>
              <a:pPr/>
              <a:t>120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016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Attribute documentation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121</a:t>
            </a:fld>
            <a:endParaRPr lang="en-GB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313738" cy="469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915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Options to manipulate attributes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610600" cy="4875213"/>
          </a:xfrm>
          <a:ln/>
        </p:spPr>
        <p:txBody>
          <a:bodyPr/>
          <a:lstStyle/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Individual object attributes often derive from default values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Setting the default value will affect all subsequently created objects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Ability to configure attributes on a per-object basis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Set the default value of an attribute from the command-line: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CommandLine cmd;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cmd.Parse (argc, argv);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Set the default value of an attribute with NS_ATTRIBUTE_DEFAULT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Set the default value of an attribute in C++: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Config::SetDefault ("ns3::Ipv4L3Protocol::CalcChecksum",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BooleanValue (true));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Set an attribute directly on a specic object: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Ptr&lt;CsmaChannel&gt; csmaChannel = ...;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csmaChannel-&gt;SetAttribute ("DataRate",</a:t>
            </a:r>
          </a:p>
          <a:p>
            <a:pPr marL="711200" lvl="1" indent="-25400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>
                <a:latin typeface="Courier New" pitchFamily="49" charset="0"/>
              </a:rPr>
              <a:t>StringValue ("5Mbps"));</a:t>
            </a:r>
          </a:p>
          <a:p>
            <a:pPr marL="311150" indent="-311150">
              <a:lnSpc>
                <a:spcPct val="80000"/>
              </a:lnSpc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122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76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Summary on ns-3 objects</a:t>
            </a:r>
            <a:endParaRPr lang="en-GB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57600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ns-3 </a:t>
            </a:r>
            <a:r>
              <a:rPr lang="en-GB" dirty="0"/>
              <a:t>objects that inherit from base class ns3::Object get several additional features</a:t>
            </a:r>
          </a:p>
          <a:p>
            <a:pPr marL="971550" lvl="1" indent="-514350">
              <a:buFont typeface="+mj-lt"/>
              <a:buAutoNum type="arabicPeriod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smart-pointer memory management (Class </a:t>
            </a:r>
            <a:r>
              <a:rPr lang="en-GB" dirty="0" err="1"/>
              <a:t>Ptr</a:t>
            </a:r>
            <a:r>
              <a:rPr lang="en-GB" dirty="0"/>
              <a:t>)</a:t>
            </a:r>
          </a:p>
          <a:p>
            <a:pPr marL="971550" lvl="1" indent="-514350">
              <a:buFont typeface="+mj-lt"/>
              <a:buAutoNum type="arabicPeriod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dynamic </a:t>
            </a:r>
            <a:r>
              <a:rPr lang="en-GB" dirty="0"/>
              <a:t>run-time object aggregation</a:t>
            </a:r>
          </a:p>
          <a:p>
            <a:pPr marL="971550" lvl="1" indent="-514350">
              <a:buFont typeface="+mj-lt"/>
              <a:buAutoNum type="arabicPeriod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an attribute </a:t>
            </a:r>
            <a:r>
              <a:rPr lang="en-GB" dirty="0" smtClean="0"/>
              <a:t>system</a:t>
            </a:r>
          </a:p>
          <a:p>
            <a:pPr marL="971550" lvl="1" indent="-514350">
              <a:buFont typeface="+mj-lt"/>
              <a:buAutoNum type="arabicPeriod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GB" dirty="0"/>
          </a:p>
          <a:p>
            <a:pPr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These types of objects are allocated on the heap, not on the stack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E048228-C4C8-4BB2-9238-EAB3B8DDDA9D}" type="slidenum">
              <a:rPr lang="en-GB"/>
              <a:pPr/>
              <a:t>123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84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914400" y="3657600"/>
            <a:ext cx="7239000" cy="1752600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Debugging support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smtClean="0"/>
              <a:t>ns-3 training, June 2016</a:t>
            </a:r>
            <a:endParaRPr lang="en-GB" sz="32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124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545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 and debugging new programs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Choosing between Python and C++</a:t>
            </a:r>
          </a:p>
          <a:p>
            <a:r>
              <a:rPr lang="en-US" sz="2800" smtClean="0"/>
              <a:t>Reading existing code</a:t>
            </a:r>
          </a:p>
          <a:p>
            <a:r>
              <a:rPr lang="en-US" sz="2800" smtClean="0"/>
              <a:t>Understanding and controlling logging code</a:t>
            </a:r>
          </a:p>
          <a:p>
            <a:r>
              <a:rPr lang="en-US" sz="2800" smtClean="0"/>
              <a:t>Error conditions</a:t>
            </a:r>
          </a:p>
          <a:p>
            <a:r>
              <a:rPr lang="en-US" sz="2800" smtClean="0"/>
              <a:t>Running programs through a debugger</a:t>
            </a:r>
          </a:p>
          <a:p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580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Python bindings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ns-3 uses the 'pybindgen' tool to generate Python bindings for the underlying C++ libraries</a:t>
            </a:r>
          </a:p>
          <a:p>
            <a:r>
              <a:rPr lang="en-US" sz="2800" smtClean="0"/>
              <a:t>Existing bindings are typically found in the bindings/ directory of a module</a:t>
            </a:r>
          </a:p>
          <a:p>
            <a:r>
              <a:rPr lang="en-US" sz="2800" smtClean="0"/>
              <a:t>Some methods are not provided in Python (e.g. hooking trace sources)</a:t>
            </a:r>
          </a:p>
          <a:p>
            <a:r>
              <a:rPr lang="en-US" sz="2800" smtClean="0"/>
              <a:t>Generating new bindings requires a toolchain documented on the ns-3 web site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156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Debugging support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Assertions: NS_ASSERT (expression);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Aborts the program if expression evaluates to false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Includes source file name and line number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Unconditional Breakpoints: NS_BREAKPOINT ();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Forces an unconditional breakpoint, compiled in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000"/>
              <a:t>Debug Logging (not to be confused with tracing!)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Purpose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Used to trace code execution logic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For debugging, not to extract results!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Properties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NS_LOG* macros work with C++ IO streams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E.g.: NS_LOG_UNCOND (”I have received ” &lt;&lt; p-&gt;GetSize () &lt;&lt; ” bytes”);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 macros evaluate to nothing in optimized builds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When debugging is done, logging does not get in the way of execution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43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Debugging support (cont.)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Logging levels: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NS_LOG_ERROR (...): serious error messages only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NS_LOG_WARN (...): warning messages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NS_LOG_DEBUG (...): rare ad-hoc debug messages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NS_LOG_INFO (...): informational messages (eg. banners)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NS_LOG_FUNCTION (...):function tracing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NS_LOG_PARAM (...): parameters to functions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NS_LOG_LOGIC (...): control flow tracing within functions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Logging ”components”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Logging messages organized by components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Usually one component is one .cc source file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NS_LOG_COMPONENT_DEFINE ("OlsrAgent");</a:t>
            </a:r>
          </a:p>
          <a:p>
            <a:pPr marL="311150" indent="-311150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800"/>
              <a:t>Displaying log messages. Two ways: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Programatically: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/>
              <a:t>LogComponentEnable("OlsrAgent", LOG_LEVEL_ALL);</a:t>
            </a:r>
          </a:p>
          <a:p>
            <a:pPr marL="711200" lvl="1" indent="-254000">
              <a:lnSpc>
                <a:spcPct val="80000"/>
              </a:lnSpc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600"/>
              <a:t>From the environment:</a:t>
            </a:r>
          </a:p>
          <a:p>
            <a:pPr marL="1139825" lvl="2" indent="-225425">
              <a:lnSpc>
                <a:spcPct val="80000"/>
              </a:lnSpc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1400"/>
              <a:t>NS_LOG="OlsrAgent" ./my-program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C++ programs through gdb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gdb</a:t>
            </a:r>
            <a:r>
              <a:rPr lang="en-US" sz="2800" dirty="0" smtClean="0"/>
              <a:t> debugger can be used directly on binaries in the build directory</a:t>
            </a:r>
          </a:p>
          <a:p>
            <a:r>
              <a:rPr lang="en-US" sz="2800" dirty="0" smtClean="0"/>
              <a:t>An easier way is to use a </a:t>
            </a:r>
            <a:r>
              <a:rPr lang="en-US" sz="2800" dirty="0" err="1" smtClean="0"/>
              <a:t>waf</a:t>
            </a:r>
            <a:r>
              <a:rPr lang="en-US" sz="2800" dirty="0" smtClean="0"/>
              <a:t> shortcut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--command-template="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gdb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%s" --run &lt;program-name&gt;</a:t>
            </a:r>
          </a:p>
          <a:p>
            <a:pPr lvl="1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3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mtClean="0"/>
              <a:t>Integrating other tools and libraries</a:t>
            </a:r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23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C++ programs through </a:t>
            </a:r>
            <a:r>
              <a:rPr lang="en-US" dirty="0" err="1" smtClean="0"/>
              <a:t>valgrind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valgrind</a:t>
            </a:r>
            <a:r>
              <a:rPr lang="en-US" sz="2800" dirty="0" smtClean="0"/>
              <a:t> </a:t>
            </a:r>
            <a:r>
              <a:rPr lang="en-US" sz="2800" dirty="0" err="1" smtClean="0"/>
              <a:t>memcheck</a:t>
            </a:r>
            <a:r>
              <a:rPr lang="en-US" sz="2800" dirty="0" smtClean="0"/>
              <a:t> can be used directly on binaries in the build directory</a:t>
            </a:r>
          </a:p>
          <a:p>
            <a:r>
              <a:rPr lang="en-US" sz="2800" dirty="0" smtClean="0"/>
              <a:t>An easier way is to use a </a:t>
            </a:r>
            <a:r>
              <a:rPr lang="en-US" sz="2800" dirty="0" err="1" smtClean="0"/>
              <a:t>waf</a:t>
            </a:r>
            <a:r>
              <a:rPr lang="en-US" sz="2800" dirty="0" smtClean="0"/>
              <a:t> shortcut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--command-template="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valgrind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%s" --run &lt;program-name&gt;</a:t>
            </a:r>
          </a:p>
          <a:p>
            <a:pPr lvl="1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cs typeface="Courier New" pitchFamily="49" charset="0"/>
              </a:rPr>
              <a:t>Note: disable GTK at configure time when running </a:t>
            </a:r>
            <a:r>
              <a:rPr lang="en-US" sz="2800" dirty="0" err="1" smtClean="0">
                <a:cs typeface="Courier New" pitchFamily="49" charset="0"/>
              </a:rPr>
              <a:t>valgrind</a:t>
            </a:r>
            <a:r>
              <a:rPr lang="en-US" sz="2800" dirty="0" smtClean="0">
                <a:cs typeface="Courier New" pitchFamily="49" charset="0"/>
              </a:rPr>
              <a:t> (to suppress spurious reports)</a:t>
            </a:r>
          </a:p>
          <a:p>
            <a:pPr marL="311150" lvl="1" indent="-311150">
              <a:spcBef>
                <a:spcPts val="800"/>
              </a:spcBef>
              <a:buFont typeface="Arial" charset="0"/>
              <a:buChar char="•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configure --disable-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gtk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--enable-tests ...</a:t>
            </a:r>
            <a:endParaRPr lang="en-US" sz="2800" dirty="0" smtClean="0">
              <a:cs typeface="Courier New" pitchFamily="49" charset="0"/>
            </a:endParaRP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83082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Testing</a:t>
            </a:r>
            <a:endParaRPr lang="en-GB"/>
          </a:p>
        </p:txBody>
      </p:sp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1308100"/>
            <a:ext cx="8229600" cy="5146675"/>
          </a:xfrm>
          <a:solidFill>
            <a:srgbClr val="FFFFFF"/>
          </a:solidFill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 dirty="0" smtClean="0"/>
              <a:t>ns-3 models need tests verifiable by others (often overlooked)</a:t>
            </a:r>
            <a:endParaRPr lang="en-GB" sz="2400" dirty="0"/>
          </a:p>
          <a:p>
            <a:pPr marL="939800" lvl="1" indent="-457200">
              <a:buFont typeface="Arial" panose="020B0604020202020204" pitchFamily="34" charset="0"/>
              <a:buChar char="-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/>
              <a:t>Onus is on the simulation project to validate and document results</a:t>
            </a:r>
          </a:p>
          <a:p>
            <a:pPr marL="939800" lvl="1" indent="-457200">
              <a:buFont typeface="Arial" panose="020B0604020202020204" pitchFamily="34" charset="0"/>
              <a:buChar char="-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/>
              <a:t>Onus is also on the researcher to verify results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 dirty="0"/>
              <a:t>ns-3 strategies: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/>
              <a:t>regression </a:t>
            </a:r>
            <a:r>
              <a:rPr lang="en-GB" sz="2400" dirty="0" smtClean="0"/>
              <a:t>tests</a:t>
            </a:r>
            <a:endParaRPr lang="en-GB" sz="2400" dirty="0"/>
          </a:p>
          <a:p>
            <a:pPr marL="1139825" lvl="2" indent="-225425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000" dirty="0"/>
              <a:t>Aim for </a:t>
            </a:r>
            <a:r>
              <a:rPr lang="en-GB" sz="2000" b="1" i="1" dirty="0"/>
              <a:t>event-based </a:t>
            </a:r>
            <a:r>
              <a:rPr lang="en-GB" sz="2000" dirty="0"/>
              <a:t>rather than </a:t>
            </a:r>
            <a:r>
              <a:rPr lang="en-GB" sz="2000" b="1" i="1" dirty="0"/>
              <a:t>trace-based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 smtClean="0"/>
              <a:t>unit tests for verification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 smtClean="0"/>
              <a:t>validation </a:t>
            </a:r>
            <a:r>
              <a:rPr lang="en-GB" sz="2400" dirty="0"/>
              <a:t>of models on </a:t>
            </a:r>
            <a:r>
              <a:rPr lang="en-GB" sz="2400" dirty="0" err="1" smtClean="0"/>
              <a:t>testbeds</a:t>
            </a:r>
            <a:r>
              <a:rPr lang="en-GB" sz="2400" dirty="0" smtClean="0"/>
              <a:t> where possible</a:t>
            </a:r>
            <a:endParaRPr lang="en-GB" sz="2400" dirty="0"/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/>
              <a:t>reuse of code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75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Test framework</a:t>
            </a:r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 dirty="0"/>
              <a:t>ns-3-dev is checked nightly on multiple platforms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dirty="0"/>
              <a:t>Linux gcc-4.x, </a:t>
            </a:r>
            <a:r>
              <a:rPr lang="en-US" sz="2400" dirty="0" smtClean="0"/>
              <a:t>i386 </a:t>
            </a:r>
            <a:r>
              <a:rPr lang="en-US" sz="2400" dirty="0"/>
              <a:t>and x86_64, OS </a:t>
            </a:r>
            <a:r>
              <a:rPr lang="en-US" sz="2400" dirty="0" smtClean="0"/>
              <a:t>X, FreeBSD clang, and Cygwin (occasionally)</a:t>
            </a:r>
            <a:endParaRPr lang="en-US" sz="2400" dirty="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dirty="0">
                <a:latin typeface="Courier New" pitchFamily="49" charset="0"/>
              </a:rPr>
              <a:t>./test.py</a:t>
            </a:r>
            <a:r>
              <a:rPr lang="en-US" sz="2800" dirty="0"/>
              <a:t> will run regression tests</a:t>
            </a:r>
          </a:p>
          <a:p>
            <a:pPr marL="711200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0" y="34290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Walk through test code, test terminology (suite, case), and examples of how tests are run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35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Improving performance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Debug vs optimized builds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./waf -d debug configure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./waf -d debug optimized</a:t>
            </a:r>
          </a:p>
          <a:p>
            <a:pPr marL="311150" indent="-31115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280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Build ns-3 with static libraries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smtClean="0"/>
              <a:t>./waf --enable-static</a:t>
            </a:r>
            <a:endParaRPr lang="en-US" sz="2400"/>
          </a:p>
          <a:p>
            <a:pPr marL="311150" indent="-31115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z="280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Use different compilers (icc</a:t>
            </a:r>
            <a:r>
              <a:rPr lang="en-US" sz="2800" smtClean="0"/>
              <a:t>)</a:t>
            </a:r>
          </a:p>
          <a:p>
            <a:pPr lvl="1" indent="-311150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 smtClean="0"/>
              <a:t>has been done in past, not regularly tested</a:t>
            </a:r>
            <a:endParaRPr lang="en-US" sz="240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05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908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Visualization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US" b="1" dirty="0">
              <a:solidFill>
                <a:srgbClr val="006600"/>
              </a:solidFill>
              <a:ea typeface="+mj-ea"/>
              <a:cs typeface="+mj-cs"/>
            </a:endParaRP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ea typeface="+mj-ea"/>
                <a:cs typeface="+mj-cs"/>
              </a:rPr>
              <a:t>ns-3 Annual Meeting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ea typeface="+mj-ea"/>
                <a:cs typeface="+mj-cs"/>
              </a:rPr>
              <a:t>June 2016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63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preferred visualizer for ns-3</a:t>
            </a:r>
          </a:p>
          <a:p>
            <a:r>
              <a:rPr lang="en-US" dirty="0" smtClean="0"/>
              <a:t>Several tools have been developed over the years, with some scope limitations</a:t>
            </a:r>
          </a:p>
          <a:p>
            <a:pPr lvl="1"/>
            <a:r>
              <a:rPr lang="en-US" dirty="0" err="1" smtClean="0"/>
              <a:t>Pyviz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FlowMonitor</a:t>
            </a:r>
            <a:r>
              <a:rPr lang="en-US" dirty="0" smtClean="0"/>
              <a:t> (statistics with </a:t>
            </a:r>
            <a:r>
              <a:rPr lang="en-US" dirty="0" err="1" smtClean="0"/>
              <a:t>Pyviz</a:t>
            </a:r>
            <a:r>
              <a:rPr lang="en-US" dirty="0" smtClean="0"/>
              <a:t> linkage)</a:t>
            </a:r>
          </a:p>
          <a:p>
            <a:pPr lvl="1"/>
            <a:r>
              <a:rPr lang="en-US" dirty="0" err="1" smtClean="0"/>
              <a:t>NetAnim</a:t>
            </a:r>
            <a:r>
              <a:rPr lang="en-US" dirty="0"/>
              <a:t> </a:t>
            </a:r>
            <a:r>
              <a:rPr lang="en-US" dirty="0" smtClean="0"/>
              <a:t>(George Riley and John Abraham)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0817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PyViz 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Developed by Gustavo </a:t>
            </a:r>
            <a:r>
              <a:rPr lang="en-US" sz="2800" dirty="0" err="1" smtClean="0"/>
              <a:t>Carneiro</a:t>
            </a:r>
            <a:endParaRPr lang="en-US" sz="2800" dirty="0" smtClean="0"/>
          </a:p>
          <a:p>
            <a:r>
              <a:rPr lang="en-US" sz="2800" dirty="0" smtClean="0"/>
              <a:t>Live simulation visualizer (no trace files)</a:t>
            </a:r>
          </a:p>
          <a:p>
            <a:r>
              <a:rPr lang="en-US" sz="2800" dirty="0" smtClean="0"/>
              <a:t>Useful for debugging</a:t>
            </a:r>
          </a:p>
          <a:p>
            <a:pPr lvl="1"/>
            <a:r>
              <a:rPr lang="en-US" sz="2400" dirty="0" smtClean="0"/>
              <a:t>mobility model behavior</a:t>
            </a:r>
          </a:p>
          <a:p>
            <a:pPr lvl="1"/>
            <a:r>
              <a:rPr lang="en-US" sz="2400" dirty="0" smtClean="0"/>
              <a:t>where are packets being dropped?</a:t>
            </a:r>
          </a:p>
          <a:p>
            <a:r>
              <a:rPr lang="en-US" sz="2800" dirty="0" smtClean="0"/>
              <a:t>Built-in interactive Python console to debug the state of running objects</a:t>
            </a:r>
          </a:p>
          <a:p>
            <a:r>
              <a:rPr lang="en-US" sz="2800" dirty="0" smtClean="0"/>
              <a:t>Works with Python and C++ programs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Pyviz screenshot (Graphviz layout)</a:t>
            </a:r>
            <a:r>
              <a:rPr lang="en-US"/>
              <a:t>	</a:t>
            </a:r>
          </a:p>
        </p:txBody>
      </p:sp>
      <p:pic>
        <p:nvPicPr>
          <p:cNvPr id="22630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4577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2E36543-8CCC-4D22-8575-5BE96674DB97}" type="slidenum">
              <a:rPr lang="en-GB" smtClean="0"/>
              <a:pPr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Pyviz and FlowMonitor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1295400"/>
          </a:xfrm>
        </p:spPr>
        <p:txBody>
          <a:bodyPr/>
          <a:lstStyle/>
          <a:p>
            <a:r>
              <a:rPr lang="en-US" sz="2400" smtClean="0"/>
              <a:t>src/flow-monitor/examples/wifi-olsr-flowmon.py</a:t>
            </a:r>
            <a:endParaRPr lang="en-US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905000"/>
            <a:ext cx="616135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3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 PyViz in your simulations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sure PyViz is enabled in the build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If program supports CommandLine parsing, pass the option 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--SimulatorImplementationType=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ns3::VisualSimulatorImpl</a:t>
            </a:r>
          </a:p>
          <a:p>
            <a:r>
              <a:rPr lang="en-US" smtClean="0"/>
              <a:t>Alternatively, pass the "--vis" option</a:t>
            </a:r>
          </a:p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267575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libraries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more sophisticated scenarios and models typically leverage other libraries</a:t>
            </a:r>
          </a:p>
          <a:p>
            <a:r>
              <a:rPr lang="en-US" sz="2800" dirty="0" smtClean="0"/>
              <a:t>ns-3 main distribution uses optional libraries (libxml2, </a:t>
            </a:r>
            <a:r>
              <a:rPr lang="en-US" sz="2800" dirty="0" err="1" smtClean="0"/>
              <a:t>gsl</a:t>
            </a:r>
            <a:r>
              <a:rPr lang="en-US" sz="2800" dirty="0" smtClean="0"/>
              <a:t>, </a:t>
            </a:r>
            <a:r>
              <a:rPr lang="en-US" sz="2800" dirty="0" err="1" smtClean="0"/>
              <a:t>mysql</a:t>
            </a:r>
            <a:r>
              <a:rPr lang="en-US" sz="2800" dirty="0" smtClean="0"/>
              <a:t>) but care is taken to avoid strict build dependencies</a:t>
            </a:r>
          </a:p>
          <a:p>
            <a:r>
              <a:rPr lang="en-US" sz="2800" dirty="0" smtClean="0"/>
              <a:t>the 'bake' tool (described later) helps to manage library dependencies</a:t>
            </a:r>
          </a:p>
          <a:p>
            <a:r>
              <a:rPr lang="en-US" sz="2800" dirty="0" smtClean="0"/>
              <a:t>users are free to write their own </a:t>
            </a:r>
            <a:r>
              <a:rPr lang="en-US" sz="2800" dirty="0" err="1" smtClean="0"/>
              <a:t>Makefiles</a:t>
            </a:r>
            <a:r>
              <a:rPr lang="en-US" sz="2800" dirty="0" smtClean="0"/>
              <a:t> or </a:t>
            </a:r>
            <a:r>
              <a:rPr lang="en-US" sz="2800" dirty="0" err="1" smtClean="0"/>
              <a:t>wscripts</a:t>
            </a:r>
            <a:r>
              <a:rPr lang="en-US" sz="2800" dirty="0" smtClean="0"/>
              <a:t> to do something special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2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Network monitoring framework found in</a:t>
            </a:r>
            <a:r>
              <a:rPr lang="en-US" smtClean="0"/>
              <a:t>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src/flow-monitor/</a:t>
            </a:r>
          </a:p>
          <a:p>
            <a:r>
              <a:rPr lang="en-US" smtClean="0">
                <a:cs typeface="Courier New" pitchFamily="49" charset="0"/>
              </a:rPr>
              <a:t>Goals: </a:t>
            </a:r>
          </a:p>
          <a:p>
            <a:pPr lvl="1"/>
            <a:r>
              <a:rPr lang="en-US" smtClean="0">
                <a:cs typeface="Courier New" pitchFamily="49" charset="0"/>
              </a:rPr>
              <a:t>detect all flows passing through network</a:t>
            </a:r>
          </a:p>
          <a:p>
            <a:pPr lvl="1"/>
            <a:r>
              <a:rPr lang="en-US" smtClean="0">
                <a:cs typeface="Courier New" pitchFamily="49" charset="0"/>
              </a:rPr>
              <a:t>stores metrics for analysis such as bitrates, duration, delays, packet sizes, packet loss ratios</a:t>
            </a:r>
          </a:p>
          <a:p>
            <a:pPr lvl="1"/>
            <a:endParaRPr lang="en-US" smtClean="0"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7820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</a:rPr>
              <a:t>G. Carneiro, P. Fortuna, M. Ricardo, "FlowMonitor-- a network monitoring framework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for the Network Simulator ns-3," Proceedings of NSTools 2009.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80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architecture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Basic classes</a:t>
            </a:r>
          </a:p>
          <a:p>
            <a:pPr lvl="1"/>
            <a:r>
              <a:rPr lang="en-US" sz="2400" dirty="0" err="1" smtClean="0"/>
              <a:t>FlowMonitor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FlowProbe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FlowClassifier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FlowMonitorHelper</a:t>
            </a:r>
            <a:endParaRPr lang="en-US" sz="2400" dirty="0" smtClean="0"/>
          </a:p>
          <a:p>
            <a:r>
              <a:rPr lang="en-US" sz="2800" dirty="0" smtClean="0"/>
              <a:t>IPv4 and IPv6</a:t>
            </a:r>
            <a:endParaRPr lang="en-US" dirty="0" smtClean="0">
              <a:cs typeface="Courier New" pitchFamily="49" charset="0"/>
            </a:endParaRPr>
          </a:p>
          <a:p>
            <a:pPr lvl="1"/>
            <a:endParaRPr lang="en-US" dirty="0" smtClean="0"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8117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</a:rPr>
              <a:t>Figure credit:  G. Carneiro, P. Fortuna, M. Ricardo, "FlowMonitor-- a network monitoring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framework for the Network Simulator ns-3," Proceedings of NSTools 2009.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8874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6446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Statistics gathered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59150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2418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configuration</a:t>
            </a:r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359259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838200"/>
          </a:xfrm>
        </p:spPr>
        <p:txBody>
          <a:bodyPr/>
          <a:lstStyle/>
          <a:p>
            <a:r>
              <a:rPr lang="en-US" sz="2000" smtClean="0">
                <a:latin typeface="Courier New" pitchFamily="49" charset="0"/>
                <a:cs typeface="Courier New" pitchFamily="49" charset="0"/>
              </a:rPr>
              <a:t>example/wireless/wifi-hidden-terminal.cc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2057400"/>
            <a:ext cx="3581400" cy="3810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3048000"/>
            <a:ext cx="8382000" cy="23622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27408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FlowMonitor output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program exports statistics to stdout</a:t>
            </a:r>
          </a:p>
          <a:p>
            <a:r>
              <a:rPr lang="en-US" smtClean="0"/>
              <a:t>Other examples integrate with PyViz 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4168140" cy="2621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1657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4953000" cy="584775"/>
          </a:xfrm>
        </p:spPr>
        <p:txBody>
          <a:bodyPr/>
          <a:lstStyle/>
          <a:p>
            <a:r>
              <a:rPr lang="en-US" smtClean="0"/>
              <a:t>NetAnim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52562"/>
            <a:ext cx="8197850" cy="4872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smtClean="0"/>
              <a:t>"</a:t>
            </a:r>
            <a:r>
              <a:rPr lang="en-US" sz="2400" dirty="0" err="1" smtClean="0"/>
              <a:t>NetAnim</a:t>
            </a:r>
            <a:r>
              <a:rPr lang="en-US" sz="2400" dirty="0" smtClean="0"/>
              <a:t>" by George Riley and John Abraham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700" y="5492234"/>
            <a:ext cx="65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pyviz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209800" cy="425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0983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81200"/>
            <a:ext cx="192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NetAnim key features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Animate packets over wired-links and wireless-links</a:t>
            </a:r>
          </a:p>
          <a:p>
            <a:pPr lvl="1"/>
            <a:r>
              <a:rPr lang="en-US" sz="2400" smtClean="0"/>
              <a:t>limited support for LTE traces</a:t>
            </a:r>
          </a:p>
          <a:p>
            <a:r>
              <a:rPr lang="en-US" sz="2800" smtClean="0"/>
              <a:t>Packet timeline with regex filter on packet meta-data. </a:t>
            </a:r>
          </a:p>
          <a:p>
            <a:r>
              <a:rPr lang="en-US" sz="2800" smtClean="0"/>
              <a:t>Node position statistics with node trajectory plotting (path of a mobile node). </a:t>
            </a:r>
          </a:p>
          <a:p>
            <a:r>
              <a:rPr lang="en-US" sz="2800" smtClean="0"/>
              <a:t>Print brief packet-meta data on packets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723900" y="3541712"/>
            <a:ext cx="7239000" cy="1752600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Emulation support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smtClean="0"/>
              <a:t>ns-3 training, June 2016</a:t>
            </a:r>
            <a:endParaRPr lang="en-GB" sz="32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147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167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Emulation modes</a:t>
            </a:r>
          </a:p>
          <a:p>
            <a:pPr lvl="1"/>
            <a:r>
              <a:rPr lang="en-US" dirty="0" smtClean="0"/>
              <a:t>Tap Bridge</a:t>
            </a:r>
          </a:p>
          <a:p>
            <a:pPr lvl="1"/>
            <a:r>
              <a:rPr lang="en-US" dirty="0" err="1" smtClean="0"/>
              <a:t>FdNetDevice</a:t>
            </a:r>
            <a:endParaRPr lang="en-US" dirty="0" smtClean="0"/>
          </a:p>
          <a:p>
            <a:r>
              <a:rPr lang="en-US" dirty="0" smtClean="0"/>
              <a:t>Direct Code Execution (DCE)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Linux Kernel</a:t>
            </a:r>
          </a:p>
          <a:p>
            <a:pPr lvl="1"/>
            <a:r>
              <a:rPr lang="en-US" dirty="0" smtClean="0"/>
              <a:t>DCE Cradle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559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Emulation support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878388"/>
          </a:xfrm>
          <a:ln/>
        </p:spPr>
        <p:txBody>
          <a:bodyPr/>
          <a:lstStyle/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Support moving between simulation and </a:t>
            </a:r>
            <a:r>
              <a:rPr lang="en-GB" sz="2400" dirty="0" err="1"/>
              <a:t>testbeds</a:t>
            </a:r>
            <a:r>
              <a:rPr lang="en-GB" sz="2400" dirty="0"/>
              <a:t> or live systems</a:t>
            </a:r>
          </a:p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 real-time scheduler, and support for two modes of </a:t>
            </a:r>
            <a:r>
              <a:rPr lang="en-GB" sz="2400" dirty="0" smtClean="0"/>
              <a:t>emulation</a:t>
            </a:r>
          </a:p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Linux is only operating system supported</a:t>
            </a:r>
            <a:endParaRPr lang="en-GB" sz="2400" dirty="0"/>
          </a:p>
          <a:p>
            <a:pPr marL="311150" indent="-3111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Must run simulator in real time</a:t>
            </a:r>
            <a:endParaRPr lang="en-GB" sz="2400" dirty="0"/>
          </a:p>
          <a:p>
            <a:pPr marL="711200" lvl="1" indent="-2540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err="1">
                <a:latin typeface="Courier New" pitchFamily="49" charset="0"/>
              </a:rPr>
              <a:t>GlobalValue</a:t>
            </a:r>
            <a:r>
              <a:rPr lang="en-GB" sz="1800" dirty="0">
                <a:latin typeface="Courier New" pitchFamily="49" charset="0"/>
              </a:rPr>
              <a:t>::Bind (“</a:t>
            </a:r>
            <a:r>
              <a:rPr lang="en-GB" sz="1800" dirty="0" err="1">
                <a:latin typeface="Courier New" pitchFamily="49" charset="0"/>
              </a:rPr>
              <a:t>SimulatorImplementationType</a:t>
            </a:r>
            <a:r>
              <a:rPr lang="en-GB" sz="1800" dirty="0">
                <a:latin typeface="Courier New" pitchFamily="49" charset="0"/>
              </a:rPr>
              <a:t>”, </a:t>
            </a:r>
            <a:r>
              <a:rPr lang="en-GB" sz="1800" dirty="0" err="1" smtClean="0">
                <a:latin typeface="Courier New" pitchFamily="49" charset="0"/>
              </a:rPr>
              <a:t>StringValue</a:t>
            </a:r>
            <a:r>
              <a:rPr lang="en-GB" sz="1800" dirty="0" smtClean="0">
                <a:latin typeface="Courier New" pitchFamily="49" charset="0"/>
              </a:rPr>
              <a:t> (“ns3</a:t>
            </a:r>
            <a:r>
              <a:rPr lang="en-GB" sz="1800" dirty="0">
                <a:latin typeface="Courier New" pitchFamily="49" charset="0"/>
              </a:rPr>
              <a:t>::</a:t>
            </a:r>
            <a:r>
              <a:rPr lang="en-GB" sz="1800" dirty="0" err="1">
                <a:latin typeface="Courier New" pitchFamily="49" charset="0"/>
              </a:rPr>
              <a:t>RealTimeSimulatorImpl</a:t>
            </a:r>
            <a:r>
              <a:rPr lang="en-GB" sz="1800" dirty="0" smtClean="0">
                <a:latin typeface="Courier New" pitchFamily="49" charset="0"/>
              </a:rPr>
              <a:t>”));</a:t>
            </a:r>
            <a:endParaRPr lang="en-GB" sz="1800" dirty="0">
              <a:latin typeface="Courier New" pitchFamily="49" charset="0"/>
            </a:endParaRPr>
          </a:p>
          <a:p>
            <a:pPr lvl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Must enable checksum calculations across models</a:t>
            </a:r>
            <a:endParaRPr lang="en-GB" sz="2400" dirty="0"/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err="1">
                <a:latin typeface="Courier New" pitchFamily="49" charset="0"/>
              </a:rPr>
              <a:t>GlobalValue</a:t>
            </a:r>
            <a:r>
              <a:rPr lang="en-GB" sz="1800" dirty="0">
                <a:latin typeface="Courier New" pitchFamily="49" charset="0"/>
              </a:rPr>
              <a:t>::Bind </a:t>
            </a:r>
            <a:r>
              <a:rPr lang="en-GB" sz="1800" dirty="0" smtClean="0">
                <a:latin typeface="Courier New" pitchFamily="49" charset="0"/>
              </a:rPr>
              <a:t>(“</a:t>
            </a:r>
            <a:r>
              <a:rPr lang="en-GB" sz="1800" dirty="0" err="1" smtClean="0">
                <a:latin typeface="Courier New" pitchFamily="49" charset="0"/>
              </a:rPr>
              <a:t>ChecksumEnabled</a:t>
            </a:r>
            <a:r>
              <a:rPr lang="en-GB" sz="1800" dirty="0" smtClean="0">
                <a:latin typeface="Courier New" pitchFamily="49" charset="0"/>
              </a:rPr>
              <a:t>”, </a:t>
            </a:r>
            <a:r>
              <a:rPr lang="en-GB" sz="1800" dirty="0" err="1" smtClean="0">
                <a:latin typeface="Courier New" pitchFamily="49" charset="0"/>
              </a:rPr>
              <a:t>BooleanValue</a:t>
            </a:r>
            <a:r>
              <a:rPr lang="en-GB" sz="1800" dirty="0" smtClean="0">
                <a:latin typeface="Courier New" pitchFamily="49" charset="0"/>
              </a:rPr>
              <a:t> (true));</a:t>
            </a:r>
            <a:endParaRPr lang="en-GB" sz="1800" dirty="0">
              <a:latin typeface="Courier New" pitchFamily="49" charset="0"/>
            </a:endParaRPr>
          </a:p>
          <a:p>
            <a:pPr indent="-2540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200" dirty="0" smtClean="0"/>
              <a:t>Must run as root</a:t>
            </a:r>
            <a:endParaRPr lang="en-GB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smtClean="0">
                <a:solidFill>
                  <a:schemeClr val="tx1"/>
                </a:solidFill>
              </a:rPr>
              <a:t>ns-3 training, June 2016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53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Gnuplot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ourier New" pitchFamily="49" charset="0"/>
                <a:cs typeface="Courier New" pitchFamily="49" charset="0"/>
              </a:rPr>
              <a:t>src/tools/gnuplot.{cc,h}</a:t>
            </a:r>
          </a:p>
          <a:p>
            <a:r>
              <a:rPr lang="en-US" smtClean="0"/>
              <a:t>C++ wrapper around gnuplot</a:t>
            </a:r>
          </a:p>
          <a:p>
            <a:r>
              <a:rPr lang="en-US" smtClean="0"/>
              <a:t>classes: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Gnuplot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GnuplotDataset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Gnuplot2dDataset, Gnuplot2dFunction</a:t>
            </a:r>
          </a:p>
          <a:p>
            <a:pPr lvl="2"/>
            <a:r>
              <a:rPr lang="en-US" smtClean="0">
                <a:latin typeface="Courier New" pitchFamily="49" charset="0"/>
                <a:cs typeface="Courier New" pitchFamily="49" charset="0"/>
              </a:rPr>
              <a:t>Gnuplot3dDataset, Gnuplot3dFunction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1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ns-3 emulation modes</a:t>
            </a:r>
          </a:p>
        </p:txBody>
      </p:sp>
      <p:sp>
        <p:nvSpPr>
          <p:cNvPr id="39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smtClean="0">
                <a:solidFill>
                  <a:schemeClr val="tx1"/>
                </a:solidFill>
              </a:rPr>
              <a:t>ns-3 training, June 2016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A5BB6386-BE8C-40B2-A719-C2B066139CDB}" type="slidenum">
              <a:rPr lang="en-GB"/>
              <a:pPr/>
              <a:t>150</a:t>
            </a:fld>
            <a:endParaRPr lang="en-GB"/>
          </a:p>
        </p:txBody>
      </p:sp>
      <p:sp>
        <p:nvSpPr>
          <p:cNvPr id="232450" name="AutoShape 2"/>
          <p:cNvSpPr>
            <a:spLocks noChangeArrowheads="1"/>
          </p:cNvSpPr>
          <p:nvPr/>
        </p:nvSpPr>
        <p:spPr bwMode="auto">
          <a:xfrm>
            <a:off x="469900" y="1447800"/>
            <a:ext cx="4127500" cy="3289300"/>
          </a:xfrm>
          <a:prstGeom prst="roundRect">
            <a:avLst>
              <a:gd name="adj" fmla="val 46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044700"/>
            <a:ext cx="1065213" cy="1903413"/>
            <a:chOff x="336" y="1584"/>
            <a:chExt cx="671" cy="1199"/>
          </a:xfrm>
        </p:grpSpPr>
        <p:sp>
          <p:nvSpPr>
            <p:cNvPr id="232453" name="Rectangle 5"/>
            <p:cNvSpPr>
              <a:spLocks noChangeArrowheads="1"/>
            </p:cNvSpPr>
            <p:nvPr/>
          </p:nvSpPr>
          <p:spPr bwMode="auto">
            <a:xfrm>
              <a:off x="336" y="1584"/>
              <a:ext cx="672" cy="12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4" name="Rectangle 6"/>
            <p:cNvSpPr>
              <a:spLocks noChangeArrowheads="1"/>
            </p:cNvSpPr>
            <p:nvPr/>
          </p:nvSpPr>
          <p:spPr bwMode="auto">
            <a:xfrm>
              <a:off x="432" y="1962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virtual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</p:grp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2095500" y="2432050"/>
            <a:ext cx="914400" cy="11430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2209800" y="2922588"/>
            <a:ext cx="685800" cy="2635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ns-3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00400" y="2044700"/>
            <a:ext cx="1065213" cy="1903413"/>
            <a:chOff x="1920" y="1584"/>
            <a:chExt cx="671" cy="1199"/>
          </a:xfrm>
        </p:grpSpPr>
        <p:sp>
          <p:nvSpPr>
            <p:cNvPr id="232458" name="Rectangle 10"/>
            <p:cNvSpPr>
              <a:spLocks noChangeArrowheads="1"/>
            </p:cNvSpPr>
            <p:nvPr/>
          </p:nvSpPr>
          <p:spPr bwMode="auto">
            <a:xfrm>
              <a:off x="1920" y="1584"/>
              <a:ext cx="672" cy="12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2016" y="1962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virtual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</p:grp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1295400" y="39497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>
            <a:off x="2408238" y="3581400"/>
            <a:ext cx="4762" cy="825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>
            <a:off x="2733675" y="3594100"/>
            <a:ext cx="4763" cy="825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>
            <a:off x="3835400" y="39497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609600" y="4864100"/>
            <a:ext cx="41910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17500" indent="-309563">
              <a:lnSpc>
                <a:spcPct val="100000"/>
              </a:lnSpc>
              <a:spcBef>
                <a:spcPts val="800"/>
              </a:spcBef>
              <a:buFont typeface="Arial" charset="0"/>
              <a:buNone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</a:pPr>
            <a:r>
              <a:rPr lang="en-GB" sz="2000">
                <a:solidFill>
                  <a:srgbClr val="000000"/>
                </a:solidFill>
              </a:rPr>
              <a:t>1) ns-3 interconnects real or virtual machines</a:t>
            </a:r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>
            <a:off x="1314450" y="4416425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2743200" y="4425950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953000" y="1295400"/>
            <a:ext cx="4191000" cy="4271963"/>
            <a:chOff x="3120" y="816"/>
            <a:chExt cx="2640" cy="2691"/>
          </a:xfrm>
        </p:grpSpPr>
        <p:sp>
          <p:nvSpPr>
            <p:cNvPr id="232468" name="Rectangle 20"/>
            <p:cNvSpPr>
              <a:spLocks noChangeArrowheads="1"/>
            </p:cNvSpPr>
            <p:nvPr/>
          </p:nvSpPr>
          <p:spPr bwMode="auto">
            <a:xfrm>
              <a:off x="3120" y="840"/>
              <a:ext cx="672" cy="1200"/>
            </a:xfrm>
            <a:prstGeom prst="rect">
              <a:avLst/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9" name="Rectangle 21"/>
            <p:cNvSpPr>
              <a:spLocks noChangeArrowheads="1"/>
            </p:cNvSpPr>
            <p:nvPr/>
          </p:nvSpPr>
          <p:spPr bwMode="auto">
            <a:xfrm>
              <a:off x="3184" y="1698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  <p:sp>
          <p:nvSpPr>
            <p:cNvPr id="232470" name="AutoShape 22"/>
            <p:cNvSpPr>
              <a:spLocks noChangeArrowheads="1"/>
            </p:cNvSpPr>
            <p:nvPr/>
          </p:nvSpPr>
          <p:spPr bwMode="auto">
            <a:xfrm>
              <a:off x="3176" y="992"/>
              <a:ext cx="576" cy="72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3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1" name="Rectangle 23"/>
            <p:cNvSpPr>
              <a:spLocks noChangeArrowheads="1"/>
            </p:cNvSpPr>
            <p:nvPr/>
          </p:nvSpPr>
          <p:spPr bwMode="auto">
            <a:xfrm>
              <a:off x="3248" y="1302"/>
              <a:ext cx="432" cy="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ns-3</a:t>
              </a:r>
            </a:p>
          </p:txBody>
        </p:sp>
        <p:sp>
          <p:nvSpPr>
            <p:cNvPr id="232472" name="Line 24"/>
            <p:cNvSpPr>
              <a:spLocks noChangeShapeType="1"/>
            </p:cNvSpPr>
            <p:nvPr/>
          </p:nvSpPr>
          <p:spPr bwMode="auto">
            <a:xfrm>
              <a:off x="3504" y="2040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3" name="AutoShape 25"/>
            <p:cNvSpPr>
              <a:spLocks noChangeArrowheads="1"/>
            </p:cNvSpPr>
            <p:nvPr/>
          </p:nvSpPr>
          <p:spPr bwMode="auto">
            <a:xfrm>
              <a:off x="3248" y="2192"/>
              <a:ext cx="216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>
                  <a:solidFill>
                    <a:srgbClr val="000000"/>
                  </a:solidFill>
                </a:rPr>
                <a:t>             Testbed</a:t>
              </a:r>
            </a:p>
          </p:txBody>
        </p:sp>
        <p:sp>
          <p:nvSpPr>
            <p:cNvPr id="232474" name="Rectangle 26"/>
            <p:cNvSpPr>
              <a:spLocks noChangeArrowheads="1"/>
            </p:cNvSpPr>
            <p:nvPr/>
          </p:nvSpPr>
          <p:spPr bwMode="auto">
            <a:xfrm>
              <a:off x="4648" y="816"/>
              <a:ext cx="672" cy="1200"/>
            </a:xfrm>
            <a:prstGeom prst="rect">
              <a:avLst/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5" name="Rectangle 27"/>
            <p:cNvSpPr>
              <a:spLocks noChangeArrowheads="1"/>
            </p:cNvSpPr>
            <p:nvPr/>
          </p:nvSpPr>
          <p:spPr bwMode="auto">
            <a:xfrm>
              <a:off x="4712" y="1674"/>
              <a:ext cx="576" cy="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real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machine</a:t>
              </a:r>
            </a:p>
          </p:txBody>
        </p:sp>
        <p:sp>
          <p:nvSpPr>
            <p:cNvPr id="232476" name="AutoShape 28"/>
            <p:cNvSpPr>
              <a:spLocks noChangeArrowheads="1"/>
            </p:cNvSpPr>
            <p:nvPr/>
          </p:nvSpPr>
          <p:spPr bwMode="auto">
            <a:xfrm>
              <a:off x="4704" y="968"/>
              <a:ext cx="576" cy="72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3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7" name="Rectangle 29"/>
            <p:cNvSpPr>
              <a:spLocks noChangeArrowheads="1"/>
            </p:cNvSpPr>
            <p:nvPr/>
          </p:nvSpPr>
          <p:spPr bwMode="auto">
            <a:xfrm>
              <a:off x="4776" y="1278"/>
              <a:ext cx="432" cy="1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ns-3</a:t>
              </a:r>
            </a:p>
          </p:txBody>
        </p:sp>
        <p:sp>
          <p:nvSpPr>
            <p:cNvPr id="232478" name="Line 30"/>
            <p:cNvSpPr>
              <a:spLocks noChangeShapeType="1"/>
            </p:cNvSpPr>
            <p:nvPr/>
          </p:nvSpPr>
          <p:spPr bwMode="auto">
            <a:xfrm>
              <a:off x="5168" y="2032"/>
              <a:ext cx="1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9" name="Text Box 31"/>
            <p:cNvSpPr txBox="1">
              <a:spLocks noChangeArrowheads="1"/>
            </p:cNvSpPr>
            <p:nvPr/>
          </p:nvSpPr>
          <p:spPr bwMode="auto">
            <a:xfrm>
              <a:off x="3120" y="3064"/>
              <a:ext cx="2640" cy="4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17500" indent="-309563">
                <a:lnSpc>
                  <a:spcPct val="100000"/>
                </a:lnSpc>
                <a:spcBef>
                  <a:spcPts val="800"/>
                </a:spcBef>
                <a:buFont typeface="Arial" charset="0"/>
                <a:buNone/>
                <a:tabLst>
                  <a:tab pos="317500" algn="l"/>
                  <a:tab pos="774700" algn="l"/>
                  <a:tab pos="1231900" algn="l"/>
                  <a:tab pos="1689100" algn="l"/>
                  <a:tab pos="2146300" algn="l"/>
                  <a:tab pos="2603500" algn="l"/>
                  <a:tab pos="3060700" algn="l"/>
                  <a:tab pos="3517900" algn="l"/>
                  <a:tab pos="3975100" algn="l"/>
                  <a:tab pos="4432300" algn="l"/>
                  <a:tab pos="4889500" algn="l"/>
                  <a:tab pos="5346700" algn="l"/>
                  <a:tab pos="5803900" algn="l"/>
                  <a:tab pos="6261100" algn="l"/>
                  <a:tab pos="6718300" algn="l"/>
                  <a:tab pos="7175500" algn="l"/>
                  <a:tab pos="7632700" algn="l"/>
                  <a:tab pos="8089900" algn="l"/>
                  <a:tab pos="8547100" algn="l"/>
                  <a:tab pos="9004300" algn="l"/>
                  <a:tab pos="94615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2) testbeds interconnect ns-3 stacks</a:t>
              </a:r>
            </a:p>
          </p:txBody>
        </p:sp>
      </p:grpSp>
      <p:sp>
        <p:nvSpPr>
          <p:cNvPr id="232480" name="Line 32"/>
          <p:cNvSpPr>
            <a:spLocks noChangeShapeType="1"/>
          </p:cNvSpPr>
          <p:nvPr/>
        </p:nvSpPr>
        <p:spPr bwMode="auto">
          <a:xfrm>
            <a:off x="1314450" y="4416425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>
            <a:off x="2743200" y="4425950"/>
            <a:ext cx="1090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82" name="Text Box 34"/>
          <p:cNvSpPr txBox="1">
            <a:spLocks noChangeArrowheads="1"/>
          </p:cNvSpPr>
          <p:nvPr/>
        </p:nvSpPr>
        <p:spPr bwMode="auto">
          <a:xfrm>
            <a:off x="673100" y="1511300"/>
            <a:ext cx="1487488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58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real machine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33400" y="5562600"/>
            <a:ext cx="8305800" cy="609600"/>
            <a:chOff x="336" y="3504"/>
            <a:chExt cx="5232" cy="384"/>
          </a:xfrm>
        </p:grpSpPr>
        <p:sp>
          <p:nvSpPr>
            <p:cNvPr id="232484" name="AutoShape 36"/>
            <p:cNvSpPr>
              <a:spLocks noChangeArrowheads="1"/>
            </p:cNvSpPr>
            <p:nvPr/>
          </p:nvSpPr>
          <p:spPr bwMode="auto">
            <a:xfrm>
              <a:off x="336" y="3504"/>
              <a:ext cx="5232" cy="3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52735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5" name="Text Box 37"/>
            <p:cNvSpPr txBox="1">
              <a:spLocks noChangeArrowheads="1"/>
            </p:cNvSpPr>
            <p:nvPr/>
          </p:nvSpPr>
          <p:spPr bwMode="auto">
            <a:xfrm>
              <a:off x="576" y="3552"/>
              <a:ext cx="423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800">
                  <a:solidFill>
                    <a:srgbClr val="000000"/>
                  </a:solidFill>
                </a:rPr>
                <a:t>Various hybrids of the above are possible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250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case:  </a:t>
            </a:r>
            <a:r>
              <a:rPr lang="en-US" dirty="0" err="1" smtClean="0"/>
              <a:t>testbeds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8229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19088" indent="-319088"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19088" algn="l"/>
                <a:tab pos="776288" algn="l"/>
                <a:tab pos="1233488" algn="l"/>
                <a:tab pos="1690688" algn="l"/>
                <a:tab pos="2147888" algn="l"/>
                <a:tab pos="2605088" algn="l"/>
                <a:tab pos="3062288" algn="l"/>
                <a:tab pos="3519488" algn="l"/>
                <a:tab pos="3976688" algn="l"/>
                <a:tab pos="4433888" algn="l"/>
                <a:tab pos="4891088" algn="l"/>
                <a:tab pos="5348288" algn="l"/>
                <a:tab pos="5805488" algn="l"/>
                <a:tab pos="6262688" algn="l"/>
                <a:tab pos="6719888" algn="l"/>
                <a:tab pos="7177088" algn="l"/>
                <a:tab pos="7634288" algn="l"/>
                <a:tab pos="8091488" algn="l"/>
                <a:tab pos="8548688" algn="l"/>
                <a:tab pos="9005888" algn="l"/>
                <a:tab pos="9463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Support for use of Rutgers WINLAB ORBIT radio grid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810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4078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case:  </a:t>
            </a:r>
            <a:r>
              <a:rPr lang="en-US" dirty="0" err="1" smtClean="0"/>
              <a:t>PlanetLab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PlanetLabFdNetDeviceHelper</a:t>
            </a:r>
            <a:r>
              <a:rPr lang="en-US" sz="2400" dirty="0"/>
              <a:t> creates TAP devices on </a:t>
            </a:r>
            <a:r>
              <a:rPr lang="en-US" sz="2400" dirty="0" err="1"/>
              <a:t>PlanetLab</a:t>
            </a:r>
            <a:r>
              <a:rPr lang="en-US" sz="2400" dirty="0"/>
              <a:t> nodes using specific </a:t>
            </a:r>
            <a:r>
              <a:rPr lang="en-US" sz="2400" dirty="0" err="1"/>
              <a:t>PlanetLab</a:t>
            </a:r>
            <a:r>
              <a:rPr lang="en-US" sz="2400" dirty="0"/>
              <a:t> mechanisms (i.e. the </a:t>
            </a:r>
            <a:r>
              <a:rPr lang="en-US" sz="2400" dirty="0" err="1"/>
              <a:t>vsys</a:t>
            </a:r>
            <a:r>
              <a:rPr lang="en-US" sz="2400" dirty="0"/>
              <a:t> system), and associates the TAP device to a </a:t>
            </a:r>
            <a:r>
              <a:rPr lang="en-US" sz="2400" dirty="0" err="1"/>
              <a:t>FdNetDevice</a:t>
            </a:r>
            <a:r>
              <a:rPr lang="en-US" sz="2400" dirty="0"/>
              <a:t> in ns-3.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3019138"/>
            <a:ext cx="4800600" cy="31483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1795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case:  </a:t>
            </a:r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Mininet</a:t>
            </a:r>
            <a:r>
              <a:rPr lang="en-US" sz="2800" dirty="0" smtClean="0"/>
              <a:t> is popular in the Software-Defined Networking (SDN) community</a:t>
            </a:r>
          </a:p>
          <a:p>
            <a:r>
              <a:rPr lang="en-US" sz="2800" dirty="0" err="1" smtClean="0"/>
              <a:t>Mininet</a:t>
            </a:r>
            <a:r>
              <a:rPr lang="en-US" sz="2800" dirty="0" smtClean="0"/>
              <a:t> uses "</a:t>
            </a:r>
            <a:r>
              <a:rPr lang="en-US" sz="2800" dirty="0" err="1" smtClean="0"/>
              <a:t>TapBridge</a:t>
            </a:r>
            <a:r>
              <a:rPr lang="en-US" sz="2800" dirty="0" smtClean="0"/>
              <a:t>" integration</a:t>
            </a:r>
          </a:p>
          <a:p>
            <a:pPr marL="311150" lvl="1" indent="-311150">
              <a:spcBef>
                <a:spcPts val="800"/>
              </a:spcBef>
              <a:buFont typeface="Arial" charset="0"/>
              <a:buChar char="•"/>
            </a:pPr>
            <a:r>
              <a:rPr lang="en-US" sz="2000" dirty="0">
                <a:hlinkClick r:id="rId2"/>
              </a:rPr>
              <a:t>https://github.com/mininet/mininet/wiki/Link-modeling-using-ns-3</a:t>
            </a:r>
            <a:endParaRPr lang="en-US" sz="2000" dirty="0"/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9403"/>
            <a:ext cx="5029200" cy="2694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83190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0"/>
            <a:ext cx="8201025" cy="858838"/>
          </a:xfrm>
        </p:spPr>
        <p:txBody>
          <a:bodyPr/>
          <a:lstStyle/>
          <a:p>
            <a:pPr algn="ctr"/>
            <a:r>
              <a:rPr lang="en-US" sz="2800" dirty="0" smtClean="0"/>
              <a:t>Emulation Devices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7706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Descriptor Net Device (</a:t>
            </a:r>
            <a:r>
              <a:rPr lang="en-US" dirty="0" err="1" smtClean="0"/>
              <a:t>FdNetDevice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read and write traffic using a file descriptor provided by the </a:t>
            </a:r>
            <a:r>
              <a:rPr lang="en-US" dirty="0" smtClean="0"/>
              <a:t>user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file descriptor can be associated to a TAP device, to a raw socket, to a user space process generating/consuming traffic, etc.</a:t>
            </a:r>
            <a:endParaRPr lang="en-US" dirty="0" smtClean="0"/>
          </a:p>
          <a:p>
            <a:r>
              <a:rPr lang="en-US" dirty="0" smtClean="0"/>
              <a:t>Tap Bridge 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Tun</a:t>
            </a:r>
            <a:r>
              <a:rPr lang="en-US" dirty="0" smtClean="0"/>
              <a:t>/Tap devices with ns-3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9270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5341"/>
            <a:ext cx="8229600" cy="586957"/>
          </a:xfrm>
          <a:ln/>
        </p:spPr>
        <p:txBody>
          <a:bodyPr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“</a:t>
            </a:r>
            <a:r>
              <a:rPr lang="en-GB" dirty="0" err="1" smtClean="0"/>
              <a:t>TapBridge</a:t>
            </a:r>
            <a:r>
              <a:rPr lang="en-GB" dirty="0" smtClean="0"/>
              <a:t>":  </a:t>
            </a:r>
            <a:r>
              <a:rPr lang="en-GB" dirty="0" err="1"/>
              <a:t>netns</a:t>
            </a:r>
            <a:r>
              <a:rPr lang="en-GB" dirty="0"/>
              <a:t> and ns-3 integration</a:t>
            </a:r>
          </a:p>
        </p:txBody>
      </p:sp>
      <p:sp>
        <p:nvSpPr>
          <p:cNvPr id="40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smtClean="0">
                <a:solidFill>
                  <a:schemeClr val="tx1"/>
                </a:solidFill>
              </a:rPr>
              <a:t>ns-3 training, June 2016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D6D0E329-A9BF-45A9-AA66-E858A56D18D3}" type="slidenum">
              <a:rPr lang="en-GB"/>
              <a:pPr/>
              <a:t>156</a:t>
            </a:fld>
            <a:endParaRPr lang="en-GB"/>
          </a:p>
        </p:txBody>
      </p:sp>
      <p:sp>
        <p:nvSpPr>
          <p:cNvPr id="279555" name="AutoShape 3"/>
          <p:cNvSpPr>
            <a:spLocks noChangeArrowheads="1"/>
          </p:cNvSpPr>
          <p:nvPr/>
        </p:nvSpPr>
        <p:spPr bwMode="auto">
          <a:xfrm>
            <a:off x="457200" y="1371600"/>
            <a:ext cx="8001000" cy="3289300"/>
          </a:xfrm>
          <a:prstGeom prst="roundRect">
            <a:avLst>
              <a:gd name="adj" fmla="val 46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685800" y="1828800"/>
            <a:ext cx="1066800" cy="1905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762000" y="2522538"/>
            <a:ext cx="990600" cy="2619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Container</a:t>
            </a:r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2082800" y="1752600"/>
            <a:ext cx="5156200" cy="20574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 w="936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27000"/>
              </a:lnSpc>
              <a:buFont typeface="Arial" charset="0"/>
              <a:buNone/>
            </a:pPr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2362200" y="1828800"/>
            <a:ext cx="685800" cy="2651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ns-3</a:t>
            </a:r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1066800" y="37338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1" name="Line 9"/>
          <p:cNvSpPr>
            <a:spLocks noChangeShapeType="1"/>
          </p:cNvSpPr>
          <p:nvPr/>
        </p:nvSpPr>
        <p:spPr bwMode="auto">
          <a:xfrm>
            <a:off x="2667000" y="29718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>
            <a:off x="1066800" y="4191000"/>
            <a:ext cx="160020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661988" y="1435100"/>
            <a:ext cx="733191" cy="255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54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Linux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927100" y="33655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>
                <a:solidFill>
                  <a:schemeClr val="tx1"/>
                </a:solidFill>
              </a:rPr>
              <a:t>tapX</a:t>
            </a:r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>
            <a:off x="698500" y="33655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2667000" y="3810000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sz="1400">
                <a:solidFill>
                  <a:schemeClr val="tx1"/>
                </a:solidFill>
              </a:rPr>
              <a:t>/dev/tunX</a:t>
            </a:r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auto">
          <a:xfrm>
            <a:off x="2362200" y="2743200"/>
            <a:ext cx="12192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TapBridge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2895600" y="3048000"/>
            <a:ext cx="6858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WiFi</a:t>
            </a:r>
          </a:p>
        </p:txBody>
      </p:sp>
      <p:sp>
        <p:nvSpPr>
          <p:cNvPr id="279569" name="AutoShape 17"/>
          <p:cNvSpPr>
            <a:spLocks noChangeArrowheads="1"/>
          </p:cNvSpPr>
          <p:nvPr/>
        </p:nvSpPr>
        <p:spPr bwMode="auto">
          <a:xfrm>
            <a:off x="2286000" y="2133600"/>
            <a:ext cx="16002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0" name="Text Box 18"/>
          <p:cNvSpPr txBox="1">
            <a:spLocks noChangeArrowheads="1"/>
          </p:cNvSpPr>
          <p:nvPr/>
        </p:nvSpPr>
        <p:spPr bwMode="auto">
          <a:xfrm>
            <a:off x="2362200" y="2209800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sz="1400" i="1">
                <a:solidFill>
                  <a:schemeClr val="tx1"/>
                </a:solidFill>
              </a:rPr>
              <a:t>ghost node</a:t>
            </a:r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3276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72" name="Line 20"/>
          <p:cNvSpPr>
            <a:spLocks noChangeShapeType="1"/>
          </p:cNvSpPr>
          <p:nvPr/>
        </p:nvSpPr>
        <p:spPr bwMode="auto">
          <a:xfrm>
            <a:off x="3276600" y="3733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73" name="Line 21"/>
          <p:cNvSpPr>
            <a:spLocks noChangeShapeType="1"/>
          </p:cNvSpPr>
          <p:nvPr/>
        </p:nvSpPr>
        <p:spPr bwMode="auto">
          <a:xfrm>
            <a:off x="41148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74" name="AutoShape 22"/>
          <p:cNvSpPr>
            <a:spLocks noChangeArrowheads="1"/>
          </p:cNvSpPr>
          <p:nvPr/>
        </p:nvSpPr>
        <p:spPr bwMode="auto">
          <a:xfrm flipV="1">
            <a:off x="4038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5" name="AutoShape 23"/>
          <p:cNvSpPr>
            <a:spLocks noChangeArrowheads="1"/>
          </p:cNvSpPr>
          <p:nvPr/>
        </p:nvSpPr>
        <p:spPr bwMode="auto">
          <a:xfrm>
            <a:off x="3962400" y="1828800"/>
            <a:ext cx="1473200" cy="13398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</a:rPr>
              <a:t>             Wifi</a:t>
            </a:r>
          </a:p>
        </p:txBody>
      </p:sp>
      <p:sp>
        <p:nvSpPr>
          <p:cNvPr id="279576" name="AutoShape 24"/>
          <p:cNvSpPr>
            <a:spLocks noChangeArrowheads="1"/>
          </p:cNvSpPr>
          <p:nvPr/>
        </p:nvSpPr>
        <p:spPr bwMode="auto">
          <a:xfrm>
            <a:off x="5562600" y="2133600"/>
            <a:ext cx="16002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7" name="Text Box 25"/>
          <p:cNvSpPr txBox="1">
            <a:spLocks noChangeArrowheads="1"/>
          </p:cNvSpPr>
          <p:nvPr/>
        </p:nvSpPr>
        <p:spPr bwMode="auto">
          <a:xfrm>
            <a:off x="5715000" y="2209800"/>
            <a:ext cx="1060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sz="1400" i="1">
                <a:solidFill>
                  <a:schemeClr val="tx1"/>
                </a:solidFill>
              </a:rPr>
              <a:t>ghost node</a:t>
            </a:r>
          </a:p>
        </p:txBody>
      </p:sp>
      <p:sp>
        <p:nvSpPr>
          <p:cNvPr id="279578" name="Rectangle 26"/>
          <p:cNvSpPr>
            <a:spLocks noChangeArrowheads="1"/>
          </p:cNvSpPr>
          <p:nvPr/>
        </p:nvSpPr>
        <p:spPr bwMode="auto">
          <a:xfrm>
            <a:off x="7315200" y="1828800"/>
            <a:ext cx="1066800" cy="1905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9" name="Text Box 27"/>
          <p:cNvSpPr txBox="1">
            <a:spLocks noChangeArrowheads="1"/>
          </p:cNvSpPr>
          <p:nvPr/>
        </p:nvSpPr>
        <p:spPr bwMode="auto">
          <a:xfrm>
            <a:off x="7556500" y="33655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>
                <a:solidFill>
                  <a:schemeClr val="tx1"/>
                </a:solidFill>
              </a:rPr>
              <a:t>tapY</a:t>
            </a:r>
          </a:p>
        </p:txBody>
      </p:sp>
      <p:sp>
        <p:nvSpPr>
          <p:cNvPr id="279580" name="Line 28"/>
          <p:cNvSpPr>
            <a:spLocks noChangeShapeType="1"/>
          </p:cNvSpPr>
          <p:nvPr/>
        </p:nvSpPr>
        <p:spPr bwMode="auto">
          <a:xfrm>
            <a:off x="7327900" y="33655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1" name="Line 29"/>
          <p:cNvSpPr>
            <a:spLocks noChangeShapeType="1"/>
          </p:cNvSpPr>
          <p:nvPr/>
        </p:nvSpPr>
        <p:spPr bwMode="auto">
          <a:xfrm>
            <a:off x="6462712" y="4191000"/>
            <a:ext cx="146208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2" name="Line 30"/>
          <p:cNvSpPr>
            <a:spLocks noChangeShapeType="1"/>
          </p:cNvSpPr>
          <p:nvPr/>
        </p:nvSpPr>
        <p:spPr bwMode="auto">
          <a:xfrm flipH="1">
            <a:off x="6453187" y="3039269"/>
            <a:ext cx="19050" cy="115173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3" name="Line 31"/>
          <p:cNvSpPr>
            <a:spLocks noChangeShapeType="1"/>
          </p:cNvSpPr>
          <p:nvPr/>
        </p:nvSpPr>
        <p:spPr bwMode="auto">
          <a:xfrm>
            <a:off x="7924800" y="37338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4" name="Line 32"/>
          <p:cNvSpPr>
            <a:spLocks noChangeShapeType="1"/>
          </p:cNvSpPr>
          <p:nvPr/>
        </p:nvSpPr>
        <p:spPr bwMode="auto">
          <a:xfrm>
            <a:off x="5029200" y="3733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5" name="AutoShape 33"/>
          <p:cNvSpPr>
            <a:spLocks noChangeArrowheads="1"/>
          </p:cNvSpPr>
          <p:nvPr/>
        </p:nvSpPr>
        <p:spPr bwMode="auto">
          <a:xfrm flipV="1">
            <a:off x="49530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86" name="Line 34"/>
          <p:cNvSpPr>
            <a:spLocks noChangeShapeType="1"/>
          </p:cNvSpPr>
          <p:nvPr/>
        </p:nvSpPr>
        <p:spPr bwMode="auto">
          <a:xfrm>
            <a:off x="50292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87" name="AutoShape 35"/>
          <p:cNvSpPr>
            <a:spLocks noChangeArrowheads="1"/>
          </p:cNvSpPr>
          <p:nvPr/>
        </p:nvSpPr>
        <p:spPr bwMode="auto">
          <a:xfrm>
            <a:off x="381000" y="4953000"/>
            <a:ext cx="8153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88" name="Text Box 36"/>
          <p:cNvSpPr txBox="1">
            <a:spLocks noChangeArrowheads="1"/>
          </p:cNvSpPr>
          <p:nvPr/>
        </p:nvSpPr>
        <p:spPr bwMode="auto">
          <a:xfrm>
            <a:off x="990600" y="4953000"/>
            <a:ext cx="641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b="1">
                <a:solidFill>
                  <a:schemeClr val="tx1"/>
                </a:solidFill>
              </a:rPr>
              <a:t>Tap device pushed into namespaces; no bridging needed</a:t>
            </a:r>
          </a:p>
        </p:txBody>
      </p:sp>
      <p:sp>
        <p:nvSpPr>
          <p:cNvPr id="279589" name="Text Box 37"/>
          <p:cNvSpPr txBox="1">
            <a:spLocks noChangeArrowheads="1"/>
          </p:cNvSpPr>
          <p:nvPr/>
        </p:nvSpPr>
        <p:spPr bwMode="auto">
          <a:xfrm>
            <a:off x="6447631" y="3810000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dev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tunY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9590" name="Rectangle 38"/>
          <p:cNvSpPr>
            <a:spLocks noChangeArrowheads="1"/>
          </p:cNvSpPr>
          <p:nvPr/>
        </p:nvSpPr>
        <p:spPr bwMode="auto">
          <a:xfrm>
            <a:off x="7391400" y="2514600"/>
            <a:ext cx="990600" cy="2619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Container</a:t>
            </a: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638800" y="2767806"/>
            <a:ext cx="12192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TapBridge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5672137" y="3059906"/>
            <a:ext cx="6858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WiFi</a:t>
            </a: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5888037" y="328850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6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TapBridge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ConfigureLocal</a:t>
            </a:r>
            <a:r>
              <a:rPr lang="en-US" sz="2800" dirty="0"/>
              <a:t> </a:t>
            </a:r>
            <a:r>
              <a:rPr lang="en-US" sz="2800" dirty="0" smtClean="0"/>
              <a:t>(default mode)</a:t>
            </a:r>
          </a:p>
          <a:p>
            <a:pPr lvl="1"/>
            <a:r>
              <a:rPr lang="en-US" sz="2400" dirty="0" smtClean="0"/>
              <a:t>ns-3 configures the tap device</a:t>
            </a:r>
          </a:p>
          <a:p>
            <a:pPr lvl="1"/>
            <a:r>
              <a:rPr lang="en-US" sz="2400" dirty="0" smtClean="0"/>
              <a:t>useful for host to ns-3 interaction</a:t>
            </a:r>
          </a:p>
          <a:p>
            <a:r>
              <a:rPr lang="en-US" sz="2800" dirty="0" err="1" smtClean="0"/>
              <a:t>UseLocal</a:t>
            </a:r>
            <a:endParaRPr lang="en-US" sz="2800" dirty="0" smtClean="0"/>
          </a:p>
          <a:p>
            <a:pPr lvl="1"/>
            <a:r>
              <a:rPr lang="en-US" sz="2400" dirty="0" smtClean="0"/>
              <a:t>user has responsibility for device creation</a:t>
            </a:r>
          </a:p>
          <a:p>
            <a:pPr lvl="1"/>
            <a:r>
              <a:rPr lang="en-US" sz="2400" dirty="0" smtClean="0"/>
              <a:t>ns-3 informed of device using </a:t>
            </a:r>
            <a:r>
              <a:rPr lang="en-US" sz="2400" dirty="0"/>
              <a:t>“</a:t>
            </a:r>
            <a:r>
              <a:rPr lang="en-US" sz="2400" dirty="0" err="1"/>
              <a:t>DeviceName</a:t>
            </a:r>
            <a:r>
              <a:rPr lang="en-US" sz="2400" dirty="0"/>
              <a:t>” attribute</a:t>
            </a:r>
            <a:endParaRPr lang="en-US" sz="2400" dirty="0" smtClean="0"/>
          </a:p>
          <a:p>
            <a:r>
              <a:rPr lang="en-US" sz="2800" dirty="0" err="1" smtClean="0"/>
              <a:t>UseBridge</a:t>
            </a:r>
            <a:endParaRPr lang="en-US" sz="2800" dirty="0" smtClean="0"/>
          </a:p>
          <a:p>
            <a:pPr lvl="1"/>
            <a:r>
              <a:rPr lang="en-US" sz="2400" dirty="0" err="1" smtClean="0"/>
              <a:t>TapDevice</a:t>
            </a:r>
            <a:r>
              <a:rPr lang="en-US" sz="2400" dirty="0" smtClean="0"/>
              <a:t> connected to existing Linux bridge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6104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ConfigureLocal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025" y="1752600"/>
            <a:ext cx="7310336" cy="4114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1962" y="5105400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ns-3 ensures that Mac addresses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 consistent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600200" y="4114800"/>
            <a:ext cx="76200" cy="889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57525" y="4483100"/>
            <a:ext cx="1133475" cy="6651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6351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UseLocal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95280"/>
            <a:ext cx="6858000" cy="4372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537" y="5410200"/>
            <a:ext cx="275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Mac X spoofed to Mac Y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971800" y="4953000"/>
            <a:ext cx="9906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7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6915150" cy="8858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5105400" cy="162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 gnuplot for your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97850" cy="990600"/>
          </a:xfrm>
        </p:spPr>
        <p:txBody>
          <a:bodyPr/>
          <a:lstStyle/>
          <a:p>
            <a:r>
              <a:rPr lang="en-US" sz="2000" smtClean="0">
                <a:latin typeface="Courier New" pitchFamily="49" charset="0"/>
                <a:cs typeface="Courier New" pitchFamily="49" charset="0"/>
              </a:rPr>
              <a:t>examples/wireless/wifi-clear-channel-cmu.cc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3528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one dataset per mode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953000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Add data to dataset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7150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Add dataset to plot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3505200"/>
            <a:ext cx="3200400" cy="1524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2667000"/>
            <a:ext cx="42672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4800600"/>
            <a:ext cx="28956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09600" y="5334000"/>
            <a:ext cx="2667000" cy="228600"/>
          </a:xfrm>
          <a:prstGeom prst="rect">
            <a:avLst/>
          </a:prstGeom>
          <a:solidFill>
            <a:srgbClr val="0066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5105400" y="2743200"/>
            <a:ext cx="9144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038600" y="3581400"/>
            <a:ext cx="19812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733800" y="4953000"/>
            <a:ext cx="2362200" cy="15240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4" idx="1"/>
          </p:cNvCxnSpPr>
          <p:nvPr/>
        </p:nvCxnSpPr>
        <p:spPr bwMode="auto">
          <a:xfrm>
            <a:off x="3429000" y="5410200"/>
            <a:ext cx="2590800" cy="48946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176521" y="251460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produce a plot file that</a:t>
            </a:r>
          </a:p>
          <a:p>
            <a:r>
              <a:rPr lang="en-US" smtClean="0">
                <a:solidFill>
                  <a:srgbClr val="006600"/>
                </a:solidFill>
              </a:rPr>
              <a:t>will generate an EPS figure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9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UseBridge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2857"/>
            <a:ext cx="8021923" cy="4225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486400"/>
            <a:ext cx="417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</a:rPr>
              <a:t>ns-3 devices must support </a:t>
            </a:r>
            <a:r>
              <a:rPr lang="en-US" dirty="0" err="1">
                <a:solidFill>
                  <a:srgbClr val="000000"/>
                </a:solidFill>
                <a:latin typeface="Lucida Grande"/>
              </a:rPr>
              <a:t>SendFrom</a:t>
            </a:r>
            <a:r>
              <a:rPr lang="en-US" dirty="0" smtClean="0">
                <a:solidFill>
                  <a:srgbClr val="000000"/>
                </a:solidFill>
                <a:latin typeface="Lucida Grande"/>
              </a:rPr>
              <a:t>()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</a:rPr>
              <a:t>(i.e. bridging)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038600" y="4876800"/>
            <a:ext cx="9906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2667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FdNetDevice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Unified handling of reading/writing from file descriptor</a:t>
            </a:r>
          </a:p>
          <a:p>
            <a:r>
              <a:rPr lang="en-US" sz="2800" dirty="0" smtClean="0"/>
              <a:t>Three supported helper configurations:</a:t>
            </a:r>
          </a:p>
          <a:p>
            <a:pPr lvl="1"/>
            <a:r>
              <a:rPr lang="en-US" sz="2400" dirty="0" err="1"/>
              <a:t>EmuFdNetDeviceHelper</a:t>
            </a:r>
            <a:r>
              <a:rPr lang="en-US" sz="2400" dirty="0"/>
              <a:t> (to associate </a:t>
            </a:r>
            <a:r>
              <a:rPr lang="en-US" sz="2400" dirty="0" smtClean="0"/>
              <a:t>the ns-3 device </a:t>
            </a:r>
            <a:r>
              <a:rPr lang="en-US" sz="2400" dirty="0"/>
              <a:t>with a physical device in the host machine)</a:t>
            </a:r>
          </a:p>
          <a:p>
            <a:pPr lvl="1"/>
            <a:r>
              <a:rPr lang="en-US" sz="2400" dirty="0" err="1"/>
              <a:t>TapFdNetDeviceHelper</a:t>
            </a:r>
            <a:r>
              <a:rPr lang="en-US" sz="2400" dirty="0"/>
              <a:t> (to associate the ns-3 device with the file descriptor from a tap device in the host machine</a:t>
            </a:r>
            <a:r>
              <a:rPr lang="en-US" sz="2400" dirty="0" smtClean="0"/>
              <a:t>)  </a:t>
            </a:r>
            <a:r>
              <a:rPr lang="en-US" sz="2400" dirty="0" smtClean="0">
                <a:solidFill>
                  <a:srgbClr val="FF0000"/>
                </a:solidFill>
              </a:rPr>
              <a:t>(not the same as </a:t>
            </a:r>
            <a:r>
              <a:rPr lang="en-US" sz="2400" dirty="0" err="1" smtClean="0">
                <a:solidFill>
                  <a:srgbClr val="FF0000"/>
                </a:solidFill>
              </a:rPr>
              <a:t>TapBridge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 err="1" smtClean="0"/>
              <a:t>PlanetLabFdNetDeviceHelper</a:t>
            </a:r>
            <a:r>
              <a:rPr lang="en-US" sz="2400" dirty="0" smtClean="0"/>
              <a:t> </a:t>
            </a:r>
            <a:r>
              <a:rPr lang="en-US" sz="2400" dirty="0"/>
              <a:t>(to automate the creation of tap devices in </a:t>
            </a:r>
            <a:r>
              <a:rPr lang="en-US" sz="2400" dirty="0" err="1"/>
              <a:t>PlanetLab</a:t>
            </a:r>
            <a:r>
              <a:rPr lang="en-US" sz="2400" dirty="0"/>
              <a:t> nodes, </a:t>
            </a:r>
            <a:r>
              <a:rPr lang="en-US" sz="2400" dirty="0" smtClean="0"/>
              <a:t>enabling ns-3 simulations </a:t>
            </a:r>
            <a:r>
              <a:rPr lang="en-US" sz="2400" dirty="0"/>
              <a:t>that can send and receive traffic though the Internet using </a:t>
            </a:r>
            <a:r>
              <a:rPr lang="en-US" sz="2400" dirty="0" err="1"/>
              <a:t>PlanetLab</a:t>
            </a:r>
            <a:r>
              <a:rPr lang="en-US" sz="2400" dirty="0"/>
              <a:t> resource.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789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EmuFdNetDeviceHelper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82394"/>
            <a:ext cx="5334000" cy="37850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95400"/>
            <a:ext cx="8197850" cy="4872038"/>
          </a:xfrm>
          <a:prstGeom prst="rect">
            <a:avLst/>
          </a:prstGeom>
        </p:spPr>
        <p:txBody>
          <a:bodyPr/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kern="0" dirty="0" smtClean="0"/>
              <a:t>Device performs MAC spoofing to separate emulation from host traffic</a:t>
            </a:r>
            <a:endParaRPr lang="en-US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162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158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PlanetLabFdNetDeviceHelper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Special case of </a:t>
            </a:r>
            <a:r>
              <a:rPr lang="en-US" sz="2800" dirty="0" err="1" smtClean="0"/>
              <a:t>TapFdNetDeviceHelper</a:t>
            </a:r>
            <a:r>
              <a:rPr lang="en-US" sz="2800" dirty="0" smtClean="0"/>
              <a:t> where Tap devices configured according to </a:t>
            </a:r>
            <a:r>
              <a:rPr lang="en-US" sz="2800" dirty="0" err="1" smtClean="0"/>
              <a:t>PlanetLab</a:t>
            </a:r>
            <a:r>
              <a:rPr lang="en-US" sz="2800" dirty="0" smtClean="0"/>
              <a:t> conventions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70023"/>
            <a:ext cx="5715000" cy="3714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8945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over host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publications about how to run ns-3 applications over real hosts and sockets</a:t>
            </a:r>
          </a:p>
          <a:p>
            <a:pPr lvl="1"/>
            <a:r>
              <a:rPr lang="en-US" sz="2400" dirty="0" smtClean="0"/>
              <a:t>"Simulator-agnostic ns-3 Applications", Abraham and Riley, WNS3 2012</a:t>
            </a:r>
          </a:p>
          <a:p>
            <a:pPr lvl="1"/>
            <a:r>
              <a:rPr lang="en-US" sz="2400" dirty="0"/>
              <a:t>Gustavo </a:t>
            </a:r>
            <a:r>
              <a:rPr lang="en-US" sz="2400" dirty="0" err="1"/>
              <a:t>Carneiro</a:t>
            </a:r>
            <a:r>
              <a:rPr lang="en-US" sz="2400" dirty="0"/>
              <a:t>, </a:t>
            </a:r>
            <a:r>
              <a:rPr lang="en-US" sz="2400" dirty="0" err="1"/>
              <a:t>Helder</a:t>
            </a:r>
            <a:r>
              <a:rPr lang="en-US" sz="2400" dirty="0"/>
              <a:t> </a:t>
            </a:r>
            <a:r>
              <a:rPr lang="en-US" sz="2400" dirty="0" err="1"/>
              <a:t>Fontes</a:t>
            </a:r>
            <a:r>
              <a:rPr lang="en-US" sz="2400" dirty="0"/>
              <a:t>, Manuel Ricardo, "Fast prototyping of network protocols through ns-3 simulation model reuse", Simulation Modelling Practice and Theory (SIMPAT), vol. 19, pp. 2063–2075, 2011.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0294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Emulation Issues</a:t>
            </a:r>
            <a:endParaRPr lang="en-US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Ease of use</a:t>
            </a:r>
          </a:p>
          <a:p>
            <a:pPr lvl="1"/>
            <a:r>
              <a:rPr lang="en-US" sz="2000" dirty="0"/>
              <a:t>Configuration management and coherence</a:t>
            </a:r>
          </a:p>
          <a:p>
            <a:pPr lvl="1"/>
            <a:r>
              <a:rPr lang="en-US" sz="2000" dirty="0"/>
              <a:t>Information coordination (two sets of state)</a:t>
            </a:r>
          </a:p>
          <a:p>
            <a:pPr lvl="2"/>
            <a:r>
              <a:rPr lang="en-US" sz="1800" dirty="0"/>
              <a:t>e.g. IP/MAC address coordination</a:t>
            </a:r>
          </a:p>
          <a:p>
            <a:pPr lvl="1"/>
            <a:r>
              <a:rPr lang="en-US" sz="2000" dirty="0"/>
              <a:t>Output data exists in two domains</a:t>
            </a:r>
          </a:p>
          <a:p>
            <a:pPr lvl="1"/>
            <a:r>
              <a:rPr lang="en-US" sz="2000" dirty="0" smtClean="0"/>
              <a:t>Debugging can be more challenging</a:t>
            </a:r>
            <a:endParaRPr lang="en-US" sz="2000" dirty="0"/>
          </a:p>
          <a:p>
            <a:r>
              <a:rPr lang="en-US" sz="2400" dirty="0"/>
              <a:t>Error-free operation (avoidance of misuse)</a:t>
            </a:r>
          </a:p>
          <a:p>
            <a:pPr lvl="1"/>
            <a:r>
              <a:rPr lang="en-US" sz="2000" dirty="0"/>
              <a:t>Synchronization, information sharing, exception handling</a:t>
            </a:r>
          </a:p>
          <a:p>
            <a:pPr lvl="2"/>
            <a:r>
              <a:rPr lang="en-US" sz="1800" dirty="0"/>
              <a:t>Checkpoints for execution bring-up</a:t>
            </a:r>
          </a:p>
          <a:p>
            <a:pPr lvl="2"/>
            <a:r>
              <a:rPr lang="en-US" sz="1800" dirty="0"/>
              <a:t>Inoperative commands within an execution domain</a:t>
            </a:r>
          </a:p>
          <a:p>
            <a:pPr lvl="2"/>
            <a:r>
              <a:rPr lang="en-US" sz="1800" dirty="0"/>
              <a:t>Deal with run-time errors</a:t>
            </a:r>
          </a:p>
          <a:p>
            <a:pPr lvl="1"/>
            <a:r>
              <a:rPr lang="en-US" sz="2000" dirty="0"/>
              <a:t>Soft performance degradation (CPU) and time discontinuities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z="1400" b="1" smtClean="0">
                <a:solidFill>
                  <a:schemeClr val="tx1"/>
                </a:solidFill>
              </a:rPr>
              <a:t>ns-3 training, June 2016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165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1579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730" y="1710267"/>
            <a:ext cx="7772400" cy="2171700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Tracing in NS-3</a:t>
            </a:r>
            <a:endParaRPr 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1347" y="206904"/>
            <a:ext cx="6553200" cy="652462"/>
          </a:xfrm>
        </p:spPr>
        <p:txBody>
          <a:bodyPr/>
          <a:lstStyle/>
          <a:p>
            <a:pPr eaLnBrk="1" hangingPunct="1">
              <a:buFont typeface="Wingdings" pitchFamily="102" charset="2"/>
              <a:buNone/>
            </a:pPr>
            <a:r>
              <a:rPr lang="en-US" sz="2400" dirty="0" smtClean="0">
                <a:solidFill>
                  <a:srgbClr val="911C12"/>
                </a:solidFill>
              </a:rPr>
              <a:t>DRAFT Version 1</a:t>
            </a: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529696" y="2963334"/>
            <a:ext cx="7772400" cy="74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>
            <a:prstTxWarp prst="textNoShape">
              <a:avLst/>
            </a:prstTxWarp>
          </a:bodyPr>
          <a:lstStyle/>
          <a:p>
            <a:pPr algn="ctr" defTabSz="914400"/>
            <a:r>
              <a:rPr lang="en-US" sz="2600" b="1" dirty="0" smtClean="0">
                <a:solidFill>
                  <a:srgbClr val="FFFFFF"/>
                </a:solidFill>
                <a:latin typeface="Arial Narrow" pitchFamily="102" charset="0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 Narrow" pitchFamily="102" charset="0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 Narrow" pitchFamily="102" charset="0"/>
              </a:rPr>
              <a:t>May</a:t>
            </a:r>
            <a:r>
              <a:rPr lang="en-US" sz="2600" b="1" smtClean="0">
                <a:solidFill>
                  <a:srgbClr val="FFFFFF"/>
                </a:solidFill>
                <a:latin typeface="Arial Narrow" pitchFamily="102" charset="0"/>
              </a:rPr>
              <a:t>, 2014</a:t>
            </a:r>
            <a:endParaRPr lang="en-US" sz="2600" b="1" dirty="0">
              <a:solidFill>
                <a:srgbClr val="FFFFFF"/>
              </a:solidFill>
              <a:latin typeface="Arial Narrow" pitchFamily="102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854199" y="6282270"/>
            <a:ext cx="5528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r>
              <a:rPr lang="en-US" sz="900" dirty="0">
                <a:solidFill>
                  <a:srgbClr val="000000"/>
                </a:solidFill>
                <a:latin typeface="Helvetica" pitchFamily="102" charset="0"/>
                <a:ea typeface="ヒラギノ角ゴ Pro W3" pitchFamily="102" charset="-128"/>
                <a:cs typeface="ヒラギノ角ゴ Pro W3" pitchFamily="102" charset="-128"/>
              </a:rPr>
              <a:t>This work was performed under the auspices of the U.S. Department of Energy by Lawrence Livermore National Security, LLC, Lawrence Livermore National Laboratory under Contract DE-AC52-07NA27344.</a:t>
            </a:r>
            <a:r>
              <a:rPr lang="en-US" sz="900" dirty="0" smtClean="0">
                <a:solidFill>
                  <a:srgbClr val="000000"/>
                </a:solidFill>
                <a:latin typeface="Helvetica" pitchFamily="102" charset="0"/>
                <a:ea typeface="ヒラギノ角ゴ Pro W3" pitchFamily="102" charset="-128"/>
                <a:cs typeface="ヒラギノ角ゴ Pro W3" pitchFamily="102" charset="-128"/>
              </a:rPr>
              <a:t> </a:t>
            </a:r>
            <a:endParaRPr lang="en-US" sz="900" dirty="0">
              <a:solidFill>
                <a:srgbClr val="000000"/>
              </a:solidFill>
              <a:latin typeface="Helvetica" pitchFamily="102" charset="0"/>
              <a:ea typeface="ヒラギノ角ゴ Pro W3" pitchFamily="102" charset="-128"/>
              <a:cs typeface="ヒラギノ角ゴ Pro W3" pitchFamily="102" charset="-128"/>
            </a:endParaRPr>
          </a:p>
        </p:txBody>
      </p:sp>
      <p:pic>
        <p:nvPicPr>
          <p:cNvPr id="6" name="Picture 5" descr="pls_logo-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933" y="5266267"/>
            <a:ext cx="1678315" cy="530964"/>
          </a:xfrm>
          <a:prstGeom prst="rect">
            <a:avLst/>
          </a:prstGeom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298042" y="4167717"/>
            <a:ext cx="6553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48" charset="2"/>
              <a:buNone/>
              <a:defRPr sz="2200" b="1">
                <a:solidFill>
                  <a:srgbClr val="124A91"/>
                </a:solidFill>
              </a:defRPr>
            </a:lvl1pPr>
          </a:lstStyle>
          <a:p>
            <a:pPr defTabSz="914400" eaLnBrk="0" hangingPunct="0">
              <a:spcBef>
                <a:spcPct val="20000"/>
              </a:spcBef>
              <a:buClr>
                <a:srgbClr val="124A91"/>
              </a:buClr>
              <a:defRPr/>
            </a:pPr>
            <a:r>
              <a:rPr lang="en-US" sz="2600" kern="0" dirty="0" smtClean="0">
                <a:latin typeface="Arial Narrow"/>
                <a:cs typeface="+mn-cs"/>
              </a:rPr>
              <a:t>Walid Younes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938" y="41275"/>
            <a:ext cx="4546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7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7: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tutorial: </a:t>
            </a:r>
            <a:r>
              <a:rPr lang="en-US" dirty="0">
                <a:hlinkClick r:id="rId2"/>
              </a:rPr>
              <a:t>http://www.nsnam.org/docs/release/3.14/tutorial/singlehtml/index.html#</a:t>
            </a:r>
            <a:r>
              <a:rPr lang="en-US" dirty="0" smtClean="0">
                <a:hlinkClick r:id="rId2"/>
              </a:rPr>
              <a:t>tracing</a:t>
            </a:r>
            <a:endParaRPr lang="en-US" dirty="0" smtClean="0"/>
          </a:p>
          <a:p>
            <a:r>
              <a:rPr lang="en-US" dirty="0"/>
              <a:t>T. </a:t>
            </a:r>
            <a:r>
              <a:rPr lang="en-US" dirty="0" err="1"/>
              <a:t>Predojev</a:t>
            </a:r>
            <a:r>
              <a:rPr lang="en-US" dirty="0"/>
              <a:t> (2012): </a:t>
            </a:r>
            <a:r>
              <a:rPr lang="en-US" dirty="0">
                <a:hlinkClick r:id="rId3"/>
              </a:rPr>
              <a:t>http://wikienergy.cttc.es/images/2/2d/Ns-3-tutorial-</a:t>
            </a:r>
            <a:r>
              <a:rPr lang="en-US" dirty="0" smtClean="0">
                <a:hlinkClick r:id="rId3"/>
              </a:rPr>
              <a:t>complete.pdf</a:t>
            </a:r>
            <a:endParaRPr lang="en-US" dirty="0" smtClean="0"/>
          </a:p>
          <a:p>
            <a:r>
              <a:rPr lang="en-US" dirty="0"/>
              <a:t>M. </a:t>
            </a:r>
            <a:r>
              <a:rPr lang="en-US" dirty="0" err="1"/>
              <a:t>Lacage</a:t>
            </a:r>
            <a:r>
              <a:rPr lang="en-US" dirty="0"/>
              <a:t> (2009): </a:t>
            </a:r>
            <a:r>
              <a:rPr lang="en-US" dirty="0">
                <a:hlinkClick r:id="rId4"/>
              </a:rPr>
              <a:t>http://www.nsnam.org/tutorials/ns-3-tutorial-tunis-apr09.</a:t>
            </a:r>
            <a:r>
              <a:rPr lang="en-US" dirty="0" smtClean="0">
                <a:hlinkClick r:id="rId4"/>
              </a:rPr>
              <a:t>pdf</a:t>
            </a:r>
            <a:endParaRPr lang="en-US" dirty="0"/>
          </a:p>
          <a:p>
            <a:r>
              <a:rPr lang="en-US" dirty="0"/>
              <a:t>G. Riley (2008): </a:t>
            </a:r>
            <a:r>
              <a:rPr lang="en-US" dirty="0">
                <a:hlinkClick r:id="rId5"/>
              </a:rPr>
              <a:t>http://www.wns2.org/docs/wns_tutorial-handout.pdf</a:t>
            </a:r>
            <a:endParaRPr lang="en-US" dirty="0"/>
          </a:p>
          <a:p>
            <a:r>
              <a:rPr lang="en-US" dirty="0" smtClean="0"/>
              <a:t>S. </a:t>
            </a:r>
            <a:r>
              <a:rPr lang="en-US" dirty="0"/>
              <a:t>Kristiansen (2010): </a:t>
            </a:r>
            <a:r>
              <a:rPr lang="en-US" dirty="0">
                <a:hlinkClick r:id="rId6"/>
              </a:rPr>
              <a:t>http://www.uio.no/studier/emner/matnat/ifi/INF5090/v11/undervisningsmateriale/INF5090-NS-3-Tutorial-2011-Oslo-</a:t>
            </a:r>
            <a:r>
              <a:rPr lang="en-US" dirty="0" smtClean="0">
                <a:hlinkClick r:id="rId6"/>
              </a:rPr>
              <a:t>slides.pdf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7001" y="1113693"/>
            <a:ext cx="1591589" cy="3077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Source material: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tracing with NS3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</a:t>
            </a:r>
            <a:r>
              <a:rPr lang="en-US" dirty="0" err="1" smtClean="0"/>
              <a:t>ascii</a:t>
            </a:r>
            <a:r>
              <a:rPr lang="en-US" dirty="0" smtClean="0"/>
              <a:t>, </a:t>
            </a:r>
            <a:r>
              <a:rPr lang="en-US" dirty="0" err="1" smtClean="0"/>
              <a:t>pcap</a:t>
            </a:r>
            <a:r>
              <a:rPr lang="en-US" dirty="0" smtClean="0"/>
              <a:t> tracing or logging to get info from your </a:t>
            </a:r>
            <a:r>
              <a:rPr lang="en-US" dirty="0" err="1" smtClean="0"/>
              <a:t>sim</a:t>
            </a:r>
            <a:endParaRPr lang="en-US" dirty="0" smtClean="0"/>
          </a:p>
          <a:p>
            <a:pPr lvl="1"/>
            <a:r>
              <a:rPr lang="en-US" dirty="0" smtClean="0"/>
              <a:t>Need to write code to parse output</a:t>
            </a:r>
          </a:p>
          <a:p>
            <a:pPr lvl="1"/>
            <a:r>
              <a:rPr lang="en-US" dirty="0" smtClean="0"/>
              <a:t>The info you want may not be obtainable by pre-defined mechanisms</a:t>
            </a:r>
          </a:p>
          <a:p>
            <a:r>
              <a:rPr lang="en-US" dirty="0" smtClean="0"/>
              <a:t>There is another way in NS3</a:t>
            </a:r>
          </a:p>
          <a:p>
            <a:pPr lvl="1"/>
            <a:r>
              <a:rPr lang="en-US" dirty="0" smtClean="0"/>
              <a:t>Add your own traces to events you care about</a:t>
            </a:r>
          </a:p>
          <a:p>
            <a:pPr lvl="1"/>
            <a:r>
              <a:rPr lang="en-US" dirty="0" smtClean="0"/>
              <a:t>Produce output in a convenient form</a:t>
            </a:r>
          </a:p>
          <a:p>
            <a:pPr lvl="1"/>
            <a:r>
              <a:rPr lang="en-US" dirty="0" smtClean="0"/>
              <a:t>Add hooks to the core that can be accessed by other users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could use print statements, but I wouldn’t recommend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to dig deep inside the NS3 core to find the info you want</a:t>
            </a:r>
          </a:p>
          <a:p>
            <a:r>
              <a:rPr lang="en-US" dirty="0" smtClean="0"/>
              <a:t>More print statements ⇒ need way to enable/disable specific ones</a:t>
            </a:r>
          </a:p>
          <a:p>
            <a:pPr lvl="1"/>
            <a:r>
              <a:rPr lang="en-US" dirty="0" smtClean="0"/>
              <a:t>Congratulations! You’ve just re-invented the NS3 logging system!</a:t>
            </a:r>
          </a:p>
          <a:p>
            <a:r>
              <a:rPr lang="en-US" dirty="0" smtClean="0"/>
              <a:t>You could add logging statements to the core</a:t>
            </a:r>
          </a:p>
          <a:p>
            <a:pPr lvl="1"/>
            <a:r>
              <a:rPr lang="en-US" dirty="0" smtClean="0"/>
              <a:t>Remember: NS3 is open-source, evolving system</a:t>
            </a:r>
          </a:p>
          <a:p>
            <a:pPr lvl="2"/>
            <a:r>
              <a:rPr lang="en-US" dirty="0" smtClean="0"/>
              <a:t>Core will bloat to include all possible log messages</a:t>
            </a:r>
          </a:p>
          <a:p>
            <a:pPr lvl="2"/>
            <a:r>
              <a:rPr lang="en-US" dirty="0" smtClean="0"/>
              <a:t>Unwieldy gigantic log files </a:t>
            </a:r>
            <a:r>
              <a:rPr lang="en-US" dirty="0"/>
              <a:t>⇒ </a:t>
            </a:r>
            <a:r>
              <a:rPr lang="en-US" dirty="0" smtClean="0"/>
              <a:t>effectively useless</a:t>
            </a:r>
          </a:p>
          <a:p>
            <a:pPr lvl="2"/>
            <a:r>
              <a:rPr lang="en-US" dirty="0" smtClean="0"/>
              <a:t>No guarantee specific log messages will survive releases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2308" y="5334000"/>
            <a:ext cx="172948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Logging ≠ Tracing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Matplotlib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/>
          </a:p>
          <a:p>
            <a:pPr marL="312738" indent="-312738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src/core/examples/sample-rng-plot.py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62250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3078163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07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idea: trace sources and 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Trace source: </a:t>
            </a:r>
            <a:r>
              <a:rPr lang="en-US" dirty="0"/>
              <a:t>signals </a:t>
            </a:r>
            <a:r>
              <a:rPr lang="en-US" dirty="0" err="1" smtClean="0"/>
              <a:t>sim</a:t>
            </a:r>
            <a:r>
              <a:rPr lang="en-US" dirty="0" smtClean="0"/>
              <a:t> </a:t>
            </a:r>
            <a:r>
              <a:rPr lang="en-US" dirty="0"/>
              <a:t>event and provides access to the </a:t>
            </a:r>
            <a:r>
              <a:rPr lang="en-US" dirty="0" smtClean="0"/>
              <a:t>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Trace sink: consumes the trace </a:t>
            </a:r>
            <a:r>
              <a:rPr lang="en-US" dirty="0" smtClean="0"/>
              <a:t>info, do something useful with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Mechanism to connect trace source to trace sink</a:t>
            </a:r>
          </a:p>
          <a:p>
            <a:r>
              <a:rPr lang="en-US" dirty="0" smtClean="0"/>
              <a:t>Note: there can be many sinks connected to the same trace source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07846" y="3948723"/>
            <a:ext cx="4171462" cy="1561123"/>
            <a:chOff x="1191846" y="4036646"/>
            <a:chExt cx="4171462" cy="1561123"/>
          </a:xfrm>
        </p:grpSpPr>
        <p:grpSp>
          <p:nvGrpSpPr>
            <p:cNvPr id="7" name="Group 6"/>
            <p:cNvGrpSpPr/>
            <p:nvPr/>
          </p:nvGrpSpPr>
          <p:grpSpPr>
            <a:xfrm>
              <a:off x="1191846" y="4611079"/>
              <a:ext cx="1300356" cy="410307"/>
              <a:chOff x="1191846" y="4611079"/>
              <a:chExt cx="1300356" cy="410307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1201615" y="4611079"/>
                <a:ext cx="1260231" cy="41030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1400" b="1">
                  <a:solidFill>
                    <a:srgbClr val="000000"/>
                  </a:solidFill>
                  <a:latin typeface="Helvetica" pitchFamily="48" charset="0"/>
                  <a:cs typeface="ＭＳ Ｐゴシック" pitchFamily="48" charset="-1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91846" y="4650154"/>
                <a:ext cx="1300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hangingPunct="0"/>
                <a:r>
                  <a:rPr lang="en-US" sz="1400" b="1" dirty="0" smtClean="0">
                    <a:solidFill>
                      <a:srgbClr val="000000"/>
                    </a:solidFill>
                    <a:latin typeface="Helvetica" pitchFamily="102" charset="0"/>
                  </a:rPr>
                  <a:t>Trace source</a:t>
                </a:r>
                <a:endParaRPr lang="en-US" sz="1400" b="1" dirty="0">
                  <a:solidFill>
                    <a:srgbClr val="000000"/>
                  </a:solidFill>
                  <a:latin typeface="Helvetica" pitchFamily="10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191000" y="5255846"/>
              <a:ext cx="1172308" cy="341923"/>
              <a:chOff x="2960077" y="5793154"/>
              <a:chExt cx="1172308" cy="341923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2960077" y="5793154"/>
                <a:ext cx="1172308" cy="34192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1400" b="1">
                  <a:solidFill>
                    <a:srgbClr val="000000"/>
                  </a:solidFill>
                  <a:latin typeface="Helvetica" pitchFamily="48" charset="0"/>
                  <a:cs typeface="ＭＳ Ｐゴシック" pitchFamily="48" charset="-128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057769" y="5812691"/>
                <a:ext cx="1069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hangingPunct="0"/>
                <a:r>
                  <a:rPr lang="en-US" sz="1400" b="1" dirty="0" smtClean="0">
                    <a:solidFill>
                      <a:srgbClr val="000000"/>
                    </a:solidFill>
                    <a:latin typeface="Helvetica" pitchFamily="102" charset="0"/>
                  </a:rPr>
                  <a:t>Trace sink</a:t>
                </a:r>
                <a:endParaRPr lang="en-US" sz="1400" b="1" dirty="0">
                  <a:solidFill>
                    <a:srgbClr val="000000"/>
                  </a:solidFill>
                  <a:latin typeface="Helvetica" pitchFamily="10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128477" y="4646246"/>
              <a:ext cx="1172308" cy="341923"/>
              <a:chOff x="2960077" y="5793154"/>
              <a:chExt cx="1172308" cy="341923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2960077" y="5793154"/>
                <a:ext cx="1172308" cy="34192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1400" b="1">
                  <a:solidFill>
                    <a:srgbClr val="000000"/>
                  </a:solidFill>
                  <a:latin typeface="Helvetica" pitchFamily="48" charset="0"/>
                  <a:cs typeface="ＭＳ Ｐゴシック" pitchFamily="48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057769" y="5812691"/>
                <a:ext cx="1069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hangingPunct="0"/>
                <a:r>
                  <a:rPr lang="en-US" sz="1400" b="1" dirty="0" smtClean="0">
                    <a:solidFill>
                      <a:srgbClr val="000000"/>
                    </a:solidFill>
                    <a:latin typeface="Helvetica" pitchFamily="102" charset="0"/>
                  </a:rPr>
                  <a:t>Trace sink</a:t>
                </a:r>
                <a:endParaRPr lang="en-US" sz="1400" b="1" dirty="0">
                  <a:solidFill>
                    <a:srgbClr val="000000"/>
                  </a:solidFill>
                  <a:latin typeface="Helvetica" pitchFamily="10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44108" y="4036646"/>
              <a:ext cx="1172308" cy="341923"/>
              <a:chOff x="2960077" y="5793154"/>
              <a:chExt cx="1172308" cy="341923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2960077" y="5793154"/>
                <a:ext cx="1172308" cy="34192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1400" b="1">
                  <a:solidFill>
                    <a:srgbClr val="000000"/>
                  </a:solidFill>
                  <a:latin typeface="Helvetica" pitchFamily="48" charset="0"/>
                  <a:cs typeface="ＭＳ Ｐゴシック" pitchFamily="48" charset="-128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57769" y="5812691"/>
                <a:ext cx="1069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hangingPunct="0"/>
                <a:r>
                  <a:rPr lang="en-US" sz="1400" b="1" dirty="0" smtClean="0">
                    <a:solidFill>
                      <a:srgbClr val="000000"/>
                    </a:solidFill>
                    <a:latin typeface="Helvetica" pitchFamily="102" charset="0"/>
                  </a:rPr>
                  <a:t>Trace sink</a:t>
                </a:r>
                <a:endParaRPr lang="en-US" sz="1400" b="1" dirty="0">
                  <a:solidFill>
                    <a:srgbClr val="000000"/>
                  </a:solidFill>
                  <a:latin typeface="Helvetica" pitchFamily="102" charset="0"/>
                </a:endParaRPr>
              </a:p>
            </p:txBody>
          </p:sp>
        </p:grpSp>
        <p:cxnSp>
          <p:nvCxnSpPr>
            <p:cNvPr id="17" name="Straight Arrow Connector 16"/>
            <p:cNvCxnSpPr>
              <a:stCxn id="14" idx="2"/>
              <a:endCxn id="4" idx="3"/>
            </p:cNvCxnSpPr>
            <p:nvPr/>
          </p:nvCxnSpPr>
          <p:spPr bwMode="auto">
            <a:xfrm flipH="1">
              <a:off x="2492202" y="4207608"/>
              <a:ext cx="1651906" cy="5964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1" idx="2"/>
              <a:endCxn id="6" idx="6"/>
            </p:cNvCxnSpPr>
            <p:nvPr/>
          </p:nvCxnSpPr>
          <p:spPr bwMode="auto">
            <a:xfrm flipH="1" flipV="1">
              <a:off x="2461846" y="4816233"/>
              <a:ext cx="1666631" cy="9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8" idx="2"/>
              <a:endCxn id="6" idx="6"/>
            </p:cNvCxnSpPr>
            <p:nvPr/>
          </p:nvCxnSpPr>
          <p:spPr bwMode="auto">
            <a:xfrm flipH="1" flipV="1">
              <a:off x="2461846" y="4816233"/>
              <a:ext cx="1729154" cy="6105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093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low-level example: callbacks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key to the way tracing works</a:t>
            </a:r>
          </a:p>
          <a:p>
            <a:r>
              <a:rPr lang="en-US" dirty="0" smtClean="0"/>
              <a:t>In C/C++ you can pass a pointer to a function: callback mechanism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Trace source maintains a list of callback functions added by the sinks</a:t>
            </a:r>
          </a:p>
          <a:p>
            <a:r>
              <a:rPr lang="en-US" dirty="0" smtClean="0"/>
              <a:t>When an event of interest happens</a:t>
            </a:r>
          </a:p>
          <a:p>
            <a:pPr lvl="1"/>
            <a:r>
              <a:rPr lang="en-US" dirty="0" smtClean="0"/>
              <a:t>Trace source passes data to the callback functions</a:t>
            </a:r>
          </a:p>
          <a:p>
            <a:pPr lvl="1"/>
            <a:r>
              <a:rPr lang="en-US" dirty="0" smtClean="0"/>
              <a:t>Callback functions are executed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3462" y="2217616"/>
            <a:ext cx="4363444" cy="26468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float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myFunction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(float x)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 return x*x;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}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Helvetica" pitchFamily="102" charset="0"/>
              </a:rPr>
              <a:t>⋮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float Integrate(float (*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func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)(float), float lo, float hi)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…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}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Helvetica" pitchFamily="102" charset="0"/>
              </a:rPr>
              <a:t>⋮</a:t>
            </a:r>
            <a:endParaRPr lang="en-US" sz="20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Integrate(&amp;myFunction,0,1);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769" y="2217615"/>
            <a:ext cx="1787770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Ex: a function to integrate functions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455615" y="2833077"/>
            <a:ext cx="742462" cy="43961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low-level example: </a:t>
            </a:r>
            <a:r>
              <a:rPr lang="en-US" dirty="0" err="1" smtClean="0"/>
              <a:t>fourth.cc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231" y="1123461"/>
            <a:ext cx="4257295" cy="5016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#include "ns3/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object.h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#include "ns3/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uinteger.h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#include "ns3/traced-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value.h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#include "ns3/trace-source-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accessor.h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</a:p>
          <a:p>
            <a:pPr defTabSz="914400" eaLnBrk="0" hangingPunct="0"/>
            <a:endParaRPr lang="en-US" sz="8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#include &lt;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iostream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&gt;</a:t>
            </a:r>
          </a:p>
          <a:p>
            <a:pPr defTabSz="914400" eaLnBrk="0" hangingPunct="0"/>
            <a:endParaRPr lang="en-US" sz="8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using namespace ns3;</a:t>
            </a:r>
          </a:p>
          <a:p>
            <a:pPr defTabSz="914400" eaLnBrk="0" hangingPunct="0"/>
            <a:endParaRPr lang="en-US" sz="8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class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: public Object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public: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static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GetTypeId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(void)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{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  static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tid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=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("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")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    .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SetParent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(Object::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GetTypeId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())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    .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AddConstructor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&gt; ()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    .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AddTraceSource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("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MyInteger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",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                     "An integer value to trace.",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                    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MakeTraceSourceAccessor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(&amp;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::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m_myInt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102" charset="0"/>
              </a:rPr>
              <a:t>);</a:t>
            </a:r>
            <a:endParaRPr lang="en-US" sz="8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  return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tid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}</a:t>
            </a:r>
          </a:p>
          <a:p>
            <a:pPr defTabSz="914400" eaLnBrk="0" hangingPunct="0"/>
            <a:endParaRPr lang="en-US" sz="8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() {}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TracedValue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&lt;int32_t&gt;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m_myInt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};</a:t>
            </a:r>
          </a:p>
          <a:p>
            <a:pPr defTabSz="914400" eaLnBrk="0" hangingPunct="0"/>
            <a:endParaRPr lang="en-US" sz="8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800" b="1" dirty="0" smtClean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800" b="1" dirty="0" err="1" smtClean="0">
                <a:solidFill>
                  <a:srgbClr val="000000"/>
                </a:solidFill>
                <a:latin typeface="Helvetica" pitchFamily="102" charset="0"/>
              </a:rPr>
              <a:t>IntTrace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(int32_t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oldValue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, int32_t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newValue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std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::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cout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&lt;&lt; "Traced " &lt;&lt;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oldValue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&lt;&lt; " to " &lt;&lt;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newValue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&lt;&lt;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std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::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endl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}</a:t>
            </a:r>
          </a:p>
          <a:p>
            <a:pPr defTabSz="914400" eaLnBrk="0" hangingPunct="0"/>
            <a:endParaRPr lang="en-US" sz="8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800" b="1" dirty="0" err="1" smtClean="0">
                <a:solidFill>
                  <a:srgbClr val="000000"/>
                </a:solidFill>
                <a:latin typeface="Helvetica" pitchFamily="102" charset="0"/>
              </a:rPr>
              <a:t>int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102" charset="0"/>
              </a:rPr>
              <a:t> main 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(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int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argc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, char *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argv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[])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&gt;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=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CreateObject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&gt; ();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-&gt;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TraceConnectWithoutContext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("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MyInteger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",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MakeCallback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(&amp;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IntTrace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));</a:t>
            </a:r>
          </a:p>
          <a:p>
            <a:pPr defTabSz="914400" eaLnBrk="0" hangingPunct="0"/>
            <a:endParaRPr lang="en-US" sz="8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-&gt;</a:t>
            </a:r>
            <a:r>
              <a:rPr lang="en-US" sz="800" b="1" dirty="0" err="1">
                <a:solidFill>
                  <a:srgbClr val="000000"/>
                </a:solidFill>
                <a:latin typeface="Helvetica" pitchFamily="102" charset="0"/>
              </a:rPr>
              <a:t>m_myInt</a:t>
            </a:r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 = 1234;</a:t>
            </a:r>
          </a:p>
          <a:p>
            <a:pPr defTabSz="914400" eaLnBrk="0" hangingPunct="0"/>
            <a:r>
              <a:rPr lang="en-US" sz="800" b="1" dirty="0">
                <a:solidFill>
                  <a:srgbClr val="000000"/>
                </a:solidFill>
                <a:latin typeface="Helvetica" pitchFamily="102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7077" y="2246923"/>
            <a:ext cx="3223846" cy="2129692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077" y="4435231"/>
            <a:ext cx="3487615" cy="576384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5462" y="5421923"/>
            <a:ext cx="4024923" cy="166077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539" y="3155461"/>
            <a:ext cx="130035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Trace source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2" name="Straight Arrow Connector 11"/>
          <p:cNvCxnSpPr>
            <a:stCxn id="10" idx="1"/>
            <a:endCxn id="6" idx="3"/>
          </p:cNvCxnSpPr>
          <p:nvPr/>
        </p:nvCxnSpPr>
        <p:spPr bwMode="auto">
          <a:xfrm flipH="1">
            <a:off x="3770923" y="3309350"/>
            <a:ext cx="1963616" cy="24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69000" y="4562231"/>
            <a:ext cx="106952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Trace sink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7" name="Straight Arrow Connector 16"/>
          <p:cNvCxnSpPr>
            <a:stCxn id="15" idx="1"/>
            <a:endCxn id="8" idx="3"/>
          </p:cNvCxnSpPr>
          <p:nvPr/>
        </p:nvCxnSpPr>
        <p:spPr bwMode="auto">
          <a:xfrm flipH="1">
            <a:off x="4034692" y="4716120"/>
            <a:ext cx="1934308" cy="7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861539" y="5343769"/>
            <a:ext cx="117202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Connection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21" name="Straight Arrow Connector 20"/>
          <p:cNvCxnSpPr>
            <a:stCxn id="19" idx="1"/>
            <a:endCxn id="9" idx="3"/>
          </p:cNvCxnSpPr>
          <p:nvPr/>
        </p:nvCxnSpPr>
        <p:spPr bwMode="auto">
          <a:xfrm flipH="1">
            <a:off x="4640385" y="5497658"/>
            <a:ext cx="1221154" cy="7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26538" y="1377462"/>
            <a:ext cx="3518912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Goal: trace changes made to a variable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i.e., notify user whenever</a:t>
            </a:r>
          </a:p>
          <a:p>
            <a:pPr marL="742950" lvl="1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+, ++, =, etc.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simple-low level example: the trace 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32" y="1699845"/>
            <a:ext cx="5752046" cy="375487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class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: public Object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public: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static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GetTypeId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(void)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{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static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.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SetParent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(Object::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GetTypeId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())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.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AddConstructor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()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.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AddTraceSource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MyInteger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",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                 "An integer value to trace.",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               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MakeTraceSourceAccessor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(&amp;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m_myInt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);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return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}</a:t>
            </a:r>
          </a:p>
          <a:p>
            <a:pPr defTabSz="914400" eaLnBrk="0" hangingPunct="0"/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() {}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TracedValue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&lt;int32_t&gt;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m_myInt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};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3077" y="1758462"/>
            <a:ext cx="2667000" cy="214923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306" y="1182078"/>
            <a:ext cx="5121915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is derived from Object, inherits public members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 flipH="1">
            <a:off x="2810077" y="1335967"/>
            <a:ext cx="879229" cy="529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90968" y="1695263"/>
            <a:ext cx="3073030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always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need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GetTypeId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method for an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object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provides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run-time info on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type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allows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objects to located via path (more on this later)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provides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objects with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attributes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provides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objects with trace sources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0007" y="2410176"/>
            <a:ext cx="2590070" cy="200014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cxnSp>
        <p:nvCxnSpPr>
          <p:cNvPr id="14" name="Straight Arrow Connector 13"/>
          <p:cNvCxnSpPr>
            <a:stCxn id="9" idx="1"/>
            <a:endCxn id="12" idx="3"/>
          </p:cNvCxnSpPr>
          <p:nvPr/>
        </p:nvCxnSpPr>
        <p:spPr bwMode="auto">
          <a:xfrm flipH="1" flipV="1">
            <a:off x="2830077" y="2510183"/>
            <a:ext cx="3160891" cy="200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836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simple-low level example: the trace 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32" y="1699845"/>
            <a:ext cx="5752046" cy="375487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class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: public Object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public: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static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GetTypeId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(void)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{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static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.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SetParent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(Object::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GetTypeId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())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.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AddConstructor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()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.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AddTraceSource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MyInteger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",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                 "An integer value to trace.",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                 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MakeTraceSourceAccessor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(&amp;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m_myInt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);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  return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}</a:t>
            </a:r>
          </a:p>
          <a:p>
            <a:pPr defTabSz="914400" eaLnBrk="0" hangingPunct="0"/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() {}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TracedValue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&lt;int32_t&gt;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m_myInt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};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69462" y="2823308"/>
            <a:ext cx="605692" cy="214923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503" y="1100265"/>
            <a:ext cx="2614701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class records meta-information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about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MyObject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1" name="Straight Arrow Connector 10"/>
          <p:cNvCxnSpPr>
            <a:stCxn id="7" idx="1"/>
            <a:endCxn id="3" idx="3"/>
          </p:cNvCxnSpPr>
          <p:nvPr/>
        </p:nvCxnSpPr>
        <p:spPr bwMode="auto">
          <a:xfrm flipH="1">
            <a:off x="1475154" y="1361875"/>
            <a:ext cx="3350349" cy="1568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080166" y="1740109"/>
            <a:ext cx="2379252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Provides unique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identifier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900052" y="2820206"/>
            <a:ext cx="1750048" cy="22001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cxnSp>
        <p:nvCxnSpPr>
          <p:cNvPr id="19" name="Straight Arrow Connector 18"/>
          <p:cNvCxnSpPr>
            <a:stCxn id="16" idx="1"/>
            <a:endCxn id="17" idx="3"/>
          </p:cNvCxnSpPr>
          <p:nvPr/>
        </p:nvCxnSpPr>
        <p:spPr bwMode="auto">
          <a:xfrm flipH="1">
            <a:off x="3650100" y="1893998"/>
            <a:ext cx="2430066" cy="1036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90013" y="3030221"/>
            <a:ext cx="2760076" cy="22001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0166" y="2280147"/>
            <a:ext cx="2596046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Record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TypeId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of base class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23" name="Straight Arrow Connector 22"/>
          <p:cNvCxnSpPr>
            <a:stCxn id="21" idx="1"/>
            <a:endCxn id="20" idx="3"/>
          </p:cNvCxnSpPr>
          <p:nvPr/>
        </p:nvCxnSpPr>
        <p:spPr bwMode="auto">
          <a:xfrm flipH="1">
            <a:off x="3250089" y="2434036"/>
            <a:ext cx="2840077" cy="706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90013" y="3250237"/>
            <a:ext cx="2610072" cy="20001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0167" y="2810185"/>
            <a:ext cx="300595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Default constructor is accessible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28" name="Straight Arrow Connector 27"/>
          <p:cNvCxnSpPr>
            <a:stCxn id="26" idx="1"/>
            <a:endCxn id="25" idx="3"/>
          </p:cNvCxnSpPr>
          <p:nvPr/>
        </p:nvCxnSpPr>
        <p:spPr bwMode="auto">
          <a:xfrm flipH="1">
            <a:off x="3100085" y="2964074"/>
            <a:ext cx="2990082" cy="3861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470013" y="3470253"/>
            <a:ext cx="5250143" cy="640047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6695" y="3280235"/>
            <a:ext cx="3023554" cy="116955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Provides hook to connect to trace source: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Name of source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Help string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Accessor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= pointer to connect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32" name="Straight Arrow Connector 31"/>
          <p:cNvCxnSpPr>
            <a:stCxn id="30" idx="1"/>
            <a:endCxn id="29" idx="3"/>
          </p:cNvCxnSpPr>
          <p:nvPr/>
        </p:nvCxnSpPr>
        <p:spPr bwMode="auto">
          <a:xfrm flipH="1" flipV="1">
            <a:off x="5720156" y="3790277"/>
            <a:ext cx="316539" cy="747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250007" y="4970362"/>
            <a:ext cx="2710074" cy="22001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0169" y="4710344"/>
            <a:ext cx="2416046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Provides infrastructure to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Overload operators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Drive callback process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36" name="Straight Arrow Connector 35"/>
          <p:cNvCxnSpPr>
            <a:stCxn id="34" idx="1"/>
            <a:endCxn id="33" idx="3"/>
          </p:cNvCxnSpPr>
          <p:nvPr/>
        </p:nvCxnSpPr>
        <p:spPr bwMode="auto">
          <a:xfrm flipH="1">
            <a:off x="2960081" y="5079676"/>
            <a:ext cx="3200088" cy="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41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low-level example: the trace sink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92385"/>
            <a:ext cx="6212546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IntTrace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oldValue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, 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newValue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std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cout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&lt;&lt; "Traced " &lt;&lt;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oldValue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&lt;&lt; " to " &lt;&lt;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newValue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&lt;&lt;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std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endl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1770" y="4415693"/>
            <a:ext cx="5057795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 simple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function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Takes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in the old and new values of the traced variable</a:t>
            </a:r>
          </a:p>
          <a:p>
            <a:pPr marL="742950" lvl="1" indent="-285750" defTabSz="914400" eaLnBrk="0" hangingPunct="0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W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ill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be supplied by the trace source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Prints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them to the screen</a:t>
            </a:r>
          </a:p>
        </p:txBody>
      </p:sp>
    </p:spTree>
    <p:extLst>
      <p:ext uri="{BB962C8B-B14F-4D97-AF65-F5344CB8AC3E}">
        <p14:creationId xmlns:p14="http://schemas.microsoft.com/office/powerpoint/2010/main" val="23116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low-level example: the main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307" y="3116384"/>
            <a:ext cx="7311767" cy="160043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int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main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argc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, char *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argv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[])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CreateObject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();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-&gt;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TraceConnectWithoutContext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MyInteger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",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MakeCallback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(&amp;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IntTrace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));</a:t>
            </a:r>
          </a:p>
          <a:p>
            <a:pPr defTabSz="914400" eaLnBrk="0" hangingPunct="0"/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-&gt;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m_myInt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= 1234;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308" y="1533769"/>
            <a:ext cx="6130930" cy="7386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NS3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smart pointers provide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garbage collection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via reference counting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Track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number of pointers to an object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Helps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avoid memory leaks when you forget to delete an object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76385" y="3604846"/>
            <a:ext cx="1299307" cy="19538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 bwMode="auto">
          <a:xfrm flipH="1">
            <a:off x="1226039" y="2272433"/>
            <a:ext cx="2249734" cy="1332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901462" y="3595077"/>
            <a:ext cx="1133230" cy="19538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9846" y="2608385"/>
            <a:ext cx="2162108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Wrapper for C++ “new”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3" name="Straight Arrow Connector 12"/>
          <p:cNvCxnSpPr>
            <a:stCxn id="11" idx="1"/>
            <a:endCxn id="10" idx="0"/>
          </p:cNvCxnSpPr>
          <p:nvPr/>
        </p:nvCxnSpPr>
        <p:spPr bwMode="auto">
          <a:xfrm flipH="1">
            <a:off x="3468077" y="2762274"/>
            <a:ext cx="771769" cy="832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06461" y="5089769"/>
            <a:ext cx="36728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Connecting source to sink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“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MyInteger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” = name of source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Callback made from our sink function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We’ll talk about “Context” next…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76385" y="3829538"/>
            <a:ext cx="7004538" cy="205154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cxnSp>
        <p:nvCxnSpPr>
          <p:cNvPr id="17" name="Straight Arrow Connector 16"/>
          <p:cNvCxnSpPr>
            <a:stCxn id="14" idx="0"/>
            <a:endCxn id="15" idx="2"/>
          </p:cNvCxnSpPr>
          <p:nvPr/>
        </p:nvCxnSpPr>
        <p:spPr bwMode="auto">
          <a:xfrm flipH="1" flipV="1">
            <a:off x="4078654" y="4034692"/>
            <a:ext cx="2564207" cy="1055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3610" y="5197231"/>
            <a:ext cx="2149231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If all goes as planned: should trigger callback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56846" y="4259385"/>
            <a:ext cx="2442308" cy="214923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cxnSp>
        <p:nvCxnSpPr>
          <p:cNvPr id="21" name="Straight Arrow Connector 20"/>
          <p:cNvCxnSpPr>
            <a:stCxn id="18" idx="0"/>
            <a:endCxn id="19" idx="2"/>
          </p:cNvCxnSpPr>
          <p:nvPr/>
        </p:nvCxnSpPr>
        <p:spPr bwMode="auto">
          <a:xfrm flipV="1">
            <a:off x="1768226" y="4474308"/>
            <a:ext cx="9774" cy="722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261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low-level example: running </a:t>
            </a:r>
            <a:r>
              <a:rPr lang="en-US" dirty="0" err="1" smtClean="0"/>
              <a:t>fourth.cc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692" y="1406769"/>
            <a:ext cx="4506362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cp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examples/tutorial/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fourth.cc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scratch/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myfourth.cc</a:t>
            </a:r>
            <a:endParaRPr lang="en-US" sz="1400" b="1" dirty="0" smtClean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./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waf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--run scratch/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myfourth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692" y="2588846"/>
            <a:ext cx="1581946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Traced 0 to 1234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1309077" y="2041769"/>
            <a:ext cx="341923" cy="37123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845" y="4923692"/>
            <a:ext cx="6520247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Seems almost anticlimactic, but we’ve illustrated the main steps in tracing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Define trace source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Define trace sink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Connect trace source to trace sink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1769" y="2481385"/>
            <a:ext cx="391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Assignment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in: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-&gt;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m_myInt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= 1234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triggers callback 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0" name="Straight Arrow Connector 9"/>
          <p:cNvCxnSpPr>
            <a:stCxn id="8" idx="1"/>
            <a:endCxn id="5" idx="3"/>
          </p:cNvCxnSpPr>
          <p:nvPr/>
        </p:nvCxnSpPr>
        <p:spPr bwMode="auto">
          <a:xfrm flipH="1" flipV="1">
            <a:off x="2187638" y="2742735"/>
            <a:ext cx="1124131" cy="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951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Config</a:t>
            </a:r>
            <a:r>
              <a:rPr lang="en-US" dirty="0" smtClean="0"/>
              <a:t> to connect to trace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TraceConnectWithoutContext</a:t>
            </a:r>
            <a:r>
              <a:rPr lang="en-US" dirty="0"/>
              <a:t> is not </a:t>
            </a:r>
            <a:r>
              <a:rPr lang="en-US" dirty="0" smtClean="0"/>
              <a:t>typical </a:t>
            </a:r>
            <a:r>
              <a:rPr lang="en-US" dirty="0"/>
              <a:t>way to connect </a:t>
            </a:r>
            <a:r>
              <a:rPr lang="en-US" dirty="0" smtClean="0"/>
              <a:t>source </a:t>
            </a:r>
            <a:r>
              <a:rPr lang="en-US" dirty="0"/>
              <a:t>to </a:t>
            </a:r>
            <a:r>
              <a:rPr lang="en-US" dirty="0" smtClean="0"/>
              <a:t>sink</a:t>
            </a:r>
          </a:p>
          <a:p>
            <a:r>
              <a:rPr lang="en-US" dirty="0" smtClean="0"/>
              <a:t>Normally done via the </a:t>
            </a:r>
            <a:r>
              <a:rPr lang="en-US" dirty="0" err="1"/>
              <a:t>Config</a:t>
            </a:r>
            <a:r>
              <a:rPr lang="en-US" dirty="0"/>
              <a:t> subsystem in ns3, </a:t>
            </a:r>
            <a:r>
              <a:rPr lang="en-US" dirty="0" smtClean="0"/>
              <a:t>by using </a:t>
            </a:r>
            <a:r>
              <a:rPr lang="en-US" dirty="0"/>
              <a:t>a </a:t>
            </a:r>
            <a:r>
              <a:rPr lang="en-US" dirty="0" err="1"/>
              <a:t>config</a:t>
            </a:r>
            <a:r>
              <a:rPr lang="en-US" dirty="0"/>
              <a:t>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A string </a:t>
            </a:r>
            <a:r>
              <a:rPr lang="en-US" dirty="0"/>
              <a:t>that looks like a file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Represents chain </a:t>
            </a:r>
            <a:r>
              <a:rPr lang="en-US" dirty="0"/>
              <a:t>of objects leading to the desired event </a:t>
            </a:r>
            <a:r>
              <a:rPr lang="en-US" dirty="0" smtClean="0"/>
              <a:t>(or attribute)</a:t>
            </a:r>
          </a:p>
          <a:p>
            <a:r>
              <a:rPr lang="en-US" dirty="0" smtClean="0"/>
              <a:t>We encountered this in </a:t>
            </a:r>
            <a:r>
              <a:rPr lang="en-US" dirty="0" err="1" smtClean="0"/>
              <a:t>third.cc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168" y="3927230"/>
            <a:ext cx="442480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”/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NodeList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/7/$ns3::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0077" y="4972539"/>
            <a:ext cx="5770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Provides a path to the “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” attribute for node index 7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7" name="Straight Arrow Connector 6"/>
          <p:cNvCxnSpPr>
            <a:stCxn id="5" idx="0"/>
            <a:endCxn id="4" idx="2"/>
          </p:cNvCxnSpPr>
          <p:nvPr/>
        </p:nvCxnSpPr>
        <p:spPr bwMode="auto">
          <a:xfrm flipH="1" flipV="1">
            <a:off x="4574573" y="4235007"/>
            <a:ext cx="995" cy="7375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253153" y="5959231"/>
            <a:ext cx="26520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Let’s dissect this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config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path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</a:t>
            </a:r>
            <a:r>
              <a:rPr lang="en-US" dirty="0" err="1" smtClean="0"/>
              <a:t>Config</a:t>
            </a:r>
            <a:r>
              <a:rPr lang="en-US" dirty="0" smtClean="0"/>
              <a:t> path in </a:t>
            </a:r>
            <a:r>
              <a:rPr lang="en-US" dirty="0" err="1" smtClean="0"/>
              <a:t>third.cc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NodeList</a:t>
            </a:r>
            <a:r>
              <a:rPr lang="en-US" dirty="0"/>
              <a:t>” = predefined namespace in </a:t>
            </a:r>
            <a:r>
              <a:rPr lang="en-US" dirty="0" err="1" smtClean="0"/>
              <a:t>Config</a:t>
            </a:r>
            <a:r>
              <a:rPr lang="en-US" dirty="0" smtClean="0"/>
              <a:t>, </a:t>
            </a:r>
            <a:r>
              <a:rPr lang="en-US" dirty="0"/>
              <a:t>lists all the nodes in the </a:t>
            </a:r>
            <a:r>
              <a:rPr lang="en-US" dirty="0" err="1" smtClean="0"/>
              <a:t>sim</a:t>
            </a:r>
            <a:endParaRPr lang="en-US" dirty="0" smtClean="0"/>
          </a:p>
          <a:p>
            <a:r>
              <a:rPr lang="en-US" dirty="0"/>
              <a:t>"</a:t>
            </a:r>
            <a:r>
              <a:rPr lang="en-US" dirty="0" err="1"/>
              <a:t>NodeList</a:t>
            </a:r>
            <a:r>
              <a:rPr lang="en-US" dirty="0"/>
              <a:t>/7" = node 7 (i.e., the </a:t>
            </a:r>
            <a:r>
              <a:rPr lang="en-US" dirty="0" err="1"/>
              <a:t>eigth</a:t>
            </a:r>
            <a:r>
              <a:rPr lang="en-US" dirty="0"/>
              <a:t> node</a:t>
            </a:r>
            <a:r>
              <a:rPr lang="en-US" dirty="0" smtClean="0"/>
              <a:t>)</a:t>
            </a:r>
          </a:p>
          <a:p>
            <a:r>
              <a:rPr lang="en-US" dirty="0"/>
              <a:t>"$" = what follows designates an </a:t>
            </a:r>
            <a:r>
              <a:rPr lang="en-US" u="sng" dirty="0"/>
              <a:t>aggregated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3692" y="1074614"/>
            <a:ext cx="442480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”/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NodeList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/7/$ns3::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078" y="4103077"/>
            <a:ext cx="550562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Let’s take a short detour to discuss aggregated objects in NS3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Modular Router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76400"/>
            <a:ext cx="8197850" cy="3518600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1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aggregation in NS3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</a:t>
            </a:r>
            <a:r>
              <a:rPr lang="en-US" dirty="0"/>
              <a:t>it possible for objects to access each </a:t>
            </a:r>
            <a:r>
              <a:rPr lang="en-US" dirty="0" smtClean="0"/>
              <a:t>other, and </a:t>
            </a:r>
            <a:r>
              <a:rPr lang="en-US" dirty="0"/>
              <a:t>for users to easily access </a:t>
            </a:r>
            <a:r>
              <a:rPr lang="en-US" dirty="0" smtClean="0"/>
              <a:t>objects </a:t>
            </a:r>
            <a:r>
              <a:rPr lang="en-US" dirty="0"/>
              <a:t>in an </a:t>
            </a:r>
            <a:r>
              <a:rPr lang="en-US" dirty="0" smtClean="0"/>
              <a:t>aggregation</a:t>
            </a:r>
          </a:p>
          <a:p>
            <a:r>
              <a:rPr lang="en-US" dirty="0"/>
              <a:t>Avoids need to modify a base class to provide pointers to all possible connected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Class definitions </a:t>
            </a:r>
            <a:r>
              <a:rPr lang="en-US" dirty="0"/>
              <a:t>would bloat </a:t>
            </a:r>
            <a:r>
              <a:rPr lang="en-US" dirty="0" smtClean="0"/>
              <a:t>uncontrollably</a:t>
            </a:r>
          </a:p>
          <a:p>
            <a:pPr lvl="1"/>
            <a:r>
              <a:rPr lang="en-US" dirty="0"/>
              <a:t>Solution: separate functionality belongs to separate classes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19384" y="4161691"/>
            <a:ext cx="4870938" cy="826477"/>
            <a:chOff x="429846" y="3868615"/>
            <a:chExt cx="4870938" cy="826477"/>
          </a:xfrm>
        </p:grpSpPr>
        <p:grpSp>
          <p:nvGrpSpPr>
            <p:cNvPr id="20" name="Group 19"/>
            <p:cNvGrpSpPr/>
            <p:nvPr/>
          </p:nvGrpSpPr>
          <p:grpSpPr>
            <a:xfrm>
              <a:off x="429846" y="3917462"/>
              <a:ext cx="1865923" cy="547076"/>
              <a:chOff x="429846" y="3917462"/>
              <a:chExt cx="1865923" cy="5470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29846" y="3917462"/>
                <a:ext cx="683846" cy="547076"/>
                <a:chOff x="429846" y="3917462"/>
                <a:chExt cx="683846" cy="547076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29846" y="4103077"/>
                  <a:ext cx="683846" cy="361461"/>
                  <a:chOff x="429846" y="4103077"/>
                  <a:chExt cx="683846" cy="361461"/>
                </a:xfrm>
              </p:grpSpPr>
              <p:sp>
                <p:nvSpPr>
                  <p:cNvPr id="5" name="Oval 4"/>
                  <p:cNvSpPr/>
                  <p:nvPr/>
                </p:nvSpPr>
                <p:spPr bwMode="auto">
                  <a:xfrm>
                    <a:off x="429846" y="4103077"/>
                    <a:ext cx="683846" cy="36146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eaLnBrk="0" hangingPunct="0"/>
                    <a:endParaRPr lang="en-US" sz="1400" b="1">
                      <a:solidFill>
                        <a:srgbClr val="000000"/>
                      </a:solidFill>
                      <a:latin typeface="Helvetica" pitchFamily="48" charset="0"/>
                      <a:cs typeface="ＭＳ Ｐゴシック" pitchFamily="48" charset="-128"/>
                    </a:endParaRPr>
                  </a:p>
                </p:txBody>
              </p: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459154" y="4122615"/>
                    <a:ext cx="63350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 eaLnBrk="0" hangingPunct="0"/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Helvetica" pitchFamily="102" charset="0"/>
                      </a:rPr>
                      <a:t>node</a:t>
                    </a:r>
                    <a:endParaRPr lang="en-US" sz="1400" b="1" dirty="0">
                      <a:solidFill>
                        <a:srgbClr val="000000"/>
                      </a:solidFill>
                      <a:latin typeface="Helvetica" pitchFamily="102" charset="0"/>
                    </a:endParaRPr>
                  </a:p>
                </p:txBody>
              </p:sp>
            </p:grpSp>
            <p:sp>
              <p:nvSpPr>
                <p:cNvPr id="10" name="Circular Arrow 9"/>
                <p:cNvSpPr/>
                <p:nvPr/>
              </p:nvSpPr>
              <p:spPr bwMode="auto">
                <a:xfrm>
                  <a:off x="586154" y="3917462"/>
                  <a:ext cx="390769" cy="390769"/>
                </a:xfrm>
                <a:prstGeom prst="circular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hangingPunct="0"/>
                  <a:endParaRPr lang="en-US" sz="1400" b="1">
                    <a:solidFill>
                      <a:srgbClr val="000000"/>
                    </a:solidFill>
                    <a:latin typeface="Helvetica" pitchFamily="48" charset="0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377462" y="3923323"/>
                <a:ext cx="918307" cy="541215"/>
                <a:chOff x="234462" y="4890477"/>
                <a:chExt cx="918307" cy="54121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34462" y="5099538"/>
                  <a:ext cx="918307" cy="332154"/>
                  <a:chOff x="234462" y="5099538"/>
                  <a:chExt cx="918307" cy="332154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234462" y="5099538"/>
                    <a:ext cx="918307" cy="33215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eaLnBrk="0" hangingPunct="0"/>
                    <a:endParaRPr lang="en-US" sz="1400" b="1">
                      <a:solidFill>
                        <a:srgbClr val="000000"/>
                      </a:solidFill>
                      <a:latin typeface="Helvetica" pitchFamily="48" charset="0"/>
                      <a:cs typeface="ＭＳ Ｐゴシック" pitchFamily="48" charset="-128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54000" y="5109308"/>
                    <a:ext cx="88998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 eaLnBrk="0" hangingPunct="0"/>
                    <a:r>
                      <a:rPr lang="en-US" sz="1400" b="1" dirty="0" smtClean="0">
                        <a:solidFill>
                          <a:srgbClr val="000000"/>
                        </a:solidFill>
                        <a:latin typeface="Helvetica" pitchFamily="102" charset="0"/>
                      </a:rPr>
                      <a:t>mobility</a:t>
                    </a:r>
                    <a:endParaRPr lang="en-US" sz="1400" b="1" dirty="0">
                      <a:solidFill>
                        <a:srgbClr val="000000"/>
                      </a:solidFill>
                      <a:latin typeface="Helvetica" pitchFamily="102" charset="0"/>
                    </a:endParaRPr>
                  </a:p>
                </p:txBody>
              </p:sp>
            </p:grpSp>
            <p:sp>
              <p:nvSpPr>
                <p:cNvPr id="11" name="Circular Arrow 10"/>
                <p:cNvSpPr/>
                <p:nvPr/>
              </p:nvSpPr>
              <p:spPr bwMode="auto">
                <a:xfrm>
                  <a:off x="494323" y="4890477"/>
                  <a:ext cx="390769" cy="390769"/>
                </a:xfrm>
                <a:prstGeom prst="circular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hangingPunct="0"/>
                  <a:endParaRPr lang="en-US" sz="1400" b="1">
                    <a:solidFill>
                      <a:srgbClr val="000000"/>
                    </a:solidFill>
                    <a:latin typeface="Helvetica" pitchFamily="48" charset="0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3425092" y="3868615"/>
              <a:ext cx="1875692" cy="826477"/>
              <a:chOff x="2858477" y="5480538"/>
              <a:chExt cx="1875692" cy="82647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858477" y="5720862"/>
                <a:ext cx="683846" cy="361461"/>
                <a:chOff x="429846" y="4103077"/>
                <a:chExt cx="683846" cy="361461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429846" y="4103077"/>
                  <a:ext cx="683846" cy="361461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hangingPunct="0"/>
                  <a:endParaRPr lang="en-US" sz="1400" b="1">
                    <a:solidFill>
                      <a:srgbClr val="000000"/>
                    </a:solidFill>
                    <a:latin typeface="Helvetica" pitchFamily="48" charset="0"/>
                    <a:cs typeface="ＭＳ Ｐゴシック" pitchFamily="48" charset="-128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59154" y="4122615"/>
                  <a:ext cx="6335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 eaLnBrk="0" hangingPunct="0"/>
                  <a:r>
                    <a:rPr lang="en-US" sz="1400" b="1" dirty="0" smtClean="0">
                      <a:solidFill>
                        <a:srgbClr val="000000"/>
                      </a:solidFill>
                      <a:latin typeface="Helvetica" pitchFamily="102" charset="0"/>
                    </a:rPr>
                    <a:t>node</a:t>
                  </a:r>
                  <a:endParaRPr lang="en-US" sz="1400" b="1" dirty="0">
                    <a:solidFill>
                      <a:srgbClr val="000000"/>
                    </a:solidFill>
                    <a:latin typeface="Helvetica" pitchFamily="102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3815862" y="5730630"/>
                <a:ext cx="918307" cy="332154"/>
                <a:chOff x="234462" y="5099538"/>
                <a:chExt cx="918307" cy="332154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234462" y="5099538"/>
                  <a:ext cx="918307" cy="332154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hangingPunct="0"/>
                  <a:endParaRPr lang="en-US" sz="1400" b="1">
                    <a:solidFill>
                      <a:srgbClr val="000000"/>
                    </a:solidFill>
                    <a:latin typeface="Helvetica" pitchFamily="48" charset="0"/>
                    <a:cs typeface="ＭＳ Ｐゴシック" pitchFamily="48" charset="-128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54000" y="5109308"/>
                  <a:ext cx="88998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 eaLnBrk="0" hangingPunct="0"/>
                  <a:r>
                    <a:rPr lang="en-US" sz="1400" b="1" dirty="0" smtClean="0">
                      <a:solidFill>
                        <a:srgbClr val="000000"/>
                      </a:solidFill>
                      <a:latin typeface="Helvetica" pitchFamily="102" charset="0"/>
                    </a:rPr>
                    <a:t>mobility</a:t>
                  </a:r>
                  <a:endParaRPr lang="en-US" sz="1400" b="1" dirty="0">
                    <a:solidFill>
                      <a:srgbClr val="000000"/>
                    </a:solidFill>
                    <a:latin typeface="Helvetica" pitchFamily="102" charset="0"/>
                  </a:endParaRPr>
                </a:p>
              </p:txBody>
            </p:sp>
          </p:grpSp>
          <p:sp>
            <p:nvSpPr>
              <p:cNvPr id="21" name="Curved Down Arrow 20"/>
              <p:cNvSpPr/>
              <p:nvPr/>
            </p:nvSpPr>
            <p:spPr bwMode="auto">
              <a:xfrm>
                <a:off x="3233615" y="5480538"/>
                <a:ext cx="1045308" cy="205154"/>
              </a:xfrm>
              <a:prstGeom prst="curved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1400" b="1">
                  <a:solidFill>
                    <a:srgbClr val="000000"/>
                  </a:solidFill>
                  <a:latin typeface="Helvetica" pitchFamily="48" charset="0"/>
                  <a:cs typeface="ＭＳ Ｐゴシック" pitchFamily="48" charset="-128"/>
                </a:endParaRPr>
              </a:p>
            </p:txBody>
          </p:sp>
          <p:sp>
            <p:nvSpPr>
              <p:cNvPr id="22" name="Curved Down Arrow 21"/>
              <p:cNvSpPr/>
              <p:nvPr/>
            </p:nvSpPr>
            <p:spPr bwMode="auto">
              <a:xfrm flipH="1" flipV="1">
                <a:off x="3229707" y="6101861"/>
                <a:ext cx="1045308" cy="205154"/>
              </a:xfrm>
              <a:prstGeom prst="curved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1400" b="1">
                  <a:solidFill>
                    <a:srgbClr val="000000"/>
                  </a:solidFill>
                  <a:latin typeface="Helvetica" pitchFamily="48" charset="0"/>
                  <a:cs typeface="ＭＳ Ｐゴシック" pitchFamily="48" charset="-128"/>
                </a:endParaRPr>
              </a:p>
            </p:txBody>
          </p:sp>
        </p:grpSp>
        <p:sp>
          <p:nvSpPr>
            <p:cNvPr id="24" name="Right Arrow 23"/>
            <p:cNvSpPr/>
            <p:nvPr/>
          </p:nvSpPr>
          <p:spPr bwMode="auto">
            <a:xfrm>
              <a:off x="2618153" y="4093308"/>
              <a:ext cx="527539" cy="371231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18155" y="3682999"/>
            <a:ext cx="31123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Node-&gt;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AggregateObject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(mobility);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2538" y="5314459"/>
            <a:ext cx="2977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Retrieving an aggregated object: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6539" y="5812692"/>
            <a:ext cx="551131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&gt; mob = node-&gt;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GetObject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&gt; ();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</a:t>
            </a:r>
            <a:r>
              <a:rPr lang="en-US" dirty="0" err="1" smtClean="0"/>
              <a:t>Config</a:t>
            </a:r>
            <a:r>
              <a:rPr lang="en-US" dirty="0" smtClean="0"/>
              <a:t> path in </a:t>
            </a:r>
            <a:r>
              <a:rPr lang="en-US" dirty="0" err="1" smtClean="0"/>
              <a:t>third.cc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NodeList</a:t>
            </a:r>
            <a:r>
              <a:rPr lang="en-US" dirty="0"/>
              <a:t>” = predefined namespace in </a:t>
            </a:r>
            <a:r>
              <a:rPr lang="en-US" dirty="0" err="1" smtClean="0"/>
              <a:t>Config</a:t>
            </a:r>
            <a:r>
              <a:rPr lang="en-US" dirty="0" smtClean="0"/>
              <a:t>, </a:t>
            </a:r>
            <a:r>
              <a:rPr lang="en-US" dirty="0"/>
              <a:t>lists all the nodes in the </a:t>
            </a:r>
            <a:r>
              <a:rPr lang="en-US" dirty="0" err="1" smtClean="0"/>
              <a:t>sim</a:t>
            </a:r>
            <a:endParaRPr lang="en-US" dirty="0" smtClean="0"/>
          </a:p>
          <a:p>
            <a:r>
              <a:rPr lang="en-US" dirty="0"/>
              <a:t>"</a:t>
            </a:r>
            <a:r>
              <a:rPr lang="en-US" dirty="0" err="1"/>
              <a:t>NodeList</a:t>
            </a:r>
            <a:r>
              <a:rPr lang="en-US" dirty="0"/>
              <a:t>/7" = node 7 (i.e., the </a:t>
            </a:r>
            <a:r>
              <a:rPr lang="en-US" dirty="0" err="1"/>
              <a:t>eigth</a:t>
            </a:r>
            <a:r>
              <a:rPr lang="en-US" dirty="0"/>
              <a:t> node</a:t>
            </a:r>
            <a:r>
              <a:rPr lang="en-US" dirty="0" smtClean="0"/>
              <a:t>)</a:t>
            </a:r>
          </a:p>
          <a:p>
            <a:r>
              <a:rPr lang="en-US" dirty="0"/>
              <a:t>"$" = what follows designates an </a:t>
            </a:r>
            <a:r>
              <a:rPr lang="en-US" u="sng" dirty="0"/>
              <a:t>aggregated </a:t>
            </a:r>
            <a:r>
              <a:rPr lang="en-US" u="sng" dirty="0" smtClean="0"/>
              <a:t>object</a:t>
            </a:r>
          </a:p>
          <a:p>
            <a:r>
              <a:rPr lang="en-US" dirty="0"/>
              <a:t>"/</a:t>
            </a:r>
            <a:r>
              <a:rPr lang="en-US" dirty="0" err="1"/>
              <a:t>NodeList</a:t>
            </a:r>
            <a:r>
              <a:rPr lang="en-US" dirty="0"/>
              <a:t>/7/$ns3::</a:t>
            </a:r>
            <a:r>
              <a:rPr lang="en-US" dirty="0" err="1"/>
              <a:t>MobilityModel</a:t>
            </a:r>
            <a:r>
              <a:rPr lang="en-US" dirty="0"/>
              <a:t>" = get the mobility model object aggregated to node 7 in the </a:t>
            </a:r>
            <a:r>
              <a:rPr lang="en-US" dirty="0" err="1" smtClean="0"/>
              <a:t>sim</a:t>
            </a:r>
            <a:endParaRPr lang="en-US" dirty="0" smtClean="0"/>
          </a:p>
          <a:p>
            <a:r>
              <a:rPr lang="en-US" dirty="0"/>
              <a:t>"</a:t>
            </a:r>
            <a:r>
              <a:rPr lang="en-US" dirty="0" err="1"/>
              <a:t>CourseChange</a:t>
            </a:r>
            <a:r>
              <a:rPr lang="en-US" dirty="0"/>
              <a:t>" = attribute of </a:t>
            </a:r>
            <a:r>
              <a:rPr lang="en-US" dirty="0" err="1"/>
              <a:t>MobilityModel</a:t>
            </a:r>
            <a:r>
              <a:rPr lang="en-US" dirty="0"/>
              <a:t> we are interested </a:t>
            </a:r>
            <a:r>
              <a:rPr lang="en-US" dirty="0" smtClean="0"/>
              <a:t>in</a:t>
            </a:r>
          </a:p>
          <a:p>
            <a:r>
              <a:rPr lang="en-US" dirty="0" err="1"/>
              <a:t>Config</a:t>
            </a:r>
            <a:r>
              <a:rPr lang="en-US" dirty="0"/>
              <a:t> </a:t>
            </a:r>
            <a:r>
              <a:rPr lang="en-US" dirty="0" smtClean="0"/>
              <a:t>will </a:t>
            </a:r>
            <a:r>
              <a:rPr lang="en-US" dirty="0"/>
              <a:t>follow the chain of pointers to the attribute you </a:t>
            </a:r>
            <a:r>
              <a:rPr lang="en-US" dirty="0" smtClean="0"/>
              <a:t>specified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3692" y="1074614"/>
            <a:ext cx="442480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”/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NodeList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/7/$ns3::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28457" y="5333999"/>
            <a:ext cx="5402387" cy="523220"/>
            <a:chOff x="1885457" y="5216768"/>
            <a:chExt cx="5402387" cy="523220"/>
          </a:xfrm>
          <a:solidFill>
            <a:srgbClr val="FFFF00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5480538" y="5294923"/>
              <a:ext cx="1484924" cy="1758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960077" y="5285154"/>
              <a:ext cx="1094154" cy="18561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5457" y="5216768"/>
              <a:ext cx="540238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 defTabSz="914400" eaLnBrk="0" hangingPunct="0">
                <a:buFont typeface="Arial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Ties the trace source to the trace sink callback function</a:t>
              </a:r>
            </a:p>
            <a:p>
              <a:pPr marL="285750" indent="-285750" defTabSz="914400" eaLnBrk="0" hangingPunct="0">
                <a:buFont typeface="Arial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Passes the context (=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config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 path) to the callback function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5385" y="4357069"/>
            <a:ext cx="8668810" cy="307777"/>
            <a:chOff x="195385" y="4005385"/>
            <a:chExt cx="8668810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195385" y="4005385"/>
              <a:ext cx="8668810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Config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::Connect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(”/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NodeList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/7/$ns3::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MobilityModel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/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CourseChange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”,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MakeCallback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(&amp;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CourseChange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)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)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729154" y="4073769"/>
              <a:ext cx="4171461" cy="19538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287846" y="4073769"/>
              <a:ext cx="1289539" cy="19538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cxnSp>
        <p:nvCxnSpPr>
          <p:cNvPr id="14" name="Straight Arrow Connector 13"/>
          <p:cNvCxnSpPr>
            <a:stCxn id="8" idx="0"/>
            <a:endCxn id="10" idx="2"/>
          </p:cNvCxnSpPr>
          <p:nvPr/>
        </p:nvCxnSpPr>
        <p:spPr bwMode="auto">
          <a:xfrm flipH="1" flipV="1">
            <a:off x="3814885" y="4620838"/>
            <a:ext cx="835269" cy="7815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9" idx="0"/>
            <a:endCxn id="11" idx="2"/>
          </p:cNvCxnSpPr>
          <p:nvPr/>
        </p:nvCxnSpPr>
        <p:spPr bwMode="auto">
          <a:xfrm flipV="1">
            <a:off x="7366000" y="4620838"/>
            <a:ext cx="566616" cy="791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401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Connect Trace Sources, and Discover Callback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trace sources are available (besides </a:t>
            </a:r>
            <a:r>
              <a:rPr lang="en-US" dirty="0" err="1"/>
              <a:t>CourseChange</a:t>
            </a:r>
            <a:r>
              <a:rPr lang="en-US" dirty="0"/>
              <a:t>)</a:t>
            </a:r>
            <a:r>
              <a:rPr lang="en-US" dirty="0" smtClean="0"/>
              <a:t>?</a:t>
            </a:r>
          </a:p>
          <a:p>
            <a:r>
              <a:rPr lang="en-US" dirty="0"/>
              <a:t>How do I figure out the </a:t>
            </a:r>
            <a:r>
              <a:rPr lang="en-US" dirty="0" err="1"/>
              <a:t>config</a:t>
            </a:r>
            <a:r>
              <a:rPr lang="en-US" dirty="0"/>
              <a:t> path I need to connect to this source</a:t>
            </a:r>
            <a:r>
              <a:rPr lang="en-US" dirty="0" smtClean="0"/>
              <a:t>?</a:t>
            </a:r>
          </a:p>
          <a:p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the return </a:t>
            </a:r>
            <a:r>
              <a:rPr lang="en-US" dirty="0" smtClean="0"/>
              <a:t>type and arguments </a:t>
            </a:r>
            <a:r>
              <a:rPr lang="en-US" dirty="0"/>
              <a:t>of my callback </a:t>
            </a:r>
            <a:r>
              <a:rPr lang="en-US" dirty="0" smtClean="0"/>
              <a:t>function?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7462" y="2774459"/>
            <a:ext cx="63891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std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::string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context,Ptr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const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model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462" y="3243381"/>
            <a:ext cx="437527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IntTrace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oldValue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, 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newValue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3152" y="5822462"/>
            <a:ext cx="518603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Doxygen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and a little detective work will go a long way here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trace sources are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Doxygen</a:t>
            </a:r>
            <a:r>
              <a:rPr lang="en-US" dirty="0" smtClean="0"/>
              <a:t> has the answer!</a:t>
            </a:r>
          </a:p>
          <a:p>
            <a:pPr lvl="1"/>
            <a:r>
              <a:rPr lang="en-US" dirty="0" smtClean="0"/>
              <a:t>Trace </a:t>
            </a:r>
            <a:r>
              <a:rPr lang="en-US" dirty="0"/>
              <a:t>sources: </a:t>
            </a:r>
            <a:r>
              <a:rPr lang="en-US" dirty="0">
                <a:hlinkClick r:id="rId2"/>
              </a:rPr>
              <a:t>http://www.nsnam.org/docs/release/3.16/</a:t>
            </a:r>
            <a:r>
              <a:rPr lang="en-US" dirty="0" smtClean="0">
                <a:hlinkClick r:id="rId2"/>
              </a:rPr>
              <a:t>doxygen/group___trace_source_list.html</a:t>
            </a:r>
            <a:endParaRPr lang="en-US" dirty="0" smtClean="0"/>
          </a:p>
          <a:p>
            <a:pPr lvl="1"/>
            <a:r>
              <a:rPr lang="en-US" dirty="0" smtClean="0"/>
              <a:t>Attributes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http://www.nsnam.org/docs/release/3.16/doxygen/</a:t>
            </a:r>
            <a:r>
              <a:rPr lang="en-US" dirty="0" smtClean="0">
                <a:hlinkClick r:id="rId3"/>
              </a:rPr>
              <a:t>group___attribute_list.html</a:t>
            </a:r>
            <a:endParaRPr lang="en-US" dirty="0"/>
          </a:p>
          <a:p>
            <a:pPr lvl="1"/>
            <a:r>
              <a:rPr lang="en-US" dirty="0" smtClean="0"/>
              <a:t>Global </a:t>
            </a:r>
            <a:r>
              <a:rPr lang="en-US" dirty="0"/>
              <a:t>values: </a:t>
            </a:r>
            <a:r>
              <a:rPr lang="en-US" dirty="0">
                <a:hlinkClick r:id="rId4"/>
              </a:rPr>
              <a:t>http://www.nsnam.org/docs/release/3.16/doxygen/</a:t>
            </a:r>
            <a:r>
              <a:rPr lang="en-US" dirty="0" smtClean="0">
                <a:hlinkClick r:id="rId4"/>
              </a:rPr>
              <a:t>group___global_value_list.html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4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trace sources are available?</a:t>
            </a:r>
          </a:p>
        </p:txBody>
      </p:sp>
      <p:pic>
        <p:nvPicPr>
          <p:cNvPr id="4" name="Picture 3" descr="Screen Shot 2013-06-23 at 3.1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6"/>
            <a:ext cx="5840730" cy="5289550"/>
          </a:xfrm>
          <a:prstGeom prst="rect">
            <a:avLst/>
          </a:prstGeom>
        </p:spPr>
      </p:pic>
      <p:pic>
        <p:nvPicPr>
          <p:cNvPr id="5" name="Picture 4" descr="Screen Shot 2013-06-23 at 3.1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69" y="3688862"/>
            <a:ext cx="3680460" cy="426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Left Arrow 5"/>
          <p:cNvSpPr/>
          <p:nvPr/>
        </p:nvSpPr>
        <p:spPr bwMode="auto">
          <a:xfrm>
            <a:off x="3956538" y="3810001"/>
            <a:ext cx="1191847" cy="205153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5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string do I use to connect?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method 1</a:t>
            </a:r>
            <a:r>
              <a:rPr lang="en-US" dirty="0" smtClean="0"/>
              <a:t>: look for </a:t>
            </a:r>
            <a:r>
              <a:rPr lang="en-US" dirty="0" err="1" smtClean="0"/>
              <a:t>config</a:t>
            </a:r>
            <a:r>
              <a:rPr lang="en-US" dirty="0" smtClean="0"/>
              <a:t> path in someone else’s code</a:t>
            </a:r>
          </a:p>
          <a:p>
            <a:pPr lvl="1"/>
            <a:r>
              <a:rPr lang="en-US" dirty="0"/>
              <a:t>find -name "*.cc" | </a:t>
            </a:r>
            <a:r>
              <a:rPr lang="en-US" dirty="0" err="1"/>
              <a:t>xargs</a:t>
            </a:r>
            <a:r>
              <a:rPr lang="en-US" dirty="0"/>
              <a:t>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err="1"/>
              <a:t>CourseChange</a:t>
            </a:r>
            <a:r>
              <a:rPr lang="en-US" dirty="0"/>
              <a:t> |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smtClean="0"/>
              <a:t>Connect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Config</a:t>
            </a:r>
            <a:r>
              <a:rPr lang="en-US" dirty="0" smtClean="0"/>
              <a:t> path </a:t>
            </a:r>
            <a:r>
              <a:rPr lang="en-US" dirty="0"/>
              <a:t>= "/</a:t>
            </a:r>
            <a:r>
              <a:rPr lang="en-US" dirty="0" err="1"/>
              <a:t>NodeList</a:t>
            </a:r>
            <a:r>
              <a:rPr lang="en-US" dirty="0"/>
              <a:t>/*/$ns3::</a:t>
            </a:r>
            <a:r>
              <a:rPr lang="en-US" dirty="0" err="1"/>
              <a:t>MobilityModel</a:t>
            </a:r>
            <a:r>
              <a:rPr lang="en-US" dirty="0"/>
              <a:t>/</a:t>
            </a:r>
            <a:r>
              <a:rPr lang="en-US" dirty="0" err="1" smtClean="0"/>
              <a:t>CourseChange</a:t>
            </a:r>
            <a:r>
              <a:rPr lang="en-US" dirty="0" smtClean="0"/>
              <a:t>”</a:t>
            </a:r>
          </a:p>
          <a:p>
            <a:pPr lvl="2"/>
            <a:r>
              <a:rPr lang="en-US" dirty="0"/>
              <a:t>you can use </a:t>
            </a:r>
            <a:r>
              <a:rPr lang="en-US" dirty="0" smtClean="0"/>
              <a:t>regular expressions in </a:t>
            </a:r>
            <a:r>
              <a:rPr lang="en-US" dirty="0"/>
              <a:t>the </a:t>
            </a:r>
            <a:r>
              <a:rPr lang="en-US" dirty="0" smtClean="0"/>
              <a:t>path, </a:t>
            </a:r>
            <a:r>
              <a:rPr lang="en-US" dirty="0"/>
              <a:t>so "*" </a:t>
            </a:r>
            <a:r>
              <a:rPr lang="en-US" dirty="0" smtClean="0"/>
              <a:t>⇒ </a:t>
            </a:r>
            <a:r>
              <a:rPr lang="en-US" dirty="0"/>
              <a:t>any </a:t>
            </a:r>
            <a:r>
              <a:rPr lang="en-US" dirty="0" smtClean="0"/>
              <a:t>node</a:t>
            </a:r>
          </a:p>
          <a:p>
            <a:pPr lvl="2"/>
            <a:r>
              <a:rPr lang="en-US" dirty="0"/>
              <a:t>"/</a:t>
            </a:r>
            <a:r>
              <a:rPr lang="en-US" dirty="0" err="1"/>
              <a:t>NodeList</a:t>
            </a:r>
            <a:r>
              <a:rPr lang="en-US" dirty="0"/>
              <a:t>/[3-5</a:t>
            </a:r>
            <a:r>
              <a:rPr lang="en-US" dirty="0" smtClean="0"/>
              <a:t>]∣8∣[</a:t>
            </a:r>
            <a:r>
              <a:rPr lang="en-US" dirty="0"/>
              <a:t>0-1]" would match node indices 0,1,3,4,5,8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798" y="2212337"/>
            <a:ext cx="5696395" cy="126188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Helvetica" pitchFamily="102" charset="0"/>
              </a:rPr>
              <a:t>⋮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src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/mobility/examples/main-random-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walk.cc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Config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::Connect ("/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NodeList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/*/$ns3::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,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Helvetica" pitchFamily="102" charset="0"/>
              </a:rPr>
              <a:t>⋮</a:t>
            </a:r>
            <a:endParaRPr lang="en-US" sz="2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string do I use to connect?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20" y="1127375"/>
            <a:ext cx="8077200" cy="4724400"/>
          </a:xfrm>
        </p:spPr>
        <p:txBody>
          <a:bodyPr/>
          <a:lstStyle/>
          <a:p>
            <a:r>
              <a:rPr lang="en-US" u="sng" dirty="0" smtClean="0"/>
              <a:t>method 2</a:t>
            </a:r>
            <a:r>
              <a:rPr lang="en-US" dirty="0" smtClean="0"/>
              <a:t>: </a:t>
            </a:r>
            <a:r>
              <a:rPr lang="en-US" dirty="0" err="1" smtClean="0"/>
              <a:t>Doxygen</a:t>
            </a:r>
            <a:endParaRPr lang="en-US" dirty="0"/>
          </a:p>
        </p:txBody>
      </p:sp>
      <p:pic>
        <p:nvPicPr>
          <p:cNvPr id="4" name="Picture 3" descr="Screen Shot 2013-06-23 at 3.3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7" y="1416539"/>
            <a:ext cx="5840730" cy="5289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538" y="2139461"/>
            <a:ext cx="272158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RandomWalk2dMobilityModel</a:t>
            </a:r>
          </a:p>
        </p:txBody>
      </p:sp>
      <p:sp>
        <p:nvSpPr>
          <p:cNvPr id="6" name="Left Arrow 5"/>
          <p:cNvSpPr/>
          <p:nvPr/>
        </p:nvSpPr>
        <p:spPr bwMode="auto">
          <a:xfrm>
            <a:off x="5392616" y="2207847"/>
            <a:ext cx="625231" cy="16607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7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6-23 at 3.4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8" y="1416539"/>
            <a:ext cx="5840730" cy="528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string do I use to connect?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20" y="1127375"/>
            <a:ext cx="8077200" cy="4724400"/>
          </a:xfrm>
        </p:spPr>
        <p:txBody>
          <a:bodyPr/>
          <a:lstStyle/>
          <a:p>
            <a:r>
              <a:rPr lang="en-US" u="sng" dirty="0" smtClean="0"/>
              <a:t>method 2</a:t>
            </a:r>
            <a:r>
              <a:rPr lang="en-US" dirty="0" smtClean="0"/>
              <a:t>: </a:t>
            </a:r>
            <a:r>
              <a:rPr lang="en-US" dirty="0" err="1" smtClean="0"/>
              <a:t>Doxygen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 bwMode="auto">
          <a:xfrm rot="18900000">
            <a:off x="2940538" y="4230076"/>
            <a:ext cx="859692" cy="37123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5770" y="3311770"/>
            <a:ext cx="274515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We’re almost there! We found: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0919" y="2403229"/>
            <a:ext cx="437492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NodeList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/7/$ns3::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862" y="1979247"/>
            <a:ext cx="262206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Remember: before, we used: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1231" y="4640384"/>
            <a:ext cx="183371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But what’s this bit?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3746" y="3746496"/>
            <a:ext cx="5372100" cy="368300"/>
            <a:chOff x="3693746" y="3746496"/>
            <a:chExt cx="5372100" cy="368300"/>
          </a:xfrm>
        </p:grpSpPr>
        <p:pic>
          <p:nvPicPr>
            <p:cNvPr id="8" name="Picture 7" descr="Screen Shot 2013-06-23 at 3.42.3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746" y="3746496"/>
              <a:ext cx="5372100" cy="3683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 bwMode="auto">
            <a:xfrm>
              <a:off x="6271846" y="3839308"/>
              <a:ext cx="2715846" cy="19538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cxnSp>
        <p:nvCxnSpPr>
          <p:cNvPr id="18" name="Straight Arrow Connector 17"/>
          <p:cNvCxnSpPr>
            <a:stCxn id="14" idx="0"/>
            <a:endCxn id="15" idx="2"/>
          </p:cNvCxnSpPr>
          <p:nvPr/>
        </p:nvCxnSpPr>
        <p:spPr bwMode="auto">
          <a:xfrm flipH="1" flipV="1">
            <a:off x="7629769" y="4034692"/>
            <a:ext cx="8321" cy="605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105768" y="5861538"/>
            <a:ext cx="183047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Scroll further down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3-06-23 at 4.00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8" y="1416538"/>
            <a:ext cx="5840730" cy="528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string do I use to connect?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20" y="1127375"/>
            <a:ext cx="8077200" cy="4724400"/>
          </a:xfrm>
        </p:spPr>
        <p:txBody>
          <a:bodyPr/>
          <a:lstStyle/>
          <a:p>
            <a:r>
              <a:rPr lang="en-US" u="sng" dirty="0" smtClean="0"/>
              <a:t>method 2</a:t>
            </a:r>
            <a:r>
              <a:rPr lang="en-US" dirty="0" smtClean="0"/>
              <a:t>: </a:t>
            </a:r>
            <a:r>
              <a:rPr lang="en-US" dirty="0" err="1" smtClean="0"/>
              <a:t>Doxygen</a:t>
            </a:r>
            <a:endParaRPr lang="en-US" dirty="0"/>
          </a:p>
        </p:txBody>
      </p:sp>
      <p:pic>
        <p:nvPicPr>
          <p:cNvPr id="21" name="Picture 20" descr="Screen Shot 2013-06-23 at 4.01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2530231"/>
            <a:ext cx="6032500" cy="1003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Left Arrow 21"/>
          <p:cNvSpPr/>
          <p:nvPr/>
        </p:nvSpPr>
        <p:spPr bwMode="auto">
          <a:xfrm rot="18900000">
            <a:off x="2442308" y="3604847"/>
            <a:ext cx="674077" cy="35169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3897923"/>
            <a:ext cx="2549769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This tells you to access the “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” attribute from the parent class, so: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0919" y="4962767"/>
            <a:ext cx="437492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NodeList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/7/$ns3::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556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return value and arguments for the callback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easy way: copy someone else’s answer</a:t>
            </a:r>
          </a:p>
          <a:p>
            <a:pPr lvl="1"/>
            <a:r>
              <a:rPr lang="en-US" dirty="0"/>
              <a:t>find -name "*.cc" | </a:t>
            </a:r>
            <a:r>
              <a:rPr lang="en-US" dirty="0" err="1"/>
              <a:t>xargs</a:t>
            </a:r>
            <a:r>
              <a:rPr lang="en-US" dirty="0"/>
              <a:t>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err="1"/>
              <a:t>CourseChange</a:t>
            </a:r>
            <a:r>
              <a:rPr lang="en-US" dirty="0"/>
              <a:t> | </a:t>
            </a:r>
            <a:r>
              <a:rPr lang="en-US" dirty="0" err="1"/>
              <a:t>grep</a:t>
            </a:r>
            <a:r>
              <a:rPr lang="en-US" dirty="0"/>
              <a:t> </a:t>
            </a:r>
            <a:r>
              <a:rPr lang="en-US" dirty="0" smtClean="0"/>
              <a:t>Connect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Inside “</a:t>
            </a:r>
            <a:r>
              <a:rPr lang="en-US" dirty="0"/>
              <a:t>./</a:t>
            </a:r>
            <a:r>
              <a:rPr lang="en-US" dirty="0" err="1"/>
              <a:t>src</a:t>
            </a:r>
            <a:r>
              <a:rPr lang="en-US" dirty="0"/>
              <a:t>/mobility/examples/main-random-</a:t>
            </a:r>
            <a:r>
              <a:rPr lang="en-US" dirty="0" err="1"/>
              <a:t>walk.cc</a:t>
            </a:r>
            <a:r>
              <a:rPr lang="en-US" dirty="0" smtClean="0"/>
              <a:t>”: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And we then find the header of the “</a:t>
            </a:r>
            <a:r>
              <a:rPr lang="en-US" dirty="0" err="1" smtClean="0"/>
              <a:t>CourseChange</a:t>
            </a:r>
            <a:r>
              <a:rPr lang="en-US" dirty="0" smtClean="0"/>
              <a:t>” function: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3798" y="2212335"/>
            <a:ext cx="569639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src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/mobility/examples/main-random-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walk.cc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Config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::Connect ("/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NodeList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/*/$ns3::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”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67693" y="3272692"/>
            <a:ext cx="5960423" cy="523220"/>
            <a:chOff x="1367693" y="3272692"/>
            <a:chExt cx="5960423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1367693" y="3272692"/>
              <a:ext cx="5960423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Config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::Connect ("/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NodeList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/*/$ns3::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MobilityModel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/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CourseChange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",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                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MakeCallback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(&amp;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CourseChange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));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90462" y="3546231"/>
              <a:ext cx="1289538" cy="19538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67692" y="4435231"/>
            <a:ext cx="680796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static void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std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::string foo,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const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mobility)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0309" y="5812693"/>
            <a:ext cx="578439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But what if you can’t find what you need in someone else’s code?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9648"/>
            <a:ext cx="8197850" cy="4443542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4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return value and arguments for the callback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somewhat easy way</a:t>
            </a:r>
          </a:p>
          <a:p>
            <a:pPr lvl="1"/>
            <a:r>
              <a:rPr lang="en-US" dirty="0" smtClean="0"/>
              <a:t>The return value is always “void”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get the list of formal arguments, look in the ".h" file for the </a:t>
            </a:r>
            <a:r>
              <a:rPr lang="en-US" dirty="0" smtClean="0"/>
              <a:t>model</a:t>
            </a:r>
          </a:p>
          <a:p>
            <a:pPr lvl="2"/>
            <a:r>
              <a:rPr lang="en-US" dirty="0" smtClean="0"/>
              <a:t>Find </a:t>
            </a:r>
            <a:r>
              <a:rPr lang="en-US" dirty="0"/>
              <a:t>the "</a:t>
            </a:r>
            <a:r>
              <a:rPr lang="en-US" dirty="0" err="1"/>
              <a:t>TracedCallback</a:t>
            </a:r>
            <a:r>
              <a:rPr lang="en-US" dirty="0"/>
              <a:t>" </a:t>
            </a:r>
            <a:r>
              <a:rPr lang="en-US" dirty="0" smtClean="0"/>
              <a:t>declaration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/>
              <a:t>ex,in</a:t>
            </a:r>
            <a:r>
              <a:rPr lang="en-US" dirty="0"/>
              <a:t> "</a:t>
            </a:r>
            <a:r>
              <a:rPr lang="en-US" dirty="0" err="1"/>
              <a:t>src</a:t>
            </a:r>
            <a:r>
              <a:rPr lang="en-US" dirty="0"/>
              <a:t>/mobility/model/mobility-</a:t>
            </a:r>
            <a:r>
              <a:rPr lang="en-US" dirty="0" err="1" smtClean="0"/>
              <a:t>model.h</a:t>
            </a:r>
            <a:r>
              <a:rPr lang="en-US" dirty="0" smtClean="0"/>
              <a:t>”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S</a:t>
            </a:r>
            <a:r>
              <a:rPr lang="en-US" dirty="0" smtClean="0"/>
              <a:t>o </a:t>
            </a:r>
            <a:r>
              <a:rPr lang="en-US" dirty="0"/>
              <a:t>for callback using </a:t>
            </a:r>
            <a:r>
              <a:rPr lang="en-US" dirty="0" err="1"/>
              <a:t>Config</a:t>
            </a:r>
            <a:r>
              <a:rPr lang="en-US" dirty="0"/>
              <a:t>::</a:t>
            </a:r>
            <a:r>
              <a:rPr lang="en-US" dirty="0" err="1" smtClean="0"/>
              <a:t>ConnectWithoutContext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And </a:t>
            </a:r>
            <a:r>
              <a:rPr lang="en-US" dirty="0"/>
              <a:t>for callback using </a:t>
            </a:r>
            <a:r>
              <a:rPr lang="en-US" dirty="0" err="1"/>
              <a:t>Config</a:t>
            </a:r>
            <a:r>
              <a:rPr lang="en-US" dirty="0"/>
              <a:t>::</a:t>
            </a:r>
            <a:r>
              <a:rPr lang="en-US" dirty="0" smtClean="0"/>
              <a:t>Connect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8461" y="3253155"/>
            <a:ext cx="6031782" cy="307777"/>
            <a:chOff x="1758461" y="3253155"/>
            <a:chExt cx="6031782" cy="307777"/>
          </a:xfrm>
        </p:grpSpPr>
        <p:sp>
          <p:nvSpPr>
            <p:cNvPr id="4" name="TextBox 3"/>
            <p:cNvSpPr txBox="1"/>
            <p:nvPr/>
          </p:nvSpPr>
          <p:spPr>
            <a:xfrm>
              <a:off x="1758461" y="3253155"/>
              <a:ext cx="603178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TracedCallback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const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MobilityModel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&gt; &gt;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m_courseChangeTrace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243385" y="3350846"/>
              <a:ext cx="2178538" cy="156308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50310" y="3741618"/>
            <a:ext cx="275848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This is the argument we need!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 bwMode="auto">
          <a:xfrm flipV="1">
            <a:off x="4329554" y="3507154"/>
            <a:ext cx="3100" cy="234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758462" y="4728308"/>
            <a:ext cx="476328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CourseChange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const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MobilityModel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model)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58462" y="5480539"/>
            <a:ext cx="6129615" cy="307777"/>
            <a:chOff x="1758462" y="5480539"/>
            <a:chExt cx="6129615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1758462" y="5480539"/>
              <a:ext cx="6129615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void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CourseChange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std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::string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path,Ptr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const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MobilityModel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&gt; model)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585308" y="5558692"/>
              <a:ext cx="1309077" cy="175846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13002" y="6027618"/>
            <a:ext cx="366125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Context (=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config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path) gets passed here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6" name="Straight Arrow Connector 15"/>
          <p:cNvCxnSpPr>
            <a:stCxn id="14" idx="0"/>
            <a:endCxn id="12" idx="2"/>
          </p:cNvCxnSpPr>
          <p:nvPr/>
        </p:nvCxnSpPr>
        <p:spPr bwMode="auto">
          <a:xfrm flipH="1" flipV="1">
            <a:off x="4239847" y="5734538"/>
            <a:ext cx="3782" cy="293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44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TracedValue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dirty="0"/>
              <a:t>we used the callback </a:t>
            </a:r>
            <a:r>
              <a:rPr lang="en-US" dirty="0" smtClean="0"/>
              <a:t>function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did we guess the right formal arguments to use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Find </a:t>
            </a:r>
            <a:r>
              <a:rPr lang="en-US" dirty="0"/>
              <a:t>"</a:t>
            </a:r>
            <a:r>
              <a:rPr lang="en-US" dirty="0" err="1"/>
              <a:t>TracedCallback</a:t>
            </a:r>
            <a:r>
              <a:rPr lang="en-US" dirty="0"/>
              <a:t>" declaration in "</a:t>
            </a:r>
            <a:r>
              <a:rPr lang="en-US" dirty="0" err="1"/>
              <a:t>src</a:t>
            </a:r>
            <a:r>
              <a:rPr lang="en-US" dirty="0"/>
              <a:t>/core/model/traced-</a:t>
            </a:r>
            <a:r>
              <a:rPr lang="en-US" dirty="0" err="1" smtClean="0"/>
              <a:t>value.h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err="1"/>
              <a:t>fourth.cc</a:t>
            </a:r>
            <a:r>
              <a:rPr lang="en-US" dirty="0"/>
              <a:t>, inside the </a:t>
            </a:r>
            <a:r>
              <a:rPr lang="en-US" dirty="0" err="1"/>
              <a:t>MyObject</a:t>
            </a:r>
            <a:r>
              <a:rPr lang="en-US" dirty="0"/>
              <a:t> class, we </a:t>
            </a:r>
            <a:r>
              <a:rPr lang="en-US" dirty="0" smtClean="0"/>
              <a:t>declared</a:t>
            </a:r>
          </a:p>
          <a:p>
            <a:pPr lvl="1"/>
            <a:endParaRPr lang="en-US" dirty="0" smtClean="0"/>
          </a:p>
          <a:p>
            <a:pPr lvl="1">
              <a:buFont typeface="Lucida Grande"/>
              <a:buChar char="⇒"/>
            </a:pPr>
            <a:r>
              <a:rPr lang="en-US" dirty="0" smtClean="0"/>
              <a:t>T </a:t>
            </a:r>
            <a:r>
              <a:rPr lang="en-US" dirty="0"/>
              <a:t>= </a:t>
            </a:r>
            <a:r>
              <a:rPr lang="en-US" dirty="0" smtClean="0"/>
              <a:t>int32_t</a:t>
            </a:r>
          </a:p>
          <a:p>
            <a:pPr lvl="1">
              <a:buFont typeface="Lucida Grande"/>
              <a:buChar char="⇒"/>
            </a:pPr>
            <a:r>
              <a:rPr lang="en-US" dirty="0" smtClean="0"/>
              <a:t>Two arguments in the callback, </a:t>
            </a:r>
            <a:r>
              <a:rPr lang="en-US" dirty="0"/>
              <a:t>both of type T (i.e., int32_t)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154" y="1778001"/>
            <a:ext cx="432539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IntTrace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oldValue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, 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newValue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153" y="2842846"/>
            <a:ext cx="3777409" cy="18158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template 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typename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T&gt; class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TracedValue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{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 .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..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private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 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m_v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TracedCallback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&lt;T,T&gt;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m_cb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}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1693" y="3487616"/>
            <a:ext cx="21296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Template class ⇒ you get to choose its type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4923692" y="3614615"/>
            <a:ext cx="361461" cy="28330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7153" y="5079999"/>
            <a:ext cx="2869120" cy="307777"/>
            <a:chOff x="2911230" y="6252307"/>
            <a:chExt cx="2869120" cy="307777"/>
          </a:xfrm>
        </p:grpSpPr>
        <p:sp>
          <p:nvSpPr>
            <p:cNvPr id="8" name="TextBox 7"/>
            <p:cNvSpPr txBox="1"/>
            <p:nvPr/>
          </p:nvSpPr>
          <p:spPr>
            <a:xfrm>
              <a:off x="2911230" y="6252307"/>
              <a:ext cx="286912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lvl="1" defTabSz="914400" eaLnBrk="0" hangingPunct="0"/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TracedValue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&lt;int32_t&gt;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m_myInt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122615" y="6320692"/>
              <a:ext cx="595923" cy="19538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1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example</a:t>
            </a:r>
            <a:endParaRPr lang="en-US" dirty="0"/>
          </a:p>
        </p:txBody>
      </p:sp>
      <p:pic>
        <p:nvPicPr>
          <p:cNvPr id="4" name="Picture 3" descr="stevens-fig21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25" y="1624109"/>
            <a:ext cx="5882640" cy="397256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4270" y="1182540"/>
            <a:ext cx="793015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From W. Richard Stevens, “TCP/IP Illustrated, Vol. I: The Protocols”, Addison-Wesley (1994)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480" y="5969232"/>
            <a:ext cx="719940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Goal: simulate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a TCP congestion window and look at the effect of dropped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packets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125" y="1780129"/>
            <a:ext cx="1880092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Congestion window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8900000">
            <a:off x="4280117" y="2080150"/>
            <a:ext cx="330009" cy="29002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1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windows 101 (from Wikipedia)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Congestion </a:t>
            </a:r>
            <a:r>
              <a:rPr lang="en-US" dirty="0"/>
              <a:t>collapse occurs at choke points in the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Wherever </a:t>
            </a:r>
            <a:r>
              <a:rPr lang="en-US" dirty="0"/>
              <a:t>total incoming traffic to a node &gt;</a:t>
            </a:r>
            <a:r>
              <a:rPr lang="en-US" dirty="0" smtClean="0"/>
              <a:t> </a:t>
            </a:r>
            <a:r>
              <a:rPr lang="en-US" dirty="0"/>
              <a:t>outgoing </a:t>
            </a:r>
            <a:r>
              <a:rPr lang="en-US" dirty="0" smtClean="0"/>
              <a:t>bandwidth</a:t>
            </a:r>
          </a:p>
          <a:p>
            <a:pPr lvl="1"/>
            <a:r>
              <a:rPr lang="en-US" dirty="0"/>
              <a:t>e.g., connection points between LAN and </a:t>
            </a:r>
            <a:r>
              <a:rPr lang="en-US" dirty="0" smtClean="0"/>
              <a:t>WAN</a:t>
            </a:r>
          </a:p>
          <a:p>
            <a:r>
              <a:rPr lang="en-US" dirty="0"/>
              <a:t>TCP uses network congestion avoidance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Congestion </a:t>
            </a:r>
            <a:r>
              <a:rPr lang="en-US" dirty="0"/>
              <a:t>window is part </a:t>
            </a:r>
            <a:r>
              <a:rPr lang="en-US" dirty="0" smtClean="0"/>
              <a:t>of TCP strategy to </a:t>
            </a:r>
            <a:r>
              <a:rPr lang="en-US" dirty="0"/>
              <a:t>avoid congestion </a:t>
            </a:r>
            <a:r>
              <a:rPr lang="en-US" dirty="0" smtClean="0"/>
              <a:t>collapse</a:t>
            </a:r>
          </a:p>
          <a:p>
            <a:pPr lvl="1"/>
            <a:r>
              <a:rPr lang="en-US" dirty="0" smtClean="0"/>
              <a:t>Limits total </a:t>
            </a:r>
            <a:r>
              <a:rPr lang="en-US" dirty="0"/>
              <a:t>number of unacknowledged packets that may be in </a:t>
            </a:r>
            <a:r>
              <a:rPr lang="en-US" dirty="0" smtClean="0"/>
              <a:t>transit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size of the window is adjusted dynamically by the </a:t>
            </a:r>
            <a:r>
              <a:rPr lang="en-US" dirty="0" smtClean="0"/>
              <a:t>sender</a:t>
            </a:r>
          </a:p>
          <a:p>
            <a:pPr lvl="2"/>
            <a:r>
              <a:rPr lang="en-US" dirty="0" smtClean="0"/>
              <a:t>Based </a:t>
            </a:r>
            <a:r>
              <a:rPr lang="en-US" dirty="0"/>
              <a:t>on how much congestion </a:t>
            </a:r>
            <a:r>
              <a:rPr lang="en-US" dirty="0" smtClean="0"/>
              <a:t>between </a:t>
            </a:r>
            <a:r>
              <a:rPr lang="en-US" dirty="0"/>
              <a:t>sender and </a:t>
            </a:r>
            <a:r>
              <a:rPr lang="en-US" dirty="0" smtClean="0"/>
              <a:t>receiver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all segments are received and the </a:t>
            </a:r>
            <a:r>
              <a:rPr lang="en-US" dirty="0" err="1" smtClean="0"/>
              <a:t>acks</a:t>
            </a:r>
            <a:r>
              <a:rPr lang="en-US" dirty="0" smtClean="0"/>
              <a:t> </a:t>
            </a:r>
            <a:r>
              <a:rPr lang="en-US" dirty="0"/>
              <a:t>reach the sender on </a:t>
            </a:r>
            <a:r>
              <a:rPr lang="en-US" dirty="0" smtClean="0"/>
              <a:t>time</a:t>
            </a:r>
          </a:p>
          <a:p>
            <a:pPr lvl="3"/>
            <a:r>
              <a:rPr lang="en-US" dirty="0" smtClean="0"/>
              <a:t>Add </a:t>
            </a:r>
            <a:r>
              <a:rPr lang="en-US" dirty="0"/>
              <a:t>a constant to the window (typically 1 MSS = Max Segment Size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Otherwise</a:t>
            </a:r>
          </a:p>
          <a:p>
            <a:pPr lvl="3"/>
            <a:r>
              <a:rPr lang="en-US" dirty="0" smtClean="0"/>
              <a:t>Scale </a:t>
            </a:r>
            <a:r>
              <a:rPr lang="en-US" dirty="0"/>
              <a:t>back by a set factor (typically 1/2)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4538" y="6008078"/>
            <a:ext cx="529215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Explains “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sawtooth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” shape of congestion window over time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trace sources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93" y="1137138"/>
            <a:ext cx="8077200" cy="47244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Doxygen’s</a:t>
            </a:r>
            <a:r>
              <a:rPr lang="en-US" dirty="0" smtClean="0"/>
              <a:t> </a:t>
            </a:r>
            <a:r>
              <a:rPr lang="en-US" dirty="0"/>
              <a:t>"The list of all trace sources"</a:t>
            </a:r>
          </a:p>
        </p:txBody>
      </p:sp>
      <p:pic>
        <p:nvPicPr>
          <p:cNvPr id="5" name="Picture 4" descr="Screen Shot 2013-06-23 at 5.3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" y="1387229"/>
            <a:ext cx="5840730" cy="5289550"/>
          </a:xfrm>
          <a:prstGeom prst="rect">
            <a:avLst/>
          </a:prstGeom>
        </p:spPr>
      </p:pic>
      <p:pic>
        <p:nvPicPr>
          <p:cNvPr id="6" name="Picture 5" descr="Screen Shot 2013-06-23 at 5.3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24" y="2568331"/>
            <a:ext cx="5219700" cy="673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0" y="1953847"/>
            <a:ext cx="214948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Look for “congestion”: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8900000">
            <a:off x="2627922" y="3536462"/>
            <a:ext cx="1230923" cy="29307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1" y="4437317"/>
            <a:ext cx="27353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Click on “ns3::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TcpNewReno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” to access class info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0167" y="3620264"/>
            <a:ext cx="242650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We have our trace source:</a:t>
            </a:r>
          </a:p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CongestionWindow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6-23 at 5.3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231"/>
            <a:ext cx="5840730" cy="528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trace sources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93" y="1137138"/>
            <a:ext cx="8077200" cy="47244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Doxygen’s</a:t>
            </a:r>
            <a:r>
              <a:rPr lang="en-US" dirty="0" smtClean="0"/>
              <a:t> </a:t>
            </a:r>
            <a:r>
              <a:rPr lang="en-US" dirty="0"/>
              <a:t>"The list of all trace sources"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0844" y="2650934"/>
            <a:ext cx="246938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Click on link to header file “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tcp-newreno.h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”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Look for keyword “congestion”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2470068" y="2960216"/>
            <a:ext cx="3260089" cy="13001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3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6-23 at 5.4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101"/>
            <a:ext cx="5840730" cy="528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trace sources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93" y="1137138"/>
            <a:ext cx="8077200" cy="47244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Doxygen’s</a:t>
            </a:r>
            <a:r>
              <a:rPr lang="en-US" dirty="0" smtClean="0"/>
              <a:t> </a:t>
            </a:r>
            <a:r>
              <a:rPr lang="en-US" dirty="0"/>
              <a:t>"The list of all trace sources"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0111" y="2780203"/>
            <a:ext cx="499367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TracedValue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&lt;uint32_t&gt;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m_cWnd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; //&lt; Congestion window</a:t>
            </a:r>
          </a:p>
        </p:txBody>
      </p:sp>
      <p:sp>
        <p:nvSpPr>
          <p:cNvPr id="8" name="Left Arrow 7"/>
          <p:cNvSpPr/>
          <p:nvPr/>
        </p:nvSpPr>
        <p:spPr bwMode="auto">
          <a:xfrm rot="18900000">
            <a:off x="2020056" y="4160303"/>
            <a:ext cx="3030083" cy="17001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0159" y="3250234"/>
            <a:ext cx="21300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this looks a lot like our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fourth.cc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0160" y="4090301"/>
            <a:ext cx="20100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we'll need a callback function of the form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0117" y="4730345"/>
            <a:ext cx="476415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CwndTrace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(uint32_t oldValue,uint32_t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newValue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42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started writing our script?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time-honored way: steal from someone else’s code</a:t>
            </a:r>
          </a:p>
          <a:p>
            <a:pPr lvl="1"/>
            <a:r>
              <a:rPr lang="en-US" dirty="0" smtClean="0"/>
              <a:t>find . </a:t>
            </a:r>
            <a:r>
              <a:rPr lang="en-US" dirty="0"/>
              <a:t>-</a:t>
            </a:r>
            <a:r>
              <a:rPr lang="en-US" dirty="0" smtClean="0"/>
              <a:t>name “*.cc” | </a:t>
            </a:r>
            <a:r>
              <a:rPr lang="en-US" dirty="0" err="1" smtClean="0"/>
              <a:t>xargs</a:t>
            </a:r>
            <a:r>
              <a:rPr lang="en-US" dirty="0" smtClean="0"/>
              <a:t> </a:t>
            </a:r>
            <a:r>
              <a:rPr lang="en-US" dirty="0" err="1" smtClean="0"/>
              <a:t>grep</a:t>
            </a:r>
            <a:r>
              <a:rPr lang="en-US" dirty="0"/>
              <a:t> </a:t>
            </a:r>
            <a:r>
              <a:rPr lang="en-US" dirty="0" err="1" smtClean="0"/>
              <a:t>CongestionWindow</a:t>
            </a:r>
            <a:endParaRPr lang="en-US" dirty="0" smtClean="0"/>
          </a:p>
          <a:p>
            <a:pPr lvl="1"/>
            <a:r>
              <a:rPr lang="en-US" dirty="0" smtClean="0"/>
              <a:t>Look, e.g.</a:t>
            </a:r>
            <a:r>
              <a:rPr lang="en-US" dirty="0"/>
              <a:t>, in “./</a:t>
            </a:r>
            <a:r>
              <a:rPr lang="en-US" dirty="0" err="1"/>
              <a:t>src</a:t>
            </a:r>
            <a:r>
              <a:rPr lang="en-US" dirty="0"/>
              <a:t>/test/ns3tcp/ns3tcp-cwnd-test-suite.cc”</a:t>
            </a:r>
            <a:endParaRPr lang="en-US" dirty="0" smtClean="0"/>
          </a:p>
          <a:p>
            <a:pPr lvl="1"/>
            <a:r>
              <a:rPr lang="en-US" dirty="0" smtClean="0"/>
              <a:t>The connection between trace and source is done by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We can also copy code from the function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60037" y="2910212"/>
            <a:ext cx="6090167" cy="523220"/>
            <a:chOff x="1360037" y="2910212"/>
            <a:chExt cx="6090167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1360037" y="2910212"/>
              <a:ext cx="609016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ns3TcpSocket-&gt;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TraceConnectWithoutContext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("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CongestionWindow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",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MakeCallback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(&amp;Ns3TcpCwndTestCase1::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CwndChange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, this));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850078" y="3180232"/>
              <a:ext cx="3260089" cy="20001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0063" y="4260309"/>
            <a:ext cx="5091934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CwndChange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(uint32_t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oldCwnd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, uint32_t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newCwnd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0095" y="3690270"/>
            <a:ext cx="258894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This is the callback function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0" name="Straight Arrow Connector 9"/>
          <p:cNvCxnSpPr>
            <a:stCxn id="8" idx="0"/>
            <a:endCxn id="5" idx="2"/>
          </p:cNvCxnSpPr>
          <p:nvPr/>
        </p:nvCxnSpPr>
        <p:spPr bwMode="auto">
          <a:xfrm flipH="1" flipV="1">
            <a:off x="4480123" y="3380246"/>
            <a:ext cx="4445" cy="310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2"/>
            <a:endCxn id="7" idx="0"/>
          </p:cNvCxnSpPr>
          <p:nvPr/>
        </p:nvCxnSpPr>
        <p:spPr bwMode="auto">
          <a:xfrm>
            <a:off x="4484568" y="3998047"/>
            <a:ext cx="1462" cy="262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360037" y="5100372"/>
            <a:ext cx="385893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void Ns3TcpCwndTestCase1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DoRun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(void)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0080" y="6050441"/>
            <a:ext cx="328684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This is how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fifth.cc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was put together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a common mistake in NS3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NS3 scripts execute in three separate stages</a:t>
            </a:r>
          </a:p>
          <a:p>
            <a:pPr lvl="1"/>
            <a:r>
              <a:rPr lang="en-US" dirty="0" smtClean="0"/>
              <a:t>Configuration time</a:t>
            </a:r>
          </a:p>
          <a:p>
            <a:pPr lvl="1"/>
            <a:r>
              <a:rPr lang="en-US" dirty="0" smtClean="0"/>
              <a:t>Simulation time (i.e., Simulator::Run)</a:t>
            </a:r>
          </a:p>
          <a:p>
            <a:pPr lvl="1"/>
            <a:r>
              <a:rPr lang="en-US" dirty="0" smtClean="0"/>
              <a:t>Teardown time</a:t>
            </a:r>
          </a:p>
          <a:p>
            <a:r>
              <a:rPr lang="en-US" dirty="0" smtClean="0"/>
              <a:t>TCP uses sockets to connect nodes</a:t>
            </a:r>
          </a:p>
          <a:p>
            <a:pPr lvl="1"/>
            <a:r>
              <a:rPr lang="en-US" dirty="0" smtClean="0"/>
              <a:t>Sockets are created dynamically during </a:t>
            </a:r>
            <a:r>
              <a:rPr lang="en-US" u="sng" dirty="0" smtClean="0"/>
              <a:t>simulation time</a:t>
            </a:r>
          </a:p>
          <a:p>
            <a:pPr lvl="2"/>
            <a:r>
              <a:rPr lang="en-US" dirty="0" smtClean="0"/>
              <a:t>Want to hook the </a:t>
            </a:r>
            <a:r>
              <a:rPr lang="en-US" dirty="0" err="1" smtClean="0"/>
              <a:t>CongestionWindow</a:t>
            </a:r>
            <a:r>
              <a:rPr lang="en-US" dirty="0" smtClean="0"/>
              <a:t> on the socket of the sender</a:t>
            </a:r>
          </a:p>
          <a:p>
            <a:pPr lvl="1"/>
            <a:r>
              <a:rPr lang="en-US" dirty="0" smtClean="0"/>
              <a:t>Connection to trace sources is established during </a:t>
            </a:r>
            <a:r>
              <a:rPr lang="en-US" u="sng" dirty="0" smtClean="0"/>
              <a:t>configuration time</a:t>
            </a:r>
          </a:p>
          <a:p>
            <a:pPr lvl="1"/>
            <a:r>
              <a:rPr lang="en-US" dirty="0" smtClean="0"/>
              <a:t>Can’t put the cart before the horse!</a:t>
            </a:r>
          </a:p>
          <a:p>
            <a:r>
              <a:rPr lang="en-US" dirty="0" smtClean="0"/>
              <a:t>Solution: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Create socket at configuration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Hook trace source then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Pass this socket object to system during simulation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0092" y="6220454"/>
            <a:ext cx="238907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Next: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fifth.cc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walkthrough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fifth.cc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Dumbbell topology, point-to-point network, like </a:t>
            </a:r>
            <a:r>
              <a:rPr lang="en-US" dirty="0" err="1" smtClean="0"/>
              <a:t>first.cc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create our own application and socket</a:t>
            </a:r>
          </a:p>
          <a:p>
            <a:pPr lvl="1"/>
            <a:r>
              <a:rPr lang="en-US" dirty="0" smtClean="0"/>
              <a:t>So we can access socket at configuration time</a:t>
            </a:r>
          </a:p>
          <a:p>
            <a:pPr lvl="1"/>
            <a:r>
              <a:rPr lang="en-US" dirty="0" smtClean="0"/>
              <a:t>No helper, so we’ll have to do the work manually</a:t>
            </a:r>
          </a:p>
          <a:p>
            <a:pPr lvl="1"/>
            <a:r>
              <a:rPr lang="en-US" dirty="0" smtClean="0"/>
              <a:t>Connect to </a:t>
            </a:r>
            <a:r>
              <a:rPr lang="en-US" dirty="0" err="1" smtClean="0"/>
              <a:t>CongestionWindow</a:t>
            </a:r>
            <a:r>
              <a:rPr lang="en-US" dirty="0" smtClean="0"/>
              <a:t> trace source in sender socket</a:t>
            </a:r>
          </a:p>
          <a:p>
            <a:r>
              <a:rPr lang="en-US" dirty="0" smtClean="0"/>
              <a:t>Introduce errors into the channel between nodes</a:t>
            </a:r>
          </a:p>
          <a:p>
            <a:pPr lvl="1"/>
            <a:r>
              <a:rPr lang="en-US" dirty="0" smtClean="0"/>
              <a:t>Dropped packets ⇒ interesting behavior in congestion window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93461" y="1959710"/>
            <a:ext cx="2594088" cy="751298"/>
            <a:chOff x="2393461" y="1959710"/>
            <a:chExt cx="2594088" cy="751298"/>
          </a:xfrm>
        </p:grpSpPr>
        <p:grpSp>
          <p:nvGrpSpPr>
            <p:cNvPr id="8" name="Group 7"/>
            <p:cNvGrpSpPr/>
            <p:nvPr/>
          </p:nvGrpSpPr>
          <p:grpSpPr>
            <a:xfrm>
              <a:off x="2569308" y="1959710"/>
              <a:ext cx="2164862" cy="433753"/>
              <a:chOff x="1309077" y="2018324"/>
              <a:chExt cx="2164862" cy="433753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1309077" y="2022231"/>
                <a:ext cx="429846" cy="42984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r>
                  <a:rPr lang="en-US" sz="1400" b="1" dirty="0" smtClean="0">
                    <a:solidFill>
                      <a:srgbClr val="000000"/>
                    </a:solidFill>
                    <a:latin typeface="Helvetica" pitchFamily="48" charset="0"/>
                    <a:cs typeface="ＭＳ Ｐゴシック" pitchFamily="48" charset="-128"/>
                  </a:rPr>
                  <a:t>0</a:t>
                </a:r>
                <a:endParaRPr lang="en-US" sz="1400" b="1" dirty="0">
                  <a:solidFill>
                    <a:srgbClr val="000000"/>
                  </a:solidFill>
                  <a:latin typeface="Helvetica" pitchFamily="48" charset="0"/>
                  <a:cs typeface="ＭＳ Ｐゴシック" pitchFamily="48" charset="-128"/>
                </a:endParaRPr>
              </a:p>
            </p:txBody>
          </p:sp>
          <p:sp>
            <p:nvSpPr>
              <p:cNvPr id="5" name="Oval 4"/>
              <p:cNvSpPr/>
              <p:nvPr/>
            </p:nvSpPr>
            <p:spPr bwMode="auto">
              <a:xfrm>
                <a:off x="3044093" y="2018324"/>
                <a:ext cx="429846" cy="42984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r>
                  <a:rPr lang="en-US" sz="1400" b="1" dirty="0" smtClean="0">
                    <a:solidFill>
                      <a:srgbClr val="000000"/>
                    </a:solidFill>
                    <a:latin typeface="Helvetica" pitchFamily="48" charset="0"/>
                    <a:cs typeface="ＭＳ Ｐゴシック" pitchFamily="48" charset="-128"/>
                  </a:rPr>
                  <a:t>1</a:t>
                </a:r>
                <a:endParaRPr lang="en-US" sz="1400" b="1" dirty="0">
                  <a:solidFill>
                    <a:srgbClr val="000000"/>
                  </a:solidFill>
                  <a:latin typeface="Helvetica" pitchFamily="48" charset="0"/>
                  <a:cs typeface="ＭＳ Ｐゴシック" pitchFamily="48" charset="-128"/>
                </a:endParaRPr>
              </a:p>
            </p:txBody>
          </p:sp>
          <p:cxnSp>
            <p:nvCxnSpPr>
              <p:cNvPr id="7" name="Straight Arrow Connector 6"/>
              <p:cNvCxnSpPr>
                <a:stCxn id="4" idx="6"/>
                <a:endCxn id="5" idx="2"/>
              </p:cNvCxnSpPr>
              <p:nvPr/>
            </p:nvCxnSpPr>
            <p:spPr bwMode="auto">
              <a:xfrm flipV="1">
                <a:off x="1738923" y="2233247"/>
                <a:ext cx="1305170" cy="390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9" name="TextBox 8"/>
            <p:cNvSpPr txBox="1"/>
            <p:nvPr/>
          </p:nvSpPr>
          <p:spPr>
            <a:xfrm>
              <a:off x="2393461" y="2403231"/>
              <a:ext cx="793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Sender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4231" y="2403231"/>
              <a:ext cx="933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Receiver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2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Software overview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9206"/>
            <a:ext cx="7924800" cy="48625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written in C++, with bindings available for Python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programs are C++ executables or Python </a:t>
            </a:r>
            <a:r>
              <a:rPr lang="en-GB" sz="2400" dirty="0" smtClean="0"/>
              <a:t>programs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~350,000 </a:t>
            </a:r>
            <a:r>
              <a:rPr lang="en-GB" sz="2400" dirty="0" smtClean="0"/>
              <a:t>lines of C++ (</a:t>
            </a:r>
            <a:r>
              <a:rPr lang="en-GB" sz="2400" dirty="0" err="1" smtClean="0"/>
              <a:t>cloc</a:t>
            </a:r>
            <a:r>
              <a:rPr lang="en-GB" sz="2400" dirty="0" smtClean="0"/>
              <a:t> estimate)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almost exclusively C++98, beginning to use C++11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a GNU GPLv2-licensed project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mainly supported for Linux, OS X, and FreeBSD</a:t>
            </a:r>
          </a:p>
          <a:p>
            <a:pPr marL="712788" lvl="1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Windows Visual Studio port available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not backwards-compatible with ns-2</a:t>
            </a: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304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5762"/>
            <a:ext cx="8197850" cy="4711314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8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our own application: the </a:t>
            </a:r>
            <a:r>
              <a:rPr lang="en-US" dirty="0" err="1" smtClean="0"/>
              <a:t>MyApp</a:t>
            </a:r>
            <a:r>
              <a:rPr lang="en-US" dirty="0" smtClean="0"/>
              <a:t> class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3606" y="1454735"/>
            <a:ext cx="8363588" cy="4708980"/>
            <a:chOff x="373606" y="1454735"/>
            <a:chExt cx="8363588" cy="4708980"/>
          </a:xfrm>
        </p:grpSpPr>
        <p:sp>
          <p:nvSpPr>
            <p:cNvPr id="3" name="TextBox 2"/>
            <p:cNvSpPr txBox="1"/>
            <p:nvPr/>
          </p:nvSpPr>
          <p:spPr>
            <a:xfrm>
              <a:off x="373606" y="1454735"/>
              <a:ext cx="8363588" cy="4708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class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MyApp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: public Application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{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public: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MyApp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();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virtual ~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MyApp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();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void Setup (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&lt;Socket&gt; socket, Address address, uint32_t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packetSize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, uint32_t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nPackets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,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DataRate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dataRate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);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private: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virtual void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StartApplication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(void);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virtual void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StopApplication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(void);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void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ScheduleTx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(void);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void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SendPacket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(void);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&lt;Socket&gt;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m_socket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Address 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m_peer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uint32_t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m_packetSize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uint32_t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m_nPackets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DataRate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m_dataRate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EventId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m_sendEvent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bool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  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m_running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uint32_t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m_packetsSent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};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20014" y="2800204"/>
              <a:ext cx="8050220" cy="18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64175" y="4451316"/>
              <a:ext cx="4147289" cy="116955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But this is the important bit: we will be able to</a:t>
              </a:r>
            </a:p>
            <a:p>
              <a:pPr marL="285750" indent="-285750" defTabSz="914400" eaLnBrk="0" hangingPunct="0">
                <a:buFont typeface="Arial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Create socket</a:t>
              </a:r>
            </a:p>
            <a:p>
              <a:pPr marL="285750" indent="-285750" defTabSz="914400" eaLnBrk="0" hangingPunct="0">
                <a:buFont typeface="Arial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Hook its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CongestionWindow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 trace source</a:t>
              </a:r>
            </a:p>
            <a:p>
              <a:pPr marL="285750" indent="-285750" defTabSz="914400" eaLnBrk="0" hangingPunct="0">
                <a:buFont typeface="Arial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Pass the socket to the application</a:t>
              </a:r>
            </a:p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All this at </a:t>
              </a:r>
              <a:r>
                <a:rPr lang="en-US" sz="1400" b="1" u="sng" dirty="0" smtClean="0">
                  <a:solidFill>
                    <a:srgbClr val="000000"/>
                  </a:solidFill>
                  <a:latin typeface="Helvetica" pitchFamily="102" charset="0"/>
                </a:rPr>
                <a:t>configuration time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!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27538" y="4435231"/>
              <a:ext cx="2022231" cy="908538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2940" y="3849069"/>
              <a:ext cx="2569934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Initializes member variables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  <p:cxnSp>
          <p:nvCxnSpPr>
            <p:cNvPr id="13" name="Straight Arrow Connector 12"/>
            <p:cNvCxnSpPr>
              <a:stCxn id="9" idx="1"/>
              <a:endCxn id="6" idx="3"/>
            </p:cNvCxnSpPr>
            <p:nvPr/>
          </p:nvCxnSpPr>
          <p:spPr bwMode="auto">
            <a:xfrm flipH="1">
              <a:off x="2549769" y="4002958"/>
              <a:ext cx="713171" cy="8865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9" idx="0"/>
              <a:endCxn id="4" idx="2"/>
            </p:cNvCxnSpPr>
            <p:nvPr/>
          </p:nvCxnSpPr>
          <p:spPr bwMode="auto">
            <a:xfrm flipH="1" flipV="1">
              <a:off x="4545124" y="2980217"/>
              <a:ext cx="2783" cy="8688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351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our own application: the </a:t>
            </a:r>
            <a:r>
              <a:rPr lang="en-US" dirty="0" err="1" smtClean="0"/>
              <a:t>MyApp</a:t>
            </a:r>
            <a:r>
              <a:rPr lang="en-US" dirty="0" smtClean="0"/>
              <a:t> class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3606" y="1454735"/>
            <a:ext cx="8363588" cy="4708980"/>
            <a:chOff x="373606" y="1454735"/>
            <a:chExt cx="8363588" cy="4708980"/>
          </a:xfrm>
        </p:grpSpPr>
        <p:sp>
          <p:nvSpPr>
            <p:cNvPr id="3" name="TextBox 2"/>
            <p:cNvSpPr txBox="1"/>
            <p:nvPr/>
          </p:nvSpPr>
          <p:spPr>
            <a:xfrm>
              <a:off x="373606" y="1454735"/>
              <a:ext cx="8363588" cy="4708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class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MyApp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: public Application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{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public: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MyApp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();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virtual ~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MyApp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();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void Setup (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&lt;Socket&gt; socket, Address address, uint32_t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packetSize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, uint32_t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nPackets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,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DataRate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dataRate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);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private: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virtual void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StartApplication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(void);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virtual void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StopApplication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(void);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void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ScheduleTx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(void);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void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SendPacket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(void);</a:t>
              </a:r>
            </a:p>
            <a:p>
              <a:pPr defTabSz="914400" eaLnBrk="0" hangingPunct="0"/>
              <a:endParaRPr lang="en-US" sz="12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&lt;Socket&gt;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m_socket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Address 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m_peer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uint32_t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m_packetSize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uint32_t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m_nPackets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DataRate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m_dataRate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EventId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m_sendEvent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bool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  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m_running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uint32_t      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m_packetsSent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};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22616" y="3165231"/>
              <a:ext cx="3575537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We also need to override these with our own implementations that will be called by the simulator to start and stop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08000" y="3350846"/>
              <a:ext cx="2598615" cy="36146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cxnSp>
          <p:nvCxnSpPr>
            <p:cNvPr id="11" name="Straight Arrow Connector 10"/>
            <p:cNvCxnSpPr>
              <a:stCxn id="6" idx="1"/>
              <a:endCxn id="9" idx="3"/>
            </p:cNvCxnSpPr>
            <p:nvPr/>
          </p:nvCxnSpPr>
          <p:spPr bwMode="auto">
            <a:xfrm flipH="1" flipV="1">
              <a:off x="3106615" y="3531577"/>
              <a:ext cx="1016001" cy="29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636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our own application: the </a:t>
            </a:r>
            <a:r>
              <a:rPr lang="en-US" dirty="0" err="1" smtClean="0"/>
              <a:t>MyApp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606" y="1454735"/>
            <a:ext cx="8363588" cy="4708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class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MyApp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: public Application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public:</a:t>
            </a:r>
          </a:p>
          <a:p>
            <a:pPr defTabSz="914400" eaLnBrk="0" hangingPunct="0"/>
            <a:endParaRPr lang="en-US" sz="12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MyApp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();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virtual ~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MyApp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();</a:t>
            </a:r>
          </a:p>
          <a:p>
            <a:pPr defTabSz="914400" eaLnBrk="0" hangingPunct="0"/>
            <a:endParaRPr lang="en-US" sz="12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void Setup (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&lt;Socket&gt; socket, Address address, uint32_t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packetSize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, uint32_t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nPackets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DataRate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dataRate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);</a:t>
            </a:r>
          </a:p>
          <a:p>
            <a:pPr defTabSz="914400" eaLnBrk="0" hangingPunct="0"/>
            <a:endParaRPr lang="en-US" sz="12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private: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virtual void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StartApplication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(void);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virtual void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StopApplication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(void);</a:t>
            </a:r>
          </a:p>
          <a:p>
            <a:pPr defTabSz="914400" eaLnBrk="0" hangingPunct="0"/>
            <a:endParaRPr lang="en-US" sz="12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void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ScheduleTx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(void);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void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SendPacket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(void);</a:t>
            </a:r>
          </a:p>
          <a:p>
            <a:pPr defTabSz="914400" eaLnBrk="0" hangingPunct="0"/>
            <a:endParaRPr lang="en-US" sz="12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&lt;Socket&gt;   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m_socket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Address       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m_peer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uint32_t      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m_packetSize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uint32_t      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m_nPackets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DataRate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    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m_dataRate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EventId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     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m_sendEvent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bool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        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m_running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 uint32_t        </a:t>
            </a:r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m_packetsSent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};</a:t>
            </a:r>
          </a:p>
        </p:txBody>
      </p:sp>
      <p:sp>
        <p:nvSpPr>
          <p:cNvPr id="7" name="Curved Left Arrow 6"/>
          <p:cNvSpPr/>
          <p:nvPr/>
        </p:nvSpPr>
        <p:spPr bwMode="auto">
          <a:xfrm>
            <a:off x="3145692" y="3409462"/>
            <a:ext cx="410308" cy="849923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0" name="Curved Right Arrow 9"/>
          <p:cNvSpPr/>
          <p:nvPr/>
        </p:nvSpPr>
        <p:spPr bwMode="auto">
          <a:xfrm flipV="1">
            <a:off x="273538" y="3937001"/>
            <a:ext cx="234462" cy="24423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3" name="Curved Right Arrow 12"/>
          <p:cNvSpPr/>
          <p:nvPr/>
        </p:nvSpPr>
        <p:spPr bwMode="auto">
          <a:xfrm flipH="1">
            <a:off x="2315990" y="3969393"/>
            <a:ext cx="234462" cy="24423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90098" y="3610263"/>
            <a:ext cx="390029" cy="39002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rPr>
              <a:t>1</a:t>
            </a:r>
            <a:endParaRPr lang="en-US" sz="1400" b="1" dirty="0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82401" y="3562650"/>
            <a:ext cx="390029" cy="39002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rPr>
              <a:t>2</a:t>
            </a:r>
            <a:endParaRPr lang="en-US" sz="1400" b="1" dirty="0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434859" y="4155081"/>
            <a:ext cx="390029" cy="39002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rPr>
              <a:t>3</a:t>
            </a:r>
            <a:endParaRPr lang="en-US" sz="1400" b="1" dirty="0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0125" y="3600263"/>
            <a:ext cx="3916457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 defTabSz="914400" eaLnBrk="0" hangingPunct="0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StartApplication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calls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SendPacket</a:t>
            </a:r>
            <a:endParaRPr lang="en-US" sz="1400" b="1" dirty="0" smtClean="0">
              <a:solidFill>
                <a:srgbClr val="000000"/>
              </a:solidFill>
              <a:latin typeface="Helvetica" pitchFamily="102" charset="0"/>
            </a:endParaRPr>
          </a:p>
          <a:p>
            <a:pPr marL="342900" indent="-342900" defTabSz="914400" eaLnBrk="0" hangingPunct="0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SendPacket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calls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ScheduleTx</a:t>
            </a:r>
            <a:endParaRPr lang="en-US" sz="1400" b="1" dirty="0" smtClean="0">
              <a:solidFill>
                <a:srgbClr val="000000"/>
              </a:solidFill>
              <a:latin typeface="Helvetica" pitchFamily="102" charset="0"/>
            </a:endParaRPr>
          </a:p>
          <a:p>
            <a:pPr marL="342900" indent="-342900" defTabSz="914400" eaLnBrk="0" hangingPunct="0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ScheduleTx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set up next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SendPacket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call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…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  <a:p>
            <a:pPr marL="342900" indent="-342900" defTabSz="914400" eaLnBrk="0" hangingPunct="0">
              <a:buFont typeface="+mj-lt"/>
              <a:buAutoNum type="arabicPeriod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Until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StopApplication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trace 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trace 2 types of events</a:t>
            </a:r>
          </a:p>
          <a:p>
            <a:pPr lvl="1"/>
            <a:r>
              <a:rPr lang="en-US" dirty="0" smtClean="0"/>
              <a:t>Updates to the congestion window: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Dropped packets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7923" y="2354381"/>
            <a:ext cx="6639207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static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CwndChange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(uint32_t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oldCwnd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, uint32_t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newCwnd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NS_LOG_UNCOND (Simulator::Now ().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GetSeconds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() &lt;&lt; "\t" &lt;&lt;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newCwnd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);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922" y="4161692"/>
            <a:ext cx="6290041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static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void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RxDrop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const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Packet&gt; p)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{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NS_LOG_UNCOND ("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RxDrop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at " &lt;&lt; Simulator::Now ().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GetSeconds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());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50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errors in the channel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2848" y="1426307"/>
            <a:ext cx="593131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Determines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which packets are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errored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corresponding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to underlying 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D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istribution = random variable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Rate ↔ mean duration between errors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Unit = per-bit, per-byte, or per-packet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09078" y="2872154"/>
            <a:ext cx="6532558" cy="1169551"/>
            <a:chOff x="1309078" y="2872154"/>
            <a:chExt cx="6532558" cy="1169551"/>
          </a:xfrm>
        </p:grpSpPr>
        <p:sp>
          <p:nvSpPr>
            <p:cNvPr id="4" name="TextBox 3"/>
            <p:cNvSpPr txBox="1"/>
            <p:nvPr/>
          </p:nvSpPr>
          <p:spPr>
            <a:xfrm>
              <a:off x="1309078" y="2872154"/>
              <a:ext cx="6532558" cy="11695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RateErrorModel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&gt;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em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=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CreateObjectWithAttributes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RateErrorModel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&gt; (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    "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RanVar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",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RandomVariableValue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UniformVariable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(0., 1.)),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    "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ErrorRate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",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DoubleValue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(0.00001));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endParaRPr lang="en-US" sz="1400" b="1" dirty="0" smtClean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devices.Get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(1)-&gt;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SetAttribute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("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ReceiveErrorModel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",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PointerValue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em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));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377462" y="2930769"/>
              <a:ext cx="6330461" cy="62523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357923" y="3780692"/>
              <a:ext cx="6125308" cy="22469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77987" y="4650154"/>
            <a:ext cx="528862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Will cause randomly dropped packets in the receiver device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5" name="Straight Arrow Connector 14"/>
          <p:cNvCxnSpPr>
            <a:stCxn id="13" idx="0"/>
            <a:endCxn id="11" idx="2"/>
          </p:cNvCxnSpPr>
          <p:nvPr/>
        </p:nvCxnSpPr>
        <p:spPr bwMode="auto">
          <a:xfrm flipH="1" flipV="1">
            <a:off x="4420577" y="4005385"/>
            <a:ext cx="1724" cy="6447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 bwMode="auto">
          <a:xfrm>
            <a:off x="4538508" y="2380414"/>
            <a:ext cx="4185" cy="55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335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application on the receiver node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7387" y="1503396"/>
            <a:ext cx="7142836" cy="1600438"/>
            <a:chOff x="997387" y="1503396"/>
            <a:chExt cx="7142836" cy="1600438"/>
          </a:xfrm>
        </p:grpSpPr>
        <p:sp>
          <p:nvSpPr>
            <p:cNvPr id="3" name="TextBox 2"/>
            <p:cNvSpPr txBox="1"/>
            <p:nvPr/>
          </p:nvSpPr>
          <p:spPr>
            <a:xfrm>
              <a:off x="997387" y="1503396"/>
              <a:ext cx="7142836" cy="16004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  uint16_t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sinkPort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= 8080;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Address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sinkAddress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InetSocketAddress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interfaces.GetAddress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(1),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sinkPort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));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PacketSinkHelper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packetSinkHelper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("ns3::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TcpSocketFactory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", 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      	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InetSocketAddress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(Ipv4Address::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GetAny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(),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sinkPort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));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ApplicationContainer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sinkApps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=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packetSinkHelper.Install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nodes.Get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(1));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sinkApps.Start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(Seconds (0.));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sinkApps.Stop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(Seconds (20.));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160032" y="1970144"/>
              <a:ext cx="5570152" cy="46003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0007" y="3720272"/>
            <a:ext cx="736611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PacketSink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receives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and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consumes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traffic generated to an IP address and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port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PacketSinkHelper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creates sockets using an “object factory”</a:t>
            </a:r>
          </a:p>
          <a:p>
            <a:pPr marL="742950" lvl="1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Object factories are used to mass produce similarly configured objects</a:t>
            </a:r>
          </a:p>
          <a:p>
            <a:pPr marL="742950" lvl="1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Factory method doesn’t require you to know the type of the objects created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8" name="Straight Arrow Connector 7"/>
          <p:cNvCxnSpPr>
            <a:stCxn id="6" idx="0"/>
            <a:endCxn id="4" idx="2"/>
          </p:cNvCxnSpPr>
          <p:nvPr/>
        </p:nvCxnSpPr>
        <p:spPr bwMode="auto">
          <a:xfrm flipV="1">
            <a:off x="3943067" y="2430177"/>
            <a:ext cx="2041" cy="12900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83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sender’s socket, and connecting the trace source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6539" y="2559524"/>
            <a:ext cx="8802077" cy="738664"/>
            <a:chOff x="146539" y="1934308"/>
            <a:chExt cx="8802077" cy="738664"/>
          </a:xfrm>
        </p:grpSpPr>
        <p:sp>
          <p:nvSpPr>
            <p:cNvPr id="3" name="TextBox 2"/>
            <p:cNvSpPr txBox="1"/>
            <p:nvPr/>
          </p:nvSpPr>
          <p:spPr>
            <a:xfrm>
              <a:off x="146539" y="1934308"/>
              <a:ext cx="8802077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 eaLnBrk="0" hangingPunct="0"/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&lt;Socket&gt; ns3TcpSocket = Socket::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CreateSocket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nodes.Get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(0),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TcpSocketFactory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::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GetTypeId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())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ns3TcpSocket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-&gt;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TraceConnectWithoutContext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("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CongestionWindow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",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MakeCallback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(&amp;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CwndChange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));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05154" y="1983154"/>
              <a:ext cx="8509000" cy="23446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05154" y="2413000"/>
              <a:ext cx="8655538" cy="22469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83154" y="1533770"/>
            <a:ext cx="495520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Another way of creating a socket using a socket factory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4" idx="0"/>
          </p:cNvCxnSpPr>
          <p:nvPr/>
        </p:nvCxnSpPr>
        <p:spPr bwMode="auto">
          <a:xfrm flipH="1">
            <a:off x="4459654" y="1841547"/>
            <a:ext cx="1102" cy="766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48000" y="4073769"/>
            <a:ext cx="296774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This should look familiar by now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3" name="Straight Arrow Connector 12"/>
          <p:cNvCxnSpPr>
            <a:stCxn id="11" idx="0"/>
            <a:endCxn id="5" idx="2"/>
          </p:cNvCxnSpPr>
          <p:nvPr/>
        </p:nvCxnSpPr>
        <p:spPr bwMode="auto">
          <a:xfrm flipV="1">
            <a:off x="4531871" y="3262908"/>
            <a:ext cx="1052" cy="810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50999" y="5636847"/>
            <a:ext cx="585177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Because we created our own app and socket at configuration time we can hook into its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CongestionWindow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trace source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application on the sender node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1154" y="4161693"/>
            <a:ext cx="6662351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MyApp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app =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CreateObject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MyApp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();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app-&gt;Setup (ns3TcpSocket,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sinkAddress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, 1040, 1000,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DataRate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("1Mbps"));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nodes.Get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(0)-&gt;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AddApplication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(app);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app-&gt;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SetStartTime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(Seconds (1.));</a:t>
            </a:r>
          </a:p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 app-&gt;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SetStopTime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(Seconds (20.));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71615" y="4464538"/>
            <a:ext cx="1221154" cy="166077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770923" y="4445000"/>
            <a:ext cx="1084385" cy="18561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43231" y="4445000"/>
            <a:ext cx="410307" cy="15630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41462" y="4435231"/>
            <a:ext cx="400538" cy="17584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29923" y="4435231"/>
            <a:ext cx="1670539" cy="195384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231" y="2022230"/>
            <a:ext cx="135200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Socket object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4538" y="2471617"/>
            <a:ext cx="208262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Address to connect to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5923" y="2872154"/>
            <a:ext cx="194075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Data per send event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2461" y="3262924"/>
            <a:ext cx="217239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Number of send events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7145" y="3673230"/>
            <a:ext cx="142859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Send data rate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5" name="Straight Arrow Connector 14"/>
          <p:cNvCxnSpPr>
            <a:stCxn id="9" idx="2"/>
            <a:endCxn id="4" idx="0"/>
          </p:cNvCxnSpPr>
          <p:nvPr/>
        </p:nvCxnSpPr>
        <p:spPr bwMode="auto">
          <a:xfrm>
            <a:off x="1428233" y="2330007"/>
            <a:ext cx="1653959" cy="2134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0" idx="2"/>
            <a:endCxn id="5" idx="0"/>
          </p:cNvCxnSpPr>
          <p:nvPr/>
        </p:nvCxnSpPr>
        <p:spPr bwMode="auto">
          <a:xfrm>
            <a:off x="2965849" y="2779394"/>
            <a:ext cx="1347267" cy="1665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1" idx="2"/>
            <a:endCxn id="6" idx="0"/>
          </p:cNvCxnSpPr>
          <p:nvPr/>
        </p:nvCxnSpPr>
        <p:spPr bwMode="auto">
          <a:xfrm>
            <a:off x="4106301" y="3179931"/>
            <a:ext cx="1042084" cy="12650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2" idx="2"/>
            <a:endCxn id="7" idx="0"/>
          </p:cNvCxnSpPr>
          <p:nvPr/>
        </p:nvCxnSpPr>
        <p:spPr bwMode="auto">
          <a:xfrm>
            <a:off x="5638656" y="3570701"/>
            <a:ext cx="3075" cy="864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>
            <a:off x="6761443" y="3981007"/>
            <a:ext cx="3750" cy="454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143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fifth.cc</a:t>
            </a:r>
            <a:r>
              <a:rPr lang="en-US" dirty="0" smtClean="0"/>
              <a:t>: text output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462" y="1113695"/>
            <a:ext cx="382953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./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waf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–run scratch/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myfifth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&gt;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cwnd.dat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2&gt;&amp;1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46" y="1465388"/>
            <a:ext cx="3686977" cy="48936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Waf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: Entering directory `</a:t>
            </a:r>
            <a:r>
              <a:rPr lang="en-US" sz="1200" b="1" dirty="0" smtClean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200" b="1" dirty="0" err="1" smtClean="0">
                <a:solidFill>
                  <a:srgbClr val="000000"/>
                </a:solidFill>
                <a:latin typeface="Helvetica" pitchFamily="102" charset="0"/>
              </a:rPr>
              <a:t>mypath</a:t>
            </a:r>
            <a:r>
              <a:rPr lang="en-US" sz="1200" b="1" dirty="0" smtClean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ns-3</a:t>
            </a:r>
            <a:r>
              <a:rPr lang="en-US" sz="1200" b="1" dirty="0" smtClean="0">
                <a:solidFill>
                  <a:srgbClr val="000000"/>
                </a:solidFill>
                <a:latin typeface="Helvetica" pitchFamily="102" charset="0"/>
              </a:rPr>
              <a:t>-dev/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build'</a:t>
            </a:r>
          </a:p>
          <a:p>
            <a:pPr defTabSz="914400" eaLnBrk="0" hangingPunct="0"/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Waf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: Leaving directory `</a:t>
            </a:r>
            <a:r>
              <a:rPr lang="en-US" sz="1200" b="1" dirty="0" smtClean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200" b="1" dirty="0" err="1" smtClean="0">
                <a:solidFill>
                  <a:srgbClr val="000000"/>
                </a:solidFill>
                <a:latin typeface="Helvetica" pitchFamily="102" charset="0"/>
              </a:rPr>
              <a:t>mypath</a:t>
            </a:r>
            <a:r>
              <a:rPr lang="en-US" sz="1200" b="1" dirty="0" smtClean="0">
                <a:solidFill>
                  <a:srgbClr val="000000"/>
                </a:solidFill>
                <a:latin typeface="Helvetica" pitchFamily="102" charset="0"/>
              </a:rPr>
              <a:t>/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ns-3</a:t>
            </a:r>
            <a:r>
              <a:rPr lang="en-US" sz="1200" b="1" dirty="0" smtClean="0">
                <a:solidFill>
                  <a:srgbClr val="000000"/>
                </a:solidFill>
                <a:latin typeface="Helvetica" pitchFamily="102" charset="0"/>
              </a:rPr>
              <a:t>-dev/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build'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'build' finished successfully (1m58.520s)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1       536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1.00919 1072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1.01511 1608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1.02163 2144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1.02995 2680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1.03827 3216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1.04659 3752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1.05491 4288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1.06323 4824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1.07155 5360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1.07987 5896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1.08819 6432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1.09651 6968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1.10483 7504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1.11315 8040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1.12147 8576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1.12979 9112</a:t>
            </a:r>
          </a:p>
          <a:p>
            <a:pPr defTabSz="914400" eaLnBrk="0" hangingPunct="0"/>
            <a:r>
              <a:rPr lang="en-US" sz="1200" b="1" dirty="0" err="1">
                <a:solidFill>
                  <a:srgbClr val="000000"/>
                </a:solidFill>
                <a:latin typeface="Helvetica" pitchFamily="102" charset="0"/>
              </a:rPr>
              <a:t>RxDrop</a:t>
            </a:r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 at 1.13692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1.13811 </a:t>
            </a:r>
            <a:r>
              <a:rPr lang="en-US" sz="1200" b="1" dirty="0" smtClean="0">
                <a:solidFill>
                  <a:srgbClr val="000000"/>
                </a:solidFill>
                <a:latin typeface="Helvetica" pitchFamily="102" charset="0"/>
              </a:rPr>
              <a:t>9648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1.15475 2900</a:t>
            </a: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1.15563 3436</a:t>
            </a:r>
            <a:endParaRPr lang="en-US" sz="1200" b="1" dirty="0" smtClean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200" b="1" dirty="0">
                <a:solidFill>
                  <a:srgbClr val="000000"/>
                </a:solidFill>
                <a:latin typeface="Helvetica" pitchFamily="102" charset="0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Helvetica" pitchFamily="102" charset="0"/>
              </a:rPr>
              <a:t>⋮</a:t>
            </a:r>
            <a:endParaRPr lang="en-US" sz="2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7308" y="3419231"/>
            <a:ext cx="269887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Eliminate these lines by hand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1231" y="5167923"/>
            <a:ext cx="1387231" cy="17584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cxnSp>
        <p:nvCxnSpPr>
          <p:cNvPr id="9" name="Straight Arrow Connector 8"/>
          <p:cNvCxnSpPr>
            <a:stCxn id="5" idx="0"/>
            <a:endCxn id="6" idx="2"/>
          </p:cNvCxnSpPr>
          <p:nvPr/>
        </p:nvCxnSpPr>
        <p:spPr bwMode="auto">
          <a:xfrm flipH="1" flipV="1">
            <a:off x="2124808" y="2080846"/>
            <a:ext cx="2301938" cy="1338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7" idx="3"/>
          </p:cNvCxnSpPr>
          <p:nvPr/>
        </p:nvCxnSpPr>
        <p:spPr bwMode="auto">
          <a:xfrm flipH="1">
            <a:off x="1758462" y="3575538"/>
            <a:ext cx="1309076" cy="1680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361462" y="1514231"/>
            <a:ext cx="3526692" cy="566615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4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fifth.cc</a:t>
            </a:r>
            <a:r>
              <a:rPr lang="en-US" dirty="0" smtClean="0"/>
              <a:t>: plotting the results</a:t>
            </a:r>
            <a:endParaRPr lang="en-US" dirty="0"/>
          </a:p>
        </p:txBody>
      </p:sp>
      <p:pic>
        <p:nvPicPr>
          <p:cNvPr id="3" name="Picture 2" descr="cw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1" y="2207847"/>
            <a:ext cx="4064000" cy="3048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tevens-fig21.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" y="2210264"/>
            <a:ext cx="4411980" cy="29794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923" y="1807307"/>
            <a:ext cx="283923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Original by W. Richard Stevens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6462" y="1807308"/>
            <a:ext cx="233484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Our result, using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gnuplot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5158"/>
            <a:ext cx="8197850" cy="4392522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3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nice,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after</a:t>
            </a:r>
          </a:p>
          <a:p>
            <a:endParaRPr lang="en-US" dirty="0"/>
          </a:p>
          <a:p>
            <a:r>
              <a:rPr lang="en-US" dirty="0" smtClean="0"/>
              <a:t>We had to edit the file by hand to remove “junk” lines…</a:t>
            </a:r>
          </a:p>
          <a:p>
            <a:endParaRPr lang="en-US" dirty="0" smtClean="0"/>
          </a:p>
          <a:p>
            <a:r>
              <a:rPr lang="en-US" dirty="0" smtClean="0"/>
              <a:t>But we said tracing gives you control over output format</a:t>
            </a:r>
          </a:p>
          <a:p>
            <a:r>
              <a:rPr lang="en-US" dirty="0" smtClean="0"/>
              <a:t>Is there a cleaner way to produce the output we need?</a:t>
            </a:r>
          </a:p>
          <a:p>
            <a:r>
              <a:rPr lang="en-US" dirty="0" smtClean="0"/>
              <a:t>Yes!  Use trace helpers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385" y="1778003"/>
            <a:ext cx="382953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./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waf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–run scratch/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myfifth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&gt;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cwnd.dat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2&gt;&amp;1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846" y="5822461"/>
            <a:ext cx="499655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Let’s tweak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fifth.cc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to produce cleaner output ⇒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sixth.cc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4918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sixth.cc</a:t>
            </a:r>
            <a:r>
              <a:rPr lang="en-US" dirty="0" smtClean="0"/>
              <a:t> walkthrough: </a:t>
            </a:r>
            <a:r>
              <a:rPr lang="en-US" dirty="0" err="1" smtClean="0"/>
              <a:t>CwndChange</a:t>
            </a:r>
            <a:r>
              <a:rPr lang="en-US" dirty="0" smtClean="0"/>
              <a:t> callback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7759" y="1557058"/>
            <a:ext cx="8407620" cy="1015663"/>
            <a:chOff x="157759" y="1557058"/>
            <a:chExt cx="8407620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157759" y="1557058"/>
              <a:ext cx="8407620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static </a:t>
              </a:r>
              <a:r>
                <a:rPr lang="en-US" sz="1200" b="1" dirty="0" smtClean="0">
                  <a:solidFill>
                    <a:srgbClr val="000000"/>
                  </a:solidFill>
                  <a:latin typeface="Helvetica" pitchFamily="102" charset="0"/>
                </a:rPr>
                <a:t>void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Helvetica" pitchFamily="102" charset="0"/>
                </a:rPr>
                <a:t>CwndChange</a:t>
              </a:r>
              <a:r>
                <a:rPr lang="en-US" sz="1200" b="1" dirty="0" smtClean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(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OutputStreamWrapper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&gt; stream, uint32_t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oldCwnd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, uint32_t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newCwnd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)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{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NS_LOG_UNCOND (Simulator::Now ().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GetSeconds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() &lt;&lt; "\t" &lt;&lt;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newCwnd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);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*stream-&gt;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GetStream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() &lt;&lt; Simulator::Now ().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GetSeconds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() &lt;&lt; "\t" &lt;&lt;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oldCwnd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&lt;&lt; "\t" &lt;&lt;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newCwnd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&lt;&lt;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std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::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endl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}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100057" y="1620118"/>
              <a:ext cx="2580071" cy="17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009" y="2170158"/>
              <a:ext cx="8080221" cy="17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00087" y="2760201"/>
            <a:ext cx="160813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Added to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fifth.cc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19" name="Straight Arrow Connector 18"/>
          <p:cNvCxnSpPr>
            <a:stCxn id="11" idx="0"/>
            <a:endCxn id="8" idx="2"/>
          </p:cNvCxnSpPr>
          <p:nvPr/>
        </p:nvCxnSpPr>
        <p:spPr bwMode="auto">
          <a:xfrm flipH="1" flipV="1">
            <a:off x="3390093" y="1790131"/>
            <a:ext cx="614061" cy="970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9" idx="2"/>
          </p:cNvCxnSpPr>
          <p:nvPr/>
        </p:nvCxnSpPr>
        <p:spPr bwMode="auto">
          <a:xfrm flipV="1">
            <a:off x="4004154" y="2340171"/>
            <a:ext cx="355966" cy="420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0004" y="1120082"/>
            <a:ext cx="26584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Modify the callback function: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04" y="3650263"/>
            <a:ext cx="348697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Add lines in the main to create stream: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087" y="5550411"/>
            <a:ext cx="576311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Causes the stream argument to be added to the function callback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32" name="Straight Arrow Connector 31"/>
          <p:cNvCxnSpPr>
            <a:stCxn id="30" idx="0"/>
            <a:endCxn id="28" idx="2"/>
          </p:cNvCxnSpPr>
          <p:nvPr/>
        </p:nvCxnSpPr>
        <p:spPr bwMode="auto">
          <a:xfrm flipV="1">
            <a:off x="6081645" y="5040373"/>
            <a:ext cx="943548" cy="510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430148" y="2760201"/>
            <a:ext cx="284781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Formatted output to the stream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35" name="Straight Arrow Connector 34"/>
          <p:cNvCxnSpPr>
            <a:stCxn id="33" idx="1"/>
            <a:endCxn id="9" idx="2"/>
          </p:cNvCxnSpPr>
          <p:nvPr/>
        </p:nvCxnSpPr>
        <p:spPr bwMode="auto">
          <a:xfrm flipH="1" flipV="1">
            <a:off x="4360120" y="2340171"/>
            <a:ext cx="1070028" cy="5739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160005" y="4430329"/>
            <a:ext cx="8802484" cy="646331"/>
            <a:chOff x="160005" y="4210307"/>
            <a:chExt cx="8802484" cy="646331"/>
          </a:xfrm>
        </p:grpSpPr>
        <p:grpSp>
          <p:nvGrpSpPr>
            <p:cNvPr id="29" name="Group 28"/>
            <p:cNvGrpSpPr/>
            <p:nvPr/>
          </p:nvGrpSpPr>
          <p:grpSpPr>
            <a:xfrm>
              <a:off x="160005" y="4210307"/>
              <a:ext cx="8802484" cy="646331"/>
              <a:chOff x="160005" y="4210307"/>
              <a:chExt cx="8802484" cy="64633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60005" y="4210307"/>
                <a:ext cx="8802484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defTabSz="914400" eaLnBrk="0" hangingPunct="0"/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 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Helvetica" pitchFamily="102" charset="0"/>
                  </a:rPr>
                  <a:t> </a:t>
                </a:r>
                <a:r>
                  <a:rPr lang="en-US" sz="1200" b="1" dirty="0" err="1" smtClean="0">
                    <a:solidFill>
                      <a:srgbClr val="000000"/>
                    </a:solidFill>
                    <a:latin typeface="Helvetica" pitchFamily="102" charset="0"/>
                  </a:rPr>
                  <a:t>AsciiTraceHelper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Helvetica" pitchFamily="102" charset="0"/>
                  </a:rPr>
                  <a:t> 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Helvetica" pitchFamily="102" charset="0"/>
                  </a:rPr>
                  <a:t>asciiTraceHelper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;</a:t>
                </a:r>
              </a:p>
              <a:p>
                <a:pPr defTabSz="914400" eaLnBrk="0" hangingPunct="0"/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  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Helvetica" pitchFamily="102" charset="0"/>
                  </a:rPr>
                  <a:t>Ptr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&lt;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Helvetica" pitchFamily="102" charset="0"/>
                  </a:rPr>
                  <a:t>OutputStreamWrapper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&gt; stream = 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Helvetica" pitchFamily="102" charset="0"/>
                  </a:rPr>
                  <a:t>asciiTraceHelper.CreateFileStream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 ("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Helvetica" pitchFamily="102" charset="0"/>
                  </a:rPr>
                  <a:t>sixth.cwnd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");</a:t>
                </a:r>
              </a:p>
              <a:p>
                <a:pPr defTabSz="914400" eaLnBrk="0" hangingPunct="0"/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  ns3TcpSocket-&gt;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Helvetica" pitchFamily="102" charset="0"/>
                  </a:rPr>
                  <a:t>TraceConnectWithoutContext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 ("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Helvetica" pitchFamily="102" charset="0"/>
                  </a:rPr>
                  <a:t>CongestionWindow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", 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Helvetica" pitchFamily="102" charset="0"/>
                  </a:rPr>
                  <a:t>MakeBoundCallback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 (&amp;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Helvetica" pitchFamily="102" charset="0"/>
                  </a:rPr>
                  <a:t>CwndChange</a:t>
                </a:r>
                <a:r>
                  <a:rPr lang="en-US" sz="1200" b="1" dirty="0">
                    <a:solidFill>
                      <a:srgbClr val="000000"/>
                    </a:solidFill>
                    <a:latin typeface="Helvetica" pitchFamily="102" charset="0"/>
                  </a:rPr>
                  <a:t>, stream));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360147" y="4630338"/>
                <a:ext cx="3330091" cy="190013"/>
              </a:xfrm>
              <a:prstGeom prst="rect">
                <a:avLst/>
              </a:prstGeom>
              <a:solidFill>
                <a:srgbClr val="FFFF00">
                  <a:alpha val="2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/>
                <a:endParaRPr lang="en-US" sz="1400" b="1">
                  <a:solidFill>
                    <a:srgbClr val="000000"/>
                  </a:solidFill>
                  <a:latin typeface="Helvetica" pitchFamily="48" charset="0"/>
                  <a:cs typeface="ＭＳ Ｐゴシック" pitchFamily="48" charset="-128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 bwMode="auto">
            <a:xfrm>
              <a:off x="5650154" y="4450324"/>
              <a:ext cx="950026" cy="17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820132" y="4050301"/>
            <a:ext cx="260919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Filename attached to stream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40" name="Straight Arrow Connector 39"/>
          <p:cNvCxnSpPr>
            <a:stCxn id="37" idx="2"/>
            <a:endCxn id="36" idx="0"/>
          </p:cNvCxnSpPr>
          <p:nvPr/>
        </p:nvCxnSpPr>
        <p:spPr bwMode="auto">
          <a:xfrm>
            <a:off x="6124730" y="4358078"/>
            <a:ext cx="437" cy="312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5596212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sixth.cc</a:t>
            </a:r>
            <a:r>
              <a:rPr lang="en-US" dirty="0" smtClean="0"/>
              <a:t> walkthrough: </a:t>
            </a:r>
            <a:r>
              <a:rPr lang="en-US" dirty="0" err="1" smtClean="0"/>
              <a:t>RxDrop</a:t>
            </a:r>
            <a:r>
              <a:rPr lang="en-US" dirty="0" smtClean="0"/>
              <a:t> callback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2360" y="2857891"/>
            <a:ext cx="160813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Added to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fifth.cc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04" y="1120082"/>
            <a:ext cx="265846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Modify the callback function: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04" y="3650263"/>
            <a:ext cx="348697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Add lines in the main to create stream: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087" y="5550411"/>
            <a:ext cx="543198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Causes the file argument to be added to the function callback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2421" y="2857891"/>
            <a:ext cx="299312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Formatted output to the 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pcap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file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93858" y="4050301"/>
            <a:ext cx="228780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Filename attached to file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7759" y="1557058"/>
            <a:ext cx="6290041" cy="1169551"/>
            <a:chOff x="157759" y="1557058"/>
            <a:chExt cx="6290041" cy="1169551"/>
          </a:xfrm>
        </p:grpSpPr>
        <p:sp>
          <p:nvSpPr>
            <p:cNvPr id="7" name="TextBox 6"/>
            <p:cNvSpPr txBox="1"/>
            <p:nvPr/>
          </p:nvSpPr>
          <p:spPr>
            <a:xfrm>
              <a:off x="157759" y="1557058"/>
              <a:ext cx="6290041" cy="1169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static 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void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RxDrop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PcapFileWrapper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&gt; file,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const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Packet&gt; p)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{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NS_LOG_UNCOND ("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RxDrop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at " &lt;&lt; Simulator::Now ().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GetSeconds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());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 file-&gt;Write (Simulator::Now (), p);</a:t>
              </a: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}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1914769" y="1631462"/>
              <a:ext cx="2237154" cy="19538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32154" y="2266462"/>
              <a:ext cx="2803769" cy="20515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cxnSp>
        <p:nvCxnSpPr>
          <p:cNvPr id="12" name="Straight Arrow Connector 11"/>
          <p:cNvCxnSpPr>
            <a:stCxn id="11" idx="0"/>
            <a:endCxn id="4" idx="2"/>
          </p:cNvCxnSpPr>
          <p:nvPr/>
        </p:nvCxnSpPr>
        <p:spPr bwMode="auto">
          <a:xfrm flipH="1" flipV="1">
            <a:off x="1734039" y="2471615"/>
            <a:ext cx="482388" cy="3862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0"/>
            <a:endCxn id="3" idx="2"/>
          </p:cNvCxnSpPr>
          <p:nvPr/>
        </p:nvCxnSpPr>
        <p:spPr bwMode="auto">
          <a:xfrm flipV="1">
            <a:off x="2216427" y="1826846"/>
            <a:ext cx="816919" cy="1031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33" idx="1"/>
            <a:endCxn id="4" idx="2"/>
          </p:cNvCxnSpPr>
          <p:nvPr/>
        </p:nvCxnSpPr>
        <p:spPr bwMode="auto">
          <a:xfrm flipH="1" flipV="1">
            <a:off x="1734039" y="2471615"/>
            <a:ext cx="1908382" cy="540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160005" y="4430329"/>
            <a:ext cx="7777640" cy="646331"/>
            <a:chOff x="160005" y="4430329"/>
            <a:chExt cx="7777640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160005" y="4430329"/>
              <a:ext cx="777764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Helvetica" pitchFamily="102" charset="0"/>
                </a:rPr>
                <a:t>PcapHelper</a:t>
              </a:r>
              <a:r>
                <a:rPr lang="en-US" sz="1200" b="1" dirty="0" smtClean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pcapHelper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PcapFileWrapper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&gt; file =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pcapHelper.CreateFile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("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sixth.pcap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",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std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::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ios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::out,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PcapHelper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::DLT_PPP);</a:t>
              </a:r>
            </a:p>
            <a:p>
              <a:pPr defTabSz="914400" eaLnBrk="0" hangingPunct="0"/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devices.Get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(1)-&gt;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TraceConnectWithoutContext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("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PhyRxDrop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", 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MakeBoundCallback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 (&amp;</a:t>
              </a:r>
              <a:r>
                <a:rPr lang="en-US" sz="1200" b="1" dirty="0" err="1">
                  <a:solidFill>
                    <a:srgbClr val="000000"/>
                  </a:solidFill>
                  <a:latin typeface="Helvetica" pitchFamily="102" charset="0"/>
                </a:rPr>
                <a:t>RxDrop</a:t>
              </a:r>
              <a:r>
                <a:rPr lang="en-US" sz="1200" b="1" dirty="0">
                  <a:solidFill>
                    <a:srgbClr val="000000"/>
                  </a:solidFill>
                  <a:latin typeface="Helvetica" pitchFamily="102" charset="0"/>
                </a:rPr>
                <a:t>, file));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45538" y="4855308"/>
              <a:ext cx="2608385" cy="175846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083538" y="4669692"/>
              <a:ext cx="918308" cy="166077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cxnSp>
        <p:nvCxnSpPr>
          <p:cNvPr id="31" name="Straight Arrow Connector 30"/>
          <p:cNvCxnSpPr>
            <a:stCxn id="37" idx="2"/>
            <a:endCxn id="22" idx="0"/>
          </p:cNvCxnSpPr>
          <p:nvPr/>
        </p:nvCxnSpPr>
        <p:spPr bwMode="auto">
          <a:xfrm>
            <a:off x="4537761" y="4358078"/>
            <a:ext cx="4931" cy="3116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0" idx="0"/>
            <a:endCxn id="20" idx="2"/>
          </p:cNvCxnSpPr>
          <p:nvPr/>
        </p:nvCxnSpPr>
        <p:spPr bwMode="auto">
          <a:xfrm flipV="1">
            <a:off x="5916079" y="5031154"/>
            <a:ext cx="233652" cy="519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2101419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sixth.cc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000" y="1299311"/>
            <a:ext cx="244230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./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waf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–run scratch/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mysixth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999" y="2393448"/>
            <a:ext cx="2397937" cy="39395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Waf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: Entering directory </a:t>
            </a:r>
            <a:r>
              <a:rPr lang="en-US" sz="1000" b="1" dirty="0" smtClean="0">
                <a:solidFill>
                  <a:srgbClr val="000000"/>
                </a:solidFill>
                <a:latin typeface="Helvetica" pitchFamily="102" charset="0"/>
              </a:rPr>
              <a:t>`…</a:t>
            </a:r>
          </a:p>
          <a:p>
            <a:pPr defTabSz="914400" eaLnBrk="0" hangingPunct="0"/>
            <a:r>
              <a:rPr lang="en-US" sz="1000" b="1" dirty="0" err="1" smtClean="0">
                <a:solidFill>
                  <a:srgbClr val="000000"/>
                </a:solidFill>
                <a:latin typeface="Helvetica" pitchFamily="102" charset="0"/>
              </a:rPr>
              <a:t>Waf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: Leaving directory </a:t>
            </a:r>
            <a:r>
              <a:rPr lang="en-US" sz="1000" b="1" dirty="0" smtClean="0">
                <a:solidFill>
                  <a:srgbClr val="000000"/>
                </a:solidFill>
                <a:latin typeface="Helvetica" pitchFamily="102" charset="0"/>
              </a:rPr>
              <a:t>`…</a:t>
            </a:r>
            <a:endParaRPr lang="en-US" sz="1000" b="1" dirty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'build' finished successfully (6.002s)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1       536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1.00919 1072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1.01511 1608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1.02163 2144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1.02995 2680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1.03827 3216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1.04659 3752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1.05491 4288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1.06323 4824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1.07155 5360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1.07987 5896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1.08819 6432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1.09651 6968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1.10483 7504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1.11315 8040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1.12147 8576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1.12979 9112</a:t>
            </a:r>
          </a:p>
          <a:p>
            <a:pPr defTabSz="914400" eaLnBrk="0" hangingPunct="0"/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RxDrop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at 1.13692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1.13811 9648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1.15475 2900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1.15563 </a:t>
            </a:r>
            <a:r>
              <a:rPr lang="en-US" sz="1000" b="1" dirty="0" smtClean="0">
                <a:solidFill>
                  <a:srgbClr val="000000"/>
                </a:solidFill>
                <a:latin typeface="Helvetica" pitchFamily="102" charset="0"/>
              </a:rPr>
              <a:t>3436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Helvetica" pitchFamily="102" charset="0"/>
              </a:rPr>
              <a:t>   ⋮</a:t>
            </a:r>
            <a:endParaRPr lang="en-US" sz="10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064846" y="1797538"/>
            <a:ext cx="400539" cy="48846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 dirty="0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5847" y="1797538"/>
            <a:ext cx="89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Console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911231" y="1270001"/>
            <a:ext cx="4308231" cy="3907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958" y="1654194"/>
            <a:ext cx="1132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sixth.cwnd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6000" y="1155585"/>
            <a:ext cx="1396937" cy="30162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1       0       536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1.00919 536     1072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1.01511 1072    1608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1.02163 1608    2144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1.02995 2144    2680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1.03827 2680    3216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1.04659 3216    3752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1.05491 3752    4288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1.06323 4288    4824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1.07155 4824    5360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1.07987 5360    5896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1.08819 5896    6432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1.09651 6432    6968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1.10483 6968    7504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1.11315 7504    8040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1.12147 8040    8576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1.12979 8576    9112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1.13811 9112    9648</a:t>
            </a:r>
          </a:p>
          <a:p>
            <a:pPr defTabSz="914400" eaLnBrk="0" hangingPunct="0"/>
            <a:r>
              <a:rPr lang="en-US" sz="1000" b="1" dirty="0" smtClean="0">
                <a:solidFill>
                  <a:srgbClr val="000000"/>
                </a:solidFill>
                <a:latin typeface="Helvetica" pitchFamily="102" charset="0"/>
              </a:rPr>
              <a:t>⋮</a:t>
            </a:r>
            <a:endParaRPr lang="en-US" sz="10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4759" y="4397866"/>
            <a:ext cx="6267248" cy="19389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reading from file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sixth.pcap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, link-type PPP (PPP)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1.136918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17177:17681,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504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1.403158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33280:33784,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504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1.440505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37440:37944,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504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2.525484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173144:173680,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536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2.534678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174720:175224,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504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2.977574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180552:181088,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536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5.796117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582400:582904,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504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6.445077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663520:664024,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504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7.359404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777384:777920,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536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7.389304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781040:781544,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504</a:t>
            </a:r>
          </a:p>
          <a:p>
            <a:pPr defTabSz="914400" eaLnBrk="0" hangingPunct="0"/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8.141483 IP 10.1.1.1.49153 &gt; 10.1.1.2.8080: Flags [.],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seq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875144:875680, </a:t>
            </a:r>
            <a:r>
              <a:rPr lang="en-US" sz="1000" b="1" dirty="0" err="1">
                <a:solidFill>
                  <a:srgbClr val="000000"/>
                </a:solidFill>
                <a:latin typeface="Helvetica" pitchFamily="102" charset="0"/>
              </a:rPr>
              <a:t>ack</a:t>
            </a:r>
            <a:r>
              <a:rPr lang="en-US" sz="1000" b="1" dirty="0">
                <a:solidFill>
                  <a:srgbClr val="000000"/>
                </a:solidFill>
                <a:latin typeface="Helvetica" pitchFamily="102" charset="0"/>
              </a:rPr>
              <a:t> 1, win 65535, length 536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0139" y="4020293"/>
            <a:ext cx="1092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sixth.pcap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700000">
            <a:off x="2246316" y="2662125"/>
            <a:ext cx="3402028" cy="3907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1400" b="1">
              <a:solidFill>
                <a:srgbClr val="000000"/>
              </a:solidFill>
              <a:latin typeface="Helvetica" pitchFamily="48" charset="0"/>
              <a:cs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16256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for fun: what happens to uncorrupted packets?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769" y="1211385"/>
            <a:ext cx="786790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PhyRxEnd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 Trace source indicating a packet has been completely received by the device  </a:t>
            </a:r>
          </a:p>
        </p:txBody>
      </p:sp>
      <p:pic>
        <p:nvPicPr>
          <p:cNvPr id="4" name="Picture 3" descr="sixth1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6834" y="1002057"/>
            <a:ext cx="4663440" cy="603504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29299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trace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encountered trace helpers before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other trace helpers are available?</a:t>
            </a:r>
          </a:p>
          <a:p>
            <a:r>
              <a:rPr lang="en-US" dirty="0" smtClean="0"/>
              <a:t>How do we use them?</a:t>
            </a:r>
          </a:p>
          <a:p>
            <a:r>
              <a:rPr lang="en-US" dirty="0" smtClean="0"/>
              <a:t>What do they have in common?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028" y="2080151"/>
            <a:ext cx="5952534" cy="9541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pointToPoint.EnablePcapAll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("second")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pointToPoint.EnablePcap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("second", p2pNodes.Get (0)-&gt;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GetId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(), 0)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csma.EnablePcap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("third",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csmaDevices.Get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(0), true)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pointToPoint.EnableAsciiAll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ascii.CreateFileStream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myfirst.tr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"));</a:t>
            </a:r>
          </a:p>
        </p:txBody>
      </p:sp>
    </p:spTree>
    <p:extLst>
      <p:ext uri="{BB962C8B-B14F-4D97-AF65-F5344CB8AC3E}">
        <p14:creationId xmlns:p14="http://schemas.microsoft.com/office/powerpoint/2010/main" val="387577016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categories of trace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helpers</a:t>
            </a:r>
          </a:p>
          <a:p>
            <a:pPr lvl="1"/>
            <a:r>
              <a:rPr lang="en-US" dirty="0" smtClean="0"/>
              <a:t>Trace is enabled for node/device pair(s)</a:t>
            </a:r>
          </a:p>
          <a:p>
            <a:pPr lvl="1"/>
            <a:r>
              <a:rPr lang="en-US" dirty="0" smtClean="0"/>
              <a:t>Both </a:t>
            </a:r>
            <a:r>
              <a:rPr lang="en-US" dirty="0" err="1" smtClean="0"/>
              <a:t>pcap</a:t>
            </a:r>
            <a:r>
              <a:rPr lang="en-US" dirty="0" smtClean="0"/>
              <a:t> and </a:t>
            </a:r>
            <a:r>
              <a:rPr lang="en-US" dirty="0" err="1" smtClean="0"/>
              <a:t>ascii</a:t>
            </a:r>
            <a:r>
              <a:rPr lang="en-US" dirty="0" smtClean="0"/>
              <a:t> traces provided</a:t>
            </a:r>
          </a:p>
          <a:p>
            <a:pPr lvl="1"/>
            <a:r>
              <a:rPr lang="en-US" dirty="0" smtClean="0"/>
              <a:t>Conventional filenames: &lt;prefix&gt;-&lt;node id&gt;-&lt;device id&gt;</a:t>
            </a:r>
          </a:p>
          <a:p>
            <a:r>
              <a:rPr lang="en-US" dirty="0" smtClean="0"/>
              <a:t>Protocol helpers</a:t>
            </a:r>
          </a:p>
          <a:p>
            <a:pPr lvl="1"/>
            <a:r>
              <a:rPr lang="en-US" dirty="0" smtClean="0"/>
              <a:t>Trace is enabled for protocol/interface pair(s)</a:t>
            </a:r>
          </a:p>
          <a:p>
            <a:pPr lvl="1"/>
            <a:r>
              <a:rPr lang="en-US" dirty="0"/>
              <a:t>Both </a:t>
            </a:r>
            <a:r>
              <a:rPr lang="en-US" dirty="0" err="1"/>
              <a:t>pcap</a:t>
            </a:r>
            <a:r>
              <a:rPr lang="en-US" dirty="0"/>
              <a:t> and </a:t>
            </a:r>
            <a:r>
              <a:rPr lang="en-US" dirty="0" err="1"/>
              <a:t>ascii</a:t>
            </a:r>
            <a:r>
              <a:rPr lang="en-US" dirty="0"/>
              <a:t> traces </a:t>
            </a:r>
            <a:r>
              <a:rPr lang="en-US" dirty="0" smtClean="0"/>
              <a:t>provided</a:t>
            </a:r>
          </a:p>
          <a:p>
            <a:pPr lvl="1"/>
            <a:r>
              <a:rPr lang="en-US" dirty="0" smtClean="0"/>
              <a:t>Conventional filenames: &lt;prefix&gt;-n&lt;node id&gt;-</a:t>
            </a:r>
            <a:r>
              <a:rPr lang="en-US" dirty="0" err="1" smtClean="0"/>
              <a:t>i</a:t>
            </a:r>
            <a:r>
              <a:rPr lang="en-US" dirty="0" smtClean="0"/>
              <a:t>&lt;interface id&gt;</a:t>
            </a:r>
          </a:p>
          <a:p>
            <a:pPr lvl="2"/>
            <a:r>
              <a:rPr lang="en-US" dirty="0" smtClean="0"/>
              <a:t>“n” and “</a:t>
            </a:r>
            <a:r>
              <a:rPr lang="en-US" dirty="0" err="1" smtClean="0"/>
              <a:t>i</a:t>
            </a:r>
            <a:r>
              <a:rPr lang="en-US" dirty="0" smtClean="0"/>
              <a:t>” to avoid filename collisions with node/device traces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7675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NS3 uses “</a:t>
            </a:r>
            <a:r>
              <a:rPr lang="en-US" dirty="0" err="1" smtClean="0"/>
              <a:t>mixin</a:t>
            </a:r>
            <a:r>
              <a:rPr lang="en-US" dirty="0" smtClean="0"/>
              <a:t>” classes to ensure tracing works the same way across all devices or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Mixin</a:t>
            </a:r>
            <a:r>
              <a:rPr lang="en-US" dirty="0" smtClean="0"/>
              <a:t> classes in NS3 (see </a:t>
            </a:r>
            <a:r>
              <a:rPr lang="en-US" dirty="0" err="1" smtClean="0"/>
              <a:t>Doxygen</a:t>
            </a:r>
            <a:r>
              <a:rPr lang="en-US" dirty="0" smtClean="0"/>
              <a:t> for more info):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err="1" smtClean="0"/>
              <a:t>mixin</a:t>
            </a:r>
            <a:r>
              <a:rPr lang="en-US" dirty="0" smtClean="0"/>
              <a:t> classes each provide a single virtual method to enable trace</a:t>
            </a:r>
          </a:p>
          <a:p>
            <a:pPr lvl="1"/>
            <a:r>
              <a:rPr lang="en-US" dirty="0" smtClean="0"/>
              <a:t>All device or protocols must implement this method</a:t>
            </a:r>
          </a:p>
          <a:p>
            <a:pPr lvl="1"/>
            <a:r>
              <a:rPr lang="en-US" dirty="0" smtClean="0"/>
              <a:t>All other methods of the </a:t>
            </a:r>
            <a:r>
              <a:rPr lang="en-US" dirty="0" err="1" smtClean="0"/>
              <a:t>mixin</a:t>
            </a:r>
            <a:r>
              <a:rPr lang="en-US" dirty="0" smtClean="0"/>
              <a:t> class call this one method</a:t>
            </a:r>
          </a:p>
          <a:p>
            <a:pPr lvl="1"/>
            <a:r>
              <a:rPr lang="en-US" dirty="0" smtClean="0"/>
              <a:t>Provides consistent functionality across different devices &amp; interfaces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67153" y="1851855"/>
          <a:ext cx="6633308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5693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ASCII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 Helper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PcapHelperForDevice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AsciiTraceHelperForDevice</a:t>
                      </a:r>
                      <a:endParaRPr lang="en-US" dirty="0" smtClean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Protocol Helper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PcapHelperForIpv4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AsciiTraceHelperForIpv4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24870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PcapHelperForDevice</a:t>
            </a:r>
            <a:r>
              <a:rPr lang="en-US" dirty="0" smtClean="0"/>
              <a:t> </a:t>
            </a:r>
            <a:r>
              <a:rPr lang="en-US" dirty="0" err="1" smtClean="0"/>
              <a:t>mixin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device must implement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other methods of </a:t>
            </a:r>
            <a:r>
              <a:rPr lang="en-US" dirty="0" err="1" smtClean="0"/>
              <a:t>PcapHelperForDevice</a:t>
            </a:r>
            <a:r>
              <a:rPr lang="en-US" dirty="0" smtClean="0"/>
              <a:t> call this 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60086" y="5570405"/>
            <a:ext cx="283923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⇒ Consistency across devices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60026" y="2190171"/>
            <a:ext cx="5204382" cy="954107"/>
            <a:chOff x="960026" y="2190171"/>
            <a:chExt cx="5204382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960026" y="2190171"/>
              <a:ext cx="5204382" cy="95410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virtual void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EnablePcapInternal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std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::string prefix, </a:t>
              </a:r>
              <a:endParaRPr lang="en-US" sz="1400" b="1" dirty="0" smtClean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	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		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NetDevice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&gt;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nd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, </a:t>
              </a:r>
              <a:endParaRPr lang="en-US" sz="1400" b="1" dirty="0" smtClean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	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		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bool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promiscuous, </a:t>
              </a:r>
              <a:endParaRPr lang="en-US" sz="1400" b="1" dirty="0" smtClean="0">
                <a:solidFill>
                  <a:srgbClr val="000000"/>
                </a:solidFill>
                <a:latin typeface="Helvetica" pitchFamily="102" charset="0"/>
              </a:endParaRPr>
            </a:p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	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		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bool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explicitFilename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) = 0;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790104" y="2270165"/>
              <a:ext cx="1440039" cy="19001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780103" y="2470180"/>
              <a:ext cx="1600044" cy="17001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80103" y="2710198"/>
              <a:ext cx="1560043" cy="15001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780103" y="2910212"/>
              <a:ext cx="1830050" cy="18001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10189" y="1690123"/>
            <a:ext cx="193085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Pcap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filename prefix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0190" y="2140157"/>
            <a:ext cx="146706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Device to trace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0190" y="2640193"/>
            <a:ext cx="128888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Type of trace 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0188" y="3100226"/>
            <a:ext cx="146706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Override prefix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cxnSp>
        <p:nvCxnSpPr>
          <p:cNvPr id="20" name="Straight Arrow Connector 19"/>
          <p:cNvCxnSpPr>
            <a:stCxn id="13" idx="1"/>
            <a:endCxn id="8" idx="3"/>
          </p:cNvCxnSpPr>
          <p:nvPr/>
        </p:nvCxnSpPr>
        <p:spPr bwMode="auto">
          <a:xfrm flipH="1">
            <a:off x="5230143" y="1844012"/>
            <a:ext cx="1680046" cy="521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4" idx="1"/>
            <a:endCxn id="9" idx="3"/>
          </p:cNvCxnSpPr>
          <p:nvPr/>
        </p:nvCxnSpPr>
        <p:spPr bwMode="auto">
          <a:xfrm flipH="1">
            <a:off x="5380147" y="2294046"/>
            <a:ext cx="1530043" cy="2611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5" idx="1"/>
            <a:endCxn id="10" idx="3"/>
          </p:cNvCxnSpPr>
          <p:nvPr/>
        </p:nvCxnSpPr>
        <p:spPr bwMode="auto">
          <a:xfrm flipH="1" flipV="1">
            <a:off x="5340146" y="2785204"/>
            <a:ext cx="1580044" cy="88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6" idx="1"/>
            <a:endCxn id="11" idx="3"/>
          </p:cNvCxnSpPr>
          <p:nvPr/>
        </p:nvCxnSpPr>
        <p:spPr bwMode="auto">
          <a:xfrm flipH="1" flipV="1">
            <a:off x="5610153" y="3000219"/>
            <a:ext cx="1300035" cy="253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95927038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Pcap</a:t>
            </a:r>
            <a:r>
              <a:rPr lang="en-US" dirty="0" smtClean="0"/>
              <a:t> Tracing Device Helper: </a:t>
            </a:r>
            <a:r>
              <a:rPr lang="en-US" dirty="0" err="1" smtClean="0"/>
              <a:t>EnablePcap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EnablePcap</a:t>
            </a:r>
            <a:r>
              <a:rPr lang="en-US" dirty="0" smtClean="0"/>
              <a:t> for various node/device pair(s)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err="1" smtClean="0"/>
              <a:t>Ptr</a:t>
            </a:r>
            <a:r>
              <a:rPr lang="en-US" dirty="0" smtClean="0"/>
              <a:t>&lt;</a:t>
            </a:r>
            <a:r>
              <a:rPr lang="en-US" dirty="0" err="1" smtClean="0"/>
              <a:t>NetDevice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Provide device name using the </a:t>
            </a:r>
            <a:r>
              <a:rPr lang="en-US" u="sng" dirty="0" smtClean="0"/>
              <a:t>NS3 object name service</a:t>
            </a:r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r>
              <a:rPr lang="en-US" dirty="0" smtClean="0"/>
              <a:t>Provide a </a:t>
            </a:r>
            <a:r>
              <a:rPr lang="en-US" dirty="0" err="1" smtClean="0"/>
              <a:t>NetDeviceContainer</a:t>
            </a:r>
            <a:endParaRPr lang="en-US" dirty="0" smtClean="0"/>
          </a:p>
          <a:p>
            <a:pPr lvl="1"/>
            <a:r>
              <a:rPr lang="en-US" dirty="0" smtClean="0"/>
              <a:t>Provide a </a:t>
            </a:r>
            <a:r>
              <a:rPr lang="en-US" dirty="0" err="1" smtClean="0"/>
              <a:t>NodeContainer</a:t>
            </a:r>
            <a:endParaRPr lang="en-US" dirty="0" smtClean="0"/>
          </a:p>
          <a:p>
            <a:pPr lvl="1"/>
            <a:r>
              <a:rPr lang="en-US" dirty="0" smtClean="0"/>
              <a:t>Provide integer node and device ids</a:t>
            </a:r>
          </a:p>
          <a:p>
            <a:r>
              <a:rPr lang="en-US" dirty="0" smtClean="0"/>
              <a:t>Enable </a:t>
            </a:r>
            <a:r>
              <a:rPr lang="en-US" dirty="0" err="1" smtClean="0"/>
              <a:t>pcap</a:t>
            </a:r>
            <a:r>
              <a:rPr lang="en-US" dirty="0" smtClean="0"/>
              <a:t> tracing for all devices in the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8154" y="2510692"/>
            <a:ext cx="3897859" cy="95410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Names::Add ("server" ...)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Names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::Add ("server/eth0" ...)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;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.. </a:t>
            </a:r>
            <a:endParaRPr lang="en-US" sz="1400" b="1" dirty="0" smtClean="0">
              <a:solidFill>
                <a:srgbClr val="000000"/>
              </a:solidFill>
              <a:latin typeface="Helvetica" pitchFamily="102" charset="0"/>
            </a:endParaRPr>
          </a:p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helper.EnablePcap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("prefix", "server/ath0");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692" y="5128846"/>
            <a:ext cx="289910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helper.EnablePcapAll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("prefix");</a:t>
            </a:r>
          </a:p>
        </p:txBody>
      </p:sp>
    </p:spTree>
    <p:extLst>
      <p:ext uri="{BB962C8B-B14F-4D97-AF65-F5344CB8AC3E}">
        <p14:creationId xmlns:p14="http://schemas.microsoft.com/office/powerpoint/2010/main" val="164127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Co-simulation frameworks have emerged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PNNL's FNCS framework integrates ns-3 with transmission and distribution simulators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7" y="2269824"/>
            <a:ext cx="7560415" cy="406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09372"/>
            <a:ext cx="60580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tx1"/>
                </a:solidFill>
              </a:rPr>
              <a:t>Image source:  </a:t>
            </a:r>
            <a:r>
              <a:rPr lang="en-US" dirty="0" err="1" smtClean="0">
                <a:solidFill>
                  <a:schemeClr val="tx1"/>
                </a:solidFill>
              </a:rPr>
              <a:t>PNNLgov</a:t>
            </a:r>
            <a:r>
              <a:rPr lang="en-US" dirty="0" smtClean="0">
                <a:solidFill>
                  <a:schemeClr val="tx1"/>
                </a:solidFill>
              </a:rPr>
              <a:t> YouTube video: </a:t>
            </a:r>
          </a:p>
          <a:p>
            <a:pPr fontAlgn="t"/>
            <a:r>
              <a:rPr lang="en-US" dirty="0" smtClean="0">
                <a:solidFill>
                  <a:schemeClr val="tx1"/>
                </a:solidFill>
              </a:rPr>
              <a:t>Introducing </a:t>
            </a:r>
            <a:r>
              <a:rPr lang="en-US" dirty="0">
                <a:solidFill>
                  <a:schemeClr val="tx1"/>
                </a:solidFill>
              </a:rPr>
              <a:t>FNCS: Framework for Network </a:t>
            </a:r>
            <a:r>
              <a:rPr lang="en-US" dirty="0" smtClean="0">
                <a:solidFill>
                  <a:schemeClr val="tx1"/>
                </a:solidFill>
              </a:rPr>
              <a:t>Co-Simulation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Pcap</a:t>
            </a:r>
            <a:r>
              <a:rPr lang="en-US" dirty="0"/>
              <a:t> Tracing Device Helper: </a:t>
            </a:r>
            <a:r>
              <a:rPr lang="en-US" dirty="0" smtClean="0"/>
              <a:t>filename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By convention: </a:t>
            </a:r>
            <a:r>
              <a:rPr lang="en-US" dirty="0"/>
              <a:t>&lt;prefix&gt;-&lt;node id&gt;-&lt;device id</a:t>
            </a:r>
            <a:r>
              <a:rPr lang="en-US" dirty="0" smtClean="0"/>
              <a:t>&gt;.</a:t>
            </a:r>
            <a:r>
              <a:rPr lang="en-US" dirty="0" err="1" smtClean="0"/>
              <a:t>pcap</a:t>
            </a: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Can use the NS3 object name service to replace ids with meaningful names e.g.,</a:t>
            </a:r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You can override the naming convention, e.g.</a:t>
            </a:r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82615" y="2276231"/>
            <a:ext cx="3727090" cy="1870857"/>
            <a:chOff x="1582615" y="2276231"/>
            <a:chExt cx="3727090" cy="1870857"/>
          </a:xfrm>
        </p:grpSpPr>
        <p:sp>
          <p:nvSpPr>
            <p:cNvPr id="4" name="TextBox 3"/>
            <p:cNvSpPr txBox="1"/>
            <p:nvPr/>
          </p:nvSpPr>
          <p:spPr>
            <a:xfrm>
              <a:off x="1582615" y="2950308"/>
              <a:ext cx="3727090" cy="5232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Names::Add(“server”,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serverNode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);</a:t>
              </a:r>
            </a:p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Names::Add(“server/eth0”,serverDevice);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82615" y="2276231"/>
              <a:ext cx="1571689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prefix-21-1.pcap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82616" y="3839311"/>
              <a:ext cx="2180430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prefix-server-eth0.pcap</a:t>
              </a:r>
              <a:endParaRPr lang="en-US" sz="1400" b="1" dirty="0">
                <a:solidFill>
                  <a:srgbClr val="000000"/>
                </a:solidFill>
                <a:latin typeface="Helvetica" pitchFamily="102" charset="0"/>
              </a:endParaRPr>
            </a:p>
          </p:txBody>
        </p:sp>
        <p:sp>
          <p:nvSpPr>
            <p:cNvPr id="7" name="Down Arrow 6"/>
            <p:cNvSpPr/>
            <p:nvPr/>
          </p:nvSpPr>
          <p:spPr bwMode="auto">
            <a:xfrm>
              <a:off x="2159000" y="2637692"/>
              <a:ext cx="410307" cy="2540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2155092" y="3522784"/>
              <a:ext cx="410307" cy="2540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30461" y="5421923"/>
            <a:ext cx="258275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Set this to true</a:t>
            </a:r>
          </a:p>
          <a:p>
            <a:pPr marL="285750" indent="-285750" defTabSz="914400" eaLnBrk="0" hangingPunct="0"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prefix becomes filename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2615" y="4728307"/>
            <a:ext cx="8554583" cy="307777"/>
            <a:chOff x="312615" y="4728307"/>
            <a:chExt cx="8554583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312615" y="4728307"/>
              <a:ext cx="855458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914400" eaLnBrk="0" hangingPunct="0"/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void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Helvetica" pitchFamily="102" charset="0"/>
                </a:rPr>
                <a:t>EnablePcap</a:t>
              </a:r>
              <a:r>
                <a:rPr lang="en-US" sz="1400" b="1" dirty="0" smtClean="0">
                  <a:solidFill>
                    <a:srgbClr val="000000"/>
                  </a:solidFill>
                  <a:latin typeface="Helvetica" pitchFamily="102" charset="0"/>
                </a:rPr>
                <a:t>(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std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::string prefix,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Ptr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&lt;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NetDevice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&gt;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nd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bool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promiscuous,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bool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  <a:latin typeface="Helvetica" pitchFamily="102" charset="0"/>
                </a:rPr>
                <a:t>explicitFilename</a:t>
              </a:r>
              <a:r>
                <a:rPr lang="en-US" sz="1400" b="1" dirty="0">
                  <a:solidFill>
                    <a:srgbClr val="000000"/>
                  </a:solidFill>
                  <a:latin typeface="Helvetica" pitchFamily="102" charset="0"/>
                </a:rPr>
                <a:t>);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131538" y="4777154"/>
              <a:ext cx="1397000" cy="21492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1400" b="1">
                <a:solidFill>
                  <a:srgbClr val="000000"/>
                </a:solidFill>
                <a:latin typeface="Helvetica" pitchFamily="48" charset="0"/>
                <a:cs typeface="ＭＳ Ｐゴシック" pitchFamily="48" charset="-128"/>
              </a:endParaRPr>
            </a:p>
          </p:txBody>
        </p:sp>
      </p:grpSp>
      <p:cxnSp>
        <p:nvCxnSpPr>
          <p:cNvPr id="15" name="Straight Arrow Connector 14"/>
          <p:cNvCxnSpPr>
            <a:stCxn id="11" idx="0"/>
            <a:endCxn id="12" idx="2"/>
          </p:cNvCxnSpPr>
          <p:nvPr/>
        </p:nvCxnSpPr>
        <p:spPr bwMode="auto">
          <a:xfrm flipV="1">
            <a:off x="7621840" y="4992077"/>
            <a:ext cx="208198" cy="4298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710744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Ascii</a:t>
            </a:r>
            <a:r>
              <a:rPr lang="en-US" dirty="0" smtClean="0"/>
              <a:t> Tracing Device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The </a:t>
            </a:r>
            <a:r>
              <a:rPr lang="en-US" dirty="0" err="1" smtClean="0"/>
              <a:t>mixin</a:t>
            </a:r>
            <a:r>
              <a:rPr lang="en-US" dirty="0" smtClean="0"/>
              <a:t> class is </a:t>
            </a:r>
            <a:r>
              <a:rPr lang="en-US" dirty="0" err="1"/>
              <a:t>AsciiTraceHelperForDevice</a:t>
            </a:r>
            <a:endParaRPr lang="en-US" dirty="0"/>
          </a:p>
          <a:p>
            <a:pPr lvl="1"/>
            <a:r>
              <a:rPr lang="en-US" dirty="0" smtClean="0"/>
              <a:t>All device </a:t>
            </a:r>
            <a:r>
              <a:rPr lang="en-US" dirty="0"/>
              <a:t>implement virtual </a:t>
            </a:r>
            <a:r>
              <a:rPr lang="en-US" dirty="0" err="1" smtClean="0"/>
              <a:t>EnableAsciiInternal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other methods of </a:t>
            </a:r>
            <a:r>
              <a:rPr lang="en-US" dirty="0" err="1" smtClean="0"/>
              <a:t>AsciiTraceHelperForDevice</a:t>
            </a:r>
            <a:r>
              <a:rPr lang="en-US" dirty="0" smtClean="0"/>
              <a:t> </a:t>
            </a:r>
            <a:r>
              <a:rPr lang="en-US" dirty="0"/>
              <a:t>will call this </a:t>
            </a:r>
            <a:r>
              <a:rPr lang="en-US" dirty="0" smtClean="0"/>
              <a:t>one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Can provide </a:t>
            </a:r>
            <a:r>
              <a:rPr lang="en-US" dirty="0" err="1" smtClean="0"/>
              <a:t>EnableAscii</a:t>
            </a:r>
            <a:r>
              <a:rPr lang="en-US" dirty="0" smtClean="0"/>
              <a:t> with </a:t>
            </a:r>
            <a:r>
              <a:rPr lang="en-US" dirty="0" err="1"/>
              <a:t>Ptr</a:t>
            </a:r>
            <a:r>
              <a:rPr lang="en-US" dirty="0"/>
              <a:t>&lt;</a:t>
            </a:r>
            <a:r>
              <a:rPr lang="en-US" dirty="0" err="1"/>
              <a:t>NetDevice</a:t>
            </a:r>
            <a:r>
              <a:rPr lang="en-US" dirty="0" smtClean="0"/>
              <a:t>&gt;, string from name service, </a:t>
            </a:r>
            <a:r>
              <a:rPr lang="en-US" dirty="0" err="1" smtClean="0"/>
              <a:t>NetDeviceContainer</a:t>
            </a:r>
            <a:r>
              <a:rPr lang="en-US" dirty="0" smtClean="0"/>
              <a:t>, </a:t>
            </a:r>
            <a:r>
              <a:rPr lang="en-US" dirty="0" err="1" smtClean="0"/>
              <a:t>NodeContainer</a:t>
            </a:r>
            <a:r>
              <a:rPr lang="en-US" dirty="0" smtClean="0"/>
              <a:t>, integer node/device ids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Or </a:t>
            </a:r>
            <a:r>
              <a:rPr lang="en-US" dirty="0" err="1" smtClean="0"/>
              <a:t>helper.EnableAsciiAll</a:t>
            </a:r>
            <a:r>
              <a:rPr lang="en-US" dirty="0" smtClean="0"/>
              <a:t>(“prefix”);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Can also dump </a:t>
            </a:r>
            <a:r>
              <a:rPr lang="en-US" dirty="0" err="1" smtClean="0"/>
              <a:t>ascii</a:t>
            </a:r>
            <a:r>
              <a:rPr lang="en-US" dirty="0" smtClean="0"/>
              <a:t> traces to a single common file, e.g.,</a:t>
            </a:r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 smtClean="0"/>
          </a:p>
          <a:p>
            <a:pPr marL="342900" lvl="1" indent="-342900">
              <a:buFont typeface="Wingdings" pitchFamily="102" charset="2"/>
              <a:buChar char="§"/>
            </a:pP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So there are twice as many trace methods as for </a:t>
            </a:r>
            <a:r>
              <a:rPr lang="en-US" dirty="0" err="1" smtClean="0"/>
              <a:t>pcap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923" y="4024912"/>
            <a:ext cx="8209624" cy="160043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NetDevice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nd1;</a:t>
            </a:r>
          </a:p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NetDevice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nd2;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..</a:t>
            </a:r>
          </a:p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Ptr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&lt;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OutputStreamWrapper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&gt; stream = 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asciiTraceHelper.CreateFileStream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 ("trace-file-</a:t>
            </a:r>
            <a:r>
              <a:rPr lang="en-US" sz="1400" b="1" dirty="0" err="1">
                <a:solidFill>
                  <a:srgbClr val="000000"/>
                </a:solidFill>
                <a:latin typeface="Helvetica" pitchFamily="102" charset="0"/>
              </a:rPr>
              <a:t>name.tr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");</a:t>
            </a:r>
          </a:p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..</a:t>
            </a:r>
          </a:p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helper.EnableAscii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(stream, nd1);</a:t>
            </a:r>
          </a:p>
          <a:p>
            <a:pPr defTabSz="914400" eaLnBrk="0" hangingPunct="0"/>
            <a:r>
              <a:rPr lang="en-US" sz="1400" b="1" dirty="0" err="1" smtClean="0">
                <a:solidFill>
                  <a:srgbClr val="000000"/>
                </a:solidFill>
                <a:latin typeface="Helvetica" pitchFamily="102" charset="0"/>
              </a:rPr>
              <a:t>helper.EnableAscii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Helvetica" pitchFamily="102" charset="0"/>
              </a:rPr>
              <a:t>(stream, nd2);</a:t>
            </a:r>
          </a:p>
        </p:txBody>
      </p:sp>
    </p:spTree>
    <p:extLst>
      <p:ext uri="{BB962C8B-B14F-4D97-AF65-F5344CB8AC3E}">
        <p14:creationId xmlns:p14="http://schemas.microsoft.com/office/powerpoint/2010/main" val="367009758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Ascii</a:t>
            </a:r>
            <a:r>
              <a:rPr lang="en-US" dirty="0"/>
              <a:t> Tracing Device </a:t>
            </a:r>
            <a:r>
              <a:rPr lang="en-US" dirty="0" smtClean="0"/>
              <a:t>Helpers: filename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convention: &lt;prefix&gt;-&lt;node id&gt;-&lt;device id&gt;.</a:t>
            </a:r>
            <a:r>
              <a:rPr lang="en-US" dirty="0" err="1" smtClean="0"/>
              <a:t>tr</a:t>
            </a:r>
            <a:endParaRPr lang="en-US" dirty="0" smtClean="0"/>
          </a:p>
          <a:p>
            <a:r>
              <a:rPr lang="en-US" dirty="0" smtClean="0"/>
              <a:t>Using NS3 </a:t>
            </a:r>
            <a:r>
              <a:rPr lang="en-US" dirty="0"/>
              <a:t>object name service, can assign names to the id, then e.g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"prefix-21-1.</a:t>
            </a:r>
            <a:r>
              <a:rPr lang="en-US" dirty="0" smtClean="0"/>
              <a:t>tr” → "</a:t>
            </a:r>
            <a:r>
              <a:rPr lang="en-US" dirty="0"/>
              <a:t>prefix-server-eth0.</a:t>
            </a:r>
            <a:r>
              <a:rPr lang="en-US" dirty="0" smtClean="0"/>
              <a:t>tr”</a:t>
            </a:r>
          </a:p>
          <a:p>
            <a:r>
              <a:rPr lang="en-US" dirty="0" smtClean="0"/>
              <a:t>Many </a:t>
            </a:r>
            <a:r>
              <a:rPr lang="en-US" dirty="0" err="1"/>
              <a:t>EnableAscii</a:t>
            </a:r>
            <a:r>
              <a:rPr lang="en-US" dirty="0"/>
              <a:t> methods offer a </a:t>
            </a:r>
            <a:r>
              <a:rPr lang="en-US" dirty="0" err="1"/>
              <a:t>explicitFilename</a:t>
            </a:r>
            <a:r>
              <a:rPr lang="en-US" dirty="0"/>
              <a:t> </a:t>
            </a:r>
            <a:r>
              <a:rPr lang="en-US" dirty="0" smtClean="0"/>
              <a:t>option</a:t>
            </a:r>
          </a:p>
          <a:p>
            <a:pPr lvl="1"/>
            <a:r>
              <a:rPr lang="en-US" dirty="0"/>
              <a:t>set to true </a:t>
            </a:r>
            <a:r>
              <a:rPr lang="en-US" dirty="0" smtClean="0"/>
              <a:t>⇒ </a:t>
            </a:r>
            <a:r>
              <a:rPr lang="en-US" dirty="0"/>
              <a:t>override naming convention, use your own file name</a:t>
            </a:r>
          </a:p>
        </p:txBody>
      </p:sp>
    </p:spTree>
    <p:extLst>
      <p:ext uri="{BB962C8B-B14F-4D97-AF65-F5344CB8AC3E}">
        <p14:creationId xmlns:p14="http://schemas.microsoft.com/office/powerpoint/2010/main" val="2292140834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Pcap</a:t>
            </a:r>
            <a:r>
              <a:rPr lang="en-US" dirty="0" smtClean="0"/>
              <a:t> Tracing Protocol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The </a:t>
            </a:r>
            <a:r>
              <a:rPr lang="en-US" dirty="0" err="1"/>
              <a:t>mixin</a:t>
            </a:r>
            <a:r>
              <a:rPr lang="en-US" dirty="0"/>
              <a:t> class is </a:t>
            </a:r>
            <a:r>
              <a:rPr lang="en-US" dirty="0" smtClean="0"/>
              <a:t>PcapHelperForIpv4</a:t>
            </a:r>
            <a:endParaRPr lang="en-US" dirty="0"/>
          </a:p>
          <a:p>
            <a:pPr lvl="1"/>
            <a:r>
              <a:rPr lang="en-US" dirty="0"/>
              <a:t>All device implement virtual </a:t>
            </a:r>
            <a:r>
              <a:rPr lang="en-US" dirty="0" smtClean="0"/>
              <a:t>EnablePcapIpv4Internal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All other methods of </a:t>
            </a:r>
            <a:r>
              <a:rPr lang="en-US" dirty="0" smtClean="0"/>
              <a:t>PcapHelperForIpv4 </a:t>
            </a:r>
            <a:r>
              <a:rPr lang="en-US" dirty="0"/>
              <a:t>will call this </a:t>
            </a:r>
            <a:r>
              <a:rPr lang="en-US" dirty="0" smtClean="0"/>
              <a:t>one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Can provide </a:t>
            </a:r>
            <a:r>
              <a:rPr lang="en-US" dirty="0" smtClean="0"/>
              <a:t>EnablePcapIpv4 </a:t>
            </a:r>
            <a:r>
              <a:rPr lang="en-US" dirty="0"/>
              <a:t>with </a:t>
            </a:r>
            <a:r>
              <a:rPr lang="en-US" dirty="0" err="1"/>
              <a:t>Ptr</a:t>
            </a:r>
            <a:r>
              <a:rPr lang="en-US" dirty="0" smtClean="0"/>
              <a:t>&lt;Ipv4&gt;</a:t>
            </a:r>
            <a:r>
              <a:rPr lang="en-US" dirty="0"/>
              <a:t>, string from name service, </a:t>
            </a:r>
            <a:r>
              <a:rPr lang="en-US" dirty="0" smtClean="0"/>
              <a:t>Ipv4InterfaceContainer</a:t>
            </a:r>
            <a:r>
              <a:rPr lang="en-US" dirty="0"/>
              <a:t>, </a:t>
            </a:r>
            <a:r>
              <a:rPr lang="en-US" dirty="0" err="1"/>
              <a:t>NodeContainer</a:t>
            </a:r>
            <a:r>
              <a:rPr lang="en-US" dirty="0"/>
              <a:t>, integer node/device </a:t>
            </a:r>
            <a:r>
              <a:rPr lang="en-US" dirty="0" smtClean="0"/>
              <a:t>ids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Or helper.EnablePcapIpv4All(“prefix”);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 smtClean="0"/>
              <a:t>Filename selection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 smtClean="0"/>
              <a:t>Convention is &lt;prefix&gt;-n&lt;node id&gt;-</a:t>
            </a:r>
            <a:r>
              <a:rPr lang="en-US" dirty="0" err="1" smtClean="0"/>
              <a:t>i</a:t>
            </a:r>
            <a:r>
              <a:rPr lang="en-US" dirty="0" smtClean="0"/>
              <a:t>&lt;interface id&gt;.</a:t>
            </a:r>
            <a:r>
              <a:rPr lang="en-US" dirty="0" err="1" smtClean="0"/>
              <a:t>pcap</a:t>
            </a:r>
            <a:endParaRPr lang="en-US" dirty="0" smtClean="0"/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 smtClean="0"/>
              <a:t>Can also use the NS3 object name service clarity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 err="1"/>
              <a:t>e</a:t>
            </a:r>
            <a:r>
              <a:rPr lang="en-US" dirty="0" err="1" smtClean="0"/>
              <a:t>xplicitFilename</a:t>
            </a:r>
            <a:r>
              <a:rPr lang="en-US" dirty="0" smtClean="0"/>
              <a:t> parameter lets you impose your own filenames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27364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Ascii</a:t>
            </a:r>
            <a:r>
              <a:rPr lang="en-US" dirty="0" smtClean="0"/>
              <a:t> Tracing Protocol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The </a:t>
            </a:r>
            <a:r>
              <a:rPr lang="en-US" dirty="0" err="1"/>
              <a:t>mixin</a:t>
            </a:r>
            <a:r>
              <a:rPr lang="en-US" dirty="0"/>
              <a:t> class is </a:t>
            </a:r>
            <a:r>
              <a:rPr lang="en-US" dirty="0" smtClean="0"/>
              <a:t>AsciiTraceHelperForIpv4</a:t>
            </a:r>
            <a:endParaRPr lang="en-US" dirty="0"/>
          </a:p>
          <a:p>
            <a:pPr lvl="1"/>
            <a:r>
              <a:rPr lang="en-US" dirty="0"/>
              <a:t>All device implement virtual </a:t>
            </a:r>
            <a:r>
              <a:rPr lang="en-US" dirty="0" smtClean="0"/>
              <a:t>EnableAsciiIpv4Internal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All other methods of </a:t>
            </a:r>
            <a:r>
              <a:rPr lang="en-US" dirty="0" smtClean="0"/>
              <a:t>AsciiTraceHelperForIpv4 </a:t>
            </a:r>
            <a:r>
              <a:rPr lang="en-US" dirty="0"/>
              <a:t>will call this one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Can provide </a:t>
            </a:r>
            <a:r>
              <a:rPr lang="en-US" dirty="0" smtClean="0"/>
              <a:t>EnableAsciiIpv4 </a:t>
            </a:r>
            <a:r>
              <a:rPr lang="en-US" dirty="0"/>
              <a:t>with </a:t>
            </a:r>
            <a:r>
              <a:rPr lang="en-US" dirty="0" err="1"/>
              <a:t>Ptr</a:t>
            </a:r>
            <a:r>
              <a:rPr lang="en-US" dirty="0"/>
              <a:t>&lt;Ipv4&gt;, string from name service, Ipv4InterfaceContainer, </a:t>
            </a:r>
            <a:r>
              <a:rPr lang="en-US" dirty="0" err="1"/>
              <a:t>NodeContainer</a:t>
            </a:r>
            <a:r>
              <a:rPr lang="en-US" dirty="0"/>
              <a:t>, integer node/device ids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Or </a:t>
            </a:r>
            <a:r>
              <a:rPr lang="en-US" dirty="0" smtClean="0"/>
              <a:t>helper.EnableAsciiIpv4All</a:t>
            </a:r>
            <a:r>
              <a:rPr lang="en-US" dirty="0"/>
              <a:t>(“prefix”)</a:t>
            </a:r>
            <a:r>
              <a:rPr lang="en-US" dirty="0" smtClean="0"/>
              <a:t>;</a:t>
            </a:r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Can also dump </a:t>
            </a:r>
            <a:r>
              <a:rPr lang="en-US" dirty="0" err="1"/>
              <a:t>ascii</a:t>
            </a:r>
            <a:r>
              <a:rPr lang="en-US" dirty="0"/>
              <a:t> traces to a single common </a:t>
            </a:r>
            <a:r>
              <a:rPr lang="en-US" dirty="0" smtClean="0"/>
              <a:t>file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/>
              <a:t>So there are twice as many trace methods as for </a:t>
            </a:r>
            <a:r>
              <a:rPr lang="en-US" dirty="0" err="1"/>
              <a:t>pcap</a:t>
            </a:r>
            <a:endParaRPr lang="en-US" dirty="0"/>
          </a:p>
          <a:p>
            <a:pPr marL="342900" lvl="1" indent="-342900">
              <a:buFont typeface="Wingdings" pitchFamily="102" charset="2"/>
              <a:buChar char="§"/>
            </a:pPr>
            <a:r>
              <a:rPr lang="en-US" dirty="0"/>
              <a:t>Filename selection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/>
              <a:t>Convention is &lt;prefix&gt;-n&lt;node id&gt;-</a:t>
            </a:r>
            <a:r>
              <a:rPr lang="en-US" dirty="0" err="1"/>
              <a:t>i</a:t>
            </a:r>
            <a:r>
              <a:rPr lang="en-US" dirty="0"/>
              <a:t>&lt;interface id&gt;.</a:t>
            </a:r>
            <a:r>
              <a:rPr lang="en-US" dirty="0" err="1"/>
              <a:t>pcap</a:t>
            </a:r>
            <a:endParaRPr lang="en-US" dirty="0"/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/>
              <a:t>Can also use the NS3 object name service clarity</a:t>
            </a:r>
          </a:p>
          <a:p>
            <a:pPr marL="742950" lvl="2" indent="-342900">
              <a:buFont typeface="Wingdings" pitchFamily="102" charset="2"/>
              <a:buChar char="§"/>
            </a:pPr>
            <a:r>
              <a:rPr lang="en-US" dirty="0" err="1"/>
              <a:t>explicitFilename</a:t>
            </a:r>
            <a:r>
              <a:rPr lang="en-US" dirty="0"/>
              <a:t> parameter lets you impose your own </a:t>
            </a:r>
            <a:r>
              <a:rPr lang="en-US" dirty="0" smtClean="0"/>
              <a:t>filenames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3751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NS3 is very powerful/comprehensive</a:t>
            </a:r>
          </a:p>
          <a:p>
            <a:r>
              <a:rPr lang="en-US" dirty="0" smtClean="0"/>
              <a:t>Lots of tools for you to use</a:t>
            </a:r>
          </a:p>
          <a:p>
            <a:pPr lvl="1"/>
            <a:r>
              <a:rPr lang="en-US" dirty="0" smtClean="0"/>
              <a:t>Helpers</a:t>
            </a:r>
          </a:p>
          <a:p>
            <a:pPr lvl="1"/>
            <a:r>
              <a:rPr lang="en-US" dirty="0" smtClean="0"/>
              <a:t>Containers</a:t>
            </a:r>
          </a:p>
          <a:p>
            <a:pPr lvl="1"/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Tracing</a:t>
            </a:r>
          </a:p>
          <a:p>
            <a:pPr lvl="1"/>
            <a:r>
              <a:rPr lang="en-US" dirty="0" smtClean="0"/>
              <a:t>Models</a:t>
            </a:r>
          </a:p>
          <a:p>
            <a:r>
              <a:rPr lang="en-US" dirty="0" err="1" smtClean="0"/>
              <a:t>Doxygen</a:t>
            </a:r>
            <a:r>
              <a:rPr lang="en-US" dirty="0" smtClean="0"/>
              <a:t> is your friend!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3384" y="5509846"/>
            <a:ext cx="265960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en-US" sz="1400" b="1" dirty="0" smtClean="0">
                <a:solidFill>
                  <a:srgbClr val="000000"/>
                </a:solidFill>
                <a:latin typeface="Helvetica" pitchFamily="102" charset="0"/>
              </a:rPr>
              <a:t>Practice!  Practice!  Practice!</a:t>
            </a:r>
            <a:endParaRPr lang="en-US" sz="1400" b="1" dirty="0">
              <a:solidFill>
                <a:srgbClr val="000000"/>
              </a:solidFill>
              <a:latin typeface="Helvetica" pitchFamily="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FAQs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Does ns-3 have a Windows version?</a:t>
            </a:r>
          </a:p>
          <a:p>
            <a:pPr lvl="1"/>
            <a:r>
              <a:rPr lang="en-US" sz="2400" dirty="0" smtClean="0"/>
              <a:t>Yes, for Visual Studio 2012</a:t>
            </a:r>
          </a:p>
          <a:p>
            <a:pPr lvl="1"/>
            <a:r>
              <a:rPr lang="en-US" sz="2000" dirty="0" smtClean="0">
                <a:hlinkClick r:id="rId2"/>
              </a:rPr>
              <a:t>http://www.nsnam.org/wiki/Ns-3_on_Visual_Studio_2012</a:t>
            </a:r>
            <a:endParaRPr lang="en-US" sz="2000" dirty="0" smtClean="0"/>
          </a:p>
          <a:p>
            <a:r>
              <a:rPr lang="en-US" sz="2800" dirty="0" smtClean="0"/>
              <a:t>Does ns-3 support Eclipse or other IDEs?</a:t>
            </a:r>
          </a:p>
          <a:p>
            <a:pPr lvl="1"/>
            <a:r>
              <a:rPr lang="en-US" sz="2400" dirty="0" smtClean="0"/>
              <a:t>Instructions have been contributed by users</a:t>
            </a:r>
          </a:p>
          <a:p>
            <a:pPr lvl="1"/>
            <a:r>
              <a:rPr lang="en-US" sz="1800" dirty="0" smtClean="0">
                <a:hlinkClick r:id="rId3"/>
              </a:rPr>
              <a:t>http://www.nsnam.org/wiki/HOWTO_configure_Eclipse_with_ns-3</a:t>
            </a:r>
            <a:endParaRPr lang="en-US" sz="1800" dirty="0" smtClean="0"/>
          </a:p>
          <a:p>
            <a:r>
              <a:rPr lang="en-US" sz="2800" dirty="0" smtClean="0"/>
              <a:t>Is ns-3 provided in Linux or OS X package systems (e.g. </a:t>
            </a:r>
            <a:r>
              <a:rPr lang="en-US" sz="2800" dirty="0" err="1" smtClean="0"/>
              <a:t>Debian</a:t>
            </a:r>
            <a:r>
              <a:rPr lang="en-US" sz="2800" dirty="0" smtClean="0"/>
              <a:t> packages)?</a:t>
            </a:r>
          </a:p>
          <a:p>
            <a:pPr lvl="1"/>
            <a:r>
              <a:rPr lang="en-US" sz="2400" dirty="0" smtClean="0"/>
              <a:t>Not officially, but some package maintainers exist</a:t>
            </a:r>
          </a:p>
          <a:p>
            <a:r>
              <a:rPr lang="en-US" sz="2800" dirty="0" smtClean="0"/>
              <a:t>Does ns-3 support NRL </a:t>
            </a:r>
            <a:r>
              <a:rPr lang="en-US" sz="2800" dirty="0" err="1" smtClean="0"/>
              <a:t>protolib</a:t>
            </a:r>
            <a:r>
              <a:rPr lang="en-US" sz="2800" dirty="0" smtClean="0"/>
              <a:t> applications?  </a:t>
            </a:r>
          </a:p>
          <a:p>
            <a:pPr lvl="1"/>
            <a:r>
              <a:rPr lang="en-US" sz="2400" dirty="0" smtClean="0"/>
              <a:t>Not yet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models are written in C++ and compiled into libraries</a:t>
            </a:r>
          </a:p>
          <a:p>
            <a:pPr lvl="1"/>
            <a:r>
              <a:rPr lang="en-US" dirty="0" smtClean="0"/>
              <a:t>Python bindings are optionally created</a:t>
            </a:r>
          </a:p>
          <a:p>
            <a:r>
              <a:rPr lang="en-US" dirty="0" smtClean="0"/>
              <a:t>ns-3 programs are C++ executables or Python programs that call the ns-3 public API and can call other libraries</a:t>
            </a:r>
          </a:p>
          <a:p>
            <a:r>
              <a:rPr lang="en-US" dirty="0" smtClean="0"/>
              <a:t>ns-3 is oriented towards the command-line </a:t>
            </a:r>
          </a:p>
          <a:p>
            <a:r>
              <a:rPr lang="en-US" dirty="0" smtClean="0"/>
              <a:t>ns-3 uses no domain specific language</a:t>
            </a:r>
          </a:p>
          <a:p>
            <a:r>
              <a:rPr lang="en-US" dirty="0" smtClean="0"/>
              <a:t>ns-3 is not compatible with ns-2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/>
              <a:t>Finding documentation and code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54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Resources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Web site:  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chemeClr val="accent1"/>
                </a:solidFill>
              </a:rPr>
              <a:t>http://www.nsnam.org</a:t>
            </a:r>
            <a:endParaRPr lang="en-GB" sz="2000" dirty="0">
              <a:solidFill>
                <a:schemeClr val="accent1"/>
              </a:solidFill>
              <a:hlinkClick r:id="rId3"/>
            </a:endParaRPr>
          </a:p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Mailing </a:t>
            </a:r>
            <a:r>
              <a:rPr lang="en-GB" sz="2400" dirty="0" smtClean="0"/>
              <a:t>lists:  </a:t>
            </a:r>
            <a:endParaRPr lang="en-GB" sz="2400" dirty="0"/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https://groups.google.com/forum/#!forum/ns-3-users</a:t>
            </a:r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http://mailman.isi.edu/mailman/listinfo/ns-developers</a:t>
            </a:r>
          </a:p>
          <a:p>
            <a:pPr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Wiki:</a:t>
            </a:r>
          </a:p>
          <a:p>
            <a:pPr lvl="1">
              <a:spcBef>
                <a:spcPts val="600"/>
              </a:spcBef>
              <a:buClr>
                <a:srgbClr val="0000CC"/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http://www.nsnam.org/wiki/</a:t>
            </a:r>
          </a:p>
          <a:p>
            <a:pPr marL="311150" indent="-311150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Tutorial: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accent1"/>
                </a:solidFill>
              </a:rPr>
              <a:t>http</a:t>
            </a:r>
            <a:r>
              <a:rPr lang="en-GB" sz="2000" dirty="0">
                <a:solidFill>
                  <a:schemeClr val="accent1"/>
                </a:solidFill>
              </a:rPr>
              <a:t>://www.nsnam.org/docs/tutorial/tutorial.html</a:t>
            </a:r>
            <a:endParaRPr lang="en-GB" sz="2000" dirty="0">
              <a:solidFill>
                <a:schemeClr val="accent1"/>
              </a:solidFill>
              <a:hlinkClick r:id="rId4"/>
            </a:endParaRPr>
          </a:p>
          <a:p>
            <a:pPr lvl="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IRC:  #ns-3 at freenode.net</a:t>
            </a:r>
          </a:p>
          <a:p>
            <a:pPr marL="711200" lvl="1" indent="-254000">
              <a:spcBef>
                <a:spcPts val="600"/>
              </a:spcBef>
              <a:buClr>
                <a:srgbClr val="0000CC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96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through the ns-3 tutorial</a:t>
            </a:r>
          </a:p>
          <a:p>
            <a:r>
              <a:rPr lang="en-US" dirty="0" smtClean="0"/>
              <a:t>Browse the source code and other project documentation</a:t>
            </a:r>
          </a:p>
          <a:p>
            <a:pPr lvl="1"/>
            <a:r>
              <a:rPr lang="en-US" dirty="0" smtClean="0"/>
              <a:t>manual, model library, </a:t>
            </a:r>
            <a:r>
              <a:rPr lang="en-US" dirty="0" err="1" smtClean="0"/>
              <a:t>Doxygen</a:t>
            </a:r>
            <a:r>
              <a:rPr lang="en-US" dirty="0" smtClean="0"/>
              <a:t>, wiki</a:t>
            </a:r>
          </a:p>
          <a:p>
            <a:pPr lvl="1"/>
            <a:r>
              <a:rPr lang="en-US" dirty="0" smtClean="0"/>
              <a:t>ns-3 Consortium tutorials (May 2014)</a:t>
            </a:r>
          </a:p>
          <a:p>
            <a:pPr lvl="2"/>
            <a:r>
              <a:rPr lang="en-US" dirty="0" smtClean="0">
                <a:hlinkClick r:id="rId2"/>
              </a:rPr>
              <a:t>https://www.nsnam.org/consortium/activities/training/</a:t>
            </a:r>
            <a:endParaRPr lang="en-US" dirty="0" smtClean="0"/>
          </a:p>
          <a:p>
            <a:r>
              <a:rPr lang="en-US" dirty="0" smtClean="0"/>
              <a:t>Ask on ns-3-users mailing list if you still have questions</a:t>
            </a:r>
          </a:p>
          <a:p>
            <a:pPr lvl="1"/>
            <a:r>
              <a:rPr lang="en-US" dirty="0" smtClean="0"/>
              <a:t>We try to answer most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APIs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2173288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Most of the ns-3 API is documented with </a:t>
            </a:r>
            <a:r>
              <a:rPr lang="en-GB" dirty="0" err="1"/>
              <a:t>Doxygen</a:t>
            </a:r>
            <a:endParaRPr lang="en-GB" dirty="0"/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3333CC"/>
                </a:solidFill>
                <a:hlinkClick r:id="rId3"/>
              </a:rPr>
              <a:t>https://www.nsnam.org/doxygen</a:t>
            </a:r>
            <a:endParaRPr lang="en-GB" dirty="0">
              <a:solidFill>
                <a:srgbClr val="3333CC"/>
              </a:solidFill>
            </a:endParaRP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>
              <a:solidFill>
                <a:srgbClr val="33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136"/>
            <a:ext cx="7493000" cy="35436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249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5334000" cy="584775"/>
          </a:xfrm>
        </p:spPr>
        <p:txBody>
          <a:bodyPr/>
          <a:lstStyle/>
          <a:p>
            <a:r>
              <a:rPr lang="en-US" smtClean="0"/>
              <a:t>Contributed code and associated projects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631565" cy="2219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751294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4758690" cy="2668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Discrete-event simulation </a:t>
            </a:r>
            <a:r>
              <a:rPr lang="en-GB"/>
              <a:t>basics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3418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time moves in 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Simulation::Run() </a:t>
            </a:r>
            <a:r>
              <a:rPr lang="en-GB" sz="2400" dirty="0" smtClean="0"/>
              <a:t>executes a single-threaded event list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stops at specific time or when events end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990600" y="5637213"/>
            <a:ext cx="7391400" cy="45878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524000" y="4800600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524000" y="4800600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638300" y="4776787"/>
            <a:ext cx="4762" cy="25241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1495425" y="4914107"/>
            <a:ext cx="285750" cy="79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33537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2098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438400" y="5756274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3528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5052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90700" y="464070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Execute a function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(may generate additional events)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633537" y="5102374"/>
            <a:ext cx="0" cy="6126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916906" y="5121028"/>
            <a:ext cx="302419" cy="6312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981200" y="5121028"/>
            <a:ext cx="1381124" cy="5893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9456" name="Freeform 19455"/>
          <p:cNvSpPr/>
          <p:nvPr/>
        </p:nvSpPr>
        <p:spPr bwMode="auto">
          <a:xfrm>
            <a:off x="1633538" y="6062663"/>
            <a:ext cx="504825" cy="347664"/>
          </a:xfrm>
          <a:custGeom>
            <a:avLst/>
            <a:gdLst>
              <a:gd name="connsiteX0" fmla="*/ 0 w 504825"/>
              <a:gd name="connsiteY0" fmla="*/ 0 h 347664"/>
              <a:gd name="connsiteX1" fmla="*/ 185737 w 504825"/>
              <a:gd name="connsiteY1" fmla="*/ 347662 h 347664"/>
              <a:gd name="connsiteX2" fmla="*/ 504825 w 504825"/>
              <a:gd name="connsiteY2" fmla="*/ 4762 h 34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47664">
                <a:moveTo>
                  <a:pt x="0" y="0"/>
                </a:moveTo>
                <a:cubicBezTo>
                  <a:pt x="50800" y="173434"/>
                  <a:pt x="101600" y="346868"/>
                  <a:pt x="185737" y="347662"/>
                </a:cubicBezTo>
                <a:cubicBezTo>
                  <a:pt x="269874" y="348456"/>
                  <a:pt x="387349" y="176609"/>
                  <a:pt x="504825" y="4762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1452" y="6037658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Advance the virtual time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to the next event (function)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459" name="TextBox 19458"/>
          <p:cNvSpPr txBox="1"/>
          <p:nvPr/>
        </p:nvSpPr>
        <p:spPr>
          <a:xfrm>
            <a:off x="4332132" y="5665272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304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existing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Much insight can be gained from reading ns-3 examples and tests, and running them yourselves</a:t>
            </a:r>
          </a:p>
          <a:p>
            <a:r>
              <a:rPr lang="en-US" sz="2800" dirty="0" smtClean="0"/>
              <a:t>Several core features of ns-3 are only demonstrated in the core test suite (</a:t>
            </a:r>
            <a:r>
              <a:rPr lang="en-US" sz="2800" dirty="0" err="1" smtClean="0"/>
              <a:t>src</a:t>
            </a:r>
            <a:r>
              <a:rPr lang="en-US" sz="2800" dirty="0" smtClean="0"/>
              <a:t>/core/test)</a:t>
            </a:r>
          </a:p>
          <a:p>
            <a:r>
              <a:rPr lang="en-US" sz="2800" dirty="0" smtClean="0"/>
              <a:t>Stepping through code with a debugger is informative</a:t>
            </a:r>
          </a:p>
          <a:p>
            <a:pPr lvl="1"/>
            <a:r>
              <a:rPr lang="en-US" sz="2400" dirty="0" smtClean="0"/>
              <a:t>callbacks and templates make it more challenging than usual</a:t>
            </a:r>
          </a:p>
          <a:p>
            <a:r>
              <a:rPr lang="en-US" sz="2800" dirty="0" smtClean="0"/>
              <a:t>'find </a:t>
            </a:r>
            <a:r>
              <a:rPr lang="en-US" sz="2800" dirty="0" err="1" smtClean="0"/>
              <a:t>src</a:t>
            </a:r>
            <a:r>
              <a:rPr lang="en-US" sz="2800" dirty="0" smtClean="0"/>
              <a:t> -name "*.h" | </a:t>
            </a:r>
            <a:r>
              <a:rPr lang="en-US" sz="2800" dirty="0" err="1" smtClean="0"/>
              <a:t>xargs</a:t>
            </a:r>
            <a:r>
              <a:rPr lang="en-US" sz="2800" dirty="0" smtClean="0"/>
              <a:t> grep "string..." '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1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ns-3 primarily aims to support the networking researcher</a:t>
            </a:r>
          </a:p>
          <a:p>
            <a:r>
              <a:rPr lang="en-US" sz="2400" dirty="0" smtClean="0"/>
              <a:t>ns-3 is C++ under GPLv2, with Python bindings</a:t>
            </a:r>
          </a:p>
          <a:p>
            <a:r>
              <a:rPr lang="en-US" sz="2400" dirty="0" smtClean="0"/>
              <a:t>ns-3 is mainly designed for low-level coding, work at the command line, and composition with other tools</a:t>
            </a:r>
          </a:p>
          <a:p>
            <a:pPr lvl="1"/>
            <a:r>
              <a:rPr lang="en-US" sz="2000" dirty="0" smtClean="0"/>
              <a:t>most users edit or extend the source code</a:t>
            </a:r>
          </a:p>
          <a:p>
            <a:r>
              <a:rPr lang="en-US" sz="2400" dirty="0" smtClean="0"/>
              <a:t>ns-3 tries to operate according to open source project best current practices</a:t>
            </a:r>
          </a:p>
          <a:p>
            <a:pPr lvl="1"/>
            <a:r>
              <a:rPr lang="en-US" sz="2000" dirty="0" smtClean="0"/>
              <a:t>everyone is a volunteer</a:t>
            </a:r>
          </a:p>
          <a:p>
            <a:r>
              <a:rPr lang="en-US" sz="2400" dirty="0" smtClean="0"/>
              <a:t>search for what you need, ask questions when you get stuck, and think about contributing back to the project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196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908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</a:t>
            </a:r>
            <a:r>
              <a:rPr lang="en-US" b="1" dirty="0" err="1" smtClean="0">
                <a:solidFill>
                  <a:srgbClr val="006600"/>
                </a:solidFill>
                <a:ea typeface="+mj-ea"/>
                <a:cs typeface="+mj-cs"/>
              </a:rPr>
              <a:t>Waf</a:t>
            </a: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 build system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US" b="1" dirty="0">
              <a:solidFill>
                <a:srgbClr val="006600"/>
              </a:solidFill>
              <a:ea typeface="+mj-ea"/>
              <a:cs typeface="+mj-cs"/>
            </a:endParaRP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ns-3 Annual Meeting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June 2016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1842161-B637-446D-9919-7C3A5524E6A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1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latest release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err="1" smtClean="0">
                <a:latin typeface="Courier New" pitchFamily="49" charset="0"/>
              </a:rPr>
              <a:t>wget</a:t>
            </a:r>
            <a:r>
              <a:rPr lang="en-US" sz="2000" dirty="0" smtClean="0">
                <a:latin typeface="Courier New" pitchFamily="49" charset="0"/>
              </a:rPr>
              <a:t> http://www.nsnam.org/releases/ns-allinone-3.19.tar.bz2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latin typeface="Courier New" pitchFamily="49" charset="0"/>
              </a:rPr>
              <a:t>tar </a:t>
            </a:r>
            <a:r>
              <a:rPr lang="en-US" sz="2000" dirty="0" err="1" smtClean="0">
                <a:latin typeface="Courier New" pitchFamily="49" charset="0"/>
              </a:rPr>
              <a:t>xjf</a:t>
            </a:r>
            <a:r>
              <a:rPr lang="en-US" sz="2000" dirty="0" smtClean="0">
                <a:latin typeface="Courier New" pitchFamily="49" charset="0"/>
              </a:rPr>
              <a:t> ns-allinone-3.19.tar.bz2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Clone the latest development code</a:t>
            </a:r>
          </a:p>
          <a:p>
            <a:pPr marL="712788" lvl="1" indent="-25558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latin typeface="Courier New" pitchFamily="49" charset="0"/>
              </a:rPr>
              <a:t>hg clone http://code.nsnam.org/ns-3-allinone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41910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Q.  What is "</a:t>
            </a:r>
            <a:r>
              <a:rPr lang="en-US" sz="2400" b="1" smtClean="0">
                <a:solidFill>
                  <a:schemeClr val="tx1"/>
                </a:solidFill>
              </a:rPr>
              <a:t>hg clone</a:t>
            </a:r>
            <a:r>
              <a:rPr lang="en-US" sz="2400" smtClean="0">
                <a:solidFill>
                  <a:schemeClr val="tx1"/>
                </a:solidFill>
              </a:rPr>
              <a:t>"?  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A.  Mercurial (http://www.selenic.com) is our source code control tool.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building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Two levels of ns-3 build</a:t>
            </a:r>
            <a:endParaRPr lang="en-US" sz="2800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667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Network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Simulation</a:t>
            </a:r>
          </a:p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Cradle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5626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8674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722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10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23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381000" y="1905000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1) bake</a:t>
            </a:r>
            <a:r>
              <a:rPr lang="en-US" dirty="0" smtClean="0">
                <a:solidFill>
                  <a:srgbClr val="006600"/>
                </a:solidFill>
              </a:rPr>
              <a:t> (a Python-based build system to control an ordered build of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    ns-3 and its libraries)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" y="42672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2) </a:t>
            </a:r>
            <a:r>
              <a:rPr lang="en-US" b="1" dirty="0" err="1" smtClean="0">
                <a:solidFill>
                  <a:srgbClr val="006600"/>
                </a:solidFill>
              </a:rPr>
              <a:t>waf</a:t>
            </a:r>
            <a:r>
              <a:rPr lang="en-US" dirty="0" smtClean="0">
                <a:solidFill>
                  <a:srgbClr val="006600"/>
                </a:solidFill>
              </a:rPr>
              <a:t>, a build system written in Python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287" y="5749290"/>
            <a:ext cx="743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3) build.py</a:t>
            </a:r>
            <a:r>
              <a:rPr lang="en-US" dirty="0" smtClean="0">
                <a:solidFill>
                  <a:srgbClr val="006600"/>
                </a:solidFill>
              </a:rPr>
              <a:t> (a custom Python build script to control an ordered build of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    ns-3 and its libraries)  </a:t>
            </a:r>
            <a:r>
              <a:rPr lang="en-US" b="1" dirty="0" smtClean="0">
                <a:solidFill>
                  <a:srgbClr val="006600"/>
                </a:solidFill>
              </a:rPr>
              <a:t>&lt;--- may eventually be deprecated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ns-3 uses </a:t>
            </a:r>
            <a:r>
              <a:rPr lang="en-GB" smtClean="0"/>
              <a:t>the 'waf' </a:t>
            </a:r>
            <a:r>
              <a:rPr lang="en-GB"/>
              <a:t>build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800600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Waf is a Python-based framework for configuring, compiling and installing applications. 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It is a replacement for other tools such as Autotools, Scons, CMake or Ant 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3333CC"/>
                </a:solidFill>
              </a:rPr>
              <a:t>http://code.google.com/p/waf/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For those familiar with autotools: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Courier New" pitchFamily="49" charset="0"/>
                <a:cs typeface="Courier New" pitchFamily="49" charset="0"/>
              </a:rPr>
              <a:t>configure</a:t>
            </a:r>
            <a:r>
              <a:rPr lang="en-GB" sz="2400"/>
              <a:t> </a:t>
            </a:r>
            <a:r>
              <a:rPr lang="en-GB" sz="2400" smtClean="0"/>
              <a:t>         </a:t>
            </a:r>
            <a:r>
              <a:rPr lang="en-GB" sz="24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>
                <a:latin typeface="Courier New" pitchFamily="49" charset="0"/>
                <a:cs typeface="Courier New" pitchFamily="49" charset="0"/>
              </a:rPr>
              <a:t>./waf </a:t>
            </a:r>
            <a:r>
              <a:rPr lang="en-GB" sz="2400" smtClean="0">
                <a:latin typeface="Courier New" pitchFamily="49" charset="0"/>
                <a:cs typeface="Courier New" pitchFamily="49" charset="0"/>
              </a:rPr>
              <a:t>configure</a:t>
            </a:r>
            <a:endParaRPr lang="en-GB" sz="2400">
              <a:latin typeface="Courier New" pitchFamily="49" charset="0"/>
              <a:cs typeface="Courier New" pitchFamily="49" charset="0"/>
            </a:endParaRP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latin typeface="Courier New" pitchFamily="49" charset="0"/>
                <a:cs typeface="Courier New" pitchFamily="49" charset="0"/>
              </a:rPr>
              <a:t>make </a:t>
            </a:r>
            <a:r>
              <a:rPr lang="en-GB" sz="2400" smtClean="0">
                <a:latin typeface="Courier New" pitchFamily="49" charset="0"/>
                <a:cs typeface="Courier New" pitchFamily="49" charset="0"/>
              </a:rPr>
              <a:t>          ./waf build</a:t>
            </a:r>
            <a:endParaRPr lang="en-GB" sz="2400">
              <a:latin typeface="Courier New" pitchFamily="49" charset="0"/>
              <a:cs typeface="Courier New" pitchFamily="49" charset="0"/>
            </a:endParaRP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3333CC"/>
              </a:solidFill>
            </a:endParaRPr>
          </a:p>
          <a:p>
            <a:pPr marL="712788" lvl="1" indent="-255588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3333CC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819400" y="5105400"/>
            <a:ext cx="609600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5562600"/>
            <a:ext cx="609600" cy="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38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waf configuration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Key waf configuration examples</a:t>
            </a:r>
          </a:p>
          <a:p>
            <a:pPr lvl="1">
              <a:buNone/>
            </a:pPr>
            <a:r>
              <a:rPr lang="en-US" sz="24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configure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--enable-examples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--enable-tests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--disable-python</a:t>
            </a:r>
          </a:p>
          <a:p>
            <a:pPr lvl="2">
              <a:buNone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--enable-modules</a:t>
            </a:r>
          </a:p>
          <a:p>
            <a:r>
              <a:rPr lang="en-US" sz="2800" smtClean="0">
                <a:solidFill>
                  <a:schemeClr val="tx1"/>
                </a:solidFill>
                <a:cs typeface="Courier New" pitchFamily="49" charset="0"/>
              </a:rPr>
              <a:t>Whenever build scripts change, need to reconfigure</a:t>
            </a:r>
          </a:p>
          <a:p>
            <a:endParaRPr lang="en-US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" y="47244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--help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./waf configure --enable-examples --enable-tests --enable-modules='core'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Look at: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build/c4che/_cache.py 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wscript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97850" cy="48720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## -*- Mode: python; py-indent-offset: 4; indent-tabs-mode: nil; coding: utf-8; -*-</a:t>
            </a:r>
          </a:p>
          <a:p>
            <a:pPr>
              <a:spcBef>
                <a:spcPts val="0"/>
              </a:spcBef>
              <a:buNone/>
            </a:pPr>
            <a:endParaRPr lang="en-US" sz="12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def build(bld):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obj = bld.create_ns3_module('csma', ['network', 'applications'])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obj.source = [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'model/backoff.cc',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'model/csma-net-device.cc',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'model/csma-channel.cc',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'helper/csma-helper.cc',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]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 = bld.new_task_gen(features=['ns3header'])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headers.module = 'csma'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headers.source = [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'model/backoff.h',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'model/csma-net-device.h',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'model/csma-channel.h',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'helper/csma-helper.h',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]</a:t>
            </a:r>
          </a:p>
          <a:p>
            <a:pPr>
              <a:spcBef>
                <a:spcPts val="0"/>
              </a:spcBef>
              <a:buNone/>
            </a:pPr>
            <a:endParaRPr lang="en-US" sz="12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if bld.env['ENABLE_EXAMPLES']:</a:t>
            </a: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bld.add_subdirs('examples')</a:t>
            </a:r>
          </a:p>
          <a:p>
            <a:pPr>
              <a:spcBef>
                <a:spcPts val="0"/>
              </a:spcBef>
              <a:buNone/>
            </a:pPr>
            <a:endParaRPr lang="en-US" sz="12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bld.ns3_python_bindings()</a:t>
            </a:r>
            <a:endParaRPr lang="en-US" sz="12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waf build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project is configured, can build via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build </a:t>
            </a:r>
            <a:r>
              <a:rPr lang="en-US" dirty="0" smtClean="0"/>
              <a:t>or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err="1" smtClean="0">
                <a:cs typeface="Courier New" pitchFamily="49" charset="0"/>
              </a:rPr>
              <a:t>waf</a:t>
            </a:r>
            <a:r>
              <a:rPr lang="en-US" dirty="0" smtClean="0">
                <a:cs typeface="Courier New" pitchFamily="49" charset="0"/>
              </a:rPr>
              <a:t> will build in parallel on multiple cores</a:t>
            </a:r>
          </a:p>
          <a:p>
            <a:r>
              <a:rPr lang="en-US" dirty="0" err="1" smtClean="0">
                <a:cs typeface="Courier New" pitchFamily="49" charset="0"/>
              </a:rPr>
              <a:t>waf</a:t>
            </a:r>
            <a:r>
              <a:rPr lang="en-US" dirty="0" smtClean="0">
                <a:cs typeface="Courier New" pitchFamily="49" charset="0"/>
              </a:rPr>
              <a:t> displays modules built at end of build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38100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./waf build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Look at:  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build/  </a:t>
            </a:r>
            <a:r>
              <a:rPr lang="en-US" sz="2400" smtClean="0">
                <a:solidFill>
                  <a:schemeClr val="tx1"/>
                </a:solidFill>
                <a:latin typeface="+mn-lt"/>
                <a:cs typeface="Courier New" pitchFamily="49" charset="0"/>
              </a:rPr>
              <a:t>libraries and executables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programs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Courier New" pitchFamily="49" charset="0"/>
                <a:cs typeface="Courier New" pitchFamily="49" charset="0"/>
              </a:rPr>
              <a:t>./waf shell</a:t>
            </a:r>
            <a:r>
              <a:rPr lang="en-US" smtClean="0"/>
              <a:t> provides a special shell for running programs</a:t>
            </a:r>
          </a:p>
          <a:p>
            <a:pPr lvl="1"/>
            <a:r>
              <a:rPr lang="en-US" smtClean="0"/>
              <a:t>Sets key environment variables</a:t>
            </a:r>
          </a:p>
          <a:p>
            <a:pPr lvl="1"/>
            <a:endParaRPr lang="en-US" smtClean="0"/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--run sample-simulator</a:t>
            </a:r>
          </a:p>
          <a:p>
            <a:pPr lvl="1"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--pyrun src/core/examples/sample-simulator.py</a:t>
            </a: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The basic ns-3 architecture</a:t>
            </a:r>
            <a:endParaRPr lang="en-GB" dirty="0"/>
          </a:p>
        </p:txBody>
      </p:sp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6731000" y="14859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7658100" y="25019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20700" y="14478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358900" y="24384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066800" y="1663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762000" y="18034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49300" y="26416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1025" y="40751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1041400" y="44069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736600" y="45466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7277100" y="17018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6972300" y="1841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6959600" y="26797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791325" y="41132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7251700" y="44450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6946900" y="4584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654300" y="2157413"/>
            <a:ext cx="14097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Sockets-like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 API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1401763" y="2324100"/>
            <a:ext cx="1285875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3898900" y="45593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930400" y="5080000"/>
            <a:ext cx="1562100" cy="368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4749800" y="5046663"/>
            <a:ext cx="2222500" cy="5111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235200" y="4699000"/>
            <a:ext cx="1612900" cy="114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5181600" y="4538663"/>
            <a:ext cx="2070100" cy="3206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3505200" y="5016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273300" y="3035300"/>
            <a:ext cx="495300" cy="685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>
            <a:off x="2387600" y="3810000"/>
            <a:ext cx="330200" cy="431800"/>
          </a:xfrm>
          <a:prstGeom prst="downArrow">
            <a:avLst>
              <a:gd name="adj1" fmla="val 50000"/>
              <a:gd name="adj2" fmla="val 32692"/>
            </a:avLst>
          </a:prstGeom>
          <a:solidFill>
            <a:srgbClr val="6699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2816225" y="3122613"/>
            <a:ext cx="1146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Packet(s)</a:t>
            </a:r>
            <a:r>
              <a:rPr lang="ar-SA">
                <a:solidFill>
                  <a:srgbClr val="000000"/>
                </a:solidFill>
                <a:cs typeface="Arial" charset="0"/>
              </a:rPr>
              <a:t>‏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1282700" y="2260600"/>
            <a:ext cx="6756400" cy="3244850"/>
          </a:xfrm>
          <a:custGeom>
            <a:avLst/>
            <a:gdLst/>
            <a:ahLst/>
            <a:cxnLst>
              <a:cxn ang="0">
                <a:pos x="56" y="64"/>
              </a:cxn>
              <a:cxn ang="0">
                <a:pos x="48" y="1120"/>
              </a:cxn>
              <a:cxn ang="0">
                <a:pos x="344" y="1760"/>
              </a:cxn>
              <a:cxn ang="0">
                <a:pos x="2048" y="2040"/>
              </a:cxn>
              <a:cxn ang="0">
                <a:pos x="3800" y="1736"/>
              </a:cxn>
              <a:cxn ang="0">
                <a:pos x="4184" y="688"/>
              </a:cxn>
              <a:cxn ang="0">
                <a:pos x="4232" y="0"/>
              </a:cxn>
            </a:cxnLst>
            <a:rect l="0" t="0" r="r" b="b"/>
            <a:pathLst>
              <a:path w="4256" h="2044">
                <a:moveTo>
                  <a:pt x="56" y="64"/>
                </a:moveTo>
                <a:cubicBezTo>
                  <a:pt x="28" y="450"/>
                  <a:pt x="0" y="837"/>
                  <a:pt x="48" y="1120"/>
                </a:cubicBezTo>
                <a:cubicBezTo>
                  <a:pt x="96" y="1403"/>
                  <a:pt x="11" y="1607"/>
                  <a:pt x="344" y="1760"/>
                </a:cubicBezTo>
                <a:cubicBezTo>
                  <a:pt x="677" y="1913"/>
                  <a:pt x="1472" y="2044"/>
                  <a:pt x="2048" y="2040"/>
                </a:cubicBezTo>
                <a:cubicBezTo>
                  <a:pt x="2624" y="2036"/>
                  <a:pt x="3444" y="1961"/>
                  <a:pt x="3800" y="1736"/>
                </a:cubicBezTo>
                <a:cubicBezTo>
                  <a:pt x="4156" y="1511"/>
                  <a:pt x="4112" y="977"/>
                  <a:pt x="4184" y="688"/>
                </a:cubicBezTo>
                <a:cubicBezTo>
                  <a:pt x="4256" y="399"/>
                  <a:pt x="4244" y="199"/>
                  <a:pt x="4232" y="0"/>
                </a:cubicBezTo>
              </a:path>
            </a:pathLst>
          </a:custGeom>
          <a:noFill/>
          <a:ln w="3816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47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 variations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Configuring a build type is done at </a:t>
            </a:r>
            <a:r>
              <a:rPr lang="en-US" dirty="0" err="1" smtClean="0"/>
              <a:t>waf</a:t>
            </a:r>
            <a:r>
              <a:rPr lang="en-US" dirty="0" smtClean="0"/>
              <a:t> configuration time</a:t>
            </a:r>
          </a:p>
          <a:p>
            <a:r>
              <a:rPr lang="en-US" dirty="0" smtClean="0"/>
              <a:t>debug build (default):  all asserts and debugging code enabled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-d debug configure</a:t>
            </a:r>
          </a:p>
          <a:p>
            <a:r>
              <a:rPr lang="en-US" dirty="0" smtClean="0"/>
              <a:t>optimized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-d optimized configure</a:t>
            </a:r>
          </a:p>
          <a:p>
            <a:r>
              <a:rPr lang="en-US" dirty="0" smtClean="0"/>
              <a:t>static libraries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--enable-static configure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the modular build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3886200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One way to disable modules:</a:t>
            </a:r>
          </a:p>
          <a:p>
            <a:pPr lvl="1"/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./waf configure --enable-modules='a','b','c'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The</a:t>
            </a:r>
            <a:r>
              <a:rPr lang="en-US" sz="20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.ns3rc</a:t>
            </a:r>
            <a:r>
              <a:rPr lang="en-US" sz="2400" smtClean="0">
                <a:solidFill>
                  <a:schemeClr val="tx1"/>
                </a:solidFill>
              </a:rPr>
              <a:t> file (found in utils/ directory) can be used to control the modules built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Precedence in controlling build</a:t>
            </a:r>
          </a:p>
          <a:p>
            <a:pPr lvl="1">
              <a:buNone/>
            </a:pPr>
            <a:r>
              <a:rPr lang="en-US" sz="2000" smtClean="0">
                <a:solidFill>
                  <a:schemeClr val="tx1"/>
                </a:solidFill>
              </a:rPr>
              <a:t>1) command line arguments</a:t>
            </a:r>
          </a:p>
          <a:p>
            <a:pPr lvl="1">
              <a:buNone/>
            </a:pPr>
            <a:r>
              <a:rPr lang="en-US" sz="2000" smtClean="0">
                <a:solidFill>
                  <a:schemeClr val="tx1"/>
                </a:solidFill>
              </a:rPr>
              <a:t>2) .ns3rc in ns-3 top level directory</a:t>
            </a:r>
          </a:p>
          <a:p>
            <a:pPr lvl="1">
              <a:buNone/>
            </a:pPr>
            <a:r>
              <a:rPr lang="en-US" sz="2000" smtClean="0">
                <a:solidFill>
                  <a:schemeClr val="tx1"/>
                </a:solidFill>
              </a:rPr>
              <a:t>3) .ns3rc in user's home directory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09600" y="4953000"/>
            <a:ext cx="7848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 how .ns3rc works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without wscript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The scratch/ directory can be used to build programs without wscripts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2514600"/>
            <a:ext cx="7848600" cy="1524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 how programs can be built without wscripts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914400" y="3657600"/>
            <a:ext cx="7239000" cy="1752600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Simulator core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smtClean="0"/>
              <a:t>ns-3 </a:t>
            </a:r>
            <a:r>
              <a:rPr lang="en-GB" sz="2400" dirty="0" smtClean="0"/>
              <a:t>training, June 2016</a:t>
            </a:r>
            <a:endParaRPr lang="en-GB" sz="32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897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time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Simulator and Scheduler</a:t>
            </a:r>
          </a:p>
          <a:p>
            <a:r>
              <a:rPr lang="en-US" dirty="0" smtClean="0"/>
              <a:t>Command line arguments</a:t>
            </a:r>
          </a:p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952500" y="5461961"/>
            <a:ext cx="7391400" cy="45878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85900" y="4625348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485900" y="4625348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600200" y="4601535"/>
            <a:ext cx="4762" cy="25241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1457325" y="4738855"/>
            <a:ext cx="285750" cy="79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95437" y="5577054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171700" y="5577054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400300" y="5581022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314700" y="5577054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467100" y="5577054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752600" y="4465457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Execute a function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(may generate additional events)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595437" y="4927122"/>
            <a:ext cx="0" cy="6126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878806" y="4945776"/>
            <a:ext cx="302419" cy="6312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943100" y="4945776"/>
            <a:ext cx="1381124" cy="5893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1595438" y="5887411"/>
            <a:ext cx="504825" cy="347664"/>
          </a:xfrm>
          <a:custGeom>
            <a:avLst/>
            <a:gdLst>
              <a:gd name="connsiteX0" fmla="*/ 0 w 504825"/>
              <a:gd name="connsiteY0" fmla="*/ 0 h 347664"/>
              <a:gd name="connsiteX1" fmla="*/ 185737 w 504825"/>
              <a:gd name="connsiteY1" fmla="*/ 347662 h 347664"/>
              <a:gd name="connsiteX2" fmla="*/ 504825 w 504825"/>
              <a:gd name="connsiteY2" fmla="*/ 4762 h 34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47664">
                <a:moveTo>
                  <a:pt x="0" y="0"/>
                </a:moveTo>
                <a:cubicBezTo>
                  <a:pt x="50800" y="173434"/>
                  <a:pt x="101600" y="346868"/>
                  <a:pt x="185737" y="347662"/>
                </a:cubicBezTo>
                <a:cubicBezTo>
                  <a:pt x="269874" y="348456"/>
                  <a:pt x="387349" y="176609"/>
                  <a:pt x="504825" y="4762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3352" y="5862406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Advance the virtual time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to the next event (function)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4032" y="549002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time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74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Simulator example</a:t>
            </a:r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84542"/>
            <a:ext cx="3581400" cy="1399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45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6125112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4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Simulator example (in Python)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46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7324725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571875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2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program flow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85800" y="1371600"/>
            <a:ext cx="3048000" cy="848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481" y="161105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Handle program inputs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2689741"/>
            <a:ext cx="3048000" cy="848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481" y="292919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Configure topology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2019300" y="2333624"/>
            <a:ext cx="381000" cy="25134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5800" y="4077513"/>
            <a:ext cx="3048000" cy="848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0481" y="431696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Run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019300" y="3721396"/>
            <a:ext cx="381000" cy="25134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5800" y="5347771"/>
            <a:ext cx="3048000" cy="848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481" y="558722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Process outputs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2019300" y="4991654"/>
            <a:ext cx="381000" cy="25134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Command-line arguments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Add CommandLine to your program if you want command-line argument parsing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400" smtClean="0"/>
              <a:t>Passing --PrintHelp to programs will display command line options, if CommandLine is enabled</a:t>
            </a:r>
          </a:p>
          <a:p>
            <a:pPr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./waf --run "sample-simulator --PrintHelp"</a:t>
            </a: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48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5229225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1051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4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in ns-3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Time is stored as a large integer in ns-3</a:t>
            </a:r>
          </a:p>
          <a:p>
            <a:pPr lvl="1"/>
            <a:r>
              <a:rPr lang="en-US" sz="2000" dirty="0" smtClean="0"/>
              <a:t>Minimize floating point discrepancies across platforms</a:t>
            </a:r>
          </a:p>
          <a:p>
            <a:r>
              <a:rPr lang="en-US" sz="2400" dirty="0" smtClean="0"/>
              <a:t>Special Time classes are provided to manipulate time (such as standard operators)</a:t>
            </a:r>
          </a:p>
          <a:p>
            <a:r>
              <a:rPr lang="en-US" sz="2400" dirty="0" smtClean="0"/>
              <a:t>Default time resolution is nanoseconds, but can be set to other resolutions</a:t>
            </a:r>
          </a:p>
          <a:p>
            <a:pPr lvl="1"/>
            <a:r>
              <a:rPr lang="en-US" sz="2000" dirty="0" smtClean="0"/>
              <a:t>Note:  Changing resolution is not well used/tested</a:t>
            </a:r>
          </a:p>
          <a:p>
            <a:r>
              <a:rPr lang="en-US" sz="2400" dirty="0" smtClean="0"/>
              <a:t>Time objects can be set by floating-point values and can export floating-point values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timeDouble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t.GetSeconds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1"/>
            <a:r>
              <a:rPr lang="en-US" sz="2000" dirty="0" smtClean="0"/>
              <a:t>Best practice is to avoid floating point conversions where possible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49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5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differences from other network simulators:</a:t>
            </a:r>
          </a:p>
          <a:p>
            <a:pPr marL="0" indent="0">
              <a:buNone/>
            </a:pPr>
            <a:r>
              <a:rPr lang="en-US" dirty="0" smtClean="0"/>
              <a:t>1) Command-line, Unix orientation</a:t>
            </a:r>
          </a:p>
          <a:p>
            <a:pPr lvl="1"/>
            <a:r>
              <a:rPr lang="en-US" dirty="0" smtClean="0"/>
              <a:t>vs. Integrated Development Environment (IDE)</a:t>
            </a:r>
          </a:p>
          <a:p>
            <a:pPr marL="82550" indent="0">
              <a:buNone/>
            </a:pPr>
            <a:r>
              <a:rPr lang="en-US" dirty="0" smtClean="0"/>
              <a:t>2) Simulations and models written directly in C++ and Python</a:t>
            </a:r>
          </a:p>
          <a:p>
            <a:pPr marL="939800" lvl="1" indent="-457200"/>
            <a:r>
              <a:rPr lang="en-US" dirty="0" smtClean="0"/>
              <a:t>vs. a domain-specific simulation language</a:t>
            </a:r>
          </a:p>
          <a:p>
            <a:pPr marL="825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Events in ns-3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are just function calls that execute at a simulated time</a:t>
            </a:r>
          </a:p>
          <a:p>
            <a:pPr lvl="1"/>
            <a:r>
              <a:rPr lang="en-US" dirty="0" smtClean="0"/>
              <a:t>i.e. callbacks</a:t>
            </a:r>
          </a:p>
          <a:p>
            <a:pPr lvl="1"/>
            <a:r>
              <a:rPr lang="en-US" dirty="0" smtClean="0"/>
              <a:t>this is another difference compared to other simulators, which often use special "event handlers" in each model</a:t>
            </a:r>
          </a:p>
          <a:p>
            <a:r>
              <a:rPr lang="en-US" dirty="0" smtClean="0"/>
              <a:t>Events have IDs to allow them to be cancelled or to test their status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9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Simulator and Schedulers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Simulator class holds a scheduler, and provides the API to schedule events, start, stop, and cleanup memory</a:t>
            </a:r>
          </a:p>
          <a:p>
            <a:r>
              <a:rPr lang="en-US" dirty="0" smtClean="0"/>
              <a:t>Several scheduler data structures (calendar, heap, list, map) are possible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RealTime</a:t>
            </a:r>
            <a:r>
              <a:rPr lang="en-US" dirty="0" smtClean="0"/>
              <a:t>" simulation implementation aligns the simulation time to wall-clock time</a:t>
            </a:r>
          </a:p>
          <a:p>
            <a:pPr lvl="1"/>
            <a:r>
              <a:rPr lang="en-US" dirty="0" smtClean="0"/>
              <a:t>two policies (hard and soft limit) available when the simulation and real time diverge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3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Random Variables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/>
          </a:p>
          <a:p>
            <a:pPr marL="312738" indent="-312738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Currently implemented distributions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Uniform: values uniformly distributed in an interval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Constant: value is always the same (not really random)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Sequential: return a sequential list of predefined values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Exponential: exponential distribution (poisson process)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/>
              <a:t>Normal (gaussian</a:t>
            </a:r>
            <a:r>
              <a:rPr lang="en-US" sz="2000" smtClean="0"/>
              <a:t>), Log-Normal, Pareto, Weibull, triangular</a:t>
            </a: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52</a:t>
            </a:fld>
            <a:endParaRPr lang="en-GB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343400" y="304800"/>
            <a:ext cx="455475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from </a:t>
            </a:r>
            <a:r>
              <a:rPr lang="en-US" smtClean="0">
                <a:solidFill>
                  <a:srgbClr val="000000"/>
                </a:solidFill>
              </a:rPr>
              <a:t>src/core/examples/sample-rng-plot.py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05200"/>
            <a:ext cx="329269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4495800" cy="2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23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01025" cy="9477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/>
              <a:t>Random variables and independent replications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Many simulation uses involve running a number of </a:t>
            </a:r>
            <a:r>
              <a:rPr lang="en-US" i="1"/>
              <a:t>independent replications</a:t>
            </a:r>
            <a:r>
              <a:rPr lang="en-US"/>
              <a:t> of the same scenario</a:t>
            </a:r>
          </a:p>
          <a:p>
            <a:pPr marL="312738" indent="-312738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/>
              <a:t>In ns-3, this is typically performed by incrementing the simulation </a:t>
            </a:r>
            <a:r>
              <a:rPr lang="en-US" i="1"/>
              <a:t>run number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/>
              <a:t>not by changing seeds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527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ns-3 random number generator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/>
              <a:t>Uses the MRG32k3a generator from Pierre L'Ecuyer 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http://www.iro.umontreal.ca/~lecuyer/myftp/papers/streams00.pdf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Period of PRNG is 3.1x10^57</a:t>
            </a:r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/>
              <a:t>Partitions a pseudo-random number generator into </a:t>
            </a:r>
            <a:r>
              <a:rPr lang="en-US" sz="2800" u="sng"/>
              <a:t>uncorrelated</a:t>
            </a:r>
            <a:r>
              <a:rPr lang="en-US" sz="2800"/>
              <a:t> </a:t>
            </a:r>
            <a:r>
              <a:rPr lang="en-US" sz="2800" i="1"/>
              <a:t>streams</a:t>
            </a:r>
            <a:r>
              <a:rPr lang="en-US" sz="2800"/>
              <a:t> and </a:t>
            </a:r>
            <a:r>
              <a:rPr lang="en-US" sz="2800" i="1"/>
              <a:t>substreams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Each </a:t>
            </a:r>
            <a:r>
              <a:rPr lang="en-US" sz="2400" smtClean="0"/>
              <a:t>RandomVariableStream </a:t>
            </a:r>
            <a:r>
              <a:rPr lang="en-US" sz="2400"/>
              <a:t>gets its own stream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/>
              <a:t>This stream partitioned into substreams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54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703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Seed:  </a:t>
            </a:r>
            <a:r>
              <a:rPr lang="en-US" sz="2800" dirty="0" smtClean="0"/>
              <a:t>A set of values that generates an entirely new PRNG sequence</a:t>
            </a:r>
          </a:p>
          <a:p>
            <a:r>
              <a:rPr lang="en-US" sz="2800" b="1" dirty="0" smtClean="0"/>
              <a:t>Stream:  </a:t>
            </a:r>
            <a:r>
              <a:rPr lang="en-US" sz="2800" dirty="0" smtClean="0"/>
              <a:t>The PRNG sequence is divided into non-overlapping intervals called streams</a:t>
            </a:r>
          </a:p>
          <a:p>
            <a:r>
              <a:rPr lang="en-US" sz="2800" b="1" dirty="0" smtClean="0"/>
              <a:t>Run Number (</a:t>
            </a:r>
            <a:r>
              <a:rPr lang="en-US" sz="2800" b="1" dirty="0" err="1"/>
              <a:t>s</a:t>
            </a:r>
            <a:r>
              <a:rPr lang="en-US" sz="2800" b="1" dirty="0" err="1" smtClean="0"/>
              <a:t>ubstream</a:t>
            </a:r>
            <a:r>
              <a:rPr lang="en-US" sz="2800" b="1" dirty="0" smtClean="0"/>
              <a:t>):  </a:t>
            </a:r>
            <a:r>
              <a:rPr lang="en-US" sz="2800" dirty="0" smtClean="0"/>
              <a:t>Each stream is further divided to </a:t>
            </a:r>
            <a:r>
              <a:rPr lang="en-US" sz="2800" dirty="0" err="1" smtClean="0"/>
              <a:t>substreams</a:t>
            </a:r>
            <a:r>
              <a:rPr lang="en-US" sz="2800" dirty="0" smtClean="0"/>
              <a:t>, indexed by a variable called the run number.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86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 and </a:t>
            </a:r>
            <a:r>
              <a:rPr lang="en-US" dirty="0" err="1" smtClean="0"/>
              <a:t>Substreams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6" y="1289128"/>
            <a:ext cx="5486400" cy="472637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4571282" y="2187823"/>
            <a:ext cx="794090" cy="465346"/>
          </a:xfrm>
          <a:custGeom>
            <a:avLst/>
            <a:gdLst>
              <a:gd name="connsiteX0" fmla="*/ 0 w 794090"/>
              <a:gd name="connsiteY0" fmla="*/ 92812 h 465346"/>
              <a:gd name="connsiteX1" fmla="*/ 778933 w 794090"/>
              <a:gd name="connsiteY1" fmla="*/ 25079 h 465346"/>
              <a:gd name="connsiteX2" fmla="*/ 440266 w 794090"/>
              <a:gd name="connsiteY2" fmla="*/ 465346 h 46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90" h="465346">
                <a:moveTo>
                  <a:pt x="0" y="92812"/>
                </a:moveTo>
                <a:cubicBezTo>
                  <a:pt x="352777" y="27901"/>
                  <a:pt x="705555" y="-37010"/>
                  <a:pt x="778933" y="25079"/>
                </a:cubicBezTo>
                <a:cubicBezTo>
                  <a:pt x="852311" y="87168"/>
                  <a:pt x="646288" y="276257"/>
                  <a:pt x="440266" y="465346"/>
                </a:cubicBezTo>
              </a:path>
            </a:pathLst>
          </a:cu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696403"/>
            <a:ext cx="2505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Incrementing the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Run Number will move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all</a:t>
            </a:r>
            <a:r>
              <a:rPr lang="en-US" dirty="0" smtClean="0">
                <a:solidFill>
                  <a:schemeClr val="tx1"/>
                </a:solidFill>
              </a:rPr>
              <a:t> streams to a new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substream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 Brace 8"/>
          <p:cNvSpPr/>
          <p:nvPr/>
        </p:nvSpPr>
        <p:spPr bwMode="auto">
          <a:xfrm rot="1681728" flipH="1">
            <a:off x="4953742" y="4127400"/>
            <a:ext cx="533400" cy="1524000"/>
          </a:xfrm>
          <a:prstGeom prst="leftBrac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6296" y="4268190"/>
            <a:ext cx="26297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Each ns-3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RandomVariableStream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object is assigned to 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stream (by default,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randomly)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733" y="5890864"/>
            <a:ext cx="801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Figure source:  </a:t>
            </a:r>
            <a:r>
              <a:rPr lang="en-US" sz="1200" dirty="0">
                <a:solidFill>
                  <a:schemeClr val="tx1"/>
                </a:solidFill>
              </a:rPr>
              <a:t>Pierre </a:t>
            </a:r>
            <a:r>
              <a:rPr lang="en-US" sz="1200" dirty="0" err="1">
                <a:solidFill>
                  <a:schemeClr val="tx1"/>
                </a:solidFill>
              </a:rPr>
              <a:t>L’Ecuyer</a:t>
            </a:r>
            <a:r>
              <a:rPr lang="en-US" sz="1200" dirty="0">
                <a:solidFill>
                  <a:schemeClr val="tx1"/>
                </a:solidFill>
              </a:rPr>
              <a:t>, Richard Simard, E. Jack Chen, and  </a:t>
            </a:r>
            <a:r>
              <a:rPr lang="en-US" sz="1200" dirty="0" smtClean="0">
                <a:solidFill>
                  <a:schemeClr val="tx1"/>
                </a:solidFill>
              </a:rPr>
              <a:t>W</a:t>
            </a:r>
            <a:r>
              <a:rPr lang="en-US" sz="1200" dirty="0">
                <a:solidFill>
                  <a:schemeClr val="tx1"/>
                </a:solidFill>
              </a:rPr>
              <a:t>. David Kelton. 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An </a:t>
            </a:r>
            <a:r>
              <a:rPr lang="en-US" sz="1200" dirty="0">
                <a:solidFill>
                  <a:schemeClr val="tx1"/>
                </a:solidFill>
              </a:rPr>
              <a:t>object-oriented random number package with  </a:t>
            </a:r>
            <a:r>
              <a:rPr lang="en-US" sz="1200" dirty="0" smtClean="0">
                <a:solidFill>
                  <a:schemeClr val="tx1"/>
                </a:solidFill>
              </a:rPr>
              <a:t>many </a:t>
            </a:r>
            <a:r>
              <a:rPr lang="en-US" sz="1200" dirty="0">
                <a:solidFill>
                  <a:schemeClr val="tx1"/>
                </a:solidFill>
              </a:rPr>
              <a:t>long streams and </a:t>
            </a:r>
            <a:r>
              <a:rPr lang="en-US" sz="1200" dirty="0" err="1">
                <a:solidFill>
                  <a:schemeClr val="tx1"/>
                </a:solidFill>
              </a:rPr>
              <a:t>substreams</a:t>
            </a:r>
            <a:r>
              <a:rPr lang="en-US" sz="1200" dirty="0">
                <a:solidFill>
                  <a:schemeClr val="tx1"/>
                </a:solidFill>
              </a:rPr>
              <a:t>. Operations Research, 2001.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61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Run number vs. seed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1"/>
            <a:ext cx="8201025" cy="2895600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If you increment the seed of the PRNG, the </a:t>
            </a:r>
            <a:r>
              <a:rPr lang="en-US" sz="2800" dirty="0" smtClean="0"/>
              <a:t>streams of random variable objects across </a:t>
            </a:r>
            <a:r>
              <a:rPr lang="en-US" sz="2800" dirty="0"/>
              <a:t>different runs are not guaranteed to be uncorrelated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If you fix the seed, but increment the run number, you will get </a:t>
            </a:r>
            <a:r>
              <a:rPr lang="en-US" sz="2800" dirty="0" smtClean="0"/>
              <a:t>uncorrelated streams</a:t>
            </a:r>
            <a:endParaRPr lang="en-US" sz="2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57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538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stream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ns-3 implementation provides access to 2^64 streams</a:t>
            </a:r>
          </a:p>
          <a:p>
            <a:r>
              <a:rPr lang="en-US" sz="2400" dirty="0" smtClean="0"/>
              <a:t>2^63 are placed in a pool for automatic assignment, and 2^63 are reserved for fixed assignment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Users may optionally assign a stream number index to a random variable using the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SetStream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() </a:t>
            </a:r>
            <a:r>
              <a:rPr lang="en-US" sz="2400" dirty="0" smtClean="0"/>
              <a:t>method.</a:t>
            </a:r>
          </a:p>
          <a:p>
            <a:pPr lvl="1"/>
            <a:r>
              <a:rPr lang="en-US" sz="2000" dirty="0" smtClean="0"/>
              <a:t>This allows better control over selected random variables</a:t>
            </a:r>
          </a:p>
          <a:p>
            <a:pPr lvl="1"/>
            <a:r>
              <a:rPr lang="en-US" sz="2000" dirty="0" smtClean="0"/>
              <a:t>Many helpers have </a:t>
            </a:r>
            <a:r>
              <a:rPr lang="en-US" sz="2000" dirty="0" err="1" smtClean="0"/>
              <a:t>AssignStreams</a:t>
            </a:r>
            <a:r>
              <a:rPr lang="en-US" sz="2000" dirty="0" smtClean="0"/>
              <a:t> () methods to do this across many such random variables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0"/>
            <a:ext cx="7477125" cy="11492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752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together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Example of scheduled event</a:t>
            </a:r>
            <a:endParaRPr lang="en-US" sz="280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59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5867400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630555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 bwMode="auto">
          <a:xfrm>
            <a:off x="533400" y="5791200"/>
            <a:ext cx="7848600" cy="533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2400" smtClean="0">
                <a:solidFill>
                  <a:schemeClr val="tx1"/>
                </a:solidFill>
              </a:rPr>
              <a:t>Demo real-time, command-line, random variables...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5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does not have a graphical IDE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pic>
        <p:nvPicPr>
          <p:cNvPr id="1026" name="Picture 2" descr="https://cdn.comsol.com/products/comsol/flu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993515" cy="44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178" y="6085443"/>
            <a:ext cx="639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Figure source: 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https://www.comsol.com/comsol-multiphysics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3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914400" y="3657600"/>
            <a:ext cx="7239000" cy="1752600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Node, Stacks, and Devices</a:t>
            </a:r>
          </a:p>
          <a:p>
            <a:pPr>
              <a:defRPr/>
            </a:pPr>
            <a:r>
              <a:rPr lang="en-GB" sz="2800" dirty="0" smtClean="0"/>
              <a:t>ns-3 </a:t>
            </a:r>
            <a:r>
              <a:rPr lang="en-GB" sz="2800" dirty="0" smtClean="0"/>
              <a:t>training, June 2016</a:t>
            </a:r>
            <a:endParaRPr lang="en-GB" sz="36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017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section progressively builds up a simple ns-3 example, explaining concepts along the way</a:t>
            </a:r>
          </a:p>
          <a:p>
            <a:r>
              <a:rPr lang="en-US" dirty="0" smtClean="0"/>
              <a:t>Files for these programs are available on the ns-3 wiki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014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wns3-version1.cc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Link found on wiki page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Place program in scratch/ folder</a:t>
            </a:r>
          </a:p>
          <a:p>
            <a:pPr lvl="1"/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62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51518"/>
            <a:ext cx="6852018" cy="35241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4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Fundamentals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2732088"/>
          </a:xfrm>
          <a:ln/>
        </p:spPr>
        <p:txBody>
          <a:bodyPr/>
          <a:lstStyle/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/>
              <a:t>Key objects in the simulator are Nodes, Packets, and Channels</a:t>
            </a:r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/>
              <a:t>Nodes contain Applications, “stacks”, and NetDevices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6AF14414-261A-405C-B6B8-0F11E4AE15E2}" type="slidenum">
              <a:rPr lang="en-GB"/>
              <a:pPr/>
              <a:t>63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375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Node basics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1066800"/>
          </a:xfrm>
          <a:ln/>
        </p:spPr>
        <p:txBody>
          <a:bodyPr/>
          <a:lstStyle/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/>
              <a:t>A Node is a </a:t>
            </a:r>
            <a:r>
              <a:rPr lang="en-GB" smtClean="0"/>
              <a:t>shell of </a:t>
            </a:r>
            <a:r>
              <a:rPr lang="en-GB"/>
              <a:t>a computer to which applications, stacks, and NICs are added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64</a:t>
            </a:fld>
            <a:endParaRPr lang="en-GB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2743200" cy="236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114800" y="2971800"/>
            <a:ext cx="2133600" cy="685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Application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876800" y="3124200"/>
            <a:ext cx="2133600" cy="685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Application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5791200" y="3276600"/>
            <a:ext cx="2133600" cy="685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Application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334000"/>
            <a:ext cx="1524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3200400" y="32004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rot="1560000">
            <a:off x="2914650" y="5486400"/>
            <a:ext cx="838200" cy="457200"/>
          </a:xfrm>
          <a:prstGeom prst="leftArrow">
            <a:avLst>
              <a:gd name="adj1" fmla="val 50000"/>
              <a:gd name="adj2" fmla="val 45833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038600"/>
            <a:ext cx="89852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114800"/>
            <a:ext cx="9683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505200" y="42672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007225" y="4495800"/>
            <a:ext cx="1146175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000000"/>
                </a:solidFill>
              </a:rPr>
              <a:t>“DTN”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697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NetDevices and Channels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4600575"/>
          </a:xfrm>
          <a:ln/>
        </p:spPr>
        <p:txBody>
          <a:bodyPr/>
          <a:lstStyle/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 dirty="0" err="1"/>
              <a:t>NetDevices</a:t>
            </a:r>
            <a:r>
              <a:rPr lang="en-GB" sz="2800" dirty="0"/>
              <a:t> are strongly bound to Channels of a matching type</a:t>
            </a:r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800" dirty="0" smtClean="0"/>
          </a:p>
          <a:p>
            <a:pPr marL="458787" indent="-457200">
              <a:buClrTx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400" dirty="0" smtClean="0"/>
              <a:t>ns-3 Spectrum models relax this assumption</a:t>
            </a:r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800" dirty="0" smtClean="0"/>
              <a:t>Nodes </a:t>
            </a:r>
            <a:r>
              <a:rPr lang="en-GB" sz="2800" dirty="0"/>
              <a:t>are architected for multiple interfaces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C95DCF30-105D-47A1-A26D-0087ADB1C02F}" type="slidenum">
              <a:rPr lang="en-GB"/>
              <a:pPr/>
              <a:t>65</a:t>
            </a:fld>
            <a:endParaRPr lang="en-GB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008688" y="4532313"/>
            <a:ext cx="1703387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</a:rPr>
              <a:t>WifiNetDevice</a:t>
            </a: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895600" y="2514600"/>
            <a:ext cx="2362200" cy="12954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200400" y="2971800"/>
            <a:ext cx="150336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00"/>
                </a:solidFill>
              </a:rPr>
              <a:t>WifiChannel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676400" y="2895600"/>
            <a:ext cx="1219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2667000" y="3484563"/>
            <a:ext cx="381000" cy="2698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 flipV="1">
            <a:off x="4475163" y="3713163"/>
            <a:ext cx="193675" cy="727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5313363" y="3255963"/>
            <a:ext cx="1108075" cy="2698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19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Internet Stack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Internet Stack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Provides IPv4 and some IPv6 models currently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No non-IP stacks </a:t>
            </a:r>
            <a:r>
              <a:rPr lang="en-US" dirty="0" smtClean="0"/>
              <a:t>ns-3 existed until 802.15.4 was introduced in ns-3.20</a:t>
            </a:r>
            <a:endParaRPr lang="en-US" dirty="0"/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but no dependency on IP in the devices, </a:t>
            </a:r>
            <a:r>
              <a:rPr lang="en-US" dirty="0" smtClean="0"/>
              <a:t>Node object, Packet object, </a:t>
            </a:r>
            <a:r>
              <a:rPr lang="en-US" dirty="0"/>
              <a:t>etc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(partly due to the object aggregation system)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66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5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Other basic models in ns-3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Devices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err="1"/>
              <a:t>WiFi</a:t>
            </a:r>
            <a:r>
              <a:rPr lang="en-US" dirty="0"/>
              <a:t>, WiMAX, CSMA, </a:t>
            </a:r>
            <a:r>
              <a:rPr lang="en-US" dirty="0" smtClean="0"/>
              <a:t>Point-to-point, ...</a:t>
            </a:r>
            <a:endParaRPr lang="en-US" dirty="0"/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Error models and queues</a:t>
            </a:r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Applications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echo servers, traffic generator</a:t>
            </a:r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Mobility models</a:t>
            </a:r>
          </a:p>
          <a:p>
            <a:pPr marL="312738" indent="-312738">
              <a:lnSpc>
                <a:spcPct val="90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Packet routing</a:t>
            </a:r>
          </a:p>
          <a:p>
            <a:pPr marL="712788" lvl="1" indent="-255588">
              <a:lnSpc>
                <a:spcPct val="90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OLSR, AODV, </a:t>
            </a:r>
            <a:r>
              <a:rPr lang="en-US" dirty="0" smtClean="0"/>
              <a:t>DSR, DSDV, Static</a:t>
            </a:r>
            <a:r>
              <a:rPr lang="en-US" dirty="0"/>
              <a:t>, Nix-Vector, Global (link state)</a:t>
            </a:r>
          </a:p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67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104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1025" cy="86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Structure of an ns-3 program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int main (int argc, char *argv[])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Set default attribute values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Parse command-line arguments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Configure the topology; nodes, channels, devices, mobility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Add (Internet) stack to nodes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Configure IP addressing and routing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Add and configure applications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Configure tracing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300">
              <a:latin typeface="Courier New" pitchFamily="49" charset="0"/>
              <a:cs typeface="Courier New" pitchFamily="49" charset="0"/>
            </a:endParaRP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  // Run simulation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indent="-341313">
              <a:spcBef>
                <a:spcPct val="0"/>
              </a:spcBef>
              <a:buClrTx/>
              <a:buFontTx/>
              <a:buNone/>
              <a:tabLst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6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68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104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Helper API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The ns-3 “helper API” provides a set of classes and methods that make common operations easier than using the low-level API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Consists of: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container objects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400"/>
              <a:t>helper classes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The helper API is implemented using the low-level API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sz="2800"/>
              <a:t>Users are encouraged to contribute or propose improvements to the ns-3 helper API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69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21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not written in a high-level language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29532"/>
            <a:ext cx="5867400" cy="432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685554"/>
            <a:ext cx="789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Example of </a:t>
            </a:r>
            <a:r>
              <a:rPr lang="en-US" dirty="0" err="1" smtClean="0">
                <a:solidFill>
                  <a:schemeClr val="tx1"/>
                </a:solidFill>
              </a:rPr>
              <a:t>OMNeT</a:t>
            </a:r>
            <a:r>
              <a:rPr lang="en-US" dirty="0" smtClean="0">
                <a:solidFill>
                  <a:schemeClr val="tx1"/>
                </a:solidFill>
              </a:rPr>
              <a:t>++ Network Description (NED) language</a:t>
            </a:r>
          </a:p>
          <a:p>
            <a:r>
              <a:rPr lang="en-US" dirty="0">
                <a:solidFill>
                  <a:schemeClr val="tx1"/>
                </a:solidFill>
              </a:rPr>
              <a:t>Figure excerpted from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http://www.ewh.ieee.org/soc/es/Nov1999/18/ned.htm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Containers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Containers are part of the ns-3 “helper API”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Containers group similar objects, for convenience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They are often implemented using C++ std containers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Container objects also are intended to provide more basic (typical) API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70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629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66725"/>
            <a:ext cx="8208963" cy="487363"/>
          </a:xfrm>
          <a:ln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The Helper API (vs. low-level API)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514350" y="1425575"/>
            <a:ext cx="8208963" cy="3716338"/>
          </a:xfrm>
          <a:ln/>
        </p:spPr>
        <p:txBody>
          <a:bodyPr lIns="0" tIns="0" rIns="0" bIns="0"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Is not generic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Does not try to allow code reuse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Provides simple 'syntactical sugar' to make simulation scripts look nicer and easier to read for network researchers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Each function applies a single operation on a ''set of same objects</a:t>
            </a:r>
            <a:r>
              <a:rPr lang="en-GB" dirty="0" smtClean="0"/>
              <a:t>”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smtClean="0"/>
              <a:t>A typical operation is "Install()"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8BC0BA04-38B6-4377-9FA9-4E5F561DA061}" type="slidenum">
              <a:rPr lang="en-GB"/>
              <a:pPr/>
              <a:t>71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780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17538"/>
            <a:ext cx="8208963" cy="185737"/>
          </a:xfrm>
          <a:ln/>
        </p:spPr>
        <p:txBody>
          <a:bodyPr lIns="0" tIns="0" rIns="0" bIns="0"/>
          <a:lstStyle/>
          <a:p>
            <a:pPr>
              <a:lnSpc>
                <a:spcPct val="3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Helper Objects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509713"/>
            <a:ext cx="8208963" cy="3598862"/>
          </a:xfrm>
          <a:ln/>
        </p:spPr>
        <p:txBody>
          <a:bodyPr lIns="0" tIns="0" rIns="0" bIns="0"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NodeContainer: vector of Ptr&lt;Node&gt;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NetDeviceContainer: vector of Ptr&lt;NetDevice&gt;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InternetStackHelper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WifiHelper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MobilityHelper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OlsrHelper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/>
              <a:t>... Each model provides a helper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2AAD064E-FF71-435A-8D7F-9FAB7908F3E8}" type="slidenum">
              <a:rPr lang="en-GB"/>
              <a:pPr/>
              <a:t>72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60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Installation onto containers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Installing models into containers, and handling containers, is a key API theme</a:t>
            </a:r>
          </a:p>
          <a:p>
            <a:endParaRPr lang="en-US" smtClean="0"/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NodeContainer c;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c.Create (numNodes);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mobility.Install (c);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internet.Install (c);</a:t>
            </a:r>
          </a:p>
          <a:p>
            <a:pPr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73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4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IP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 stack with ARP, ICMP, UDP, and TCP</a:t>
            </a:r>
          </a:p>
          <a:p>
            <a:r>
              <a:rPr lang="en-US" dirty="0" smtClean="0"/>
              <a:t>IPv6 with ND, ICMPv6, IPv6 extension headers, TCP, UDP</a:t>
            </a:r>
          </a:p>
          <a:p>
            <a:r>
              <a:rPr lang="en-US" dirty="0" smtClean="0"/>
              <a:t>IPv4 routing:  RIPv2, static, global, </a:t>
            </a:r>
            <a:r>
              <a:rPr lang="en-US" dirty="0" err="1" smtClean="0"/>
              <a:t>NixVector</a:t>
            </a:r>
            <a:r>
              <a:rPr lang="en-US" dirty="0" smtClean="0"/>
              <a:t>, OLSR, AODV, DSR, DSDV</a:t>
            </a:r>
          </a:p>
          <a:p>
            <a:r>
              <a:rPr lang="en-US" dirty="0" smtClean="0"/>
              <a:t>IPv6 routing:  </a:t>
            </a:r>
            <a:r>
              <a:rPr lang="en-US" dirty="0" err="1" smtClean="0"/>
              <a:t>RIPng</a:t>
            </a:r>
            <a:r>
              <a:rPr lang="en-US" dirty="0" smtClean="0"/>
              <a:t>, static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05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>
          <a:xfrm>
            <a:off x="3330574" y="6330951"/>
            <a:ext cx="2460625" cy="460375"/>
          </a:xfrm>
        </p:spPr>
        <p:txBody>
          <a:bodyPr/>
          <a:lstStyle/>
          <a:p>
            <a:r>
              <a:rPr lang="en-GB" altLang="en-US" b="1" dirty="0" smtClean="0"/>
              <a:t>ns-3 training, June 2016</a:t>
            </a:r>
            <a:endParaRPr lang="en-GB" altLang="en-US" b="1" dirty="0"/>
          </a:p>
        </p:txBody>
      </p:sp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IP </a:t>
            </a:r>
            <a:r>
              <a:rPr lang="en-US" altLang="en-US" dirty="0"/>
              <a:t>address configuration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panose="020B0604020202020204" pitchFamily="34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An Ipv4 </a:t>
            </a:r>
            <a:r>
              <a:rPr lang="en-US" altLang="en-US" dirty="0" smtClean="0"/>
              <a:t>(or Ipv6) address </a:t>
            </a:r>
            <a:r>
              <a:rPr lang="en-US" altLang="en-US" dirty="0"/>
              <a:t>helper can assign addresses to devices in a </a:t>
            </a:r>
            <a:r>
              <a:rPr lang="en-US" altLang="en-US" dirty="0" err="1"/>
              <a:t>NetDevice</a:t>
            </a:r>
            <a:r>
              <a:rPr lang="en-US" altLang="en-US" dirty="0"/>
              <a:t> container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90600" y="3352800"/>
            <a:ext cx="67818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Ipv4AddressHelper ipv4;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ipv4.SetBase ("10.1.1.0", "255.255.255.0");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csmaInterfaces = ipv4.Assign (csmaDevices);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...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ipv4.NewNetwork ();  // bumps network to 10.1.2.0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otherCsmaInterfaces = ipv4.Assign (otherCsmaDevices);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7042150" y="6380163"/>
            <a:ext cx="2101850" cy="460375"/>
          </a:xfrm>
        </p:spPr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021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Internet stack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76</a:t>
            </a:fld>
            <a:endParaRPr lang="en-GB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27432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5334000" y="1981200"/>
            <a:ext cx="3200400" cy="3657600"/>
          </a:xfrm>
          <a:prstGeom prst="roundRect">
            <a:avLst>
              <a:gd name="adj" fmla="val 16667"/>
            </a:avLst>
          </a:prstGeom>
          <a:solidFill>
            <a:srgbClr val="7DDAFF"/>
          </a:solidFill>
          <a:ln w="936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  The public interface of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the Internet stack is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defined (abstract base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classes) in </a:t>
            </a:r>
            <a:endParaRPr lang="en-US" sz="200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smtClean="0">
                <a:solidFill>
                  <a:srgbClr val="000000"/>
                </a:solidFill>
              </a:rPr>
              <a:t>src/network/model</a:t>
            </a:r>
            <a:endParaRPr lang="en-US" sz="20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directory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 The intent is to support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multiple implementations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 The default ns-3 Internet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stack is implemented in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src/internet-stack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68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ns-3 TCP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panose="020B0604020202020204" pitchFamily="34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 smtClean="0"/>
              <a:t>Four options </a:t>
            </a:r>
            <a:r>
              <a:rPr lang="en-US" altLang="en-US" dirty="0"/>
              <a:t>exist:</a:t>
            </a:r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native ns-3 TCP</a:t>
            </a:r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TCP simulation cradle (NSC</a:t>
            </a:r>
            <a:r>
              <a:rPr lang="en-US" altLang="en-US" dirty="0" smtClean="0"/>
              <a:t>)</a:t>
            </a:r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 smtClean="0"/>
              <a:t>Direct code execution (Linux/FreeBSD library)</a:t>
            </a:r>
            <a:endParaRPr lang="en-US" altLang="en-US" dirty="0"/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Use of virtual machines </a:t>
            </a:r>
          </a:p>
          <a:p>
            <a:pPr marL="311150" indent="-311150">
              <a:buFont typeface="Arial" panose="020B0604020202020204" pitchFamily="34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To enable NSC:</a:t>
            </a:r>
          </a:p>
          <a:p>
            <a:pPr marL="711200" lvl="1" indent="-25400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dirty="0"/>
          </a:p>
          <a:p>
            <a:pPr marL="311150" indent="-311150">
              <a:buClrTx/>
              <a:buFontTx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1800" dirty="0" err="1">
                <a:latin typeface="Courier New" panose="02070309020205020404" pitchFamily="49" charset="0"/>
              </a:rPr>
              <a:t>internetStack.SetNscStack</a:t>
            </a:r>
            <a:r>
              <a:rPr lang="en-US" altLang="en-US" sz="1800" dirty="0">
                <a:latin typeface="Courier New" panose="02070309020205020404" pitchFamily="49" charset="0"/>
              </a:rPr>
              <a:t> ("liblinux2.6.26.so");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36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TCP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TCP </a:t>
            </a:r>
            <a:r>
              <a:rPr lang="en-US" sz="2800" dirty="0" err="1" smtClean="0"/>
              <a:t>NewReno</a:t>
            </a:r>
            <a:r>
              <a:rPr lang="en-US" sz="2800" dirty="0" smtClean="0"/>
              <a:t> is baseline</a:t>
            </a:r>
          </a:p>
          <a:p>
            <a:pPr lvl="1"/>
            <a:r>
              <a:rPr lang="en-US" sz="2400" dirty="0" smtClean="0"/>
              <a:t>TCP SACK under review for ns-3.26</a:t>
            </a:r>
          </a:p>
          <a:p>
            <a:r>
              <a:rPr lang="en-US" sz="2800" dirty="0" smtClean="0"/>
              <a:t>TCP congestion control recently refactored, and many TCP variants are under finalization</a:t>
            </a:r>
          </a:p>
          <a:p>
            <a:pPr lvl="1"/>
            <a:r>
              <a:rPr lang="en-US" sz="2400" dirty="0" smtClean="0"/>
              <a:t>Present: BIC, </a:t>
            </a:r>
            <a:r>
              <a:rPr lang="en-US" sz="2400" dirty="0" err="1" smtClean="0"/>
              <a:t>Highspeed</a:t>
            </a:r>
            <a:r>
              <a:rPr lang="en-US" sz="2400" dirty="0" smtClean="0"/>
              <a:t>, </a:t>
            </a:r>
            <a:r>
              <a:rPr lang="en-US" sz="2400" dirty="0" err="1" smtClean="0"/>
              <a:t>Hybla</a:t>
            </a:r>
            <a:r>
              <a:rPr lang="en-US" sz="2400" dirty="0" smtClean="0"/>
              <a:t>, Illinois, Scalable, Vegas, </a:t>
            </a:r>
            <a:r>
              <a:rPr lang="en-US" sz="2400" dirty="0" err="1" smtClean="0"/>
              <a:t>Veno</a:t>
            </a:r>
            <a:r>
              <a:rPr lang="en-US" sz="2400" dirty="0" smtClean="0"/>
              <a:t>, Westwood, </a:t>
            </a:r>
            <a:r>
              <a:rPr lang="en-US" sz="2400" dirty="0" err="1" smtClean="0"/>
              <a:t>YeAH</a:t>
            </a:r>
            <a:endParaRPr lang="en-US" sz="2400" dirty="0" smtClean="0"/>
          </a:p>
          <a:p>
            <a:pPr lvl="1"/>
            <a:r>
              <a:rPr lang="en-US" sz="2400" dirty="0" smtClean="0"/>
              <a:t>Pending:  CUBIC, H-TCP, SACK</a:t>
            </a:r>
          </a:p>
          <a:p>
            <a:r>
              <a:rPr lang="en-US" sz="2800" dirty="0" smtClean="0"/>
              <a:t>MP-TCP is under development from past summer project (for ns-3.27?)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958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3582986" y="6389687"/>
            <a:ext cx="2284413" cy="460375"/>
          </a:xfrm>
        </p:spPr>
        <p:txBody>
          <a:bodyPr/>
          <a:lstStyle/>
          <a:p>
            <a:r>
              <a:rPr lang="en-GB" altLang="en-US" b="1" dirty="0" smtClean="0"/>
              <a:t>ns-3 training, June 2016</a:t>
            </a:r>
            <a:endParaRPr lang="en-GB" altLang="en-US" b="1" dirty="0"/>
          </a:p>
        </p:txBody>
      </p:sp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ns-3 simulation cradle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panose="020B0604020202020204" pitchFamily="34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400"/>
              <a:t>Port by Florian Westphal of Sam Jansen’s Ph.D. work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584835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76388" y="5715000"/>
            <a:ext cx="6762750" cy="520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/>
              <a:t>Figure reference:  S. Jansen, Performance, validation and testing with the Network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/>
              <a:t>Simulation Cradle. MASCOTS 2006.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levels of ns-3 software and libraries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Netanim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62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9600" y="2057400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1) Several supporting libraries, not system-installed, can be in parallel to ns-3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26720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2) ns-3 modules exist</a:t>
            </a:r>
          </a:p>
          <a:p>
            <a:r>
              <a:rPr lang="en-US" smtClean="0">
                <a:solidFill>
                  <a:srgbClr val="006600"/>
                </a:solidFill>
              </a:rPr>
              <a:t>within the ns-3 directory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9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3414182" y="6306608"/>
            <a:ext cx="2300817" cy="460375"/>
          </a:xfrm>
        </p:spPr>
        <p:txBody>
          <a:bodyPr/>
          <a:lstStyle/>
          <a:p>
            <a:r>
              <a:rPr lang="en-GB" altLang="en-US" b="1" dirty="0" smtClean="0"/>
              <a:t>ns-3 training, June 2016</a:t>
            </a:r>
            <a:endParaRPr lang="en-GB" altLang="en-US" b="1" dirty="0"/>
          </a:p>
        </p:txBody>
      </p:sp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ns-3 simulation cradle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1341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629400" y="1295400"/>
            <a:ext cx="21494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2000"/>
              <a:t>For ns-3: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 Linux 2.6.18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 Linux 2.6.26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 Linux 2.6.28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2000"/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2000"/>
              <a:t>Others: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 FreeBSD 5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 lwip 1.3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 OpenBSD 3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2000"/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2000"/>
              <a:t>Other simulators: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 ns-2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 OmNET++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85788" y="5562600"/>
            <a:ext cx="6762750" cy="520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/>
              <a:t>Figure reference:  S. Jansen, Performance, validation and testing with the Network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/>
              <a:t>Simulation Cradle. MASCOTS 2006.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493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3582986" y="6332538"/>
            <a:ext cx="2436813" cy="460375"/>
          </a:xfrm>
        </p:spPr>
        <p:txBody>
          <a:bodyPr/>
          <a:lstStyle/>
          <a:p>
            <a:r>
              <a:rPr lang="en-GB" altLang="en-US" b="1" dirty="0" smtClean="0"/>
              <a:t>ns-3 training, June 2016</a:t>
            </a:r>
            <a:endParaRPr lang="en-GB" altLang="en-US" b="1" dirty="0"/>
          </a:p>
        </p:txBody>
      </p:sp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Review of sample program (cont.)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ApplicationContainer</a:t>
            </a:r>
            <a:r>
              <a:rPr lang="en-US" altLang="en-US" sz="1400" dirty="0">
                <a:latin typeface="Courier New" panose="02070309020205020404" pitchFamily="49" charset="0"/>
              </a:rPr>
              <a:t> apps;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OnOffHelper</a:t>
            </a:r>
            <a:r>
              <a:rPr lang="en-US" altLang="en-US" sz="1400" dirty="0">
                <a:latin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</a:rPr>
              <a:t>onoff</a:t>
            </a:r>
            <a:r>
              <a:rPr lang="en-US" altLang="en-US" sz="1400" dirty="0">
                <a:latin typeface="Courier New" panose="02070309020205020404" pitchFamily="49" charset="0"/>
              </a:rPr>
              <a:t> ("ns3::</a:t>
            </a:r>
            <a:r>
              <a:rPr lang="en-US" altLang="en-US" sz="1400" dirty="0" err="1">
                <a:latin typeface="Courier New" panose="02070309020205020404" pitchFamily="49" charset="0"/>
              </a:rPr>
              <a:t>UdpSocketFactory</a:t>
            </a:r>
            <a:r>
              <a:rPr lang="en-US" altLang="en-US" sz="1400" dirty="0">
                <a:latin typeface="Courier New" panose="02070309020205020404" pitchFamily="49" charset="0"/>
              </a:rPr>
              <a:t>", 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                   </a:t>
            </a:r>
            <a:r>
              <a:rPr lang="en-US" altLang="en-US" sz="1400" dirty="0" err="1">
                <a:latin typeface="Courier New" panose="02070309020205020404" pitchFamily="49" charset="0"/>
              </a:rPr>
              <a:t>InetSocketAddress</a:t>
            </a:r>
            <a:r>
              <a:rPr lang="en-US" altLang="en-US" sz="1400" dirty="0">
                <a:latin typeface="Courier New" panose="02070309020205020404" pitchFamily="49" charset="0"/>
              </a:rPr>
              <a:t> ("10.1.2.2", 1025));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onoff.SetAttribute</a:t>
            </a:r>
            <a:r>
              <a:rPr lang="en-US" altLang="en-US" sz="1400" dirty="0">
                <a:latin typeface="Courier New" panose="02070309020205020404" pitchFamily="49" charset="0"/>
              </a:rPr>
              <a:t> ("</a:t>
            </a:r>
            <a:r>
              <a:rPr lang="en-US" altLang="en-US" sz="1400" dirty="0" err="1">
                <a:latin typeface="Courier New" panose="02070309020205020404" pitchFamily="49" charset="0"/>
              </a:rPr>
              <a:t>OnTime</a:t>
            </a:r>
            <a:r>
              <a:rPr lang="en-US" altLang="en-US" sz="1400" dirty="0">
                <a:latin typeface="Courier New" panose="02070309020205020404" pitchFamily="49" charset="0"/>
              </a:rPr>
              <a:t>", </a:t>
            </a:r>
            <a:r>
              <a:rPr lang="en-US" altLang="en-US" sz="1400" dirty="0" err="1">
                <a:latin typeface="Courier New" panose="02070309020205020404" pitchFamily="49" charset="0"/>
              </a:rPr>
              <a:t>StringValue</a:t>
            </a:r>
            <a:r>
              <a:rPr lang="en-US" altLang="en-US" sz="1400" dirty="0">
                <a:latin typeface="Courier New" panose="02070309020205020404" pitchFamily="49" charset="0"/>
              </a:rPr>
              <a:t> ("Constant:1.0"));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onoff.SetAttribute</a:t>
            </a:r>
            <a:r>
              <a:rPr lang="en-US" altLang="en-US" sz="1400" dirty="0">
                <a:latin typeface="Courier New" panose="02070309020205020404" pitchFamily="49" charset="0"/>
              </a:rPr>
              <a:t> ("</a:t>
            </a:r>
            <a:r>
              <a:rPr lang="en-US" altLang="en-US" sz="1400" dirty="0" err="1">
                <a:latin typeface="Courier New" panose="02070309020205020404" pitchFamily="49" charset="0"/>
              </a:rPr>
              <a:t>OffTime</a:t>
            </a:r>
            <a:r>
              <a:rPr lang="en-US" altLang="en-US" sz="1400" dirty="0">
                <a:latin typeface="Courier New" panose="02070309020205020404" pitchFamily="49" charset="0"/>
              </a:rPr>
              <a:t>", </a:t>
            </a:r>
            <a:r>
              <a:rPr lang="en-US" altLang="en-US" sz="1400" dirty="0" err="1">
                <a:latin typeface="Courier New" panose="02070309020205020404" pitchFamily="49" charset="0"/>
              </a:rPr>
              <a:t>StringValue</a:t>
            </a:r>
            <a:r>
              <a:rPr lang="en-US" altLang="en-US" sz="1400" dirty="0">
                <a:latin typeface="Courier New" panose="02070309020205020404" pitchFamily="49" charset="0"/>
              </a:rPr>
              <a:t> ("Constant:0.0"));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apps = </a:t>
            </a:r>
            <a:r>
              <a:rPr lang="en-US" altLang="en-US" sz="1400" dirty="0" err="1">
                <a:latin typeface="Courier New" panose="02070309020205020404" pitchFamily="49" charset="0"/>
              </a:rPr>
              <a:t>onoff.Install</a:t>
            </a:r>
            <a:r>
              <a:rPr lang="en-US" altLang="en-US" sz="1400" dirty="0">
                <a:latin typeface="Courier New" panose="02070309020205020404" pitchFamily="49" charset="0"/>
              </a:rPr>
              <a:t> (</a:t>
            </a:r>
            <a:r>
              <a:rPr lang="en-US" altLang="en-US" sz="1400" dirty="0" err="1">
                <a:latin typeface="Courier New" panose="02070309020205020404" pitchFamily="49" charset="0"/>
              </a:rPr>
              <a:t>csmaNodes.Get</a:t>
            </a:r>
            <a:r>
              <a:rPr lang="en-US" altLang="en-US" sz="1400" dirty="0">
                <a:latin typeface="Courier New" panose="02070309020205020404" pitchFamily="49" charset="0"/>
              </a:rPr>
              <a:t> (0));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apps.Start</a:t>
            </a:r>
            <a:r>
              <a:rPr lang="en-US" altLang="en-US" sz="1400" dirty="0">
                <a:latin typeface="Courier New" panose="02070309020205020404" pitchFamily="49" charset="0"/>
              </a:rPr>
              <a:t> (Seconds (1.0));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apps.Stop</a:t>
            </a:r>
            <a:r>
              <a:rPr lang="en-US" altLang="en-US" sz="1400" dirty="0">
                <a:latin typeface="Courier New" panose="02070309020205020404" pitchFamily="49" charset="0"/>
              </a:rPr>
              <a:t> (Seconds (4.0));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PacketSinkHelper</a:t>
            </a:r>
            <a:r>
              <a:rPr lang="en-US" altLang="en-US" sz="1400" dirty="0">
                <a:latin typeface="Courier New" panose="02070309020205020404" pitchFamily="49" charset="0"/>
              </a:rPr>
              <a:t> sink ("ns3::</a:t>
            </a:r>
            <a:r>
              <a:rPr lang="en-US" altLang="en-US" sz="1400" dirty="0" err="1">
                <a:latin typeface="Courier New" panose="02070309020205020404" pitchFamily="49" charset="0"/>
              </a:rPr>
              <a:t>UdpSocketFactory</a:t>
            </a:r>
            <a:r>
              <a:rPr lang="en-US" altLang="en-US" sz="1400" dirty="0">
                <a:latin typeface="Courier New" panose="02070309020205020404" pitchFamily="49" charset="0"/>
              </a:rPr>
              <a:t>",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			 </a:t>
            </a:r>
            <a:r>
              <a:rPr lang="en-US" altLang="en-US" sz="1400" dirty="0" err="1">
                <a:latin typeface="Courier New" panose="02070309020205020404" pitchFamily="49" charset="0"/>
              </a:rPr>
              <a:t>InetSocketAddress</a:t>
            </a:r>
            <a:r>
              <a:rPr lang="en-US" altLang="en-US" sz="1400" dirty="0">
                <a:latin typeface="Courier New" panose="02070309020205020404" pitchFamily="49" charset="0"/>
              </a:rPr>
              <a:t> ("10.1.2.2", 1025));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apps = </a:t>
            </a:r>
            <a:r>
              <a:rPr lang="en-US" altLang="en-US" sz="1400" dirty="0" err="1">
                <a:latin typeface="Courier New" panose="02070309020205020404" pitchFamily="49" charset="0"/>
              </a:rPr>
              <a:t>sink.Install</a:t>
            </a:r>
            <a:r>
              <a:rPr lang="en-US" altLang="en-US" sz="1400" dirty="0">
                <a:latin typeface="Courier New" panose="02070309020205020404" pitchFamily="49" charset="0"/>
              </a:rPr>
              <a:t> (</a:t>
            </a:r>
            <a:r>
              <a:rPr lang="en-US" altLang="en-US" sz="1400" dirty="0" err="1">
                <a:latin typeface="Courier New" panose="02070309020205020404" pitchFamily="49" charset="0"/>
              </a:rPr>
              <a:t>wifiNodes.Get</a:t>
            </a:r>
            <a:r>
              <a:rPr lang="en-US" altLang="en-US" sz="1400" dirty="0">
                <a:latin typeface="Courier New" panose="02070309020205020404" pitchFamily="49" charset="0"/>
              </a:rPr>
              <a:t> (1));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apps.Start</a:t>
            </a:r>
            <a:r>
              <a:rPr lang="en-US" altLang="en-US" sz="1400" dirty="0">
                <a:latin typeface="Courier New" panose="02070309020205020404" pitchFamily="49" charset="0"/>
              </a:rPr>
              <a:t> (Seconds (0.0));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apps.Stop</a:t>
            </a:r>
            <a:r>
              <a:rPr lang="en-US" altLang="en-US" sz="1400" dirty="0">
                <a:latin typeface="Courier New" panose="02070309020205020404" pitchFamily="49" charset="0"/>
              </a:rPr>
              <a:t> (Seconds (4.0));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326188" y="2590800"/>
            <a:ext cx="1995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Traffic generator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480175" y="3657600"/>
            <a:ext cx="181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b="1">
                <a:solidFill>
                  <a:srgbClr val="3333CC"/>
                </a:solidFill>
              </a:rPr>
              <a:t>Traffic receiver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19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352800" y="6332538"/>
            <a:ext cx="2438400" cy="460375"/>
          </a:xfrm>
        </p:spPr>
        <p:txBody>
          <a:bodyPr/>
          <a:lstStyle/>
          <a:p>
            <a:r>
              <a:rPr lang="en-GB" altLang="en-US" b="1" smtClean="0"/>
              <a:t>ns-3 training, June 2016</a:t>
            </a:r>
            <a:endParaRPr lang="en-GB" altLang="en-US" b="1"/>
          </a:p>
        </p:txBody>
      </p:sp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Applications and sockets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panose="020B0604020202020204" pitchFamily="34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/>
              <a:t>In general, applications in ns-3 derive from the ns3::Application base class</a:t>
            </a:r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/>
              <a:t>A list of applications is stored in the ns3::Node</a:t>
            </a:r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/>
              <a:t>Applications are like processes</a:t>
            </a:r>
          </a:p>
          <a:p>
            <a:pPr marL="311150" indent="-311150">
              <a:buFont typeface="Arial" panose="020B0604020202020204" pitchFamily="34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/>
              <a:t>Applications make use of a sockets-like API</a:t>
            </a:r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/>
              <a:t>Application::Start () may call ns3::Socket::SendMsg() at a lower layer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20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idx="11"/>
          </p:nvPr>
        </p:nvSpPr>
        <p:spPr>
          <a:xfrm>
            <a:off x="3292474" y="6432550"/>
            <a:ext cx="2346325" cy="460375"/>
          </a:xfrm>
        </p:spPr>
        <p:txBody>
          <a:bodyPr/>
          <a:lstStyle/>
          <a:p>
            <a:r>
              <a:rPr lang="en-GB" altLang="en-US" b="1" dirty="0" smtClean="0"/>
              <a:t>ns-3 training, June 2016</a:t>
            </a:r>
            <a:endParaRPr lang="en-GB" altLang="en-US" b="1" dirty="0"/>
          </a:p>
        </p:txBody>
      </p:sp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Sockets API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3810000" cy="4875213"/>
          </a:xfrm>
          <a:ln/>
        </p:spPr>
        <p:txBody>
          <a:bodyPr/>
          <a:lstStyle/>
          <a:p>
            <a:pPr marL="314325" indent="-311150">
              <a:lnSpc>
                <a:spcPct val="80000"/>
              </a:lnSpc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000" u="sng"/>
              <a:t>Plain C sockets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sz="1400">
              <a:latin typeface="Courier New" panose="02070309020205020404" pitchFamily="49" charset="0"/>
            </a:endParaRP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int sk;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sk = </a:t>
            </a:r>
            <a:r>
              <a:rPr lang="en-US" altLang="en-US" sz="1200" b="1">
                <a:solidFill>
                  <a:srgbClr val="3333CC"/>
                </a:solidFill>
                <a:latin typeface="Courier New" panose="02070309020205020404" pitchFamily="49" charset="0"/>
              </a:rPr>
              <a:t>socket</a:t>
            </a:r>
            <a:r>
              <a:rPr lang="en-US" altLang="en-US" sz="1200">
                <a:latin typeface="Courier New" panose="02070309020205020404" pitchFamily="49" charset="0"/>
              </a:rPr>
              <a:t>(PF_INET, SOCK_DGRAM, 0);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sz="1200">
              <a:latin typeface="Courier New" panose="02070309020205020404" pitchFamily="49" charset="0"/>
            </a:endParaRP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struct </a:t>
            </a:r>
            <a:r>
              <a:rPr lang="en-US" altLang="en-US" sz="1200" b="1">
                <a:solidFill>
                  <a:srgbClr val="3333CC"/>
                </a:solidFill>
                <a:latin typeface="Courier New" panose="02070309020205020404" pitchFamily="49" charset="0"/>
              </a:rPr>
              <a:t>sockaddr_in</a:t>
            </a:r>
            <a:r>
              <a:rPr lang="en-US" altLang="en-US" sz="1200" b="1">
                <a:latin typeface="Courier New" panose="02070309020205020404" pitchFamily="49" charset="0"/>
              </a:rPr>
              <a:t> </a:t>
            </a:r>
            <a:r>
              <a:rPr lang="en-US" altLang="en-US" sz="1200">
                <a:latin typeface="Courier New" panose="02070309020205020404" pitchFamily="49" charset="0"/>
              </a:rPr>
              <a:t>src;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inet_pton(AF_INET,”0.0.0.0”,&amp;src.sin_addr);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src.sin_port = htons(80);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 b="1">
                <a:solidFill>
                  <a:srgbClr val="3333CC"/>
                </a:solidFill>
                <a:latin typeface="Courier New" panose="02070309020205020404" pitchFamily="49" charset="0"/>
              </a:rPr>
              <a:t>bind</a:t>
            </a:r>
            <a:r>
              <a:rPr lang="en-US" altLang="en-US" sz="1200">
                <a:latin typeface="Courier New" panose="02070309020205020404" pitchFamily="49" charset="0"/>
              </a:rPr>
              <a:t>(sk, (struct sockaddr *) &amp;src, sizeof(src));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sz="1200">
              <a:latin typeface="Courier New" panose="02070309020205020404" pitchFamily="49" charset="0"/>
            </a:endParaRP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struct sockaddr_in dest;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inet_pton(AF_INET,”10.0.0.1”,&amp;dest.sin_addr);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dest.sin_port = htons(80);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 b="1">
                <a:solidFill>
                  <a:srgbClr val="3333CC"/>
                </a:solidFill>
                <a:latin typeface="Courier New" panose="02070309020205020404" pitchFamily="49" charset="0"/>
              </a:rPr>
              <a:t>sendto</a:t>
            </a:r>
            <a:r>
              <a:rPr lang="en-US" altLang="en-US" sz="1200">
                <a:latin typeface="Courier New" panose="02070309020205020404" pitchFamily="49" charset="0"/>
              </a:rPr>
              <a:t>(sk, </a:t>
            </a:r>
            <a:r>
              <a:rPr lang="en-US" altLang="en-US" sz="1200" b="1">
                <a:solidFill>
                  <a:srgbClr val="3333CC"/>
                </a:solidFill>
                <a:latin typeface="Courier New" panose="02070309020205020404" pitchFamily="49" charset="0"/>
              </a:rPr>
              <a:t>”hello”, 6</a:t>
            </a:r>
            <a:r>
              <a:rPr lang="en-US" altLang="en-US" sz="1200">
                <a:latin typeface="Courier New" panose="02070309020205020404" pitchFamily="49" charset="0"/>
              </a:rPr>
              <a:t>, 0, (struct sockaddr *) &amp;dest, sizeof(dest));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altLang="en-US" sz="1200">
              <a:latin typeface="Courier New" panose="02070309020205020404" pitchFamily="49" charset="0"/>
            </a:endParaRP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char buf[6];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 b="1">
                <a:solidFill>
                  <a:srgbClr val="3333CC"/>
                </a:solidFill>
                <a:latin typeface="Courier New" panose="02070309020205020404" pitchFamily="49" charset="0"/>
              </a:rPr>
              <a:t>recv</a:t>
            </a:r>
            <a:r>
              <a:rPr lang="en-US" altLang="en-US" sz="1200">
                <a:latin typeface="Courier New" panose="02070309020205020404" pitchFamily="49" charset="0"/>
              </a:rPr>
              <a:t>(sk, buf, 6, 0);</a:t>
            </a:r>
          </a:p>
          <a:p>
            <a:pPr marL="314325" indent="-311150">
              <a:spcBef>
                <a:spcPct val="0"/>
              </a:spcBef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2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572000" y="1295400"/>
            <a:ext cx="4343400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1150"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en-US" sz="2000" u="sng" dirty="0"/>
              <a:t>ns-3 sockets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200" dirty="0" err="1">
                <a:latin typeface="Courier New" panose="02070309020205020404" pitchFamily="49" charset="0"/>
              </a:rPr>
              <a:t>Ptr</a:t>
            </a:r>
            <a:r>
              <a:rPr lang="en-US" altLang="en-US" sz="1200" dirty="0">
                <a:latin typeface="Courier New" panose="02070309020205020404" pitchFamily="49" charset="0"/>
              </a:rPr>
              <a:t>&lt;Socket&gt; </a:t>
            </a:r>
            <a:r>
              <a:rPr lang="en-US" altLang="en-US" sz="1200" dirty="0" err="1">
                <a:latin typeface="Courier New" panose="02070309020205020404" pitchFamily="49" charset="0"/>
              </a:rPr>
              <a:t>sk</a:t>
            </a:r>
            <a:r>
              <a:rPr lang="en-US" altLang="en-US" sz="1200" dirty="0">
                <a:latin typeface="Courier New" panose="02070309020205020404" pitchFamily="49" charset="0"/>
              </a:rPr>
              <a:t> =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200" dirty="0" err="1">
                <a:latin typeface="Courier New" panose="02070309020205020404" pitchFamily="49" charset="0"/>
              </a:rPr>
              <a:t>udpFactory</a:t>
            </a:r>
            <a:r>
              <a:rPr lang="en-US" altLang="en-US" sz="1200" dirty="0">
                <a:latin typeface="Courier New" panose="02070309020205020404" pitchFamily="49" charset="0"/>
              </a:rPr>
              <a:t>-&gt;</a:t>
            </a:r>
            <a:r>
              <a:rPr lang="en-US" altLang="en-US" sz="1200" b="1" dirty="0" err="1">
                <a:solidFill>
                  <a:srgbClr val="3333CC"/>
                </a:solidFill>
                <a:latin typeface="Courier New" panose="02070309020205020404" pitchFamily="49" charset="0"/>
              </a:rPr>
              <a:t>CreateSocket</a:t>
            </a:r>
            <a:r>
              <a:rPr lang="en-US" altLang="en-US" sz="1200" b="1" dirty="0">
                <a:latin typeface="Courier New" panose="02070309020205020404" pitchFamily="49" charset="0"/>
              </a:rPr>
              <a:t> </a:t>
            </a:r>
            <a:r>
              <a:rPr lang="en-US" altLang="en-US" sz="1200" dirty="0">
                <a:latin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200" dirty="0" err="1">
                <a:latin typeface="Courier New" panose="02070309020205020404" pitchFamily="49" charset="0"/>
              </a:rPr>
              <a:t>sk</a:t>
            </a:r>
            <a:r>
              <a:rPr lang="en-US" altLang="en-US" sz="1200" dirty="0">
                <a:latin typeface="Courier New" panose="02070309020205020404" pitchFamily="49" charset="0"/>
              </a:rPr>
              <a:t>-&gt;</a:t>
            </a:r>
            <a:r>
              <a:rPr lang="en-US" altLang="en-US" sz="1200" b="1" dirty="0">
                <a:solidFill>
                  <a:srgbClr val="3333CC"/>
                </a:solidFill>
                <a:latin typeface="Courier New" panose="02070309020205020404" pitchFamily="49" charset="0"/>
              </a:rPr>
              <a:t>Bind</a:t>
            </a:r>
            <a:r>
              <a:rPr lang="en-US" altLang="en-US" sz="1200" b="1" dirty="0">
                <a:latin typeface="Courier New" panose="02070309020205020404" pitchFamily="49" charset="0"/>
              </a:rPr>
              <a:t> </a:t>
            </a:r>
            <a:r>
              <a:rPr lang="en-US" altLang="en-US" sz="1200" dirty="0">
                <a:latin typeface="Courier New" panose="02070309020205020404" pitchFamily="49" charset="0"/>
              </a:rPr>
              <a:t>(</a:t>
            </a:r>
            <a:r>
              <a:rPr lang="en-US" altLang="en-US" sz="1200" b="1" dirty="0" err="1">
                <a:solidFill>
                  <a:srgbClr val="3333CC"/>
                </a:solidFill>
                <a:latin typeface="Courier New" panose="02070309020205020404" pitchFamily="49" charset="0"/>
              </a:rPr>
              <a:t>InetSocketAddress</a:t>
            </a:r>
            <a:r>
              <a:rPr lang="en-US" altLang="en-US" sz="1200" b="1" dirty="0">
                <a:solidFill>
                  <a:srgbClr val="3333CC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 dirty="0">
                <a:latin typeface="Courier New" panose="02070309020205020404" pitchFamily="49" charset="0"/>
              </a:rPr>
              <a:t>(80));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200" dirty="0" err="1">
                <a:latin typeface="Courier New" panose="02070309020205020404" pitchFamily="49" charset="0"/>
              </a:rPr>
              <a:t>sk</a:t>
            </a:r>
            <a:r>
              <a:rPr lang="en-US" altLang="en-US" sz="1200" dirty="0">
                <a:latin typeface="Courier New" panose="02070309020205020404" pitchFamily="49" charset="0"/>
              </a:rPr>
              <a:t>-&gt;</a:t>
            </a:r>
            <a:r>
              <a:rPr lang="en-US" altLang="en-US" sz="1200" b="1" dirty="0" err="1">
                <a:solidFill>
                  <a:srgbClr val="3333CC"/>
                </a:solidFill>
                <a:latin typeface="Courier New" panose="02070309020205020404" pitchFamily="49" charset="0"/>
              </a:rPr>
              <a:t>SendTo</a:t>
            </a:r>
            <a:r>
              <a:rPr lang="en-US" altLang="en-US" sz="1200" b="1" dirty="0">
                <a:latin typeface="Courier New" panose="02070309020205020404" pitchFamily="49" charset="0"/>
              </a:rPr>
              <a:t> </a:t>
            </a:r>
            <a:r>
              <a:rPr lang="en-US" altLang="en-US" sz="1200" dirty="0">
                <a:latin typeface="Courier New" panose="02070309020205020404" pitchFamily="49" charset="0"/>
              </a:rPr>
              <a:t>(</a:t>
            </a:r>
            <a:r>
              <a:rPr lang="en-US" altLang="en-US" sz="1200" dirty="0" err="1">
                <a:latin typeface="Courier New" panose="02070309020205020404" pitchFamily="49" charset="0"/>
              </a:rPr>
              <a:t>InetSocketAddress</a:t>
            </a:r>
            <a:r>
              <a:rPr lang="en-US" altLang="en-US" sz="1200" dirty="0">
                <a:latin typeface="Courier New" panose="02070309020205020404" pitchFamily="49" charset="0"/>
              </a:rPr>
              <a:t> (Ipv4Address (”10.0.0.1”), 80), </a:t>
            </a:r>
            <a:r>
              <a:rPr lang="en-US" altLang="en-US" sz="1200" b="1" dirty="0">
                <a:solidFill>
                  <a:srgbClr val="3333CC"/>
                </a:solidFill>
                <a:latin typeface="Courier New" panose="02070309020205020404" pitchFamily="49" charset="0"/>
              </a:rPr>
              <a:t>Create&lt;Packet&gt; (”hello”, 6)</a:t>
            </a:r>
            <a:r>
              <a:rPr lang="en-US" altLang="en-US" sz="1200" dirty="0">
                <a:latin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200" dirty="0" err="1">
                <a:latin typeface="Courier New" panose="02070309020205020404" pitchFamily="49" charset="0"/>
              </a:rPr>
              <a:t>sk</a:t>
            </a:r>
            <a:r>
              <a:rPr lang="en-US" altLang="en-US" sz="1200" dirty="0">
                <a:latin typeface="Courier New" panose="02070309020205020404" pitchFamily="49" charset="0"/>
              </a:rPr>
              <a:t>-&gt;</a:t>
            </a:r>
            <a:r>
              <a:rPr lang="en-US" altLang="en-US" sz="1200" b="1" dirty="0" err="1">
                <a:solidFill>
                  <a:srgbClr val="3333CC"/>
                </a:solidFill>
                <a:latin typeface="Courier New" panose="02070309020205020404" pitchFamily="49" charset="0"/>
              </a:rPr>
              <a:t>SetReceiveCallback</a:t>
            </a:r>
            <a:r>
              <a:rPr lang="en-US" altLang="en-US" sz="1200" b="1" dirty="0">
                <a:latin typeface="Courier New" panose="02070309020205020404" pitchFamily="49" charset="0"/>
              </a:rPr>
              <a:t> </a:t>
            </a:r>
            <a:r>
              <a:rPr lang="en-US" altLang="en-US" sz="1200" dirty="0">
                <a:latin typeface="Courier New" panose="02070309020205020404" pitchFamily="49" charset="0"/>
              </a:rPr>
              <a:t>(</a:t>
            </a:r>
            <a:r>
              <a:rPr lang="en-US" altLang="en-US" sz="1200" dirty="0" err="1">
                <a:latin typeface="Courier New" panose="02070309020205020404" pitchFamily="49" charset="0"/>
              </a:rPr>
              <a:t>MakeCallback</a:t>
            </a:r>
            <a:r>
              <a:rPr lang="en-US" altLang="en-US" sz="1200" dirty="0">
                <a:latin typeface="Courier New" panose="02070309020205020404" pitchFamily="49" charset="0"/>
              </a:rPr>
              <a:t> (</a:t>
            </a:r>
            <a:r>
              <a:rPr lang="en-US" altLang="en-US" sz="1200" i="1" dirty="0" err="1">
                <a:latin typeface="Courier New" panose="02070309020205020404" pitchFamily="49" charset="0"/>
              </a:rPr>
              <a:t>MySocketReceive</a:t>
            </a:r>
            <a:r>
              <a:rPr lang="en-US" altLang="en-US" sz="1200" dirty="0">
                <a:latin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Courier New" panose="02070309020205020404" pitchFamily="49" charset="0"/>
              </a:rPr>
              <a:t>[…] (Simulator::Run ())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</a:rPr>
              <a:t>void </a:t>
            </a:r>
            <a:r>
              <a:rPr lang="en-US" altLang="en-US" sz="1200" i="1" dirty="0" err="1">
                <a:latin typeface="Courier New" panose="02070309020205020404" pitchFamily="49" charset="0"/>
              </a:rPr>
              <a:t>MySocketReceive</a:t>
            </a:r>
            <a:r>
              <a:rPr lang="en-US" altLang="en-US" sz="1200" i="1" dirty="0">
                <a:latin typeface="Courier New" panose="02070309020205020404" pitchFamily="49" charset="0"/>
              </a:rPr>
              <a:t> </a:t>
            </a:r>
            <a:r>
              <a:rPr lang="en-US" altLang="en-US" sz="1200" dirty="0">
                <a:latin typeface="Courier New" panose="02070309020205020404" pitchFamily="49" charset="0"/>
              </a:rPr>
              <a:t>(</a:t>
            </a:r>
            <a:r>
              <a:rPr lang="en-US" altLang="en-US" sz="1200" dirty="0" err="1">
                <a:latin typeface="Courier New" panose="02070309020205020404" pitchFamily="49" charset="0"/>
              </a:rPr>
              <a:t>Ptr</a:t>
            </a:r>
            <a:r>
              <a:rPr lang="en-US" altLang="en-US" sz="1200" dirty="0">
                <a:latin typeface="Courier New" panose="02070309020205020404" pitchFamily="49" charset="0"/>
              </a:rPr>
              <a:t>&lt;Socket&gt; </a:t>
            </a:r>
            <a:r>
              <a:rPr lang="en-US" altLang="en-US" sz="1200" dirty="0" err="1">
                <a:latin typeface="Courier New" panose="02070309020205020404" pitchFamily="49" charset="0"/>
              </a:rPr>
              <a:t>sk</a:t>
            </a:r>
            <a:r>
              <a:rPr lang="en-US" altLang="en-US" sz="1200" dirty="0">
                <a:latin typeface="Courier New" panose="02070309020205020404" pitchFamily="49" charset="0"/>
              </a:rPr>
              <a:t>, </a:t>
            </a:r>
            <a:r>
              <a:rPr lang="en-US" altLang="en-US" sz="1200" dirty="0" err="1">
                <a:latin typeface="Courier New" panose="02070309020205020404" pitchFamily="49" charset="0"/>
              </a:rPr>
              <a:t>Ptr</a:t>
            </a:r>
            <a:r>
              <a:rPr lang="en-US" altLang="en-US" sz="1200" dirty="0">
                <a:latin typeface="Courier New" panose="02070309020205020404" pitchFamily="49" charset="0"/>
              </a:rPr>
              <a:t>&lt;Packet&gt; </a:t>
            </a:r>
            <a:r>
              <a:rPr lang="en-US" altLang="en-US" sz="1200" b="1" dirty="0">
                <a:solidFill>
                  <a:srgbClr val="3333CC"/>
                </a:solidFill>
                <a:latin typeface="Courier New" panose="02070309020205020404" pitchFamily="49" charset="0"/>
              </a:rPr>
              <a:t>packet</a:t>
            </a:r>
            <a:r>
              <a:rPr lang="en-US" altLang="en-US" sz="1200" dirty="0"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</a:rPr>
              <a:t>...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20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304800" y="2209800"/>
            <a:ext cx="8305800" cy="1588"/>
          </a:xfrm>
          <a:prstGeom prst="line">
            <a:avLst/>
          </a:prstGeom>
          <a:noFill/>
          <a:ln w="28440">
            <a:solidFill>
              <a:srgbClr val="3333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04800" y="3429000"/>
            <a:ext cx="8305800" cy="1588"/>
          </a:xfrm>
          <a:prstGeom prst="line">
            <a:avLst/>
          </a:prstGeom>
          <a:noFill/>
          <a:ln w="28440">
            <a:solidFill>
              <a:srgbClr val="3333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28600" y="4724400"/>
            <a:ext cx="8305800" cy="1588"/>
          </a:xfrm>
          <a:prstGeom prst="line">
            <a:avLst/>
          </a:prstGeom>
          <a:noFill/>
          <a:ln w="28440">
            <a:solidFill>
              <a:srgbClr val="3333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7042150" y="6397625"/>
            <a:ext cx="2101850" cy="460375"/>
          </a:xfrm>
        </p:spPr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758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ns-3.25:  traffic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Patterned after Linux traffic control, allows insertion of software-based priority queues between the IP layer and device layer</a:t>
            </a:r>
          </a:p>
          <a:p>
            <a:pPr lvl="1"/>
            <a:r>
              <a:rPr lang="en-US" dirty="0" err="1" smtClean="0"/>
              <a:t>pfifo_fast</a:t>
            </a:r>
            <a:r>
              <a:rPr lang="en-US" dirty="0" smtClean="0"/>
              <a:t>, RED, Adaptive RED, </a:t>
            </a:r>
            <a:r>
              <a:rPr lang="en-US" dirty="0" err="1" smtClean="0"/>
              <a:t>CoDel</a:t>
            </a:r>
            <a:endParaRPr lang="en-US" dirty="0"/>
          </a:p>
          <a:p>
            <a:pPr lvl="1"/>
            <a:r>
              <a:rPr lang="en-US" dirty="0" smtClean="0"/>
              <a:t>planned for ns-3.26:  FQ-</a:t>
            </a:r>
            <a:r>
              <a:rPr lang="en-US" dirty="0" err="1" smtClean="0"/>
              <a:t>CoDel</a:t>
            </a:r>
            <a:r>
              <a:rPr lang="en-US" dirty="0" smtClean="0"/>
              <a:t>, PIE, Byte Queue Limits (BQL)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615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NetDevice trace hooks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838200"/>
          </a:xfrm>
        </p:spPr>
        <p:txBody>
          <a:bodyPr/>
          <a:lstStyle/>
          <a:p>
            <a:r>
              <a:rPr lang="en-US" smtClean="0"/>
              <a:t>Example:  CsmaNetDevice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85</a:t>
            </a:fld>
            <a:endParaRPr lang="en-GB"/>
          </a:p>
        </p:txBody>
      </p:sp>
      <p:grpSp>
        <p:nvGrpSpPr>
          <p:cNvPr id="6" name="Group 32"/>
          <p:cNvGrpSpPr/>
          <p:nvPr/>
        </p:nvGrpSpPr>
        <p:grpSpPr>
          <a:xfrm>
            <a:off x="457200" y="1524000"/>
            <a:ext cx="8196140" cy="4560332"/>
            <a:chOff x="457200" y="1524000"/>
            <a:chExt cx="8196140" cy="456033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200400"/>
              <a:ext cx="1524000" cy="917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2057400" y="2209800"/>
              <a:ext cx="68580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057400" y="3505200"/>
              <a:ext cx="762000" cy="2057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895600" y="1905000"/>
              <a:ext cx="321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CsmaNetDevice::Send ()</a:t>
              </a:r>
              <a:endPara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4267200" y="2286000"/>
              <a:ext cx="0" cy="6858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886200" y="2895600"/>
              <a:ext cx="0" cy="914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886200" y="3810000"/>
              <a:ext cx="6858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572000" y="2895600"/>
              <a:ext cx="0" cy="914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 bwMode="auto">
            <a:xfrm>
              <a:off x="3886200" y="3581400"/>
              <a:ext cx="685800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86200" y="3352800"/>
              <a:ext cx="685800" cy="22860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886200" y="3124200"/>
              <a:ext cx="6858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0400" y="4800600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CsmaNetDevice::</a:t>
              </a:r>
            </a:p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TransmitStart()</a:t>
              </a:r>
              <a:endPara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4267200" y="3962400"/>
              <a:ext cx="0" cy="6858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7010400" y="2286000"/>
              <a:ext cx="0" cy="24384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019800" y="4800600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CsmaNetDevice::</a:t>
              </a:r>
            </a:p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Receive()</a:t>
              </a:r>
              <a:endPara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" name="Can 26"/>
            <p:cNvSpPr/>
            <p:nvPr/>
          </p:nvSpPr>
          <p:spPr bwMode="auto">
            <a:xfrm rot="5400000">
              <a:off x="5372100" y="4229100"/>
              <a:ext cx="304800" cy="3276600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0600" y="571500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</a:rPr>
                <a:t>CsmaChannel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0800" y="1524000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NetDevice::</a:t>
              </a:r>
            </a:p>
            <a:p>
              <a:r>
                <a:rPr lang="en-US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ReceiveCallback</a:t>
              </a:r>
              <a:endParaRPr lang="en-US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24200" y="327660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smtClean="0">
                  <a:solidFill>
                    <a:schemeClr val="tx1"/>
                  </a:solidFill>
                </a:rPr>
                <a:t>queue</a:t>
              </a:r>
              <a:endParaRPr lang="en-US" sz="1400" i="1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2743200" y="2514600"/>
            <a:ext cx="5784820" cy="2426732"/>
            <a:chOff x="2743200" y="2514600"/>
            <a:chExt cx="5784820" cy="2426732"/>
          </a:xfrm>
        </p:grpSpPr>
        <p:sp>
          <p:nvSpPr>
            <p:cNvPr id="34" name="TextBox 33"/>
            <p:cNvSpPr txBox="1"/>
            <p:nvPr/>
          </p:nvSpPr>
          <p:spPr>
            <a:xfrm>
              <a:off x="7315200" y="25146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MacRx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24400" y="28194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MacDrop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95800" y="25908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MacTx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43400" y="3810000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MacTxBackoff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3200" y="42672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PhyTxBegin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19400" y="457200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PhyTxEnd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43400" y="44196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PhyTxDrop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86400" y="3200400"/>
              <a:ext cx="18261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Sniffer</a:t>
              </a:r>
            </a:p>
            <a:p>
              <a:r>
                <a:rPr lang="en-US" b="1" smtClean="0">
                  <a:solidFill>
                    <a:schemeClr val="tx1"/>
                  </a:solidFill>
                </a:rPr>
                <a:t>PromiscSniffer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86600" y="42672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1"/>
                  </a:solidFill>
                </a:rPr>
                <a:t>PhyRxEnd</a:t>
              </a:r>
            </a:p>
            <a:p>
              <a:r>
                <a:rPr lang="en-US" b="1" smtClean="0">
                  <a:solidFill>
                    <a:schemeClr val="tx1"/>
                  </a:solidFill>
                </a:rPr>
                <a:t>PhyRxDrop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0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Nodes, Mobility, and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50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nodes have to be created before simulation starts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Position Allocators setup initial position of nodes</a:t>
            </a:r>
          </a:p>
          <a:p>
            <a:pPr lvl="1"/>
            <a:r>
              <a:rPr lang="en-US" dirty="0" smtClean="0"/>
              <a:t>List, Grid, Random position…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Mobility models specify how nodes will move</a:t>
            </a:r>
          </a:p>
          <a:p>
            <a:pPr lvl="1"/>
            <a:r>
              <a:rPr lang="en-US" dirty="0" smtClean="0"/>
              <a:t>Constant position, constant velocity/acceleration, waypoint…</a:t>
            </a:r>
          </a:p>
          <a:p>
            <a:pPr lvl="1"/>
            <a:r>
              <a:rPr lang="en-US" dirty="0" smtClean="0"/>
              <a:t>Trace-file based from mobility tools such as SUMO, </a:t>
            </a:r>
            <a:r>
              <a:rPr lang="en-US" dirty="0" err="1" smtClean="0"/>
              <a:t>BonnMotion</a:t>
            </a:r>
            <a:r>
              <a:rPr lang="en-US" dirty="0" smtClean="0"/>
              <a:t> (using NS2 format) </a:t>
            </a:r>
          </a:p>
          <a:p>
            <a:pPr lvl="1"/>
            <a:r>
              <a:rPr lang="en-US" dirty="0" smtClean="0"/>
              <a:t>Routes Mobility using Google API (*)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261100"/>
            <a:ext cx="2209800" cy="460375"/>
          </a:xfrm>
        </p:spPr>
        <p:txBody>
          <a:bodyPr/>
          <a:lstStyle/>
          <a:p>
            <a:r>
              <a:rPr lang="en-US" b="1" dirty="0" smtClean="0"/>
              <a:t>ns-3 training, June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59FED-E9AC-A34F-A9FE-B6AFC9605985}" type="slidenum">
              <a:rPr lang="en-US" smtClean="0"/>
              <a:t>86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8560" y="5982184"/>
            <a:ext cx="266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09465"/>
                </a:solidFill>
              </a:rPr>
              <a:t>(*) Presented in WNS3 - 2015</a:t>
            </a:r>
            <a:endParaRPr lang="en-US" sz="1200" dirty="0">
              <a:solidFill>
                <a:srgbClr val="9094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Allocation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/>
              <a:t>List </a:t>
            </a:r>
            <a:br>
              <a:rPr lang="en-US" sz="2400" dirty="0"/>
            </a:br>
            <a:r>
              <a:rPr lang="en-US" sz="1800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  <a:b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// place two nodes at specific positions (100,0) and (0,100)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Ptr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ListPositionAllocator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&gt;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 =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CreateObject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ListPositionAllocator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&gt; ();</a:t>
            </a:r>
            <a:b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</a:b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-&gt;Add (Vector (100, 0, 0));</a:t>
            </a:r>
            <a:b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</a:b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-&gt;Add (Vector (0, 100, 0));</a:t>
            </a:r>
            <a:b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</a:br>
            <a:r>
              <a:rPr lang="en-US" sz="1800" dirty="0" err="1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800" dirty="0" err="1">
                <a:solidFill>
                  <a:schemeClr val="accent1"/>
                </a:solidFill>
                <a:latin typeface="Consolas"/>
                <a:cs typeface="Consolas"/>
              </a:rPr>
              <a:t>.SetPositionAllocator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positionAlloc</a:t>
            </a:r>
            <a:r>
              <a:rPr lang="en-US" sz="1800" dirty="0">
                <a:latin typeface="Consolas"/>
                <a:cs typeface="Consolas"/>
              </a:rPr>
              <a:t>);</a:t>
            </a:r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Grid Position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800" dirty="0" smtClean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mobility;</a:t>
            </a:r>
          </a:p>
          <a:p>
            <a:pPr marL="400050" lvl="1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>
                <a:latin typeface="Consolas"/>
                <a:cs typeface="Consolas"/>
              </a:rPr>
              <a:t>/ setup the grid itself: </a:t>
            </a:r>
            <a:r>
              <a:rPr lang="en-US" sz="1800" dirty="0" smtClean="0">
                <a:latin typeface="Consolas"/>
                <a:cs typeface="Consolas"/>
              </a:rPr>
              <a:t>nodes are laid out started </a:t>
            </a:r>
            <a:r>
              <a:rPr lang="en-US" sz="1800" dirty="0">
                <a:latin typeface="Consolas"/>
                <a:cs typeface="Consolas"/>
              </a:rPr>
              <a:t>from (-100,-100) with 20 </a:t>
            </a:r>
            <a:r>
              <a:rPr lang="en-US" sz="1800" dirty="0" smtClean="0">
                <a:latin typeface="Consolas"/>
                <a:cs typeface="Consolas"/>
              </a:rPr>
              <a:t>per </a:t>
            </a:r>
            <a:r>
              <a:rPr lang="en-US" sz="1800" dirty="0">
                <a:latin typeface="Consolas"/>
                <a:cs typeface="Consolas"/>
              </a:rPr>
              <a:t>row</a:t>
            </a:r>
            <a:r>
              <a:rPr lang="en-US" sz="1800" dirty="0" smtClean="0">
                <a:latin typeface="Consolas"/>
                <a:cs typeface="Consolas"/>
              </a:rPr>
              <a:t>, </a:t>
            </a:r>
            <a:r>
              <a:rPr lang="en-US" sz="1800" dirty="0">
                <a:latin typeface="Consolas"/>
                <a:cs typeface="Consolas"/>
              </a:rPr>
              <a:t>the x </a:t>
            </a:r>
            <a:endParaRPr lang="en-US" sz="1800" dirty="0" smtClean="0"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// interval </a:t>
            </a:r>
            <a:r>
              <a:rPr lang="en-US" sz="1800" dirty="0">
                <a:latin typeface="Consolas"/>
                <a:cs typeface="Consolas"/>
              </a:rPr>
              <a:t>between each object is 5 </a:t>
            </a:r>
            <a:r>
              <a:rPr lang="en-US" sz="1800" dirty="0" smtClean="0">
                <a:latin typeface="Consolas"/>
                <a:cs typeface="Consolas"/>
              </a:rPr>
              <a:t>meters and </a:t>
            </a:r>
            <a:r>
              <a:rPr lang="en-US" sz="1800" dirty="0">
                <a:latin typeface="Consolas"/>
                <a:cs typeface="Consolas"/>
              </a:rPr>
              <a:t>the y interval between each object is 20 meters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800" dirty="0" err="1" smtClean="0">
                <a:latin typeface="Consolas"/>
                <a:cs typeface="Consolas"/>
              </a:rPr>
              <a:t>.</a:t>
            </a:r>
            <a:r>
              <a:rPr lang="en-US" sz="1800" dirty="0" err="1" smtClean="0">
                <a:solidFill>
                  <a:schemeClr val="accent1"/>
                </a:solidFill>
                <a:latin typeface="Consolas"/>
                <a:cs typeface="Consolas"/>
              </a:rPr>
              <a:t>SetPositionAllocator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"ns3::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GridPositionAllocator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MinX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(-100.0),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MinY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(-100.0),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DeltaX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(5.0),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DeltaY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DoubleValue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(20.0),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GridWidth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UintegerValue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(20),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800" dirty="0" smtClean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LayoutType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", 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StringValue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 ("</a:t>
            </a:r>
            <a:r>
              <a:rPr lang="en-US" sz="1800" dirty="0" err="1">
                <a:solidFill>
                  <a:schemeClr val="accent5"/>
                </a:solidFill>
                <a:latin typeface="Consolas"/>
                <a:cs typeface="Consolas"/>
              </a:rPr>
              <a:t>RowFirst</a:t>
            </a:r>
            <a:r>
              <a:rPr lang="en-US" sz="1800" dirty="0">
                <a:solidFill>
                  <a:schemeClr val="accent5"/>
                </a:solidFill>
                <a:latin typeface="Consolas"/>
                <a:cs typeface="Consolas"/>
              </a:rPr>
              <a:t>")</a:t>
            </a:r>
            <a:r>
              <a:rPr lang="en-US" sz="1800" dirty="0">
                <a:latin typeface="Consolas"/>
                <a:cs typeface="Consolas"/>
              </a:rPr>
              <a:t>)</a:t>
            </a:r>
            <a:r>
              <a:rPr lang="en-US" sz="1800" dirty="0" smtClean="0">
                <a:latin typeface="Consolas"/>
                <a:cs typeface="Consolas"/>
              </a:rPr>
              <a:t>;</a:t>
            </a:r>
          </a:p>
          <a:p>
            <a:r>
              <a:rPr lang="en-US" sz="2400" dirty="0" smtClean="0"/>
              <a:t>Random Rectangle Position</a:t>
            </a:r>
            <a:endParaRPr lang="en-US" sz="2400" dirty="0"/>
          </a:p>
          <a:p>
            <a:pPr marL="400050" lvl="1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/</a:t>
            </a:r>
            <a:r>
              <a:rPr lang="en-US" sz="1800" dirty="0">
                <a:latin typeface="Consolas"/>
                <a:cs typeface="Consolas"/>
              </a:rPr>
              <a:t>/ </a:t>
            </a:r>
            <a:r>
              <a:rPr lang="en-US" sz="1800" dirty="0" smtClean="0">
                <a:latin typeface="Consolas"/>
                <a:cs typeface="Consolas"/>
              </a:rPr>
              <a:t>place nodes uniformly on a straight line from (0, 1000) </a:t>
            </a:r>
          </a:p>
          <a:p>
            <a:pPr marL="400050" lvl="1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sz="1800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956B43"/>
                </a:solidFill>
                <a:latin typeface="Consolas"/>
                <a:cs typeface="Consolas"/>
              </a:rPr>
              <a:t>Ptr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RandomRectanglePositionAllocator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&gt;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 =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CreateObject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&lt;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RandomRectanglePositionAllocator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&gt;();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-&gt;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SetAttribute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("X",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StringValue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("ns3::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UniformRandomVariable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[Min=0.0|Max=100.0]"));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-&gt;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SetAttribute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("Y", 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StringValue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("ns3::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ConstantRandomVariable</a:t>
            </a:r>
            <a:r>
              <a:rPr lang="en-US" sz="1800" dirty="0">
                <a:solidFill>
                  <a:srgbClr val="956B43"/>
                </a:solidFill>
                <a:latin typeface="Consolas"/>
                <a:cs typeface="Consolas"/>
              </a:rPr>
              <a:t>[Constant=50.0]"));</a:t>
            </a:r>
          </a:p>
          <a:p>
            <a:pPr marL="400050" lvl="1" indent="0"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1800" dirty="0" err="1" smtClean="0">
                <a:latin typeface="Consolas"/>
                <a:cs typeface="Consolas"/>
              </a:rPr>
              <a:t>.</a:t>
            </a:r>
            <a:r>
              <a:rPr lang="en-US" sz="1800" dirty="0" err="1" smtClean="0">
                <a:solidFill>
                  <a:schemeClr val="accent1"/>
                </a:solidFill>
                <a:latin typeface="Consolas"/>
                <a:cs typeface="Consolas"/>
              </a:rPr>
              <a:t>SetPositionAllocator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solidFill>
                  <a:srgbClr val="956B43"/>
                </a:solidFill>
                <a:latin typeface="Consolas"/>
                <a:cs typeface="Consolas"/>
              </a:rPr>
              <a:t>positionAloc</a:t>
            </a:r>
            <a:r>
              <a:rPr lang="en-US" sz="1800" dirty="0">
                <a:latin typeface="Consolas"/>
                <a:cs typeface="Consolas"/>
              </a:rPr>
              <a:t>);</a:t>
            </a:r>
            <a:endParaRPr lang="en-US" sz="1800" dirty="0" smtClean="0">
              <a:latin typeface="Consolas"/>
              <a:cs typeface="Consolas"/>
            </a:endParaRPr>
          </a:p>
          <a:p>
            <a:pPr marL="400050" lvl="1" indent="0">
              <a:buNone/>
            </a:pPr>
            <a:endParaRPr lang="en-US" sz="1400" dirty="0" smtClean="0">
              <a:latin typeface="Consolas"/>
              <a:cs typeface="Consolas"/>
            </a:endParaRPr>
          </a:p>
          <a:p>
            <a:pPr marL="400050" lvl="1" indent="0">
              <a:buNone/>
            </a:pP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332538"/>
            <a:ext cx="2101850" cy="460375"/>
          </a:xfrm>
        </p:spPr>
        <p:txBody>
          <a:bodyPr/>
          <a:lstStyle/>
          <a:p>
            <a:r>
              <a:rPr lang="en-US" b="1" smtClean="0"/>
              <a:t>ns-3 training, June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59FED-E9AC-A34F-A9FE-B6AFC9605985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Model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28" y="1171575"/>
            <a:ext cx="8423393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Constant Position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dirty="0" err="1" smtClean="0">
                <a:latin typeface="Consolas"/>
                <a:cs typeface="Consolas"/>
              </a:rPr>
              <a:t>.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SetMobilityModel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chemeClr val="accent5"/>
                </a:solidFill>
                <a:latin typeface="Consolas"/>
                <a:cs typeface="Consolas"/>
              </a:rPr>
              <a:t>"ns3::</a:t>
            </a:r>
            <a:r>
              <a:rPr lang="en-US" dirty="0" err="1">
                <a:solidFill>
                  <a:schemeClr val="accent5"/>
                </a:solidFill>
                <a:latin typeface="Consolas"/>
                <a:cs typeface="Consolas"/>
              </a:rPr>
              <a:t>ConstantPositionMobilityModel</a:t>
            </a:r>
            <a:r>
              <a:rPr lang="en-US" dirty="0">
                <a:solidFill>
                  <a:schemeClr val="accent5"/>
                </a:solidFill>
                <a:latin typeface="Consolas"/>
                <a:cs typeface="Consolas"/>
              </a:rPr>
              <a:t>"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400050" lvl="1" indent="0">
              <a:buNone/>
            </a:pP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dirty="0" err="1" smtClean="0">
                <a:latin typeface="Consolas"/>
                <a:cs typeface="Consolas"/>
              </a:rPr>
              <a:t>.</a:t>
            </a:r>
            <a:r>
              <a:rPr lang="en-US" dirty="0" err="1" smtClean="0">
                <a:solidFill>
                  <a:srgbClr val="94C600"/>
                </a:solidFill>
                <a:latin typeface="Consolas"/>
                <a:cs typeface="Consolas"/>
              </a:rPr>
              <a:t>Install</a:t>
            </a:r>
            <a:r>
              <a:rPr lang="en-US" dirty="0" smtClean="0">
                <a:solidFill>
                  <a:srgbClr val="94C600"/>
                </a:solidFill>
                <a:latin typeface="Consolas"/>
                <a:cs typeface="Consolas"/>
              </a:rPr>
              <a:t> (nodes</a:t>
            </a:r>
            <a:r>
              <a:rPr lang="en-US" dirty="0">
                <a:solidFill>
                  <a:srgbClr val="94C600"/>
                </a:solidFill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00050" lvl="1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/>
              <a:t>Constant Speed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/>
                <a:cs typeface="Consolas"/>
              </a:rPr>
              <a:t>MobilityHelper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 mobility;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dirty="0" err="1" smtClean="0">
                <a:latin typeface="Consolas"/>
                <a:cs typeface="Consolas"/>
              </a:rPr>
              <a:t>.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SetMobilityModel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"ns3::</a:t>
            </a:r>
            <a:r>
              <a:rPr lang="en-US" dirty="0" err="1">
                <a:solidFill>
                  <a:srgbClr val="956B43"/>
                </a:solidFill>
                <a:latin typeface="Consolas"/>
                <a:cs typeface="Consolas"/>
              </a:rPr>
              <a:t>ConstantVelocityMobilityModel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"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pPr marL="400050" lvl="1" indent="0">
              <a:buNone/>
            </a:pPr>
            <a:r>
              <a:rPr lang="en-US" sz="2700" dirty="0" smtClean="0">
                <a:latin typeface="Consolas"/>
                <a:cs typeface="Consolas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Consolas"/>
                <a:cs typeface="Consolas"/>
              </a:rPr>
              <a:t>mobility</a:t>
            </a:r>
            <a:r>
              <a:rPr lang="en-US" sz="2700" dirty="0" err="1" smtClean="0">
                <a:latin typeface="Consolas"/>
                <a:cs typeface="Consolas"/>
              </a:rPr>
              <a:t>.</a:t>
            </a:r>
            <a:r>
              <a:rPr lang="en-US" sz="2700" dirty="0" err="1" smtClean="0">
                <a:solidFill>
                  <a:srgbClr val="94C600"/>
                </a:solidFill>
                <a:latin typeface="Consolas"/>
                <a:cs typeface="Consolas"/>
              </a:rPr>
              <a:t>Install</a:t>
            </a:r>
            <a:r>
              <a:rPr lang="en-US" sz="2700" dirty="0" smtClean="0">
                <a:latin typeface="Consolas"/>
                <a:cs typeface="Consolas"/>
              </a:rPr>
              <a:t> </a:t>
            </a:r>
            <a:r>
              <a:rPr lang="en-US" sz="2700" dirty="0">
                <a:solidFill>
                  <a:srgbClr val="94C600"/>
                </a:solidFill>
                <a:latin typeface="Consolas"/>
                <a:cs typeface="Consolas"/>
              </a:rPr>
              <a:t>(nodes)</a:t>
            </a:r>
            <a:r>
              <a:rPr lang="en-US" sz="2700" dirty="0" smtClean="0">
                <a:latin typeface="Consolas"/>
                <a:cs typeface="Consolas"/>
              </a:rPr>
              <a:t>;</a:t>
            </a:r>
          </a:p>
          <a:p>
            <a:pPr marL="400050" lvl="1" indent="0">
              <a:buNone/>
            </a:pPr>
            <a:r>
              <a:rPr lang="en-US" sz="2700" dirty="0">
                <a:latin typeface="Consolas"/>
                <a:cs typeface="Consolas"/>
              </a:rPr>
              <a:t>	</a:t>
            </a:r>
            <a:r>
              <a:rPr lang="en-US" sz="2700" dirty="0" err="1" smtClean="0">
                <a:solidFill>
                  <a:schemeClr val="accent6"/>
                </a:solidFill>
                <a:latin typeface="Consolas"/>
                <a:cs typeface="Consolas"/>
              </a:rPr>
              <a:t>Ptr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&lt;</a:t>
            </a:r>
            <a:r>
              <a:rPr lang="en-US" sz="2700" dirty="0" err="1">
                <a:solidFill>
                  <a:schemeClr val="accent6"/>
                </a:solidFill>
                <a:latin typeface="Consolas"/>
                <a:cs typeface="Consolas"/>
              </a:rPr>
              <a:t>UniformRandomVariable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&gt; </a:t>
            </a:r>
            <a:r>
              <a:rPr lang="en-US" sz="2700" dirty="0" err="1">
                <a:solidFill>
                  <a:schemeClr val="accent6"/>
                </a:solidFill>
                <a:latin typeface="Consolas"/>
                <a:cs typeface="Consolas"/>
              </a:rPr>
              <a:t>rvar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 = </a:t>
            </a:r>
            <a:r>
              <a:rPr lang="en-US" sz="2700" dirty="0" err="1">
                <a:solidFill>
                  <a:schemeClr val="accent6"/>
                </a:solidFill>
                <a:latin typeface="Consolas"/>
                <a:cs typeface="Consolas"/>
              </a:rPr>
              <a:t>CreateObject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&lt;</a:t>
            </a:r>
            <a:r>
              <a:rPr lang="en-US" sz="2700" dirty="0" err="1">
                <a:solidFill>
                  <a:schemeClr val="accent6"/>
                </a:solidFill>
                <a:latin typeface="Consolas"/>
                <a:cs typeface="Consolas"/>
              </a:rPr>
              <a:t>UniformRandomVariable</a:t>
            </a:r>
            <a:r>
              <a:rPr lang="en-US" sz="2700" dirty="0">
                <a:solidFill>
                  <a:schemeClr val="accent6"/>
                </a:solidFill>
                <a:latin typeface="Consolas"/>
                <a:cs typeface="Consolas"/>
              </a:rPr>
              <a:t>&gt;();</a:t>
            </a:r>
            <a:endParaRPr lang="en-US" sz="2700" dirty="0"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2700" dirty="0">
                <a:latin typeface="Consolas"/>
                <a:cs typeface="Consolas"/>
              </a:rPr>
              <a:t> for (</a:t>
            </a:r>
            <a:r>
              <a:rPr lang="en-US" sz="2700" dirty="0" err="1">
                <a:latin typeface="Consolas"/>
                <a:cs typeface="Consolas"/>
              </a:rPr>
              <a:t>NodeContainer</a:t>
            </a:r>
            <a:r>
              <a:rPr lang="en-US" sz="2700" dirty="0">
                <a:latin typeface="Consolas"/>
                <a:cs typeface="Consolas"/>
              </a:rPr>
              <a:t>::Iterator </a:t>
            </a:r>
            <a:r>
              <a:rPr lang="en-US" sz="2700" dirty="0" err="1">
                <a:latin typeface="Consolas"/>
                <a:cs typeface="Consolas"/>
              </a:rPr>
              <a:t>i</a:t>
            </a:r>
            <a:r>
              <a:rPr lang="en-US" sz="2700" dirty="0">
                <a:latin typeface="Consolas"/>
                <a:cs typeface="Consolas"/>
              </a:rPr>
              <a:t> = </a:t>
            </a:r>
            <a:r>
              <a:rPr lang="en-US" sz="2700" dirty="0" err="1">
                <a:latin typeface="Consolas"/>
                <a:cs typeface="Consolas"/>
              </a:rPr>
              <a:t>nodes.Begin</a:t>
            </a:r>
            <a:r>
              <a:rPr lang="en-US" sz="2700" dirty="0">
                <a:latin typeface="Consolas"/>
                <a:cs typeface="Consolas"/>
              </a:rPr>
              <a:t> (); </a:t>
            </a:r>
            <a:r>
              <a:rPr lang="en-US" sz="2700" dirty="0" err="1">
                <a:latin typeface="Consolas"/>
                <a:cs typeface="Consolas"/>
              </a:rPr>
              <a:t>i</a:t>
            </a:r>
            <a:r>
              <a:rPr lang="en-US" sz="2700" dirty="0">
                <a:latin typeface="Consolas"/>
                <a:cs typeface="Consolas"/>
              </a:rPr>
              <a:t> != </a:t>
            </a:r>
            <a:r>
              <a:rPr lang="en-US" sz="2700" dirty="0" err="1">
                <a:latin typeface="Consolas"/>
                <a:cs typeface="Consolas"/>
              </a:rPr>
              <a:t>nodes.End</a:t>
            </a:r>
            <a:r>
              <a:rPr lang="en-US" sz="2700" dirty="0">
                <a:latin typeface="Consolas"/>
                <a:cs typeface="Consolas"/>
              </a:rPr>
              <a:t> (); ++</a:t>
            </a:r>
            <a:r>
              <a:rPr lang="en-US" sz="2700" dirty="0" err="1" smtClean="0">
                <a:latin typeface="Consolas"/>
                <a:cs typeface="Consolas"/>
              </a:rPr>
              <a:t>i</a:t>
            </a:r>
            <a:r>
              <a:rPr lang="en-US" sz="2700" dirty="0" smtClean="0">
                <a:latin typeface="Consolas"/>
                <a:cs typeface="Consolas"/>
              </a:rPr>
              <a:t>){</a:t>
            </a:r>
            <a:endParaRPr lang="en-US" sz="2700" dirty="0"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2700" dirty="0">
                <a:latin typeface="Consolas"/>
                <a:cs typeface="Consolas"/>
              </a:rPr>
              <a:t>	  </a:t>
            </a:r>
            <a:r>
              <a:rPr lang="en-US" sz="2700" dirty="0" err="1">
                <a:latin typeface="Consolas"/>
                <a:cs typeface="Consolas"/>
              </a:rPr>
              <a:t>Ptr</a:t>
            </a:r>
            <a:r>
              <a:rPr lang="en-US" sz="2700" dirty="0">
                <a:latin typeface="Consolas"/>
                <a:cs typeface="Consolas"/>
              </a:rPr>
              <a:t>&lt;Node&gt; node = (*</a:t>
            </a:r>
            <a:r>
              <a:rPr lang="en-US" sz="2700" dirty="0" err="1">
                <a:latin typeface="Consolas"/>
                <a:cs typeface="Consolas"/>
              </a:rPr>
              <a:t>i</a:t>
            </a:r>
            <a:r>
              <a:rPr lang="en-US" sz="2700" dirty="0">
                <a:latin typeface="Consolas"/>
                <a:cs typeface="Consolas"/>
              </a:rPr>
              <a:t>)</a:t>
            </a:r>
            <a:r>
              <a:rPr lang="en-US" sz="2700" dirty="0" smtClean="0">
                <a:latin typeface="Consolas"/>
                <a:cs typeface="Consolas"/>
              </a:rPr>
              <a:t>;</a:t>
            </a:r>
            <a:endParaRPr lang="en-US" sz="2700" dirty="0" smtClean="0">
              <a:solidFill>
                <a:schemeClr val="accent6"/>
              </a:solidFill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2700" dirty="0" smtClean="0">
                <a:solidFill>
                  <a:schemeClr val="accent6"/>
                </a:solidFill>
                <a:latin typeface="Consolas"/>
                <a:cs typeface="Consolas"/>
              </a:rPr>
              <a:t>	  double speed = </a:t>
            </a:r>
            <a:r>
              <a:rPr lang="en-US" sz="2700" dirty="0" err="1" smtClean="0">
                <a:solidFill>
                  <a:schemeClr val="accent6"/>
                </a:solidFill>
                <a:latin typeface="Consolas"/>
                <a:cs typeface="Consolas"/>
              </a:rPr>
              <a:t>rvar</a:t>
            </a:r>
            <a:r>
              <a:rPr lang="en-US" sz="2700" dirty="0" smtClean="0">
                <a:solidFill>
                  <a:schemeClr val="accent6"/>
                </a:solidFill>
                <a:latin typeface="Consolas"/>
                <a:cs typeface="Consolas"/>
              </a:rPr>
              <a:t>-&gt;</a:t>
            </a:r>
            <a:r>
              <a:rPr lang="en-US" sz="2700" dirty="0" err="1" smtClean="0">
                <a:solidFill>
                  <a:schemeClr val="accent6"/>
                </a:solidFill>
                <a:latin typeface="Consolas"/>
                <a:cs typeface="Consolas"/>
              </a:rPr>
              <a:t>GetValue</a:t>
            </a:r>
            <a:r>
              <a:rPr lang="en-US" sz="2700" dirty="0" smtClean="0">
                <a:solidFill>
                  <a:schemeClr val="accent6"/>
                </a:solidFill>
                <a:latin typeface="Consolas"/>
                <a:cs typeface="Consolas"/>
              </a:rPr>
              <a:t>(15, 25);</a:t>
            </a:r>
            <a:endParaRPr lang="en-US" sz="2700" dirty="0">
              <a:solidFill>
                <a:schemeClr val="accent6"/>
              </a:solidFill>
              <a:latin typeface="Consolas"/>
              <a:cs typeface="Consolas"/>
            </a:endParaRPr>
          </a:p>
          <a:p>
            <a:pPr marL="400050" lvl="1" indent="0">
              <a:buNone/>
            </a:pPr>
            <a:r>
              <a:rPr lang="en-US" sz="2700" dirty="0" smtClean="0">
                <a:latin typeface="Consolas"/>
                <a:cs typeface="Consolas"/>
              </a:rPr>
              <a:t>	  node</a:t>
            </a:r>
            <a:r>
              <a:rPr lang="en-US" sz="2700" dirty="0">
                <a:latin typeface="Consolas"/>
                <a:cs typeface="Consolas"/>
              </a:rPr>
              <a:t>-&gt;</a:t>
            </a:r>
            <a:r>
              <a:rPr lang="en-US" sz="2700" dirty="0" err="1">
                <a:latin typeface="Consolas"/>
                <a:cs typeface="Consolas"/>
              </a:rPr>
              <a:t>GetObject</a:t>
            </a:r>
            <a:r>
              <a:rPr lang="en-US" sz="2700" dirty="0">
                <a:latin typeface="Consolas"/>
                <a:cs typeface="Consolas"/>
              </a:rPr>
              <a:t>&lt;</a:t>
            </a:r>
            <a:r>
              <a:rPr lang="en-US" sz="2700" dirty="0" err="1">
                <a:solidFill>
                  <a:schemeClr val="accent5"/>
                </a:solidFill>
                <a:latin typeface="Consolas"/>
                <a:cs typeface="Consolas"/>
              </a:rPr>
              <a:t>ConstantVelocityMobilityModel</a:t>
            </a:r>
            <a:r>
              <a:rPr lang="en-US" sz="2700" dirty="0" smtClean="0">
                <a:latin typeface="Consolas"/>
                <a:cs typeface="Consolas"/>
              </a:rPr>
              <a:t>&gt;(</a:t>
            </a:r>
            <a:r>
              <a:rPr lang="en-US" sz="2700" dirty="0">
                <a:latin typeface="Consolas"/>
                <a:cs typeface="Consolas"/>
              </a:rPr>
              <a:t>)-&gt;</a:t>
            </a:r>
            <a:r>
              <a:rPr lang="en-US" sz="2700" dirty="0" err="1" smtClean="0">
                <a:solidFill>
                  <a:srgbClr val="94C600"/>
                </a:solidFill>
                <a:latin typeface="Consolas"/>
                <a:cs typeface="Consolas"/>
              </a:rPr>
              <a:t>SetVelocity</a:t>
            </a:r>
            <a:r>
              <a:rPr lang="en-US" sz="2700" dirty="0" smtClean="0">
                <a:latin typeface="Consolas"/>
                <a:cs typeface="Consolas"/>
              </a:rPr>
              <a:t>(Vector(</a:t>
            </a:r>
            <a:r>
              <a:rPr lang="en-US" sz="2700" dirty="0" smtClean="0">
                <a:solidFill>
                  <a:srgbClr val="FEA022"/>
                </a:solidFill>
                <a:latin typeface="Consolas"/>
                <a:cs typeface="Consolas"/>
              </a:rPr>
              <a:t>speed</a:t>
            </a:r>
            <a:r>
              <a:rPr lang="en-US" sz="2700" dirty="0" smtClean="0">
                <a:latin typeface="Consolas"/>
                <a:cs typeface="Consolas"/>
              </a:rPr>
              <a:t>,0,0</a:t>
            </a:r>
            <a:r>
              <a:rPr lang="en-US" sz="2700" dirty="0">
                <a:latin typeface="Consolas"/>
                <a:cs typeface="Consolas"/>
              </a:rPr>
              <a:t>));</a:t>
            </a:r>
          </a:p>
          <a:p>
            <a:pPr marL="400050" lvl="1" indent="0">
              <a:buNone/>
            </a:pPr>
            <a:r>
              <a:rPr lang="en-US" sz="2700" dirty="0" smtClean="0">
                <a:latin typeface="Consolas"/>
                <a:cs typeface="Consolas"/>
              </a:rPr>
              <a:t> }</a:t>
            </a:r>
          </a:p>
          <a:p>
            <a:pPr marL="400050" lvl="1" indent="0">
              <a:buNone/>
            </a:pPr>
            <a:endParaRPr lang="en-US" sz="2700" dirty="0">
              <a:latin typeface="Consolas"/>
              <a:cs typeface="Consolas"/>
            </a:endParaRPr>
          </a:p>
          <a:p>
            <a:r>
              <a:rPr lang="en-US" dirty="0" smtClean="0"/>
              <a:t>Trace-file based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::string </a:t>
            </a:r>
            <a:r>
              <a:rPr lang="en-US" dirty="0" err="1" smtClean="0">
                <a:latin typeface="Consolas"/>
                <a:cs typeface="Consolas"/>
              </a:rPr>
              <a:t>traceFile</a:t>
            </a:r>
            <a:r>
              <a:rPr lang="en-US" dirty="0" smtClean="0">
                <a:latin typeface="Consolas"/>
                <a:cs typeface="Consolas"/>
              </a:rPr>
              <a:t> = “</a:t>
            </a:r>
            <a:r>
              <a:rPr lang="en-US" dirty="0" err="1" smtClean="0">
                <a:latin typeface="Consolas"/>
                <a:cs typeface="Consolas"/>
              </a:rPr>
              <a:t>mobility_trace.txt</a:t>
            </a:r>
            <a:r>
              <a:rPr lang="en-US" dirty="0" smtClean="0">
                <a:latin typeface="Consolas"/>
                <a:cs typeface="Consolas"/>
              </a:rPr>
              <a:t>”;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// Create Ns2MobilityHelper with the specified trace log file as parameter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956B43"/>
                </a:solidFill>
                <a:latin typeface="Consolas"/>
                <a:cs typeface="Consolas"/>
              </a:rPr>
              <a:t>Ns2MobilityHelper 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ns2 = Ns2MobilityHelper (</a:t>
            </a:r>
            <a:r>
              <a:rPr lang="en-US" dirty="0" err="1">
                <a:solidFill>
                  <a:srgbClr val="956B43"/>
                </a:solidFill>
                <a:latin typeface="Consolas"/>
                <a:cs typeface="Consolas"/>
              </a:rPr>
              <a:t>traceFile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400050" lvl="1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>
                <a:solidFill>
                  <a:srgbClr val="956B43"/>
                </a:solidFill>
                <a:latin typeface="Consolas"/>
                <a:cs typeface="Consolas"/>
              </a:rPr>
              <a:t>ns2.Install (); </a:t>
            </a:r>
            <a:r>
              <a:rPr lang="en-US" dirty="0">
                <a:latin typeface="Consolas"/>
                <a:cs typeface="Consolas"/>
              </a:rPr>
              <a:t>// configure movements for each node, while reading trace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59FED-E9AC-A34F-A9FE-B6AFC9605985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ns-3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ns-3-highway-mobility (</a:t>
            </a:r>
            <a:r>
              <a:rPr lang="en-US" dirty="0">
                <a:hlinkClick r:id="rId2"/>
              </a:rPr>
              <a:t>https://code.google.com/p/ns-3-highway-mobility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 IDM and MOBIL change lane, highway class, traffic-lights.</a:t>
            </a:r>
          </a:p>
          <a:p>
            <a:pPr lvl="1"/>
            <a:r>
              <a:rPr lang="en-US" dirty="0" smtClean="0"/>
              <a:t>Based on ns-3.8</a:t>
            </a:r>
          </a:p>
          <a:p>
            <a:pPr lvl="1"/>
            <a:r>
              <a:rPr lang="en-US" dirty="0" smtClean="0"/>
              <a:t>No longer maintained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Virtual </a:t>
            </a:r>
            <a:r>
              <a:rPr lang="en-US" dirty="0"/>
              <a:t>Traffic Lights (PROMELA) (</a:t>
            </a:r>
            <a:r>
              <a:rPr lang="en-US" dirty="0">
                <a:hlinkClick r:id="rId3"/>
              </a:rPr>
              <a:t>https://dsn.tm.kit.edu/misc_3434.</a:t>
            </a:r>
            <a:r>
              <a:rPr lang="en-US" dirty="0" smtClean="0">
                <a:hlinkClick r:id="rId3"/>
              </a:rPr>
              <a:t>php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Manhattan IDM mobility model</a:t>
            </a:r>
          </a:p>
          <a:p>
            <a:pPr lvl="1"/>
            <a:r>
              <a:rPr lang="en-US" dirty="0" smtClean="0"/>
              <a:t>NLOS propagation loss models</a:t>
            </a:r>
          </a:p>
          <a:p>
            <a:pPr lvl="1"/>
            <a:r>
              <a:rPr lang="en-US" dirty="0" smtClean="0"/>
              <a:t>(Virtual) Traffic Light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ns-3 training,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59FED-E9AC-A34F-A9FE-B6AFC9605985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5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99" name="Flowchart: Alternate Process 98"/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Flowchart: Alternate Process 99"/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Flowchart: Alternate Process 100"/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Flowchart: Alternate Process 104"/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lowchart: Alternate Process 105"/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Flowchart: Alternate Process 106"/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lowchart: Alternate Process 107"/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Flowchart: Alternate Process 108"/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Flowchart: Alternate Process 109"/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Flowchart: Alternate Process 110"/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Flowchart: Alternate Process 111"/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csma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point-to-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spectrum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tap-bridge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virtual-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net-device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wifi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wimax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3" name="Right Brace 122"/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devices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uan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6" name="Flowchart: Alternate Process 125"/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mesh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8" name="Flowchart: Alternate Process 127"/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lr-wpan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038600" cy="584775"/>
          </a:xfrm>
        </p:spPr>
        <p:txBody>
          <a:bodyPr/>
          <a:lstStyle/>
          <a:p>
            <a:r>
              <a:rPr lang="en-US" dirty="0" smtClean="0"/>
              <a:t>Current models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Flowchart: Alternate Process 4"/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lowchart: Alternate Process 7"/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network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29" name="Flowchart: Alternate Process 28"/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propagation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mobility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mpi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energy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 bwMode="auto">
          <a:xfrm>
            <a:off x="6965950" y="64738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C6B60B-2CC9-4460-A963-BD67CE20671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oup 82"/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6" name="Flowchart: Alternate Process 15"/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nix-vector-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routing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aodv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dsdv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olsr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click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protocols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openflow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85"/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Alternate Process 65"/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Alternate Process 68"/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flow-monitor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BRITE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topology-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Right Brace 73"/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utilities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stats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config</a:t>
              </a:r>
              <a:r>
                <a:rPr lang="en-US" sz="1600" dirty="0" smtClean="0">
                  <a:solidFill>
                    <a:schemeClr val="tx1"/>
                  </a:solidFill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netanim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1" name="Flowchart: Alternate Process 80"/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visualizer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4267200"/>
            <a:ext cx="2961602" cy="1243584"/>
            <a:chOff x="381000" y="5257800"/>
            <a:chExt cx="3896845" cy="762000"/>
          </a:xfrm>
        </p:grpSpPr>
        <p:sp>
          <p:nvSpPr>
            <p:cNvPr id="83" name="AutoShape 28"/>
            <p:cNvSpPr>
              <a:spLocks noChangeArrowheads="1"/>
            </p:cNvSpPr>
            <p:nvPr/>
          </p:nvSpPr>
          <p:spPr bwMode="auto">
            <a:xfrm>
              <a:off x="381000" y="5257800"/>
              <a:ext cx="3810000" cy="762000"/>
            </a:xfrm>
            <a:prstGeom prst="wedgeRoundRectCallout">
              <a:avLst>
                <a:gd name="adj1" fmla="val 62448"/>
                <a:gd name="adj2" fmla="val 71661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9"/>
            <p:cNvSpPr txBox="1">
              <a:spLocks noChangeArrowheads="1"/>
            </p:cNvSpPr>
            <p:nvPr/>
          </p:nvSpPr>
          <p:spPr bwMode="auto">
            <a:xfrm>
              <a:off x="530225" y="5410200"/>
              <a:ext cx="1667093" cy="397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Smart pointers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Dynamic </a:t>
              </a:r>
              <a:r>
                <a:rPr lang="en-US" sz="1200" b="1" smtClean="0">
                  <a:solidFill>
                    <a:srgbClr val="000000"/>
                  </a:solidFill>
                </a:rPr>
                <a:t>types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Attributes</a:t>
              </a: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2284413" y="5410200"/>
              <a:ext cx="1993432" cy="510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Callbacks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Tracing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Logging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Random Variables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21287" y="4800600"/>
            <a:ext cx="1309688" cy="990600"/>
            <a:chOff x="5221287" y="4800600"/>
            <a:chExt cx="1309688" cy="990600"/>
          </a:xfrm>
        </p:grpSpPr>
        <p:sp>
          <p:nvSpPr>
            <p:cNvPr id="89" name="AutoShape 22"/>
            <p:cNvSpPr>
              <a:spLocks noChangeArrowheads="1"/>
            </p:cNvSpPr>
            <p:nvPr/>
          </p:nvSpPr>
          <p:spPr bwMode="auto">
            <a:xfrm>
              <a:off x="5257800" y="4800600"/>
              <a:ext cx="1182687" cy="990600"/>
            </a:xfrm>
            <a:prstGeom prst="wedgeRoundRectCallout">
              <a:avLst>
                <a:gd name="adj1" fmla="val -118995"/>
                <a:gd name="adj2" fmla="val 40546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5221287" y="5029200"/>
              <a:ext cx="1309688" cy="64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Events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Scheduler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Time arithmetic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648200" y="3352800"/>
            <a:ext cx="1752600" cy="838200"/>
            <a:chOff x="4648200" y="3352800"/>
            <a:chExt cx="1752600" cy="838200"/>
          </a:xfrm>
        </p:grpSpPr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4648200" y="3352800"/>
              <a:ext cx="1752600" cy="838200"/>
            </a:xfrm>
            <a:prstGeom prst="wedgeRoundRectCallout">
              <a:avLst>
                <a:gd name="adj1" fmla="val -62872"/>
                <a:gd name="adj2" fmla="val 12955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27"/>
            <p:cNvSpPr txBox="1">
              <a:spLocks noChangeArrowheads="1"/>
            </p:cNvSpPr>
            <p:nvPr/>
          </p:nvSpPr>
          <p:spPr bwMode="auto">
            <a:xfrm>
              <a:off x="4648200" y="3352800"/>
              <a:ext cx="1736725" cy="823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Tags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Headers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Pcap/ascii file writing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81200" y="1981200"/>
            <a:ext cx="1708150" cy="2030412"/>
            <a:chOff x="457200" y="2008188"/>
            <a:chExt cx="1708150" cy="2030412"/>
          </a:xfrm>
        </p:grpSpPr>
        <p:sp>
          <p:nvSpPr>
            <p:cNvPr id="103" name="AutoShape 31"/>
            <p:cNvSpPr>
              <a:spLocks noChangeArrowheads="1"/>
            </p:cNvSpPr>
            <p:nvPr/>
          </p:nvSpPr>
          <p:spPr bwMode="auto">
            <a:xfrm>
              <a:off x="457200" y="2008188"/>
              <a:ext cx="1447800" cy="2030412"/>
            </a:xfrm>
            <a:prstGeom prst="wedgeRoundRectCallout">
              <a:avLst>
                <a:gd name="adj1" fmla="val 68704"/>
                <a:gd name="adj2" fmla="val 8777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1631950" cy="1554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Node class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NetDevice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Address types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(Ipv4, MAC, etc.)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Queues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Socket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Ipv4 ABCs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sockets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45765" y="1982837"/>
            <a:ext cx="2693035" cy="2118886"/>
            <a:chOff x="2945765" y="1982837"/>
            <a:chExt cx="2693035" cy="2118886"/>
          </a:xfrm>
        </p:grpSpPr>
        <p:sp>
          <p:nvSpPr>
            <p:cNvPr id="11" name="Flowchart: Alternate Process 10"/>
            <p:cNvSpPr/>
            <p:nvPr/>
          </p:nvSpPr>
          <p:spPr bwMode="auto">
            <a:xfrm>
              <a:off x="2991655" y="199469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5765" y="2070894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applications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IPv4</a:t>
              </a:r>
              <a:r>
                <a:rPr lang="en-US" sz="1600" dirty="0" smtClean="0">
                  <a:solidFill>
                    <a:schemeClr val="tx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v6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7" name="Flowchart: Alternate Process 96"/>
            <p:cNvSpPr/>
            <p:nvPr/>
          </p:nvSpPr>
          <p:spPr bwMode="auto">
            <a:xfrm>
              <a:off x="4323545" y="198283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256690" y="2105566"/>
              <a:ext cx="1382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internet-apps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1" name="Flowchart: Alternate Process 130"/>
            <p:cNvSpPr/>
            <p:nvPr/>
          </p:nvSpPr>
          <p:spPr bwMode="auto">
            <a:xfrm>
              <a:off x="3352433" y="3492123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293226" y="3612406"/>
              <a:ext cx="13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traffic-control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5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Propagation Loss</a:t>
            </a:r>
          </a:p>
          <a:p>
            <a:pPr lvl="1"/>
            <a:r>
              <a:rPr lang="en-US" dirty="0" smtClean="0"/>
              <a:t>ITUR1411, </a:t>
            </a:r>
            <a:r>
              <a:rPr lang="en-US" dirty="0" err="1" smtClean="0"/>
              <a:t>LogDistance</a:t>
            </a:r>
            <a:r>
              <a:rPr lang="en-US" dirty="0" smtClean="0"/>
              <a:t>, </a:t>
            </a:r>
            <a:r>
              <a:rPr lang="en-US" dirty="0" err="1" smtClean="0"/>
              <a:t>ThreeLogDistance</a:t>
            </a:r>
            <a:r>
              <a:rPr lang="en-US" dirty="0" smtClean="0"/>
              <a:t>, Range, </a:t>
            </a:r>
            <a:r>
              <a:rPr lang="en-US" dirty="0" err="1" smtClean="0"/>
              <a:t>TwoRayGround</a:t>
            </a:r>
            <a:r>
              <a:rPr lang="en-US" dirty="0" smtClean="0"/>
              <a:t>, </a:t>
            </a:r>
            <a:r>
              <a:rPr lang="en-US" dirty="0" err="1" smtClean="0"/>
              <a:t>Friis</a:t>
            </a:r>
            <a:endParaRPr lang="en-US" dirty="0" smtClean="0"/>
          </a:p>
          <a:p>
            <a:pPr lvl="1"/>
            <a:r>
              <a:rPr lang="en-US" dirty="0" err="1" smtClean="0"/>
              <a:t>Nakagami</a:t>
            </a:r>
            <a:r>
              <a:rPr lang="en-US" dirty="0" smtClean="0"/>
              <a:t>, Jakes</a:t>
            </a:r>
          </a:p>
          <a:p>
            <a:pPr lvl="1"/>
            <a:r>
              <a:rPr lang="en-US" dirty="0" smtClean="0"/>
              <a:t>Obstacle model (*)</a:t>
            </a:r>
          </a:p>
          <a:p>
            <a:endParaRPr lang="en-US" dirty="0"/>
          </a:p>
          <a:p>
            <a:r>
              <a:rPr lang="en-US" dirty="0" smtClean="0"/>
              <a:t>Propagation Delay</a:t>
            </a:r>
          </a:p>
          <a:p>
            <a:pPr lvl="1"/>
            <a:r>
              <a:rPr lang="en-US" dirty="0" smtClean="0"/>
              <a:t>Constant Speed</a:t>
            </a:r>
          </a:p>
          <a:p>
            <a:pPr lvl="1"/>
            <a:r>
              <a:rPr lang="en-US" dirty="0" smtClean="0"/>
              <a:t>Random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Be careful </a:t>
            </a:r>
            <a:r>
              <a:rPr lang="en-US" dirty="0" smtClean="0"/>
              <a:t>when </a:t>
            </a:r>
            <a:r>
              <a:rPr lang="en-US" dirty="0"/>
              <a:t>using </a:t>
            </a:r>
            <a:r>
              <a:rPr lang="en-US" dirty="0" err="1" smtClean="0">
                <a:solidFill>
                  <a:schemeClr val="accent5"/>
                </a:solidFill>
                <a:latin typeface="Consolas"/>
                <a:cs typeface="Consolas"/>
              </a:rPr>
              <a:t>YansWifiChannelHelper</a:t>
            </a:r>
            <a:r>
              <a:rPr lang="en-US" dirty="0" smtClean="0">
                <a:solidFill>
                  <a:schemeClr val="accent5"/>
                </a:solidFill>
                <a:latin typeface="Consolas"/>
                <a:cs typeface="Consolas"/>
              </a:rPr>
              <a:t>::Default()</a:t>
            </a:r>
            <a:r>
              <a:rPr lang="en-US" dirty="0" smtClean="0">
                <a:solidFill>
                  <a:schemeClr val="accent5"/>
                </a:solidFill>
                <a:cs typeface="Consolas"/>
              </a:rPr>
              <a:t> </a:t>
            </a:r>
            <a:r>
              <a:rPr lang="en-US" dirty="0" smtClean="0">
                <a:cs typeface="Consolas"/>
              </a:rPr>
              <a:t>the </a:t>
            </a:r>
            <a:r>
              <a:rPr lang="en-US" dirty="0" err="1" smtClean="0">
                <a:cs typeface="Consolas"/>
              </a:rPr>
              <a:t>LogDistance</a:t>
            </a:r>
            <a:r>
              <a:rPr lang="en-US" dirty="0" smtClean="0">
                <a:cs typeface="Consolas"/>
              </a:rPr>
              <a:t> propagation model is added. Calling 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AddPropagationLoss</a:t>
            </a:r>
            <a:r>
              <a:rPr lang="en-US" dirty="0" smtClean="0">
                <a:solidFill>
                  <a:srgbClr val="94C600"/>
                </a:solidFill>
                <a:latin typeface="Consolas"/>
                <a:cs typeface="Consolas"/>
              </a:rPr>
              <a:t>()</a:t>
            </a:r>
            <a:r>
              <a:rPr lang="en-US" dirty="0" smtClean="0">
                <a:solidFill>
                  <a:srgbClr val="94C600"/>
                </a:solidFill>
                <a:cs typeface="Consolas"/>
              </a:rPr>
              <a:t> </a:t>
            </a:r>
            <a:r>
              <a:rPr lang="en-US" dirty="0" smtClean="0">
                <a:cs typeface="Consolas"/>
              </a:rPr>
              <a:t>again will add a </a:t>
            </a:r>
            <a:r>
              <a:rPr lang="en-US" i="1" dirty="0" smtClean="0">
                <a:cs typeface="Consolas"/>
              </a:rPr>
              <a:t>second</a:t>
            </a:r>
            <a:r>
              <a:rPr lang="en-US" dirty="0" smtClean="0">
                <a:cs typeface="Consolas"/>
              </a:rPr>
              <a:t> propagation loss model.</a:t>
            </a:r>
            <a:endParaRPr lang="en-US" i="1" dirty="0">
              <a:latin typeface="Consolas"/>
              <a:cs typeface="Consola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399" y="6277505"/>
            <a:ext cx="2296487" cy="460375"/>
          </a:xfrm>
        </p:spPr>
        <p:txBody>
          <a:bodyPr/>
          <a:lstStyle/>
          <a:p>
            <a:r>
              <a:rPr lang="en-US" b="1" smtClean="0"/>
              <a:t>ns-3 training, June 2016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59FED-E9AC-A34F-A9FE-B6AFC9605985}" type="slidenum">
              <a:rPr lang="en-US" smtClean="0"/>
              <a:t>90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77887" y="2796867"/>
            <a:ext cx="3040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(*) Presented in WNS3 2015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318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Depends on many factors</a:t>
            </a:r>
          </a:p>
          <a:p>
            <a:pPr lvl="1"/>
            <a:r>
              <a:rPr lang="en-US" sz="2400" dirty="0" smtClean="0"/>
              <a:t>Propagation loss model and PHY configuration</a:t>
            </a:r>
          </a:p>
          <a:p>
            <a:pPr lvl="1"/>
            <a:r>
              <a:rPr lang="en-US" sz="2400" dirty="0" smtClean="0"/>
              <a:t>Frame size (big </a:t>
            </a:r>
            <a:r>
              <a:rPr lang="en-US" sz="2400" dirty="0" err="1" smtClean="0"/>
              <a:t>vs</a:t>
            </a:r>
            <a:r>
              <a:rPr lang="en-US" sz="2400" dirty="0" smtClean="0"/>
              <a:t> small)</a:t>
            </a:r>
          </a:p>
          <a:p>
            <a:pPr lvl="1"/>
            <a:r>
              <a:rPr lang="en-US" sz="2400" dirty="0" smtClean="0"/>
              <a:t>Transmission mode (6Mbps </a:t>
            </a:r>
            <a:r>
              <a:rPr lang="en-US" sz="2400" dirty="0" err="1" smtClean="0"/>
              <a:t>vs</a:t>
            </a:r>
            <a:r>
              <a:rPr lang="en-US" sz="2400" dirty="0" smtClean="0"/>
              <a:t> 54 Mbps)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32538"/>
            <a:ext cx="2101850" cy="460375"/>
          </a:xfrm>
        </p:spPr>
        <p:txBody>
          <a:bodyPr/>
          <a:lstStyle/>
          <a:p>
            <a:r>
              <a:rPr lang="en-US" b="1" dirty="0" smtClean="0"/>
              <a:t>ns-3 training, June 2016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59FED-E9AC-A34F-A9FE-B6AFC9605985}" type="slidenum">
              <a:rPr lang="en-US" smtClean="0"/>
              <a:t>91</a:t>
            </a:fld>
            <a:endParaRPr lang="en-US" dirty="0"/>
          </a:p>
        </p:txBody>
      </p:sp>
      <p:pic>
        <p:nvPicPr>
          <p:cNvPr id="6" name="Picture 5" descr="Screen Shot 2015-04-20 at 13.30.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2" y="3650376"/>
            <a:ext cx="4506120" cy="2475787"/>
          </a:xfrm>
          <a:prstGeom prst="rect">
            <a:avLst/>
          </a:prstGeom>
        </p:spPr>
      </p:pic>
      <p:pic>
        <p:nvPicPr>
          <p:cNvPr id="7" name="Picture 6" descr="Screen Shot 2015-04-20 at 13.31.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62" y="3650375"/>
            <a:ext cx="4333771" cy="24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678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 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through four additional revisions of the example program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wns3-version2.cc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wns3-version3.cc</a:t>
            </a:r>
          </a:p>
          <a:p>
            <a:pPr lvl="1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wns3-version4.cc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747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Footer Placeholder 3"/>
          <p:cNvSpPr>
            <a:spLocks noGrp="1"/>
          </p:cNvSpPr>
          <p:nvPr>
            <p:ph type="ftr" idx="10"/>
          </p:nvPr>
        </p:nvSpPr>
        <p:spPr>
          <a:xfrm>
            <a:off x="1143000" y="3541712"/>
            <a:ext cx="7239000" cy="1752600"/>
          </a:xfrm>
        </p:spPr>
        <p:txBody>
          <a:bodyPr/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ns-3 Annual meeting</a:t>
            </a:r>
          </a:p>
          <a:p>
            <a:pPr>
              <a:defRPr/>
            </a:pPr>
            <a:r>
              <a:rPr lang="en-US" sz="2400" dirty="0" smtClean="0"/>
              <a:t>June 2016</a:t>
            </a:r>
            <a:endParaRPr lang="en-GB" sz="24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03D83E0-59C4-4B67-B75E-BBECB8AFFDAF}" type="slidenum">
              <a:rPr lang="en-GB" smtClean="0"/>
              <a:pPr/>
              <a:t>93</a:t>
            </a:fld>
            <a:endParaRPr lang="en-GB" smtClean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Training:  Packets</a:t>
            </a:r>
            <a:endParaRPr lang="en-GB" dirty="0"/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727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1025" cy="86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ns-3 Packet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Packet is an advanced data structure with the following capabilities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Supports fragmentation and reassembly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Supports real or virtual application data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Extensible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Serializable (for emulation)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Supports pretty-printing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Efficient (copy-on-write semantics)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94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118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1025" cy="86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ns-3 Packet structure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Analogous to an mbuf/skbuff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95</a:t>
            </a:fld>
            <a:endParaRPr lang="en-GB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894138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544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01025" cy="86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Copy-on-write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01025" cy="4875213"/>
          </a:xfrm>
          <a:ln/>
        </p:spPr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/>
              <a:t>Copy data bytes only as needed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03438" cy="461963"/>
          </a:xfrm>
          <a:prstGeom prst="rect">
            <a:avLst/>
          </a:prstGeom>
        </p:spPr>
        <p:txBody>
          <a:bodyPr/>
          <a:lstStyle/>
          <a:p>
            <a:fld id="{FC9F80B6-4050-47C8-8EE0-B255F9D12BC6}" type="slidenum">
              <a:rPr lang="en-GB"/>
              <a:pPr/>
              <a:t>96</a:t>
            </a:fld>
            <a:endParaRPr lang="en-GB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0"/>
            <a:ext cx="5981700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371600" y="685800"/>
            <a:ext cx="228600" cy="1588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6170613"/>
            <a:ext cx="489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Figure source:  Mathieu </a:t>
            </a:r>
            <a:r>
              <a:rPr lang="en-US" dirty="0" err="1" smtClean="0">
                <a:solidFill>
                  <a:schemeClr val="tx1"/>
                </a:solidFill>
              </a:rPr>
              <a:t>Lacage's</a:t>
            </a:r>
            <a:r>
              <a:rPr lang="en-US" dirty="0" smtClean="0">
                <a:solidFill>
                  <a:schemeClr val="tx1"/>
                </a:solidFill>
              </a:rPr>
              <a:t> Ph.D. thesis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62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and trailers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operations on packet involve adding and removing an ns3::Header</a:t>
            </a:r>
          </a:p>
          <a:p>
            <a:r>
              <a:rPr lang="en-US" dirty="0" smtClean="0"/>
              <a:t>class ns3::Header must implement four methods: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Serialize()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Deserialize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GetSerializedSize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534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and trailers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Headers are serialized into the packet byte buffer with Packet::</a:t>
            </a:r>
            <a:r>
              <a:rPr lang="en-US" dirty="0" err="1" smtClean="0"/>
              <a:t>AddHeader</a:t>
            </a:r>
            <a:r>
              <a:rPr lang="en-US" dirty="0" smtClean="0"/>
              <a:t>() and removed with Packet::</a:t>
            </a:r>
            <a:r>
              <a:rPr lang="en-US" dirty="0" err="1" smtClean="0"/>
              <a:t>RemoveHeader</a:t>
            </a:r>
            <a:r>
              <a:rPr lang="en-US" dirty="0" smtClean="0"/>
              <a:t>()</a:t>
            </a:r>
          </a:p>
          <a:p>
            <a:r>
              <a:rPr lang="en-US" dirty="0" smtClean="0"/>
              <a:t>Headers can also be 'Peeked' without removal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&lt;Packet&gt;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Create&lt;Packet&gt; ();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UdpHeader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hdr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// Note:  not heap allocated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AddHeader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hdr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Ipv4Header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iphdr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AddHeader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iphdr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407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Packet tag objects allow packets to carry around simulator-specific metadata</a:t>
            </a:r>
          </a:p>
          <a:p>
            <a:pPr lvl="1"/>
            <a:r>
              <a:rPr lang="en-US" sz="2400" dirty="0" smtClean="0"/>
              <a:t>Such as a "unique ID" for packets or </a:t>
            </a:r>
          </a:p>
          <a:p>
            <a:r>
              <a:rPr lang="en-US" sz="2800" dirty="0" smtClean="0"/>
              <a:t>Tags may associate with byte ranges of data, or with the whole packet</a:t>
            </a:r>
          </a:p>
          <a:p>
            <a:pPr lvl="1"/>
            <a:r>
              <a:rPr lang="en-US" sz="2400" dirty="0" smtClean="0"/>
              <a:t>Distinction is important when packets are fragmented and reassembled</a:t>
            </a:r>
          </a:p>
          <a:p>
            <a:r>
              <a:rPr lang="en-US" sz="2800" dirty="0" smtClean="0"/>
              <a:t>Tags presently are not preserved across serialization boundaries (e.g. MPI)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ns-3 Annual meeting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201A23D-B3FF-4502-901F-6DD3E2262DF4}" type="slidenum">
              <a:rPr lang="en-GB" smtClean="0"/>
              <a:pPr>
                <a:defRPr/>
              </a:pPr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525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rectorate_template_vg">
  <a:themeElements>
    <a:clrScheme name="directorate_template_v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rectorate_template_vg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48" charset="0"/>
            <a:ea typeface="ＭＳ Ｐゴシック" pitchFamily="48" charset="-128"/>
            <a:cs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48" charset="0"/>
            <a:ea typeface="ＭＳ Ｐゴシック" pitchFamily="48" charset="-128"/>
            <a:cs typeface="ＭＳ Ｐゴシック" pitchFamily="48" charset="-128"/>
          </a:defRPr>
        </a:defPPr>
      </a:lstStyle>
    </a:lnDef>
  </a:objectDefaults>
  <a:extraClrSchemeLst>
    <a:extraClrScheme>
      <a:clrScheme name="directorate_template_v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12568</Words>
  <Application>Microsoft Office PowerPoint</Application>
  <PresentationFormat>On-screen Show (4:3)</PresentationFormat>
  <Paragraphs>2485</Paragraphs>
  <Slides>225</Slides>
  <Notes>71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225</vt:i4>
      </vt:variant>
    </vt:vector>
  </HeadingPairs>
  <TitlesOfParts>
    <vt:vector size="241" baseType="lpstr">
      <vt:lpstr>ＭＳ Ｐゴシック</vt:lpstr>
      <vt:lpstr>Arial</vt:lpstr>
      <vt:lpstr>Arial Narrow</vt:lpstr>
      <vt:lpstr>Consolas</vt:lpstr>
      <vt:lpstr>Courier New</vt:lpstr>
      <vt:lpstr>Geneva CE</vt:lpstr>
      <vt:lpstr>Helvetica</vt:lpstr>
      <vt:lpstr>Impact</vt:lpstr>
      <vt:lpstr>Lucida Grande</vt:lpstr>
      <vt:lpstr>Symbol</vt:lpstr>
      <vt:lpstr>Times</vt:lpstr>
      <vt:lpstr>Times New Roman</vt:lpstr>
      <vt:lpstr>Wingdings</vt:lpstr>
      <vt:lpstr>ヒラギノ角ゴ Pro W3</vt:lpstr>
      <vt:lpstr>Default Design</vt:lpstr>
      <vt:lpstr>directorate_template_vg</vt:lpstr>
      <vt:lpstr>PowerPoint Presentation</vt:lpstr>
      <vt:lpstr>Software overview</vt:lpstr>
      <vt:lpstr>Discrete-event simulation basics</vt:lpstr>
      <vt:lpstr>The basic ns-3 architecture</vt:lpstr>
      <vt:lpstr>Software orientation</vt:lpstr>
      <vt:lpstr>ns-3 does not have a graphical IDE</vt:lpstr>
      <vt:lpstr>ns-3 not written in a high-level language</vt:lpstr>
      <vt:lpstr>Software organization</vt:lpstr>
      <vt:lpstr>Current models</vt:lpstr>
      <vt:lpstr>Module organization</vt:lpstr>
      <vt:lpstr>ns-3 programs</vt:lpstr>
      <vt:lpstr>Python bindings</vt:lpstr>
      <vt:lpstr>Integrating other tools and libraries</vt:lpstr>
      <vt:lpstr>Other libraries</vt:lpstr>
      <vt:lpstr>Gnuplot</vt:lpstr>
      <vt:lpstr>Enabling gnuplot for your code</vt:lpstr>
      <vt:lpstr>Matplotlib</vt:lpstr>
      <vt:lpstr>Click Modular Router</vt:lpstr>
      <vt:lpstr>OpenFlow Switch</vt:lpstr>
      <vt:lpstr>CORE emulator</vt:lpstr>
      <vt:lpstr>mininet emulator</vt:lpstr>
      <vt:lpstr>Co-simulation frameworks have emerged</vt:lpstr>
      <vt:lpstr>FAQs</vt:lpstr>
      <vt:lpstr>Summarizing</vt:lpstr>
      <vt:lpstr>Finding documentation and code</vt:lpstr>
      <vt:lpstr>Resources</vt:lpstr>
      <vt:lpstr>Suggested steps</vt:lpstr>
      <vt:lpstr>APIs</vt:lpstr>
      <vt:lpstr>Contributed code and associated projects</vt:lpstr>
      <vt:lpstr>Reading existing code</vt:lpstr>
      <vt:lpstr>Review</vt:lpstr>
      <vt:lpstr>PowerPoint Presentation</vt:lpstr>
      <vt:lpstr>Software introduction</vt:lpstr>
      <vt:lpstr>Software building</vt:lpstr>
      <vt:lpstr>ns-3 uses the 'waf' build system</vt:lpstr>
      <vt:lpstr>waf configuration</vt:lpstr>
      <vt:lpstr>wscript example</vt:lpstr>
      <vt:lpstr>waf build</vt:lpstr>
      <vt:lpstr>Running programs</vt:lpstr>
      <vt:lpstr>Build variations</vt:lpstr>
      <vt:lpstr>Controlling the modular build</vt:lpstr>
      <vt:lpstr>Building without wscript</vt:lpstr>
      <vt:lpstr>PowerPoint Presentation</vt:lpstr>
      <vt:lpstr>Simulator core</vt:lpstr>
      <vt:lpstr>Simulator example</vt:lpstr>
      <vt:lpstr>Simulator example (in Python)</vt:lpstr>
      <vt:lpstr>Simulation program flow</vt:lpstr>
      <vt:lpstr>Command-line arguments</vt:lpstr>
      <vt:lpstr>Time in ns-3</vt:lpstr>
      <vt:lpstr>Events in ns-3</vt:lpstr>
      <vt:lpstr>Simulator and Schedulers</vt:lpstr>
      <vt:lpstr>Random Variables</vt:lpstr>
      <vt:lpstr>Random variables and independent replications</vt:lpstr>
      <vt:lpstr>ns-3 random number generator</vt:lpstr>
      <vt:lpstr>Key Terminology</vt:lpstr>
      <vt:lpstr>Streams and Substreams</vt:lpstr>
      <vt:lpstr>Run number vs. seed</vt:lpstr>
      <vt:lpstr>Setting the stream number</vt:lpstr>
      <vt:lpstr>Putting it together</vt:lpstr>
      <vt:lpstr>PowerPoint Presentation</vt:lpstr>
      <vt:lpstr>Example walkthrough</vt:lpstr>
      <vt:lpstr>Example program</vt:lpstr>
      <vt:lpstr>Fundamentals</vt:lpstr>
      <vt:lpstr>Node basics</vt:lpstr>
      <vt:lpstr>NetDevices and Channels</vt:lpstr>
      <vt:lpstr>Internet Stack</vt:lpstr>
      <vt:lpstr>Other basic models in ns-3</vt:lpstr>
      <vt:lpstr>Structure of an ns-3 program</vt:lpstr>
      <vt:lpstr>Helper API</vt:lpstr>
      <vt:lpstr>Containers</vt:lpstr>
      <vt:lpstr>The Helper API (vs. low-level API)</vt:lpstr>
      <vt:lpstr>Helper Objects</vt:lpstr>
      <vt:lpstr>Installation onto containers</vt:lpstr>
      <vt:lpstr>Native IP models</vt:lpstr>
      <vt:lpstr>IP address configuration</vt:lpstr>
      <vt:lpstr>Internet stack</vt:lpstr>
      <vt:lpstr>ns-3 TCP</vt:lpstr>
      <vt:lpstr>Native TCP models</vt:lpstr>
      <vt:lpstr>ns-3 simulation cradle</vt:lpstr>
      <vt:lpstr>ns-3 simulation cradle</vt:lpstr>
      <vt:lpstr>Review of sample program (cont.)</vt:lpstr>
      <vt:lpstr>Applications and sockets</vt:lpstr>
      <vt:lpstr>Sockets API</vt:lpstr>
      <vt:lpstr>New in ns-3.25:  traffic control</vt:lpstr>
      <vt:lpstr>NetDevice trace hooks</vt:lpstr>
      <vt:lpstr>Nodes, Mobility, and Position</vt:lpstr>
      <vt:lpstr>Position Allocation Examples</vt:lpstr>
      <vt:lpstr>Mobility Model Example</vt:lpstr>
      <vt:lpstr>Interesting ns-3 extensions</vt:lpstr>
      <vt:lpstr>Propagation Models</vt:lpstr>
      <vt:lpstr>Communication Range</vt:lpstr>
      <vt:lpstr>Example program iterations</vt:lpstr>
      <vt:lpstr>PowerPoint Presentation</vt:lpstr>
      <vt:lpstr>ns-3 Packet</vt:lpstr>
      <vt:lpstr>ns-3 Packet structure</vt:lpstr>
      <vt:lpstr>Copy-on-write</vt:lpstr>
      <vt:lpstr>Headers and trailers</vt:lpstr>
      <vt:lpstr>Headers and trailers (cont.)</vt:lpstr>
      <vt:lpstr>Packet tags</vt:lpstr>
      <vt:lpstr>PacketTag vs. ByteTag</vt:lpstr>
      <vt:lpstr>Tag example</vt:lpstr>
      <vt:lpstr>Packet metadata</vt:lpstr>
      <vt:lpstr>Ptr&lt;Packet&gt;</vt:lpstr>
      <vt:lpstr>PowerPoint Presentation</vt:lpstr>
      <vt:lpstr>Object metadata system</vt:lpstr>
      <vt:lpstr>Smart pointers</vt:lpstr>
      <vt:lpstr>Examples</vt:lpstr>
      <vt:lpstr>Dynamic run-time object aggregation</vt:lpstr>
      <vt:lpstr>Usage</vt:lpstr>
      <vt:lpstr>Attributes and default values</vt:lpstr>
      <vt:lpstr>ns-3 attribute system</vt:lpstr>
      <vt:lpstr>Short digression: Object metadata system</vt:lpstr>
      <vt:lpstr>Use cases for attributes</vt:lpstr>
      <vt:lpstr>Use cases for attributes (cont.)‏</vt:lpstr>
      <vt:lpstr>How to handle attributes</vt:lpstr>
      <vt:lpstr>Navigating the attributes</vt:lpstr>
      <vt:lpstr>Attribute namespace</vt:lpstr>
      <vt:lpstr>Navigating the attributes using paths</vt:lpstr>
      <vt:lpstr>What users will do</vt:lpstr>
      <vt:lpstr>Fine-grained attribute handling</vt:lpstr>
      <vt:lpstr>Attribute documentation</vt:lpstr>
      <vt:lpstr>Options to manipulate attributes</vt:lpstr>
      <vt:lpstr>Summary on ns-3 objects</vt:lpstr>
      <vt:lpstr>PowerPoint Presentation</vt:lpstr>
      <vt:lpstr>Writing and debugging new programs</vt:lpstr>
      <vt:lpstr>Python bindings</vt:lpstr>
      <vt:lpstr>Debugging support</vt:lpstr>
      <vt:lpstr>Debugging support (cont.)</vt:lpstr>
      <vt:lpstr>Running C++ programs through gdb</vt:lpstr>
      <vt:lpstr>Running C++ programs through valgrind</vt:lpstr>
      <vt:lpstr>Testing</vt:lpstr>
      <vt:lpstr>Test framework</vt:lpstr>
      <vt:lpstr>Improving performance</vt:lpstr>
      <vt:lpstr>PowerPoint Presentation</vt:lpstr>
      <vt:lpstr>Overview</vt:lpstr>
      <vt:lpstr>PyViz overview</vt:lpstr>
      <vt:lpstr>Pyviz screenshot (Graphviz layout) </vt:lpstr>
      <vt:lpstr>Pyviz and FlowMonitor</vt:lpstr>
      <vt:lpstr>Enabling PyViz in your simulations</vt:lpstr>
      <vt:lpstr>FlowMonitor</vt:lpstr>
      <vt:lpstr>FlowMonitor architecture</vt:lpstr>
      <vt:lpstr>FlowMonitor statistics</vt:lpstr>
      <vt:lpstr>FlowMonitor configuration</vt:lpstr>
      <vt:lpstr>FlowMonitor output</vt:lpstr>
      <vt:lpstr>NetAnim</vt:lpstr>
      <vt:lpstr>NetAnim key features</vt:lpstr>
      <vt:lpstr>PowerPoint Presentation</vt:lpstr>
      <vt:lpstr>Outline</vt:lpstr>
      <vt:lpstr>Emulation support</vt:lpstr>
      <vt:lpstr>ns-3 emulation modes</vt:lpstr>
      <vt:lpstr>Example use case:  testbeds</vt:lpstr>
      <vt:lpstr>Example use case:  PlanetLab</vt:lpstr>
      <vt:lpstr>Example use case:  mininet</vt:lpstr>
      <vt:lpstr>Emulation Devices</vt:lpstr>
      <vt:lpstr>Device models</vt:lpstr>
      <vt:lpstr>“TapBridge":  netns and ns-3 integration</vt:lpstr>
      <vt:lpstr>TapBridge modes</vt:lpstr>
      <vt:lpstr>ConfigureLocal</vt:lpstr>
      <vt:lpstr>UseLocal</vt:lpstr>
      <vt:lpstr>UseBridge</vt:lpstr>
      <vt:lpstr>FdNetDevice</vt:lpstr>
      <vt:lpstr>EmuFdNetDeviceHelper</vt:lpstr>
      <vt:lpstr>PlanetLabFdNetDeviceHelper</vt:lpstr>
      <vt:lpstr>ns-3 over host sockets</vt:lpstr>
      <vt:lpstr>Generic Emulation Issues</vt:lpstr>
      <vt:lpstr>Tracing in NS-3</vt:lpstr>
      <vt:lpstr>Chapter 7: Tracing</vt:lpstr>
      <vt:lpstr>More advanced tracing with NS3</vt:lpstr>
      <vt:lpstr>You could use print statements, but I wouldn’t recommend it</vt:lpstr>
      <vt:lpstr>The basic idea: trace sources and sinks</vt:lpstr>
      <vt:lpstr>A simple low-level example: callbacks</vt:lpstr>
      <vt:lpstr>A simple low-level example: fourth.cc</vt:lpstr>
      <vt:lpstr>A simple-low level example: the trace source</vt:lpstr>
      <vt:lpstr>A simple-low level example: the trace source</vt:lpstr>
      <vt:lpstr>A simple low-level example: the trace sink</vt:lpstr>
      <vt:lpstr>A low-level example: the main function</vt:lpstr>
      <vt:lpstr>A low-level example: running fourth.cc</vt:lpstr>
      <vt:lpstr>Using Config to connect to trace sources</vt:lpstr>
      <vt:lpstr>Dissecting the Config path in third.cc</vt:lpstr>
      <vt:lpstr>Object aggregation in NS3</vt:lpstr>
      <vt:lpstr>Dissecting the Config path in third.cc</vt:lpstr>
      <vt:lpstr>How to Find and Connect Trace Sources, and Discover Callback Signatures</vt:lpstr>
      <vt:lpstr>What trace sources are available?</vt:lpstr>
      <vt:lpstr>What trace sources are available?</vt:lpstr>
      <vt:lpstr>What string do I use to connect?</vt:lpstr>
      <vt:lpstr>What string do I use to connect?</vt:lpstr>
      <vt:lpstr>What string do I use to connect?</vt:lpstr>
      <vt:lpstr>What string do I use to connect?</vt:lpstr>
      <vt:lpstr>What are the return value and arguments for the callback function?</vt:lpstr>
      <vt:lpstr>What return value and arguments for the callback function?</vt:lpstr>
      <vt:lpstr>What about TracedValue?</vt:lpstr>
      <vt:lpstr>A real example</vt:lpstr>
      <vt:lpstr>Congestion windows 101 (from Wikipedia)</vt:lpstr>
      <vt:lpstr>Are there trace sources available?</vt:lpstr>
      <vt:lpstr>Are there trace sources available?</vt:lpstr>
      <vt:lpstr>Are there trace sources available?</vt:lpstr>
      <vt:lpstr>How do we get started writing our script?</vt:lpstr>
      <vt:lpstr>Avoiding a common mistake in NS3</vt:lpstr>
      <vt:lpstr>Overview of fifth.cc</vt:lpstr>
      <vt:lpstr>Creating our own application: the MyApp class</vt:lpstr>
      <vt:lpstr>Creating our own application: the MyApp class</vt:lpstr>
      <vt:lpstr>Creating our own application: the MyApp class</vt:lpstr>
      <vt:lpstr>The trace sinks</vt:lpstr>
      <vt:lpstr>Introducing errors in the channel</vt:lpstr>
      <vt:lpstr>Setting the application on the receiver node</vt:lpstr>
      <vt:lpstr>Connecting the sender’s socket, and connecting the trace source</vt:lpstr>
      <vt:lpstr>Setting up the application on the sender node</vt:lpstr>
      <vt:lpstr>Running fifth.cc: text output</vt:lpstr>
      <vt:lpstr>Running fifth.cc: plotting the results</vt:lpstr>
      <vt:lpstr>That’s nice, but…</vt:lpstr>
      <vt:lpstr>A sixth.cc walkthrough: CwndChange callback</vt:lpstr>
      <vt:lpstr>A sixth.cc walkthrough: RxDrop callback</vt:lpstr>
      <vt:lpstr>Running sixth.cc</vt:lpstr>
      <vt:lpstr>Just for fun: what happens to uncorrupted packets?</vt:lpstr>
      <vt:lpstr>Using trace helpers</vt:lpstr>
      <vt:lpstr>Two categories of trace helpers</vt:lpstr>
      <vt:lpstr>NS3 uses “mixin” classes to ensure tracing works the same way across all devices or interfaces</vt:lpstr>
      <vt:lpstr>The PcapHelperForDevice mixin class</vt:lpstr>
      <vt:lpstr>Pcap Tracing Device Helper: EnablePcap methods</vt:lpstr>
      <vt:lpstr>Pcap Tracing Device Helper: filename selection</vt:lpstr>
      <vt:lpstr>Ascii Tracing Device Helpers</vt:lpstr>
      <vt:lpstr>Ascii Tracing Device Helpers: filename selection</vt:lpstr>
      <vt:lpstr>Pcap Tracing Protocol Helpers</vt:lpstr>
      <vt:lpstr>Ascii Tracing Protocol Helpers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2016-06-13T13:52:50Z</dcterms:modified>
</cp:coreProperties>
</file>