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56" r:id="rId2"/>
    <p:sldId id="889" r:id="rId3"/>
    <p:sldId id="751" r:id="rId4"/>
    <p:sldId id="752" r:id="rId5"/>
    <p:sldId id="753" r:id="rId6"/>
    <p:sldId id="754" r:id="rId7"/>
    <p:sldId id="755" r:id="rId8"/>
    <p:sldId id="756" r:id="rId9"/>
    <p:sldId id="757" r:id="rId10"/>
    <p:sldId id="758" r:id="rId11"/>
    <p:sldId id="759" r:id="rId12"/>
    <p:sldId id="760" r:id="rId13"/>
    <p:sldId id="891" r:id="rId14"/>
    <p:sldId id="892" r:id="rId15"/>
    <p:sldId id="761" r:id="rId16"/>
    <p:sldId id="893" r:id="rId17"/>
    <p:sldId id="762" r:id="rId18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152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63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B32D12-27B8-4784-9A85-A3A493F6454C}" type="slidenum">
              <a:rPr lang="en-GB"/>
              <a:pPr/>
              <a:t>10</a:t>
            </a:fld>
            <a:endParaRPr lang="en-GB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65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2F1A20-2CE5-4E8E-9F8A-ED0AF8F69D7D}" type="slidenum">
              <a:rPr lang="en-GB"/>
              <a:pPr/>
              <a:t>11</a:t>
            </a:fld>
            <a:endParaRPr lang="en-GB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48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DC7AD9-E370-4AC4-9F2A-6BB053906B94}" type="slidenum">
              <a:rPr lang="en-GB"/>
              <a:pPr/>
              <a:t>12</a:t>
            </a:fld>
            <a:endParaRPr lang="en-GB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25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65ECFC-F881-4C41-8C7C-EE39FE783B99}" type="slidenum">
              <a:rPr lang="en-GB"/>
              <a:pPr/>
              <a:t>15</a:t>
            </a:fld>
            <a:endParaRPr lang="en-GB"/>
          </a:p>
        </p:txBody>
      </p:sp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13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Simulator core</a:t>
            </a:r>
          </a:p>
          <a:p>
            <a:pPr>
              <a:defRPr/>
            </a:pPr>
            <a:endParaRPr lang="en-GB" sz="2400" dirty="0"/>
          </a:p>
          <a:p>
            <a:pPr>
              <a:defRPr/>
            </a:pPr>
            <a:r>
              <a:rPr lang="en-GB" sz="2400" dirty="0" smtClean="0"/>
              <a:t>ns-3 </a:t>
            </a:r>
            <a:r>
              <a:rPr lang="en-GB" sz="2400" dirty="0" smtClean="0"/>
              <a:t>training, June 2016</a:t>
            </a:r>
            <a:endParaRPr lang="en-GB" sz="32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Random Variables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01025" cy="4875213"/>
          </a:xfrm>
          <a:ln/>
        </p:spPr>
        <p:txBody>
          <a:bodyPr/>
          <a:lstStyle/>
          <a:p>
            <a:pPr marL="312738" indent="-31273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/>
          </a:p>
          <a:p>
            <a:pPr marL="312738" indent="-312738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Currently implemented distributions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Uniform: values uniformly distributed in an interval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Constant: value is always the same (not really random)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Sequential: return a sequential list of predefined values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Exponential: exponential distribution (poisson process)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Normal (gaussian</a:t>
            </a:r>
            <a:r>
              <a:rPr lang="en-US" sz="2000" smtClean="0"/>
              <a:t>), Log-Normal, Pareto, Weibull, triangular</a:t>
            </a:r>
            <a:endParaRPr lang="en-US" sz="20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0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10</a:t>
            </a:fld>
            <a:endParaRPr lang="en-GB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343400" y="304800"/>
            <a:ext cx="4554750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</a:rPr>
              <a:t>from </a:t>
            </a:r>
            <a:r>
              <a:rPr lang="en-US" smtClean="0">
                <a:solidFill>
                  <a:srgbClr val="000000"/>
                </a:solidFill>
              </a:rPr>
              <a:t>src/core/examples/sample-rng-plot.py</a:t>
            </a:r>
            <a:endParaRPr lang="en-US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505200"/>
            <a:ext cx="329269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657600"/>
            <a:ext cx="4495800" cy="2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080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30188"/>
            <a:ext cx="8201025" cy="9477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Random variables and independent replications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/>
              <a:t>Many simulation uses involve running a number of </a:t>
            </a:r>
            <a:r>
              <a:rPr lang="en-US" i="1"/>
              <a:t>independent replications</a:t>
            </a:r>
            <a:r>
              <a:rPr lang="en-US"/>
              <a:t> of the same scenario</a:t>
            </a:r>
          </a:p>
          <a:p>
            <a:pPr marL="312738" indent="-312738"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/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/>
              <a:t>In ns-3, this is typically performed by incrementing the simulation </a:t>
            </a:r>
            <a:r>
              <a:rPr lang="en-US" i="1"/>
              <a:t>run number</a:t>
            </a:r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i="1"/>
              <a:t>not by changing seeds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11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534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random number generator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/>
              <a:t>Uses the MRG32k3a generator from Pierre L'Ecuyer 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http://www.iro.umontreal.ca/~lecuyer/myftp/papers/streams00.pdf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Period of PRNG is 3.1x10^57</a:t>
            </a:r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/>
              <a:t>Partitions a pseudo-random number generator into </a:t>
            </a:r>
            <a:r>
              <a:rPr lang="en-US" sz="2800" u="sng"/>
              <a:t>uncorrelated</a:t>
            </a:r>
            <a:r>
              <a:rPr lang="en-US" sz="2800"/>
              <a:t> </a:t>
            </a:r>
            <a:r>
              <a:rPr lang="en-US" sz="2800" i="1"/>
              <a:t>streams</a:t>
            </a:r>
            <a:r>
              <a:rPr lang="en-US" sz="2800"/>
              <a:t> and </a:t>
            </a:r>
            <a:r>
              <a:rPr lang="en-US" sz="2800" i="1"/>
              <a:t>substreams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Each </a:t>
            </a:r>
            <a:r>
              <a:rPr lang="en-US" sz="2400" smtClean="0"/>
              <a:t>RandomVariableStream </a:t>
            </a:r>
            <a:r>
              <a:rPr lang="en-US" sz="2400"/>
              <a:t>gets its own stream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This stream partitioned into substreams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856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Seed:  </a:t>
            </a:r>
            <a:r>
              <a:rPr lang="en-US" sz="2800" dirty="0" smtClean="0"/>
              <a:t>A set of values that generates an entirely new PRNG sequence</a:t>
            </a:r>
          </a:p>
          <a:p>
            <a:r>
              <a:rPr lang="en-US" sz="2800" b="1" dirty="0" smtClean="0"/>
              <a:t>Stream:  </a:t>
            </a:r>
            <a:r>
              <a:rPr lang="en-US" sz="2800" dirty="0" smtClean="0"/>
              <a:t>The PRNG sequence is divided into non-overlapping intervals called streams</a:t>
            </a:r>
          </a:p>
          <a:p>
            <a:r>
              <a:rPr lang="en-US" sz="2800" b="1" dirty="0" smtClean="0"/>
              <a:t>Run Number (</a:t>
            </a:r>
            <a:r>
              <a:rPr lang="en-US" sz="2800" b="1" dirty="0" err="1"/>
              <a:t>s</a:t>
            </a:r>
            <a:r>
              <a:rPr lang="en-US" sz="2800" b="1" dirty="0" err="1" smtClean="0"/>
              <a:t>ubstream</a:t>
            </a:r>
            <a:r>
              <a:rPr lang="en-US" sz="2800" b="1" dirty="0" smtClean="0"/>
              <a:t>):  </a:t>
            </a:r>
            <a:r>
              <a:rPr lang="en-US" sz="2800" dirty="0" smtClean="0"/>
              <a:t>Each stream is further divided to </a:t>
            </a:r>
            <a:r>
              <a:rPr lang="en-US" sz="2800" dirty="0" err="1" smtClean="0"/>
              <a:t>substreams</a:t>
            </a:r>
            <a:r>
              <a:rPr lang="en-US" sz="2800" dirty="0" smtClean="0"/>
              <a:t>, indexed by a variable called the run number.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27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Streams and </a:t>
            </a:r>
            <a:r>
              <a:rPr lang="en-US" dirty="0" err="1" smtClean="0"/>
              <a:t>Substreams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36" y="1289128"/>
            <a:ext cx="5486400" cy="4726379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 bwMode="auto">
          <a:xfrm>
            <a:off x="4571282" y="2187823"/>
            <a:ext cx="794090" cy="465346"/>
          </a:xfrm>
          <a:custGeom>
            <a:avLst/>
            <a:gdLst>
              <a:gd name="connsiteX0" fmla="*/ 0 w 794090"/>
              <a:gd name="connsiteY0" fmla="*/ 92812 h 465346"/>
              <a:gd name="connsiteX1" fmla="*/ 778933 w 794090"/>
              <a:gd name="connsiteY1" fmla="*/ 25079 h 465346"/>
              <a:gd name="connsiteX2" fmla="*/ 440266 w 794090"/>
              <a:gd name="connsiteY2" fmla="*/ 465346 h 46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4090" h="465346">
                <a:moveTo>
                  <a:pt x="0" y="92812"/>
                </a:moveTo>
                <a:cubicBezTo>
                  <a:pt x="352777" y="27901"/>
                  <a:pt x="705555" y="-37010"/>
                  <a:pt x="778933" y="25079"/>
                </a:cubicBezTo>
                <a:cubicBezTo>
                  <a:pt x="852311" y="87168"/>
                  <a:pt x="646288" y="276257"/>
                  <a:pt x="440266" y="465346"/>
                </a:cubicBezTo>
              </a:path>
            </a:pathLst>
          </a:custGeom>
          <a:noFill/>
          <a:ln w="762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1696403"/>
            <a:ext cx="2505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Incrementing the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 Number will move</a:t>
            </a:r>
          </a:p>
          <a:p>
            <a:r>
              <a:rPr lang="en-US" b="1" i="1" dirty="0" smtClean="0">
                <a:solidFill>
                  <a:schemeClr val="tx1"/>
                </a:solidFill>
              </a:rPr>
              <a:t>all</a:t>
            </a:r>
            <a:r>
              <a:rPr lang="en-US" dirty="0" smtClean="0">
                <a:solidFill>
                  <a:schemeClr val="tx1"/>
                </a:solidFill>
              </a:rPr>
              <a:t> streams to a new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substream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Left Brace 8"/>
          <p:cNvSpPr/>
          <p:nvPr/>
        </p:nvSpPr>
        <p:spPr bwMode="auto">
          <a:xfrm rot="1681728" flipH="1">
            <a:off x="4953742" y="4127400"/>
            <a:ext cx="533400" cy="1524000"/>
          </a:xfrm>
          <a:prstGeom prst="leftBrace">
            <a:avLst/>
          </a:prstGeom>
          <a:noFill/>
          <a:ln w="762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26296" y="4268190"/>
            <a:ext cx="26297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Each ns-3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RandomVariableStream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object is assigned to 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stream (by default,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randomly)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8733" y="5890864"/>
            <a:ext cx="801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Figure source:  </a:t>
            </a:r>
            <a:r>
              <a:rPr lang="en-US" sz="1200" dirty="0">
                <a:solidFill>
                  <a:schemeClr val="tx1"/>
                </a:solidFill>
              </a:rPr>
              <a:t>Pierre </a:t>
            </a:r>
            <a:r>
              <a:rPr lang="en-US" sz="1200" dirty="0" err="1">
                <a:solidFill>
                  <a:schemeClr val="tx1"/>
                </a:solidFill>
              </a:rPr>
              <a:t>L’Ecuyer</a:t>
            </a:r>
            <a:r>
              <a:rPr lang="en-US" sz="1200" dirty="0">
                <a:solidFill>
                  <a:schemeClr val="tx1"/>
                </a:solidFill>
              </a:rPr>
              <a:t>, Richard Simard, E. Jack Chen, and  </a:t>
            </a:r>
            <a:r>
              <a:rPr lang="en-US" sz="1200" dirty="0" smtClean="0">
                <a:solidFill>
                  <a:schemeClr val="tx1"/>
                </a:solidFill>
              </a:rPr>
              <a:t>W</a:t>
            </a:r>
            <a:r>
              <a:rPr lang="en-US" sz="1200" dirty="0">
                <a:solidFill>
                  <a:schemeClr val="tx1"/>
                </a:solidFill>
              </a:rPr>
              <a:t>. David Kelton.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An </a:t>
            </a:r>
            <a:r>
              <a:rPr lang="en-US" sz="1200" dirty="0">
                <a:solidFill>
                  <a:schemeClr val="tx1"/>
                </a:solidFill>
              </a:rPr>
              <a:t>object-oriented random number package with  </a:t>
            </a:r>
            <a:r>
              <a:rPr lang="en-US" sz="1200" dirty="0" smtClean="0">
                <a:solidFill>
                  <a:schemeClr val="tx1"/>
                </a:solidFill>
              </a:rPr>
              <a:t>many </a:t>
            </a:r>
            <a:r>
              <a:rPr lang="en-US" sz="1200" dirty="0">
                <a:solidFill>
                  <a:schemeClr val="tx1"/>
                </a:solidFill>
              </a:rPr>
              <a:t>long streams and </a:t>
            </a:r>
            <a:r>
              <a:rPr lang="en-US" sz="1200" dirty="0" err="1">
                <a:solidFill>
                  <a:schemeClr val="tx1"/>
                </a:solidFill>
              </a:rPr>
              <a:t>substreams</a:t>
            </a:r>
            <a:r>
              <a:rPr lang="en-US" sz="1200" dirty="0">
                <a:solidFill>
                  <a:schemeClr val="tx1"/>
                </a:solidFill>
              </a:rPr>
              <a:t>. Operations Research, 2001.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841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Run number vs. seed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1"/>
            <a:ext cx="8201025" cy="2895600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/>
              <a:t>If you increment the seed of the PRNG, the </a:t>
            </a:r>
            <a:r>
              <a:rPr lang="en-US" sz="2800" dirty="0" smtClean="0"/>
              <a:t>streams of random variable objects across </a:t>
            </a:r>
            <a:r>
              <a:rPr lang="en-US" sz="2800" dirty="0"/>
              <a:t>different runs are not guaranteed to be uncorrelated</a:t>
            </a: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/>
              <a:t>If you fix the seed, but increment the run number, you will get </a:t>
            </a:r>
            <a:r>
              <a:rPr lang="en-US" sz="2800" dirty="0" smtClean="0"/>
              <a:t>uncorrelated streams</a:t>
            </a:r>
            <a:endParaRPr lang="en-US" sz="28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15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315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stream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ns-3 implementation provides access to 2^64 streams</a:t>
            </a:r>
          </a:p>
          <a:p>
            <a:r>
              <a:rPr lang="en-US" sz="2400" dirty="0" smtClean="0"/>
              <a:t>2^63 are placed in a pool for automatic assignment, and 2^63 are reserved for fixed assignment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Users may optionally assign a stream number index to a random variable using the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SetStream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() </a:t>
            </a:r>
            <a:r>
              <a:rPr lang="en-US" sz="2400" dirty="0" smtClean="0"/>
              <a:t>method.</a:t>
            </a:r>
          </a:p>
          <a:p>
            <a:pPr lvl="1"/>
            <a:r>
              <a:rPr lang="en-US" sz="2000" dirty="0" smtClean="0"/>
              <a:t>This allows better control over selected random variables</a:t>
            </a:r>
          </a:p>
          <a:p>
            <a:pPr lvl="1"/>
            <a:r>
              <a:rPr lang="en-US" sz="2000" dirty="0" smtClean="0"/>
              <a:t>Many helpers have </a:t>
            </a:r>
            <a:r>
              <a:rPr lang="en-US" sz="2000" dirty="0" err="1" smtClean="0"/>
              <a:t>AssignStreams</a:t>
            </a:r>
            <a:r>
              <a:rPr lang="en-US" sz="2000" dirty="0" smtClean="0"/>
              <a:t> () methods to do this across many such random variables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048000"/>
            <a:ext cx="7477125" cy="114920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112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Putting it together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Example of scheduled event</a:t>
            </a:r>
            <a:endParaRPr lang="en-US" sz="280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17</a:t>
            </a:fld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5867400" cy="1162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00400"/>
            <a:ext cx="6305550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ounded Rectangle 6"/>
          <p:cNvSpPr/>
          <p:nvPr/>
        </p:nvSpPr>
        <p:spPr bwMode="auto">
          <a:xfrm>
            <a:off x="533400" y="5791200"/>
            <a:ext cx="7848600" cy="5334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 real-time, command-line, random variables...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4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Simulator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time</a:t>
            </a:r>
          </a:p>
          <a:p>
            <a:r>
              <a:rPr lang="en-US" dirty="0" smtClean="0"/>
              <a:t>Events</a:t>
            </a:r>
          </a:p>
          <a:p>
            <a:r>
              <a:rPr lang="en-US" dirty="0" smtClean="0"/>
              <a:t>Simulator and Scheduler</a:t>
            </a:r>
          </a:p>
          <a:p>
            <a:r>
              <a:rPr lang="en-US" dirty="0" smtClean="0"/>
              <a:t>Command line arguments</a:t>
            </a:r>
          </a:p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952500" y="5461961"/>
            <a:ext cx="7391400" cy="45878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485900" y="4625348"/>
            <a:ext cx="228600" cy="22860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H="1">
            <a:off x="1485900" y="4625348"/>
            <a:ext cx="228600" cy="22860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1600200" y="4601535"/>
            <a:ext cx="4762" cy="25241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 flipV="1">
            <a:off x="1457325" y="4738855"/>
            <a:ext cx="285750" cy="79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595437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1717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400300" y="5581022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33147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4671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752600" y="4465457"/>
            <a:ext cx="2417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Execute a function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(may generate additional events)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595437" y="4927122"/>
            <a:ext cx="0" cy="6126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878806" y="4945776"/>
            <a:ext cx="302419" cy="6312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943100" y="4945776"/>
            <a:ext cx="1381124" cy="5893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9" name="Freeform 18"/>
          <p:cNvSpPr/>
          <p:nvPr/>
        </p:nvSpPr>
        <p:spPr bwMode="auto">
          <a:xfrm>
            <a:off x="1595438" y="5887411"/>
            <a:ext cx="504825" cy="347664"/>
          </a:xfrm>
          <a:custGeom>
            <a:avLst/>
            <a:gdLst>
              <a:gd name="connsiteX0" fmla="*/ 0 w 504825"/>
              <a:gd name="connsiteY0" fmla="*/ 0 h 347664"/>
              <a:gd name="connsiteX1" fmla="*/ 185737 w 504825"/>
              <a:gd name="connsiteY1" fmla="*/ 347662 h 347664"/>
              <a:gd name="connsiteX2" fmla="*/ 504825 w 504825"/>
              <a:gd name="connsiteY2" fmla="*/ 4762 h 34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25" h="347664">
                <a:moveTo>
                  <a:pt x="0" y="0"/>
                </a:moveTo>
                <a:cubicBezTo>
                  <a:pt x="50800" y="173434"/>
                  <a:pt x="101600" y="346868"/>
                  <a:pt x="185737" y="347662"/>
                </a:cubicBezTo>
                <a:cubicBezTo>
                  <a:pt x="269874" y="348456"/>
                  <a:pt x="387349" y="176609"/>
                  <a:pt x="504825" y="4762"/>
                </a:cubicBezTo>
              </a:path>
            </a:pathLst>
          </a:custGeom>
          <a:noFill/>
          <a:ln w="381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3352" y="5862406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Advance the virtual time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to the next event (function)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94032" y="5490020"/>
            <a:ext cx="133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time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183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example</a:t>
            </a:r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84542"/>
            <a:ext cx="3581400" cy="1399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3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819400"/>
            <a:ext cx="6125112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0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example (in Python)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4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14600"/>
            <a:ext cx="7324725" cy="3743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00200"/>
            <a:ext cx="3571875" cy="581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84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program flow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85800" y="1371600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0481" y="161105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Handle program inputs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2689741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0481" y="2929195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Configure topology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2019300" y="2333624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5800" y="4077513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0481" y="4316967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Run simulation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019300" y="3721396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85800" y="5347771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0481" y="5587225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Process outputs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2019300" y="4991654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3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Command-line arguments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Add CommandLine to your program if you want command-line argument parsing</a:t>
            </a:r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400" smtClean="0"/>
              <a:t>Passing --PrintHelp to programs will display command line options, if CommandLine is enabled</a:t>
            </a:r>
          </a:p>
          <a:p>
            <a:pPr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./waf --run "sample-simulator --PrintHelp"</a:t>
            </a:r>
            <a:endParaRPr lang="en-US" sz="2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6</a:t>
            </a:fld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0"/>
            <a:ext cx="5229225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133600"/>
            <a:ext cx="3105150" cy="857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99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in ns-3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Time is stored as a large integer in ns-3</a:t>
            </a:r>
          </a:p>
          <a:p>
            <a:pPr lvl="1"/>
            <a:r>
              <a:rPr lang="en-US" sz="2000" dirty="0" smtClean="0"/>
              <a:t>Minimize floating point discrepancies across platforms</a:t>
            </a:r>
          </a:p>
          <a:p>
            <a:r>
              <a:rPr lang="en-US" sz="2400" dirty="0" smtClean="0"/>
              <a:t>Special Time classes are provided to manipulate time (such as standard operators)</a:t>
            </a:r>
          </a:p>
          <a:p>
            <a:r>
              <a:rPr lang="en-US" sz="2400" dirty="0" smtClean="0"/>
              <a:t>Default time resolution is nanoseconds, but can be set to other resolutions</a:t>
            </a:r>
          </a:p>
          <a:p>
            <a:pPr lvl="1"/>
            <a:r>
              <a:rPr lang="en-US" sz="2000" dirty="0" smtClean="0"/>
              <a:t>Note:  Changing resolution is not well used/tested</a:t>
            </a:r>
          </a:p>
          <a:p>
            <a:r>
              <a:rPr lang="en-US" sz="2400" dirty="0" smtClean="0"/>
              <a:t>Time objects can be set by floating-point values and can export floating-point values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timeDouble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t.GetSeconds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sz="2000" dirty="0" smtClean="0"/>
              <a:t>Best practice is to avoid floating point conversions where possible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8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Events in ns-3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Events are just function calls that execute at a simulated time</a:t>
            </a:r>
          </a:p>
          <a:p>
            <a:pPr lvl="1"/>
            <a:r>
              <a:rPr lang="en-US" dirty="0" smtClean="0"/>
              <a:t>i.e. callbacks</a:t>
            </a:r>
          </a:p>
          <a:p>
            <a:pPr lvl="1"/>
            <a:r>
              <a:rPr lang="en-US" dirty="0" smtClean="0"/>
              <a:t>this is another difference compared to other simulators, which often use special "event handlers" in each model</a:t>
            </a:r>
          </a:p>
          <a:p>
            <a:r>
              <a:rPr lang="en-US" dirty="0" smtClean="0"/>
              <a:t>Events have IDs to allow them to be cancelled or to test their status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and Schedulers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Simulator class holds a scheduler, and provides the API to schedule events, start, stop, and cleanup memory</a:t>
            </a:r>
          </a:p>
          <a:p>
            <a:r>
              <a:rPr lang="en-US" dirty="0" smtClean="0"/>
              <a:t>Several scheduler data structures (calendar, heap, list, map) are possible</a:t>
            </a:r>
          </a:p>
          <a:p>
            <a:r>
              <a:rPr lang="en-US" dirty="0" smtClean="0"/>
              <a:t>"</a:t>
            </a:r>
            <a:r>
              <a:rPr lang="en-US" dirty="0" err="1" smtClean="0"/>
              <a:t>RealTime</a:t>
            </a:r>
            <a:r>
              <a:rPr lang="en-US" dirty="0" smtClean="0"/>
              <a:t>" simulation implementation aligns the simulation time to wall-clock time</a:t>
            </a:r>
          </a:p>
          <a:p>
            <a:pPr lvl="1"/>
            <a:r>
              <a:rPr lang="en-US" dirty="0" smtClean="0"/>
              <a:t>two policies (hard and soft limit) available when the simulation and real time diverge</a:t>
            </a:r>
          </a:p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83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2393</TotalTime>
  <Words>783</Words>
  <Application>Microsoft Office PowerPoint</Application>
  <PresentationFormat>On-screen Show (4:3)</PresentationFormat>
  <Paragraphs>140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Courier New</vt:lpstr>
      <vt:lpstr>Times New Roman</vt:lpstr>
      <vt:lpstr>Default Design</vt:lpstr>
      <vt:lpstr>PowerPoint Presentation</vt:lpstr>
      <vt:lpstr>Simulator core</vt:lpstr>
      <vt:lpstr>Simulator example</vt:lpstr>
      <vt:lpstr>Simulator example (in Python)</vt:lpstr>
      <vt:lpstr>Simulation program flow</vt:lpstr>
      <vt:lpstr>Command-line arguments</vt:lpstr>
      <vt:lpstr>Time in ns-3</vt:lpstr>
      <vt:lpstr>Events in ns-3</vt:lpstr>
      <vt:lpstr>Simulator and Schedulers</vt:lpstr>
      <vt:lpstr>Random Variables</vt:lpstr>
      <vt:lpstr>Random variables and independent replications</vt:lpstr>
      <vt:lpstr>ns-3 random number generator</vt:lpstr>
      <vt:lpstr>Key Terminology</vt:lpstr>
      <vt:lpstr>Streams and Substreams</vt:lpstr>
      <vt:lpstr>Run number vs. seed</vt:lpstr>
      <vt:lpstr>Setting the stream number</vt:lpstr>
      <vt:lpstr>Putting it together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237</cp:revision>
  <dcterms:modified xsi:type="dcterms:W3CDTF">2016-06-13T13:47:15Z</dcterms:modified>
</cp:coreProperties>
</file>