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sldIdLst>
    <p:sldId id="256" r:id="rId2"/>
    <p:sldId id="751" r:id="rId3"/>
    <p:sldId id="750" r:id="rId4"/>
    <p:sldId id="781" r:id="rId5"/>
    <p:sldId id="782" r:id="rId6"/>
    <p:sldId id="784" r:id="rId7"/>
    <p:sldId id="785" r:id="rId8"/>
    <p:sldId id="786" r:id="rId9"/>
    <p:sldId id="752" r:id="rId10"/>
    <p:sldId id="753" r:id="rId11"/>
    <p:sldId id="754" r:id="rId12"/>
    <p:sldId id="795" r:id="rId13"/>
    <p:sldId id="756" r:id="rId14"/>
    <p:sldId id="762" r:id="rId15"/>
    <p:sldId id="764" r:id="rId16"/>
    <p:sldId id="787" r:id="rId17"/>
    <p:sldId id="765" r:id="rId18"/>
    <p:sldId id="792" r:id="rId19"/>
    <p:sldId id="794" r:id="rId20"/>
    <p:sldId id="793" r:id="rId21"/>
    <p:sldId id="767" r:id="rId22"/>
    <p:sldId id="768" r:id="rId23"/>
    <p:sldId id="769" r:id="rId24"/>
    <p:sldId id="770" r:id="rId25"/>
    <p:sldId id="771" r:id="rId26"/>
    <p:sldId id="772" r:id="rId27"/>
    <p:sldId id="773" r:id="rId28"/>
    <p:sldId id="774" r:id="rId29"/>
    <p:sldId id="775" r:id="rId30"/>
    <p:sldId id="791" r:id="rId31"/>
    <p:sldId id="789" r:id="rId32"/>
    <p:sldId id="790" r:id="rId33"/>
    <p:sldId id="788" r:id="rId34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22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071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60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544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139136" cy="1143000"/>
          </a:xfrm>
        </p:spPr>
        <p:txBody>
          <a:bodyPr/>
          <a:lstStyle>
            <a:lvl1pPr>
              <a:defRPr sz="2800" b="1">
                <a:solidFill>
                  <a:srgbClr val="CC0000"/>
                </a:solidFill>
                <a:latin typeface="+mn-lt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0"/>
          </p:nvPr>
        </p:nvSpPr>
        <p:spPr>
          <a:xfrm>
            <a:off x="6578640" y="6489720"/>
            <a:ext cx="2010960" cy="272520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584196" y="6490247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A2BE070B-3BF7-41AB-ABBF-C1AE037E8506}" type="slidenum">
              <a:rPr lang="en-US" sz="1200" smtClean="0">
                <a:solidFill>
                  <a:prstClr val="white"/>
                </a:solidFill>
                <a:latin typeface="Calibri"/>
                <a:cs typeface="+mn-cs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2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7" name="ZoneTexte 6"/>
          <p:cNvSpPr txBox="1"/>
          <p:nvPr userDrawn="1"/>
        </p:nvSpPr>
        <p:spPr>
          <a:xfrm>
            <a:off x="1547664" y="6490247"/>
            <a:ext cx="14607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white"/>
                </a:solidFill>
                <a:latin typeface="Calibri"/>
                <a:cs typeface="+mn-cs"/>
              </a:rPr>
              <a:t>ns-3 - consortium</a:t>
            </a:r>
            <a:endParaRPr lang="en-US" sz="1400" dirty="0">
              <a:solidFill>
                <a:prstClr val="white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86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62" r:id="rId3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nam.org/docs/bake/tutorial/html/index.html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al.archives-ouvertes.fr/docs/00/78/15/91/PDF/wns3-2013.pdf" TargetMode="External"/><Relationship Id="rId2" Type="http://schemas.openxmlformats.org/officeDocument/2006/relationships/hyperlink" Target="http://hal.archives-ouvertes.fr/docs/00/88/08/70/PDF/con013-hal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FNGkMFmboEc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908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Direct Code Execution</a:t>
            </a: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US" b="1" dirty="0">
              <a:solidFill>
                <a:srgbClr val="006600"/>
              </a:solidFill>
              <a:ea typeface="+mj-ea"/>
              <a:cs typeface="+mj-cs"/>
            </a:endParaRP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+mj-ea"/>
                <a:cs typeface="+mj-cs"/>
              </a:rPr>
              <a:t>ns-3 Annual Meeting</a:t>
            </a: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+mj-ea"/>
                <a:cs typeface="+mj-cs"/>
              </a:rPr>
              <a:t>June 2016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842161-B637-446D-9919-7C3A5524E6A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bake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872038"/>
          </a:xfrm>
        </p:spPr>
        <p:txBody>
          <a:bodyPr/>
          <a:lstStyle/>
          <a:p>
            <a:r>
              <a:rPr lang="en-US" dirty="0" smtClean="0"/>
              <a:t>bake can be used to build the Python bindings toolchain, Direct Code Execution, Network Simulation Cradle, etc.</a:t>
            </a:r>
          </a:p>
          <a:p>
            <a:r>
              <a:rPr lang="en-US" dirty="0" smtClean="0"/>
              <a:t>Manual available at</a:t>
            </a:r>
            <a:r>
              <a:rPr lang="en-US" dirty="0"/>
              <a:t> </a:t>
            </a: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www.nsnam.org/docs/bake/tutorial/html/index.html</a:t>
            </a:r>
            <a:endParaRPr lang="en-US" sz="2400" dirty="0" smtClean="0"/>
          </a:p>
          <a:p>
            <a:pPr marL="0" indent="0">
              <a:buNone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./bake.py configure -e &lt;module&gt;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./bake.py check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./bake.py show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./bake.py download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./bake.py build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2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212" y="2819400"/>
            <a:ext cx="8197850" cy="855662"/>
          </a:xfrm>
        </p:spPr>
        <p:txBody>
          <a:bodyPr/>
          <a:lstStyle/>
          <a:p>
            <a:r>
              <a:rPr lang="en-US" dirty="0" smtClean="0"/>
              <a:t>Placeholder slide for demoing bake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777875" y="44958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dirty="0" smtClean="0">
                <a:solidFill>
                  <a:schemeClr val="tx1"/>
                </a:solidFill>
              </a:rPr>
              <a:t>Demo: 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bake.py configure -e ns-allinone-3.25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Look at: 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build/ 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cs typeface="Courier New" pitchFamily="49" charset="0"/>
              </a:rPr>
              <a:t>libraries and executables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Courier New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842161-B637-446D-9919-7C3A5524E6A7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6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bakeconf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&lt;module name="ns-allinone-3.25"&gt;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&lt;source type="none"/&gt;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name="netanim-3.107" optional="True"/&gt;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name="nsc-0.5.3" optional="True"/&gt;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name="pybindgen-0.17.0.post49+ng0e4e3bc" optional="True"/&gt;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pyviz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-prerequisites" optional="True"/&gt;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name="click-ns-3.25" optional="True"/&gt;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name="openflow-ns-3.25" optional="True"/&gt;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name="pygccxml-1.0.0" optional="True"/&gt;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name="gccxml-ns3" optional="True"/&gt;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name="BRITE" optional="True"/&gt;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name="ns-3.25" optional="False"/&gt;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&lt;build type="none"/&gt;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&lt;/module&gt;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484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Lightweight virtualization of kernel and application processes, interconnected by simulated networks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Benefits: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Implementation realism in controlled topologies or wireless environments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Model </a:t>
            </a:r>
            <a:r>
              <a:rPr lang="en-US" sz="2400" dirty="0" smtClean="0"/>
              <a:t>availability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Debugging a whole network within a single process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Limitations: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 as scalable as pure </a:t>
            </a:r>
            <a:r>
              <a:rPr lang="en-US" sz="2400" dirty="0" smtClean="0"/>
              <a:t>simulation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Tracing more limited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Configuration different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sz="1400" b="1" smtClean="0">
                <a:solidFill>
                  <a:schemeClr val="tx1"/>
                </a:solidFill>
              </a:rPr>
              <a:t>ns-3 training, June 2016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4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6"/>
            <a:ext cx="8197850" cy="855662"/>
          </a:xfrm>
        </p:spPr>
        <p:txBody>
          <a:bodyPr/>
          <a:lstStyle/>
          <a:p>
            <a:r>
              <a:rPr lang="en-US" dirty="0" smtClean="0"/>
              <a:t>DCE example 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 ns-allinone-3.25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export BAKE_HOME=`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`/bake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export PATH=$PATH:$BAKE_HOME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export PYTHONPATH=$PYTHONPATH:$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BAKE_HOME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 bake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bake.py configure -e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dce-ns3-1.8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bake.py check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bake.py show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bake.py download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bake.py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 source/ns-3-dce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waf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--run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dce-iperf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40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necteur en angle 23"/>
          <p:cNvCxnSpPr/>
          <p:nvPr/>
        </p:nvCxnSpPr>
        <p:spPr>
          <a:xfrm>
            <a:off x="2477160" y="3674421"/>
            <a:ext cx="2157772" cy="180000"/>
          </a:xfrm>
          <a:prstGeom prst="bentConnector4">
            <a:avLst>
              <a:gd name="adj1" fmla="val -1202"/>
              <a:gd name="adj2" fmla="val 32918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en angle 12"/>
          <p:cNvCxnSpPr/>
          <p:nvPr/>
        </p:nvCxnSpPr>
        <p:spPr>
          <a:xfrm>
            <a:off x="4823043" y="3676473"/>
            <a:ext cx="2157772" cy="180000"/>
          </a:xfrm>
          <a:prstGeom prst="bentConnector4">
            <a:avLst>
              <a:gd name="adj1" fmla="val -1202"/>
              <a:gd name="adj2" fmla="val 32918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shared scenario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The shared scenario is a simple </a:t>
            </a:r>
            <a:r>
              <a:rPr lang="en-US" dirty="0" smtClean="0"/>
              <a:t>two node </a:t>
            </a:r>
            <a:r>
              <a:rPr lang="en-US" dirty="0" smtClean="0"/>
              <a:t>network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294" y="2905236"/>
            <a:ext cx="1003176" cy="100317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331640" y="3797841"/>
            <a:ext cx="12214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iperf</a:t>
            </a:r>
            <a:r>
              <a:rPr lang="en-US" sz="1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/HTTPD</a:t>
            </a:r>
            <a:endParaRPr lang="en-US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381" y="2905236"/>
            <a:ext cx="1003176" cy="100317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690" y="2905236"/>
            <a:ext cx="1003176" cy="1003176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2393121" y="4057364"/>
            <a:ext cx="651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10.1.1.1</a:t>
            </a:r>
            <a:endParaRPr lang="en-US" sz="1100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049305" y="4057364"/>
            <a:ext cx="651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10.1.1.2</a:t>
            </a:r>
            <a:endParaRPr lang="en-US" sz="1100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771011" y="4057908"/>
            <a:ext cx="651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10.1.2.1</a:t>
            </a:r>
            <a:endParaRPr lang="en-US" sz="1100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408317" y="4057364"/>
            <a:ext cx="6511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10.1.2.2</a:t>
            </a:r>
            <a:endParaRPr lang="en-US" sz="1100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036149" y="2833228"/>
            <a:ext cx="787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Node 0</a:t>
            </a:r>
            <a:endParaRPr lang="en-US" sz="1600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345098" y="2833228"/>
            <a:ext cx="787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Node 1</a:t>
            </a:r>
            <a:endParaRPr lang="en-US" sz="1600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505338" y="2833228"/>
            <a:ext cx="787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Node 2</a:t>
            </a:r>
            <a:endParaRPr lang="en-US" sz="1600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072133" y="4247510"/>
            <a:ext cx="9492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5 Mbps, 1 </a:t>
            </a:r>
            <a:r>
              <a:rPr lang="en-US" sz="1100" dirty="0" err="1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ms</a:t>
            </a:r>
            <a:endParaRPr lang="en-US" sz="1100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440584" y="4247510"/>
            <a:ext cx="9492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5 Mbps, 1 </a:t>
            </a:r>
            <a:r>
              <a:rPr lang="en-US" sz="1100" dirty="0" err="1" smtClean="0">
                <a:solidFill>
                  <a:srgbClr val="1F497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ms</a:t>
            </a:r>
            <a:endParaRPr lang="en-US" sz="1100" dirty="0">
              <a:solidFill>
                <a:srgbClr val="1F497D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6999476" y="3862239"/>
            <a:ext cx="1069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iperf</a:t>
            </a:r>
            <a:r>
              <a:rPr lang="en-US" sz="1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/</a:t>
            </a:r>
            <a:r>
              <a:rPr lang="en-US" sz="1600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wget</a:t>
            </a:r>
            <a:endParaRPr lang="en-US" sz="1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422151" y="2667000"/>
            <a:ext cx="2904609" cy="2133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771011" y="3916362"/>
            <a:ext cx="2904609" cy="2133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02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0784" y="167640"/>
            <a:ext cx="7139136" cy="1143000"/>
          </a:xfrm>
        </p:spPr>
        <p:txBody>
          <a:bodyPr>
            <a:normAutofit/>
          </a:bodyPr>
          <a:lstStyle/>
          <a:p>
            <a:r>
              <a:rPr lang="en-US" dirty="0"/>
              <a:t>Step by step example </a:t>
            </a:r>
            <a:br>
              <a:rPr lang="en-US" dirty="0"/>
            </a:br>
            <a:r>
              <a:rPr lang="en-US" dirty="0"/>
              <a:t> - </a:t>
            </a:r>
            <a:r>
              <a:rPr lang="en-US" dirty="0" smtClean="0"/>
              <a:t>What we need to do!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Create the nodes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Create stack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Create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Set addresses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Connect </a:t>
            </a:r>
            <a:r>
              <a:rPr lang="en-US" sz="2400" dirty="0" smtClean="0"/>
              <a:t>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Create DCE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Configuration the applications to run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Set start time for server and client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Set simulation time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Start simulation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17464">
            <a:off x="7126522" y="1606369"/>
            <a:ext cx="1557276" cy="166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6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0784" y="167640"/>
            <a:ext cx="7139136" cy="1143000"/>
          </a:xfrm>
        </p:spPr>
        <p:txBody>
          <a:bodyPr>
            <a:normAutofit/>
          </a:bodyPr>
          <a:lstStyle/>
          <a:p>
            <a:r>
              <a:rPr lang="en-US" dirty="0"/>
              <a:t>Step by step example </a:t>
            </a:r>
            <a:br>
              <a:rPr lang="en-US" dirty="0"/>
            </a:br>
            <a:r>
              <a:rPr lang="en-US" dirty="0"/>
              <a:t> - </a:t>
            </a:r>
            <a:r>
              <a:rPr lang="en-US" dirty="0" smtClean="0"/>
              <a:t>What we need to do!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Create the nodes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Create stack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Create 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Set addresses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Connect </a:t>
            </a:r>
            <a:r>
              <a:rPr lang="en-US" sz="2400" dirty="0" smtClean="0"/>
              <a:t>devices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Create DCE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Configuration the applications to run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Set start time for server and client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Set simulation time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Start simulation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17464">
            <a:off x="7126522" y="1606369"/>
            <a:ext cx="1557276" cy="1664061"/>
          </a:xfrm>
          <a:prstGeom prst="rect">
            <a:avLst/>
          </a:prstGeom>
        </p:spPr>
      </p:pic>
      <p:cxnSp>
        <p:nvCxnSpPr>
          <p:cNvPr id="5" name="Connecteur droit 6"/>
          <p:cNvCxnSpPr/>
          <p:nvPr/>
        </p:nvCxnSpPr>
        <p:spPr>
          <a:xfrm>
            <a:off x="1143000" y="1828800"/>
            <a:ext cx="252028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Connecteur droit 7"/>
          <p:cNvCxnSpPr/>
          <p:nvPr/>
        </p:nvCxnSpPr>
        <p:spPr>
          <a:xfrm>
            <a:off x="1143000" y="2264514"/>
            <a:ext cx="266429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9"/>
          <p:cNvCxnSpPr/>
          <p:nvPr/>
        </p:nvCxnSpPr>
        <p:spPr>
          <a:xfrm>
            <a:off x="1143000" y="3570353"/>
            <a:ext cx="266429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" name="Connecteur droit 10"/>
          <p:cNvCxnSpPr/>
          <p:nvPr/>
        </p:nvCxnSpPr>
        <p:spPr>
          <a:xfrm>
            <a:off x="1143000" y="5486400"/>
            <a:ext cx="280831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11"/>
          <p:cNvCxnSpPr/>
          <p:nvPr/>
        </p:nvCxnSpPr>
        <p:spPr>
          <a:xfrm>
            <a:off x="1143000" y="6019800"/>
            <a:ext cx="230425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16"/>
          <p:cNvCxnSpPr/>
          <p:nvPr/>
        </p:nvCxnSpPr>
        <p:spPr>
          <a:xfrm>
            <a:off x="1067589" y="5029200"/>
            <a:ext cx="475933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Connecteur droit 25"/>
          <p:cNvCxnSpPr/>
          <p:nvPr/>
        </p:nvCxnSpPr>
        <p:spPr>
          <a:xfrm>
            <a:off x="1143000" y="2705188"/>
            <a:ext cx="266429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Connecteur droit 27"/>
          <p:cNvCxnSpPr/>
          <p:nvPr/>
        </p:nvCxnSpPr>
        <p:spPr>
          <a:xfrm>
            <a:off x="1143000" y="3166114"/>
            <a:ext cx="266429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042789" y="3656984"/>
            <a:ext cx="6974115" cy="881348"/>
          </a:xfrm>
          <a:prstGeom prst="rect">
            <a:avLst/>
          </a:prstGeom>
          <a:noFill/>
          <a:ln w="444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14" name="Connecteur droit 21"/>
          <p:cNvCxnSpPr/>
          <p:nvPr/>
        </p:nvCxnSpPr>
        <p:spPr>
          <a:xfrm>
            <a:off x="4860032" y="5902484"/>
            <a:ext cx="72008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ZoneTexte 23"/>
          <p:cNvSpPr txBox="1"/>
          <p:nvPr/>
        </p:nvSpPr>
        <p:spPr>
          <a:xfrm>
            <a:off x="5578205" y="5683314"/>
            <a:ext cx="259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Calibri"/>
                <a:cs typeface="+mn-cs"/>
              </a:rPr>
              <a:t>Standard ns-3 procedures</a:t>
            </a:r>
            <a:endParaRPr lang="en-US" dirty="0">
              <a:solidFill>
                <a:srgbClr val="1F497D">
                  <a:lumMod val="75000"/>
                </a:srgbClr>
              </a:solidFill>
              <a:latin typeface="Calibri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4860032" y="6068326"/>
            <a:ext cx="689748" cy="45720"/>
          </a:xfrm>
          <a:prstGeom prst="rect">
            <a:avLst/>
          </a:prstGeom>
          <a:noFill/>
          <a:ln w="444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ZoneTexte 39"/>
          <p:cNvSpPr txBox="1"/>
          <p:nvPr/>
        </p:nvSpPr>
        <p:spPr>
          <a:xfrm>
            <a:off x="5580112" y="5877272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Calibri"/>
                <a:cs typeface="+mn-cs"/>
              </a:rPr>
              <a:t>DCE specific</a:t>
            </a:r>
            <a:endParaRPr lang="en-US" dirty="0">
              <a:solidFill>
                <a:srgbClr val="1F497D">
                  <a:lumMod val="75000"/>
                </a:srgb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1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Tuning DCE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394855"/>
            <a:ext cx="8197850" cy="467312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9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system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go wrong (example:  </a:t>
            </a:r>
            <a:r>
              <a:rPr lang="en-US" dirty="0" err="1" smtClean="0"/>
              <a:t>strfry</a:t>
            </a:r>
            <a:r>
              <a:rPr lang="en-US" dirty="0" smtClean="0"/>
              <a:t> not defined)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% 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waf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--run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-perf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'build' finished successfully (0.704s)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tazaki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hgworks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-dev/source/ns-3-dce/build/bin/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-perf: **relocation error: elf-cache/0/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-perf: symbol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strfry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**, version GLIBC_2.2.5 not defined in file 0002.so.6 with link time reference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Command ['/home/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tazaki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hgworks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-dev/source/ns-3-dce/build/bin/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-perf'] exited with code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127</a:t>
            </a:r>
            <a:endParaRPr lang="en-US" dirty="0" smtClean="0"/>
          </a:p>
          <a:p>
            <a:r>
              <a:rPr lang="en-US" dirty="0" smtClean="0"/>
              <a:t>Manual describes how to deal with this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59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DCE originated with Mathieu </a:t>
            </a:r>
            <a:r>
              <a:rPr lang="en-US" sz="2800" dirty="0" err="1" smtClean="0"/>
              <a:t>Lacage</a:t>
            </a:r>
            <a:r>
              <a:rPr lang="en-US" sz="2800" dirty="0" smtClean="0"/>
              <a:t> (INRIA), was substantially developed by Emilio Mancini and Frederic </a:t>
            </a:r>
            <a:r>
              <a:rPr lang="en-US" sz="2800" dirty="0" err="1" smtClean="0"/>
              <a:t>Urbani</a:t>
            </a:r>
            <a:r>
              <a:rPr lang="en-US" sz="2800" dirty="0" smtClean="0"/>
              <a:t> (INRIA), and finished off by Hajime </a:t>
            </a:r>
            <a:r>
              <a:rPr lang="en-US" sz="2800" dirty="0" err="1" smtClean="0"/>
              <a:t>Tazaki</a:t>
            </a:r>
            <a:endParaRPr lang="en-US" sz="2800" dirty="0" smtClean="0"/>
          </a:p>
          <a:p>
            <a:r>
              <a:rPr lang="en-US" sz="2800" dirty="0" smtClean="0"/>
              <a:t>DCE leverages the bake build system substantially developed by Daniel </a:t>
            </a:r>
            <a:r>
              <a:rPr lang="en-US" sz="2800" dirty="0" err="1" smtClean="0"/>
              <a:t>Camara</a:t>
            </a:r>
            <a:r>
              <a:rPr lang="en-US" sz="2800" dirty="0" smtClean="0"/>
              <a:t> (INRIA)</a:t>
            </a:r>
          </a:p>
          <a:p>
            <a:r>
              <a:rPr lang="en-US" sz="2800" dirty="0" smtClean="0"/>
              <a:t>DCE is presently maintained by Hajime </a:t>
            </a:r>
            <a:r>
              <a:rPr lang="en-US" sz="2800" dirty="0" err="1" smtClean="0"/>
              <a:t>Tazaki</a:t>
            </a:r>
            <a:r>
              <a:rPr lang="en-US" sz="2800" dirty="0" smtClean="0"/>
              <a:t> and </a:t>
            </a:r>
            <a:r>
              <a:rPr lang="en-US" sz="2800" dirty="0" err="1" smtClean="0"/>
              <a:t>Matthieu</a:t>
            </a:r>
            <a:r>
              <a:rPr lang="en-US" sz="2800" dirty="0" smtClean="0"/>
              <a:t> </a:t>
            </a:r>
            <a:r>
              <a:rPr lang="en-US" sz="2800" dirty="0" err="1" smtClean="0"/>
              <a:t>Coudron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1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 DCE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Simulation process may exceed system limit of open files per process</a:t>
            </a:r>
          </a:p>
          <a:p>
            <a:pPr lvl="1"/>
            <a:r>
              <a:rPr lang="en-US" sz="2400" dirty="0" smtClean="0"/>
              <a:t>check '</a:t>
            </a:r>
            <a:r>
              <a:rPr lang="en-US" sz="2400" dirty="0" err="1" smtClean="0"/>
              <a:t>ulimit</a:t>
            </a:r>
            <a:r>
              <a:rPr lang="en-US" sz="2400" dirty="0" smtClean="0"/>
              <a:t> -n' and edit limits on your system</a:t>
            </a:r>
          </a:p>
          <a:p>
            <a:r>
              <a:rPr lang="en-US" sz="2800" dirty="0" smtClean="0"/>
              <a:t>Maximum number of processes may exceed system limit</a:t>
            </a:r>
          </a:p>
          <a:p>
            <a:pPr lvl="1"/>
            <a:r>
              <a:rPr lang="en-US" sz="2400" dirty="0" smtClean="0"/>
              <a:t>check '</a:t>
            </a:r>
            <a:r>
              <a:rPr lang="en-US" sz="2400" dirty="0" err="1" smtClean="0"/>
              <a:t>ulimit</a:t>
            </a:r>
            <a:r>
              <a:rPr lang="en-US" sz="2400" dirty="0" smtClean="0"/>
              <a:t> -u' and edit limits on your system</a:t>
            </a:r>
          </a:p>
          <a:p>
            <a:r>
              <a:rPr lang="en-US" sz="2800" dirty="0" smtClean="0"/>
              <a:t>DCE stack size default of 8192 may need to be increased (stack overflow exceptions)</a:t>
            </a:r>
          </a:p>
          <a:p>
            <a:pPr marL="457200" lvl="1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DceApplicationHelper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dce.SetStackSize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(1&lt;&lt;20);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17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</a:t>
            </a:r>
            <a:r>
              <a:rPr lang="en-US" baseline="0" dirty="0" smtClean="0"/>
              <a:t> example</a:t>
            </a:r>
            <a:br>
              <a:rPr lang="en-US" baseline="0" dirty="0" smtClean="0"/>
            </a:br>
            <a:r>
              <a:rPr lang="en-US" baseline="0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iperf</a:t>
            </a:r>
            <a:r>
              <a:rPr lang="en-US" dirty="0" smtClean="0"/>
              <a:t> with ns-3 stack (I)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837928" y="1412776"/>
            <a:ext cx="748883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 (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Node Container creation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fr-F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NodeContainer</a:t>
            </a:r>
            <a:r>
              <a:rPr lang="fr-F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</a:t>
            </a:r>
            <a:r>
              <a:rPr lang="fr-F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nodes.Create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(3);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Linux stack creation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InternetStackHelper stack;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sv-SE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stack.Install </a:t>
            </a:r>
            <a:r>
              <a:rPr lang="sv-SE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(nodes</a:t>
            </a:r>
            <a:r>
              <a:rPr lang="sv-SE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sv-SE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For real time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GlobalValue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::Bind ("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SimulatorImplementationType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RealtimeSimulatorImpl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"));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GlobalValue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::Bind ("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ChecksumEnabled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BooleanValue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(true</a:t>
            </a:r>
            <a:r>
              <a:rPr lang="en-US" sz="1400" dirty="0" smtClean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Device and channel  creation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PointToPointHelper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p2p;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p2p.SetDeviceAttribute ("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DataRate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"5Mbps“));</a:t>
            </a: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p2p.SetChannelAttribute ("Delay",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"1ms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12776"/>
            <a:ext cx="3201812" cy="82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21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</a:t>
            </a:r>
            <a:r>
              <a:rPr lang="en-US" baseline="0" dirty="0" smtClean="0"/>
              <a:t> example</a:t>
            </a:r>
            <a:br>
              <a:rPr lang="en-US" baseline="0" dirty="0" smtClean="0"/>
            </a:br>
            <a:r>
              <a:rPr lang="en-US" baseline="0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iperf</a:t>
            </a:r>
            <a:r>
              <a:rPr lang="en-US" dirty="0" smtClean="0"/>
              <a:t> with ns-3 stack (II)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1115616" y="1700808"/>
            <a:ext cx="748883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Node0-Node1 setup</a:t>
            </a: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Ipv4AddressHelper address; 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address.SetBase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("10.1.1.0", "255.255.255.252");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Node0-Node1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addresses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NetDeviceContainer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devices;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devices = p2p.Install (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nodes.Get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(0),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nodes.Get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(1));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connecting nodes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Ipv4InterfaceContainer interfaces =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address.Assign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(devices);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 addresses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400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 Node1-Node2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devices = p2p.Install (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nodes.Get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(1),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nodes.Get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(2));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connecting nodes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address.SetBase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("10.1.2.0", "255.255.255.252");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Node1-Node2 addresses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interfaces =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address.Assign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(devices);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assign addresses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setup </a:t>
            </a:r>
            <a:r>
              <a:rPr lang="en-US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routes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Ipv4GlobalRoutingHelper::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PopulateRoutingTables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80753"/>
            <a:ext cx="3201812" cy="82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232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6878" y="197768"/>
            <a:ext cx="7139136" cy="1143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Step by step</a:t>
            </a:r>
            <a:r>
              <a:rPr lang="en-US" sz="2600" baseline="0" dirty="0" smtClean="0"/>
              <a:t> example</a:t>
            </a:r>
            <a:br>
              <a:rPr lang="en-US" sz="2600" baseline="0" dirty="0" smtClean="0"/>
            </a:br>
            <a:r>
              <a:rPr lang="en-US" sz="2600" baseline="0" dirty="0" smtClean="0"/>
              <a:t>-</a:t>
            </a:r>
            <a:r>
              <a:rPr lang="en-US" sz="2600" dirty="0" smtClean="0"/>
              <a:t> </a:t>
            </a:r>
            <a:r>
              <a:rPr lang="en-US" sz="2600" dirty="0" err="1" smtClean="0"/>
              <a:t>iperf</a:t>
            </a:r>
            <a:r>
              <a:rPr lang="en-US" sz="2600" dirty="0" smtClean="0"/>
              <a:t> with ns-3 stack (III)</a:t>
            </a:r>
            <a:endParaRPr lang="en-US" sz="2600" dirty="0"/>
          </a:p>
        </p:txBody>
      </p:sp>
      <p:sp>
        <p:nvSpPr>
          <p:cNvPr id="4" name="ZoneTexte 3"/>
          <p:cNvSpPr txBox="1"/>
          <p:nvPr/>
        </p:nvSpPr>
        <p:spPr>
          <a:xfrm>
            <a:off x="1210502" y="1242882"/>
            <a:ext cx="7488832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cs typeface="+mn-cs"/>
              </a:rPr>
              <a:t>DceManagerHelper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dceManager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;</a:t>
            </a:r>
            <a:endParaRPr lang="en-US" sz="120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dceManager.Install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(nodes);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700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n-US" sz="2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endParaRPr lang="en-US" sz="200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DceApplicationHelper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cs typeface="+mn-cs"/>
              </a:rPr>
              <a:t>ApplicationContainer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apps;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  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cs typeface="+mn-cs"/>
              </a:rPr>
              <a:t>dce.SetStackSize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(1 &lt;&lt; 20);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// 1MB stack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600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cs typeface="+mn-cs"/>
              </a:rPr>
              <a:t>dce.SetBinary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("</a:t>
            </a:r>
            <a:r>
              <a:rPr lang="en-US" sz="1200" dirty="0" err="1" smtClean="0">
                <a:solidFill>
                  <a:prstClr val="black"/>
                </a:solidFill>
                <a:latin typeface="Calibri"/>
                <a:cs typeface="+mn-cs"/>
              </a:rPr>
              <a:t>iperf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"); </a:t>
            </a:r>
            <a:r>
              <a:rPr lang="en-US" sz="1200" dirty="0">
                <a:solidFill>
                  <a:srgbClr val="FF0000"/>
                </a:solidFill>
                <a:latin typeface="Calibri"/>
                <a:cs typeface="+mn-cs"/>
              </a:rPr>
              <a:t>// Launch </a:t>
            </a:r>
            <a:r>
              <a:rPr lang="en-US" sz="1200" dirty="0" err="1" smtClean="0">
                <a:solidFill>
                  <a:srgbClr val="FF0000"/>
                </a:solidFill>
                <a:latin typeface="Calibri"/>
                <a:cs typeface="+mn-cs"/>
              </a:rPr>
              <a:t>iperf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alibri"/>
                <a:cs typeface="+mn-cs"/>
              </a:rPr>
              <a:t>client on node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0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dce.ResetArguments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(); 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// clean arguments 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fr-FR" sz="1200" dirty="0" err="1">
                <a:solidFill>
                  <a:prstClr val="black"/>
                </a:solidFill>
                <a:latin typeface="Calibri"/>
                <a:cs typeface="+mn-cs"/>
              </a:rPr>
              <a:t>dce.ResetEnvironment</a:t>
            </a:r>
            <a:r>
              <a:rPr lang="fr-FR" sz="12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fr-FR" sz="1200" dirty="0" smtClean="0">
                <a:solidFill>
                  <a:prstClr val="black"/>
                </a:solidFill>
                <a:latin typeface="Calibri"/>
                <a:cs typeface="+mn-cs"/>
              </a:rPr>
              <a:t>(); </a:t>
            </a:r>
            <a:r>
              <a:rPr lang="fr-FR" sz="1200" dirty="0" smtClean="0">
                <a:solidFill>
                  <a:srgbClr val="FF0000"/>
                </a:solidFill>
                <a:latin typeface="Calibri"/>
                <a:cs typeface="+mn-cs"/>
              </a:rPr>
              <a:t>// clean environnent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fr-FR" sz="12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fr-FR" sz="1200" dirty="0">
                <a:solidFill>
                  <a:prstClr val="black"/>
                </a:solidFill>
                <a:latin typeface="Calibri"/>
                <a:cs typeface="+mn-cs"/>
              </a:rPr>
              <a:t> ("-c</a:t>
            </a:r>
            <a:r>
              <a:rPr lang="fr-FR" sz="1200" dirty="0" smtClean="0">
                <a:solidFill>
                  <a:prstClr val="black"/>
                </a:solidFill>
                <a:latin typeface="Calibri"/>
                <a:cs typeface="+mn-cs"/>
              </a:rPr>
              <a:t>");  </a:t>
            </a:r>
            <a:r>
              <a:rPr lang="fr-FR" sz="1200" b="1" dirty="0" smtClean="0">
                <a:solidFill>
                  <a:srgbClr val="FF0000"/>
                </a:solidFill>
                <a:latin typeface="Calibri"/>
                <a:cs typeface="+mn-cs"/>
              </a:rPr>
              <a:t>// client </a:t>
            </a:r>
            <a:endParaRPr lang="en-US" sz="12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("10.1.2.2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");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//target machine address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("-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i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");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// interval 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("1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"); </a:t>
            </a:r>
            <a:endParaRPr lang="en-US" sz="120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("--time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");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// how long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("10");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apps =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dce.Install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nodes.Get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(0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));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//install application 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apps.Start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(Seconds (0.7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));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//start at 0.7 simulation time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apps.Stop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(Seconds (20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));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//stop at 20s	 </a:t>
            </a:r>
            <a:r>
              <a:rPr lang="en-US" sz="1200" dirty="0">
                <a:solidFill>
                  <a:srgbClr val="FF0000"/>
                </a:solidFill>
                <a:latin typeface="Calibri"/>
                <a:cs typeface="+mn-cs"/>
              </a:rPr>
              <a:t>simulation time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600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n-US" sz="6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endParaRPr lang="en-US" sz="60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  <a:cs typeface="+mn-cs"/>
              </a:rPr>
              <a:t>dce.SetBinary</a:t>
            </a:r>
            <a:r>
              <a:rPr lang="en-US" sz="1100" dirty="0" smtClean="0">
                <a:solidFill>
                  <a:prstClr val="black"/>
                </a:solidFill>
                <a:latin typeface="Calibri"/>
                <a:cs typeface="+mn-cs"/>
              </a:rPr>
              <a:t> ("</a:t>
            </a:r>
            <a:r>
              <a:rPr lang="en-US" sz="1100" dirty="0" err="1" smtClean="0">
                <a:solidFill>
                  <a:prstClr val="black"/>
                </a:solidFill>
                <a:latin typeface="Calibri"/>
                <a:cs typeface="+mn-cs"/>
              </a:rPr>
              <a:t>iperf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"); </a:t>
            </a:r>
            <a:r>
              <a:rPr lang="en-US" sz="1200" dirty="0">
                <a:solidFill>
                  <a:srgbClr val="FF0000"/>
                </a:solidFill>
                <a:latin typeface="Calibri"/>
                <a:cs typeface="+mn-cs"/>
              </a:rPr>
              <a:t>// Launch </a:t>
            </a:r>
            <a:r>
              <a:rPr lang="en-US" sz="1200" dirty="0" err="1" smtClean="0">
                <a:solidFill>
                  <a:srgbClr val="FF0000"/>
                </a:solidFill>
                <a:latin typeface="Calibri"/>
                <a:cs typeface="+mn-cs"/>
              </a:rPr>
              <a:t>iperf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alibri"/>
                <a:cs typeface="+mn-cs"/>
              </a:rPr>
              <a:t>server on node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2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dce.ResetArguments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(); </a:t>
            </a:r>
            <a:r>
              <a:rPr lang="en-US" sz="1200" dirty="0">
                <a:solidFill>
                  <a:srgbClr val="FF0000"/>
                </a:solidFill>
                <a:latin typeface="Calibri"/>
                <a:cs typeface="+mn-cs"/>
              </a:rPr>
              <a:t>// clean arguments </a:t>
            </a:r>
            <a:endParaRPr lang="en-US" sz="120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dce.ResetEnvironment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(); </a:t>
            </a:r>
            <a:r>
              <a:rPr lang="fr-FR" sz="1200" dirty="0">
                <a:solidFill>
                  <a:srgbClr val="FF0000"/>
                </a:solidFill>
                <a:latin typeface="Calibri"/>
                <a:cs typeface="+mn-cs"/>
              </a:rPr>
              <a:t>// clean </a:t>
            </a:r>
            <a:r>
              <a:rPr lang="fr-FR" sz="1200" dirty="0" smtClean="0">
                <a:solidFill>
                  <a:srgbClr val="FF0000"/>
                </a:solidFill>
                <a:latin typeface="Calibri"/>
                <a:cs typeface="+mn-cs"/>
              </a:rPr>
              <a:t>environnent</a:t>
            </a:r>
            <a:endParaRPr lang="en-US" sz="120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("-s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"); </a:t>
            </a:r>
            <a:r>
              <a:rPr lang="fr-FR" sz="1200" b="1" dirty="0">
                <a:solidFill>
                  <a:srgbClr val="FF0000"/>
                </a:solidFill>
                <a:latin typeface="Calibri"/>
                <a:cs typeface="+mn-cs"/>
              </a:rPr>
              <a:t>// </a:t>
            </a:r>
            <a:r>
              <a:rPr lang="fr-FR" sz="1200" b="1" dirty="0" smtClean="0">
                <a:solidFill>
                  <a:srgbClr val="FF0000"/>
                </a:solidFill>
                <a:latin typeface="Calibri"/>
                <a:cs typeface="+mn-cs"/>
              </a:rPr>
              <a:t>server</a:t>
            </a:r>
            <a:endParaRPr lang="en-US" sz="120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("-P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"); 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// number of </a:t>
            </a:r>
            <a:r>
              <a:rPr lang="en-US" sz="1200" dirty="0" err="1" smtClean="0">
                <a:solidFill>
                  <a:srgbClr val="FF0000"/>
                </a:solidFill>
                <a:latin typeface="Calibri"/>
                <a:cs typeface="+mn-cs"/>
              </a:rPr>
              <a:t>paralell</a:t>
            </a:r>
            <a:r>
              <a:rPr lang="en-US" sz="1200" dirty="0" smtClean="0">
                <a:solidFill>
                  <a:srgbClr val="FF0000"/>
                </a:solidFill>
                <a:latin typeface="Calibri"/>
                <a:cs typeface="+mn-cs"/>
              </a:rPr>
              <a:t> servers</a:t>
            </a:r>
            <a:endParaRPr lang="en-US" sz="12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("1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");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 apps 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=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dce.Install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nodes.Get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(2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));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 apps 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=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dce.Install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nodes.Get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(2));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200" dirty="0" err="1">
                <a:solidFill>
                  <a:prstClr val="black"/>
                </a:solidFill>
                <a:latin typeface="Calibri"/>
                <a:cs typeface="+mn-cs"/>
              </a:rPr>
              <a:t>apps.Start</a:t>
            </a: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(Seconds (0.6</a:t>
            </a:r>
            <a:r>
              <a:rPr lang="en-US" sz="1200" dirty="0" smtClean="0">
                <a:solidFill>
                  <a:prstClr val="black"/>
                </a:solidFill>
                <a:latin typeface="Calibri"/>
                <a:cs typeface="+mn-cs"/>
              </a:rPr>
              <a:t>));</a:t>
            </a:r>
            <a:endParaRPr lang="en-US" sz="1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971600" y="1242882"/>
            <a:ext cx="4392488" cy="5138446"/>
          </a:xfrm>
          <a:prstGeom prst="roundRect">
            <a:avLst>
              <a:gd name="adj" fmla="val 10233"/>
            </a:avLst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364088" y="370222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DCE Setup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80753"/>
            <a:ext cx="3201812" cy="82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86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</a:t>
            </a:r>
            <a:r>
              <a:rPr lang="en-US" baseline="0" dirty="0" smtClean="0"/>
              <a:t> example</a:t>
            </a:r>
            <a:br>
              <a:rPr lang="en-US" baseline="0" dirty="0" smtClean="0"/>
            </a:br>
            <a:r>
              <a:rPr lang="en-US" baseline="0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iperf</a:t>
            </a:r>
            <a:r>
              <a:rPr lang="en-US" dirty="0" smtClean="0"/>
              <a:t> with ns-3 stack (IV)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1115616" y="148478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Simulation stop time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Simulator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::Stop (Seconds (40.0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Run 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Simulator::Run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Stop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Simulator::Destroy ();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754" y="1389379"/>
            <a:ext cx="3201812" cy="82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132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by step </a:t>
            </a:r>
            <a:r>
              <a:rPr lang="en-US" dirty="0" smtClean="0"/>
              <a:t>example – </a:t>
            </a:r>
            <a:r>
              <a:rPr lang="en-US" dirty="0" err="1" smtClean="0"/>
              <a:t>iperf</a:t>
            </a:r>
            <a:r>
              <a:rPr lang="en-US" dirty="0" smtClean="0"/>
              <a:t>, ns-3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043608" y="1417638"/>
            <a:ext cx="7283152" cy="4824536"/>
          </a:xfrm>
        </p:spPr>
        <p:txBody>
          <a:bodyPr>
            <a:noAutofit/>
          </a:bodyPr>
          <a:lstStyle/>
          <a:p>
            <a:r>
              <a:rPr lang="en-US" sz="2800" dirty="0" smtClean="0"/>
              <a:t>Generated</a:t>
            </a:r>
          </a:p>
          <a:p>
            <a:pPr lvl="1"/>
            <a:r>
              <a:rPr lang="en-US" sz="2400" dirty="0" smtClean="0"/>
              <a:t>elf-cache – program files</a:t>
            </a:r>
          </a:p>
          <a:p>
            <a:pPr lvl="1"/>
            <a:r>
              <a:rPr lang="en-US" sz="2400" dirty="0" err="1" smtClean="0"/>
              <a:t>exitprocs</a:t>
            </a:r>
            <a:r>
              <a:rPr lang="en-US" sz="2400" dirty="0" smtClean="0"/>
              <a:t> – execution process information</a:t>
            </a:r>
          </a:p>
          <a:p>
            <a:pPr lvl="1"/>
            <a:r>
              <a:rPr lang="en-US" sz="2400" dirty="0" smtClean="0"/>
              <a:t>files-0 files-2 – execution filesystem </a:t>
            </a:r>
          </a:p>
          <a:p>
            <a:r>
              <a:rPr lang="en-US" sz="2800" dirty="0" smtClean="0"/>
              <a:t>files-x</a:t>
            </a:r>
          </a:p>
          <a:p>
            <a:pPr lvl="1"/>
            <a:r>
              <a:rPr lang="en-US" sz="2400" dirty="0" smtClean="0"/>
              <a:t>files-x corresponds to “/” </a:t>
            </a:r>
            <a:r>
              <a:rPr lang="en-US" sz="2400" dirty="0" smtClean="0"/>
              <a:t>of the </a:t>
            </a:r>
            <a:r>
              <a:rPr lang="en-US" sz="2400" dirty="0" smtClean="0"/>
              <a:t>machine x</a:t>
            </a:r>
            <a:endParaRPr lang="en-US" sz="2400" dirty="0" smtClean="0"/>
          </a:p>
          <a:p>
            <a:pPr lvl="1"/>
            <a:r>
              <a:rPr lang="en-US" sz="2400" dirty="0" smtClean="0"/>
              <a:t>files-x/</a:t>
            </a:r>
            <a:r>
              <a:rPr lang="en-US" sz="2400" dirty="0" err="1" smtClean="0"/>
              <a:t>var</a:t>
            </a:r>
            <a:r>
              <a:rPr lang="en-US" sz="2400" dirty="0" smtClean="0"/>
              <a:t>/log/&lt;</a:t>
            </a:r>
            <a:r>
              <a:rPr lang="en-US" sz="2400" dirty="0" err="1" smtClean="0"/>
              <a:t>pid</a:t>
            </a:r>
            <a:r>
              <a:rPr lang="en-US" sz="2400" dirty="0" smtClean="0"/>
              <a:t>&gt;/</a:t>
            </a:r>
          </a:p>
          <a:p>
            <a:pPr lvl="2"/>
            <a:r>
              <a:rPr lang="en-US" sz="2000" dirty="0" err="1" smtClean="0"/>
              <a:t>cmdline</a:t>
            </a:r>
            <a:r>
              <a:rPr lang="en-US" sz="2000" dirty="0" smtClean="0"/>
              <a:t> – command executed</a:t>
            </a:r>
          </a:p>
          <a:p>
            <a:pPr lvl="2"/>
            <a:r>
              <a:rPr lang="en-US" sz="2000" dirty="0" smtClean="0"/>
              <a:t>status – execution information </a:t>
            </a:r>
          </a:p>
          <a:p>
            <a:pPr lvl="2"/>
            <a:r>
              <a:rPr lang="en-US" sz="2000" dirty="0" err="1" smtClean="0"/>
              <a:t>stderr</a:t>
            </a:r>
            <a:r>
              <a:rPr lang="en-US" sz="2000" dirty="0" smtClean="0"/>
              <a:t> – standard error output</a:t>
            </a:r>
          </a:p>
          <a:p>
            <a:pPr lvl="2"/>
            <a:r>
              <a:rPr lang="en-US" sz="2000" dirty="0" err="1" smtClean="0"/>
              <a:t>stdout</a:t>
            </a:r>
            <a:r>
              <a:rPr lang="en-US" sz="2000" dirty="0" smtClean="0"/>
              <a:t> – standard output </a:t>
            </a:r>
          </a:p>
          <a:p>
            <a:pPr lvl="2"/>
            <a:r>
              <a:rPr lang="en-US" sz="2000" dirty="0" smtClean="0"/>
              <a:t>syslog – syslog output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330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</a:t>
            </a:r>
            <a:r>
              <a:rPr lang="en-US" baseline="0" dirty="0" smtClean="0"/>
              <a:t> example</a:t>
            </a:r>
            <a:br>
              <a:rPr lang="en-US" baseline="0" dirty="0" smtClean="0"/>
            </a:br>
            <a:r>
              <a:rPr lang="en-US" baseline="0" dirty="0" smtClean="0"/>
              <a:t>-</a:t>
            </a:r>
            <a:r>
              <a:rPr lang="en-US" dirty="0" smtClean="0"/>
              <a:t> HTTP with ns-3 stack (I)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609600" y="1600200"/>
            <a:ext cx="748883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 (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Node Container creation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fr-FR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NodeContainer</a:t>
            </a:r>
            <a:r>
              <a:rPr lang="fr-FR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</a:t>
            </a:r>
            <a:r>
              <a:rPr lang="fr-F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nodes.Create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(3);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Linux stack creation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sv-SE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InternetStackHelper stack;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sv-SE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stack.Install </a:t>
            </a:r>
            <a:r>
              <a:rPr lang="sv-SE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(nodes);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For real time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GlobalValue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::Bind ("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SimulatorImplementationType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RealtimeSimulatorImpl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"));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GlobalValue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::Bind ("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ChecksumEnabled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BooleanValue</a:t>
            </a:r>
            <a:r>
              <a:rPr lang="en-US" sz="1400" dirty="0">
                <a:solidFill>
                  <a:srgbClr val="EEECE1">
                    <a:lumMod val="2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(true));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Device and channel  creation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PointToPointHelper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p2p;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p2p.SetDeviceAttribute ("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DataRate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"5Mbps“));</a:t>
            </a: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p2p.SetChannelAttribute ("Delay",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"1ms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12776"/>
            <a:ext cx="3201812" cy="82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124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</a:t>
            </a:r>
            <a:r>
              <a:rPr lang="en-US" baseline="0" dirty="0" smtClean="0"/>
              <a:t> example</a:t>
            </a:r>
            <a:br>
              <a:rPr lang="en-US" baseline="0" dirty="0" smtClean="0"/>
            </a:br>
            <a:r>
              <a:rPr lang="en-US" baseline="0" dirty="0" smtClean="0"/>
              <a:t>-</a:t>
            </a:r>
            <a:r>
              <a:rPr lang="en-US" dirty="0" smtClean="0"/>
              <a:t> HTTP with ns-3 stack (II)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685800" y="1777568"/>
            <a:ext cx="748883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Node0-Node1 setup</a:t>
            </a: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Ipv4AddressHelper address; 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address.SetBase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("10.1.1.0", "255.255.255.252");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Node0-Node1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addresses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NetDeviceContainer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devices;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devices = p2p.Install (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nodes.Get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(0),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nodes.Get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(1));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connecting nodes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Ipv4InterfaceContainer interfaces =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address.Assign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(devices);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assign addresses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400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  Node1-Node2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devices = p2p.Install (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nodes.Get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(1),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nodes.Get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(2));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connecting nodes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address.SetBase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("10.1.2.0", "255.255.255.252");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Node1-Node2 addresses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interfaces = </a:t>
            </a:r>
            <a:r>
              <a:rPr lang="en-US" sz="1400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address.Assign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(devices);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assign addresses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setup </a:t>
            </a:r>
            <a:r>
              <a:rPr lang="en-US" sz="14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routes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Ipv4GlobalRoutingHelper::</a:t>
            </a:r>
            <a:r>
              <a:rPr lang="en-US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PopulateRoutingTables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80753"/>
            <a:ext cx="3201812" cy="82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48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6878" y="197768"/>
            <a:ext cx="7139136" cy="1143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Step by step</a:t>
            </a:r>
            <a:r>
              <a:rPr lang="en-US" sz="2600" baseline="0" dirty="0" smtClean="0"/>
              <a:t> example</a:t>
            </a:r>
            <a:br>
              <a:rPr lang="en-US" sz="2600" baseline="0" dirty="0" smtClean="0"/>
            </a:br>
            <a:r>
              <a:rPr lang="en-US" sz="2600" baseline="0" dirty="0" smtClean="0"/>
              <a:t>-</a:t>
            </a:r>
            <a:r>
              <a:rPr lang="en-US" sz="2600" dirty="0" smtClean="0"/>
              <a:t> HTTP with ns-3 stack (III)</a:t>
            </a:r>
            <a:endParaRPr lang="en-US" sz="2600" dirty="0"/>
          </a:p>
        </p:txBody>
      </p:sp>
      <p:sp>
        <p:nvSpPr>
          <p:cNvPr id="4" name="ZoneTexte 3"/>
          <p:cNvSpPr txBox="1"/>
          <p:nvPr/>
        </p:nvSpPr>
        <p:spPr>
          <a:xfrm>
            <a:off x="1210502" y="1761778"/>
            <a:ext cx="74888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alibri"/>
                <a:cs typeface="+mn-cs"/>
              </a:rPr>
              <a:t>// Launch the server HTTP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dce.SetBinary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("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thttpd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");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alibri"/>
                <a:cs typeface="+mn-cs"/>
              </a:rPr>
              <a:t>dce.ResetArguments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();  </a:t>
            </a:r>
            <a:r>
              <a:rPr lang="en-US" sz="1400" dirty="0">
                <a:solidFill>
                  <a:srgbClr val="FF0000"/>
                </a:solidFill>
                <a:latin typeface="Calibri"/>
                <a:cs typeface="+mn-cs"/>
              </a:rPr>
              <a:t>// clean arguments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dce.ResetEnvironment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(); </a:t>
            </a:r>
            <a:r>
              <a:rPr lang="en-US" sz="1400" dirty="0">
                <a:solidFill>
                  <a:srgbClr val="FF0000"/>
                </a:solidFill>
                <a:latin typeface="Calibri"/>
                <a:cs typeface="+mn-cs"/>
              </a:rPr>
              <a:t>// clean </a:t>
            </a:r>
            <a:r>
              <a:rPr lang="en-US" sz="1400" dirty="0" err="1" smtClean="0">
                <a:solidFill>
                  <a:srgbClr val="FF0000"/>
                </a:solidFill>
                <a:latin typeface="Calibri"/>
                <a:cs typeface="+mn-cs"/>
              </a:rPr>
              <a:t>environnent</a:t>
            </a:r>
            <a:endParaRPr lang="en-US" sz="1400" dirty="0" smtClean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 smtClean="0">
                <a:solidFill>
                  <a:prstClr val="black"/>
                </a:solidFill>
                <a:latin typeface="Calibri"/>
                <a:cs typeface="+mn-cs"/>
              </a:rPr>
              <a:t>dce.SetUid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(1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);  </a:t>
            </a:r>
            <a:r>
              <a:rPr lang="en-US" sz="1400" dirty="0" smtClean="0">
                <a:solidFill>
                  <a:srgbClr val="FF0000"/>
                </a:solidFill>
                <a:latin typeface="Calibri"/>
                <a:cs typeface="+mn-cs"/>
              </a:rPr>
              <a:t>// Set </a:t>
            </a:r>
            <a:r>
              <a:rPr lang="en-US" sz="1400" dirty="0" err="1" smtClean="0">
                <a:solidFill>
                  <a:srgbClr val="FF0000"/>
                </a:solidFill>
                <a:latin typeface="Calibri"/>
                <a:cs typeface="+mn-cs"/>
              </a:rPr>
              <a:t>httpd</a:t>
            </a:r>
            <a:r>
              <a:rPr lang="en-US" sz="1400" dirty="0" smtClean="0">
                <a:solidFill>
                  <a:srgbClr val="FF0000"/>
                </a:solidFill>
                <a:latin typeface="Calibri"/>
                <a:cs typeface="+mn-cs"/>
              </a:rPr>
              <a:t> for super user execution</a:t>
            </a:r>
            <a:endParaRPr lang="en-US" sz="14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dce.SetEuid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(1);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apps =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dce.Install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nodes.Get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(0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)); </a:t>
            </a:r>
            <a:r>
              <a:rPr lang="en-US" sz="1400" dirty="0" smtClean="0">
                <a:solidFill>
                  <a:srgbClr val="FF0000"/>
                </a:solidFill>
                <a:latin typeface="Calibri"/>
                <a:cs typeface="+mn-cs"/>
              </a:rPr>
              <a:t>// install http daemon</a:t>
            </a:r>
            <a:endParaRPr lang="en-US" sz="14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apps.Start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(Seconds (1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)); </a:t>
            </a:r>
            <a:r>
              <a:rPr lang="en-US" sz="1400" dirty="0">
                <a:solidFill>
                  <a:srgbClr val="FF0000"/>
                </a:solidFill>
                <a:latin typeface="Calibri"/>
                <a:cs typeface="+mn-cs"/>
              </a:rPr>
              <a:t>// </a:t>
            </a:r>
            <a:r>
              <a:rPr lang="en-US" sz="1400" dirty="0" smtClean="0">
                <a:solidFill>
                  <a:srgbClr val="FF0000"/>
                </a:solidFill>
                <a:latin typeface="Calibri"/>
                <a:cs typeface="+mn-cs"/>
              </a:rPr>
              <a:t>start time</a:t>
            </a:r>
            <a:endParaRPr lang="en-US" sz="140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prstClr val="black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>
                <a:solidFill>
                  <a:srgbClr val="FF0000"/>
                </a:solidFill>
                <a:latin typeface="Calibri"/>
                <a:cs typeface="+mn-cs"/>
              </a:rPr>
              <a:t>// Launch the client WGET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dce.SetBinary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("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wget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");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dce.ResetArguments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();  </a:t>
            </a:r>
            <a:r>
              <a:rPr lang="en-US" sz="1400" dirty="0">
                <a:solidFill>
                  <a:srgbClr val="FF0000"/>
                </a:solidFill>
                <a:latin typeface="Calibri"/>
                <a:cs typeface="+mn-cs"/>
              </a:rPr>
              <a:t>// clean arguments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dce.ResetEnvironment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(); </a:t>
            </a:r>
            <a:r>
              <a:rPr lang="en-US" sz="1400" dirty="0">
                <a:solidFill>
                  <a:srgbClr val="FF0000"/>
                </a:solidFill>
                <a:latin typeface="Calibri"/>
                <a:cs typeface="+mn-cs"/>
              </a:rPr>
              <a:t>// clean </a:t>
            </a:r>
            <a:r>
              <a:rPr lang="en-US" sz="1400" dirty="0" err="1" smtClean="0">
                <a:solidFill>
                  <a:srgbClr val="FF0000"/>
                </a:solidFill>
                <a:latin typeface="Calibri"/>
                <a:cs typeface="+mn-cs"/>
              </a:rPr>
              <a:t>environnent</a:t>
            </a:r>
            <a:endParaRPr lang="en-US" sz="1400" dirty="0" smtClean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("-r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"); </a:t>
            </a:r>
            <a:r>
              <a:rPr lang="en-US" sz="1400" dirty="0" smtClean="0">
                <a:solidFill>
                  <a:srgbClr val="FF0000"/>
                </a:solidFill>
                <a:latin typeface="Calibri"/>
                <a:cs typeface="+mn-cs"/>
              </a:rPr>
              <a:t>// recursive </a:t>
            </a:r>
            <a:r>
              <a:rPr lang="en-US" sz="1400" dirty="0" err="1" smtClean="0">
                <a:solidFill>
                  <a:srgbClr val="FF0000"/>
                </a:solidFill>
                <a:latin typeface="Calibri"/>
                <a:cs typeface="+mn-cs"/>
              </a:rPr>
              <a:t>wget</a:t>
            </a:r>
            <a:endParaRPr lang="en-US" sz="14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dce.AddArgument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("http://10.1.1.1/index.html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");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  apps 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=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dce.Install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nodes.Get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(2));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 </a:t>
            </a:r>
            <a:r>
              <a:rPr lang="en-US" sz="1400" dirty="0" err="1">
                <a:solidFill>
                  <a:prstClr val="black"/>
                </a:solidFill>
                <a:latin typeface="Calibri"/>
                <a:cs typeface="+mn-cs"/>
              </a:rPr>
              <a:t>apps.Start</a:t>
            </a:r>
            <a:r>
              <a:rPr lang="en-US" sz="1400" dirty="0">
                <a:solidFill>
                  <a:prstClr val="black"/>
                </a:solidFill>
                <a:latin typeface="Calibri"/>
                <a:cs typeface="+mn-cs"/>
              </a:rPr>
              <a:t> (Seconds (2</a:t>
            </a:r>
            <a:r>
              <a:rPr lang="en-US" sz="1400" dirty="0" smtClean="0">
                <a:solidFill>
                  <a:prstClr val="black"/>
                </a:solidFill>
                <a:latin typeface="Calibri"/>
                <a:cs typeface="+mn-cs"/>
              </a:rPr>
              <a:t>)); </a:t>
            </a:r>
            <a:r>
              <a:rPr lang="en-US" sz="1400" dirty="0" smtClean="0">
                <a:solidFill>
                  <a:srgbClr val="FF0000"/>
                </a:solidFill>
                <a:latin typeface="Calibri"/>
                <a:cs typeface="+mn-cs"/>
              </a:rPr>
              <a:t>// start time</a:t>
            </a:r>
            <a:endParaRPr lang="en-US" sz="1400" dirty="0">
              <a:solidFill>
                <a:srgbClr val="FF0000"/>
              </a:solidFill>
              <a:latin typeface="Calibri"/>
              <a:cs typeface="+mn-cs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971600" y="1556792"/>
            <a:ext cx="4680520" cy="4320480"/>
          </a:xfrm>
          <a:prstGeom prst="roundRect">
            <a:avLst>
              <a:gd name="adj" fmla="val 10233"/>
            </a:avLst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724128" y="357301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DCE Setup</a:t>
            </a: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+mn-cs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380753"/>
            <a:ext cx="3201812" cy="82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08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by step</a:t>
            </a:r>
            <a:r>
              <a:rPr lang="en-US" baseline="0" dirty="0" smtClean="0"/>
              <a:t> example</a:t>
            </a:r>
            <a:br>
              <a:rPr lang="en-US" baseline="0" dirty="0" smtClean="0"/>
            </a:br>
            <a:r>
              <a:rPr lang="en-US" baseline="0" dirty="0" smtClean="0"/>
              <a:t>-</a:t>
            </a:r>
            <a:r>
              <a:rPr lang="en-US" dirty="0" smtClean="0"/>
              <a:t> HTTP with ns-3 stack (IV)</a:t>
            </a: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1115616" y="148478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Simulation stop time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Simulator</a:t>
            </a: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::Stop (Seconds (40.0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Run 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Simulator::Run </a:t>
            </a: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Stop</a:t>
            </a:r>
            <a:endParaRPr lang="en-US" sz="1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Simulator::Destroy ();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754" y="1389379"/>
            <a:ext cx="3201812" cy="824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164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High-level overview of DCE</a:t>
            </a:r>
          </a:p>
          <a:p>
            <a:r>
              <a:rPr lang="en-US" dirty="0" smtClean="0"/>
              <a:t>Bake build system</a:t>
            </a:r>
          </a:p>
          <a:p>
            <a:pPr lvl="1"/>
            <a:r>
              <a:rPr lang="en-US" dirty="0" smtClean="0"/>
              <a:t>Example:  ns-allinone-3.25 via Bake</a:t>
            </a:r>
          </a:p>
          <a:p>
            <a:r>
              <a:rPr lang="en-US" dirty="0" smtClean="0"/>
              <a:t>DCE examples:</a:t>
            </a:r>
          </a:p>
          <a:p>
            <a:pPr lvl="1"/>
            <a:r>
              <a:rPr lang="en-US" dirty="0" err="1" smtClean="0"/>
              <a:t>iperf</a:t>
            </a:r>
            <a:endParaRPr lang="en-US" dirty="0" smtClean="0"/>
          </a:p>
          <a:p>
            <a:pPr lvl="1"/>
            <a:r>
              <a:rPr lang="en-US" dirty="0" err="1" smtClean="0"/>
              <a:t>thttpd</a:t>
            </a:r>
            <a:endParaRPr lang="en-US" dirty="0" smtClean="0"/>
          </a:p>
          <a:p>
            <a:pPr lvl="1"/>
            <a:r>
              <a:rPr lang="en-US" dirty="0" smtClean="0"/>
              <a:t>Quagga </a:t>
            </a:r>
            <a:r>
              <a:rPr lang="en-US" dirty="0" err="1" smtClean="0"/>
              <a:t>ospfd</a:t>
            </a:r>
            <a:endParaRPr lang="en-US" dirty="0" smtClean="0"/>
          </a:p>
          <a:p>
            <a:r>
              <a:rPr lang="en-US" dirty="0" smtClean="0"/>
              <a:t>Q&amp;A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5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With/without </a:t>
            </a:r>
            <a:r>
              <a:rPr lang="en-US" dirty="0" err="1" smtClean="0"/>
              <a:t>linux</a:t>
            </a:r>
            <a:r>
              <a:rPr lang="en-US" dirty="0" smtClean="0"/>
              <a:t> 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ns-3 stack</a:t>
            </a:r>
          </a:p>
          <a:p>
            <a:pPr lvl="1"/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waf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--run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dce-httpd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--kernel=0"</a:t>
            </a:r>
          </a:p>
          <a:p>
            <a:r>
              <a:rPr lang="en-US" dirty="0" smtClean="0"/>
              <a:t>with Linux stack</a:t>
            </a:r>
          </a:p>
          <a:p>
            <a:pPr lvl="1"/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waf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--run "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dce-httpd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--kernel=1"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6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DCE example 3:  quagga </a:t>
            </a:r>
            <a:r>
              <a:rPr lang="en-US" dirty="0" err="1" smtClean="0"/>
              <a:t>ospfd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 smtClean="0"/>
              <a:t>Topology: </a:t>
            </a:r>
            <a:r>
              <a:rPr lang="en-US" sz="2800" dirty="0" smtClean="0"/>
              <a:t>from </a:t>
            </a:r>
            <a:r>
              <a:rPr lang="en-US" sz="2800" dirty="0" err="1" smtClean="0"/>
              <a:t>rocketfuel</a:t>
            </a:r>
            <a:r>
              <a:rPr lang="en-US" sz="2800" dirty="0" smtClean="0"/>
              <a:t> tool</a:t>
            </a:r>
          </a:p>
          <a:p>
            <a:r>
              <a:rPr lang="en-US" sz="2800" i="1" dirty="0" smtClean="0"/>
              <a:t>Routing:  </a:t>
            </a:r>
            <a:r>
              <a:rPr lang="en-US" sz="2800" dirty="0" err="1" smtClean="0"/>
              <a:t>ospfd</a:t>
            </a:r>
            <a:r>
              <a:rPr lang="en-US" sz="2800" dirty="0" smtClean="0"/>
              <a:t> (IPv4), all in area 0</a:t>
            </a:r>
          </a:p>
          <a:p>
            <a:r>
              <a:rPr lang="en-US" sz="2800" i="1" dirty="0" smtClean="0"/>
              <a:t>Traffic:  </a:t>
            </a:r>
            <a:r>
              <a:rPr lang="en-US" sz="2800" dirty="0" smtClean="0"/>
              <a:t>ns-3's v4Ping application across topology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971801"/>
            <a:ext cx="3888406" cy="336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21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Bugs in ns-3.25 version: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cs typeface="Courier New" panose="02070309020205020404" pitchFamily="49" charset="0"/>
              </a:rPr>
              <a:t>1) small typo in </a:t>
            </a:r>
            <a:r>
              <a:rPr lang="en-US" sz="2400" dirty="0" err="1" smtClean="0">
                <a:cs typeface="Courier New" panose="02070309020205020404" pitchFamily="49" charset="0"/>
              </a:rPr>
              <a:t>myscripts</a:t>
            </a:r>
            <a:r>
              <a:rPr lang="en-US" sz="2400" dirty="0" smtClean="0">
                <a:cs typeface="Courier New" panose="02070309020205020404" pitchFamily="49" charset="0"/>
              </a:rPr>
              <a:t>/ns-3-dce-quagga/</a:t>
            </a:r>
            <a:r>
              <a:rPr lang="en-US" sz="2400" dirty="0" err="1" smtClean="0">
                <a:cs typeface="Courier New" panose="02070309020205020404" pitchFamily="49" charset="0"/>
              </a:rPr>
              <a:t>wscript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diff -r 088f43fecbd0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wscript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--- a/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wscript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Tue Dec 01 11:26:23 2015 +0900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+++ b/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wscript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Tue Jun 14 09:42:43 2016 -0700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@@ -46,7 +46,7 @@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target='bin/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-zebra-simple',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source=['example/dce-zebra-simple.cc'])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module.add_example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(needed = ['core', 'internet',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-quagga', 'point-to-point', 'internet-apps,' 'applications', 'topology-read'],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+  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module.add_example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(needed = ['core', 'internet', 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-quagga', 'point-to-point', 'internet-apps', 'applications', 'topology-read'],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target='bin/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-quagga-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ospfd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rocketfuel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source=['example/dce-quagga-ospfd-rocketfuel.cc'])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>
                <a:cs typeface="Courier New" panose="02070309020205020404" pitchFamily="49" charset="0"/>
              </a:rPr>
              <a:t>2) --vis option for DCE requires some </a:t>
            </a:r>
            <a:r>
              <a:rPr lang="en-US" sz="2400" dirty="0" err="1" smtClean="0">
                <a:cs typeface="Courier New" panose="02070309020205020404" pitchFamily="49" charset="0"/>
              </a:rPr>
              <a:t>symlinks</a:t>
            </a:r>
            <a:r>
              <a:rPr lang="en-US" sz="2400" dirty="0" smtClean="0">
                <a:cs typeface="Courier New" panose="02070309020205020404" pitchFamily="49" charset="0"/>
              </a:rPr>
              <a:t> in the bake/build/lib64/python2.7/site-packages directory</a:t>
            </a:r>
            <a:endParaRPr lang="en-US" sz="2400" dirty="0"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3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6"/>
            <a:ext cx="8197850" cy="855662"/>
          </a:xfrm>
        </p:spPr>
        <p:txBody>
          <a:bodyPr/>
          <a:lstStyle/>
          <a:p>
            <a:r>
              <a:rPr lang="en-US" dirty="0" smtClean="0"/>
              <a:t>DCE </a:t>
            </a:r>
            <a:r>
              <a:rPr lang="en-US" dirty="0" smtClean="0"/>
              <a:t>example 3 </a:t>
            </a:r>
            <a:r>
              <a:rPr lang="en-US" dirty="0" smtClean="0"/>
              <a:t>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 ns-allinone-3.25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export BAKE_HOME=`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pwd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`/bake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export PATH=$PATH:$BAKE_HOME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export PYTHONPATH=$PYTHONPATH:$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BAKE_HOME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 bake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bake.py configure -e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dce-ns3-1.8 dce-quagga-1.8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bake.py check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bake.py show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bake.py download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bake.py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 source/ns-3-dce</a:t>
            </a:r>
          </a:p>
          <a:p>
            <a:pPr marL="0" indent="0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waf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--run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dce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-quagga-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ospfd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rocketfuel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(--vis)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88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Lightweight virtualization of kernel and application processes, interconnected by simulated networks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Benefits: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Implementation realism in controlled topologies or wireless environments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Model </a:t>
            </a:r>
            <a:r>
              <a:rPr lang="en-US" sz="2000" dirty="0" smtClean="0"/>
              <a:t>availability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Debugging a whole network within a single process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Limitations: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Not as scalable as pure </a:t>
            </a:r>
            <a:r>
              <a:rPr lang="en-US" sz="2000" dirty="0" smtClean="0"/>
              <a:t>simulation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Tracing more limited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Configuration different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 or C++ applications only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 algn="ctr">
              <a:defRPr/>
            </a:pPr>
            <a:r>
              <a:rPr lang="en-GB" sz="1400" b="1" smtClean="0">
                <a:solidFill>
                  <a:schemeClr val="tx1"/>
                </a:solidFill>
              </a:rPr>
              <a:t>ns-3 training, June 2016</a:t>
            </a:r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9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Code Execution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687" y="4374484"/>
            <a:ext cx="4227513" cy="2254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Espace réservé du texte 2047"/>
          <p:cNvSpPr txBox="1">
            <a:spLocks/>
          </p:cNvSpPr>
          <p:nvPr/>
        </p:nvSpPr>
        <p:spPr bwMode="auto">
          <a:xfrm>
            <a:off x="457200" y="1468914"/>
            <a:ext cx="7283152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11150" indent="-311150" algn="l" defTabSz="457200" rtl="0" eaLnBrk="0" fontAlgn="base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11200" indent="-254000" algn="l" defTabSz="457200" rtl="0" eaLnBrk="0" fontAlgn="base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 sz="2800">
                <a:solidFill>
                  <a:srgbClr val="000000"/>
                </a:solidFill>
                <a:latin typeface="+mn-lt"/>
              </a:defRPr>
            </a:lvl2pPr>
            <a:lvl3pPr marL="1143000" indent="-228600" algn="l" defTabSz="457200" rtl="0" eaLnBrk="0" fontAlgn="base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defRPr sz="2400">
                <a:solidFill>
                  <a:srgbClr val="000000"/>
                </a:solidFill>
                <a:latin typeface="+mn-lt"/>
              </a:defRPr>
            </a:lvl3pPr>
            <a:lvl4pPr marL="1600200" indent="-228600" algn="l" defTabSz="457200" rtl="0" eaLnBrk="0" fontAlgn="base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–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57200" rtl="0" eaLnBrk="0" fontAlgn="base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57200" rtl="0" fontAlgn="base">
              <a:lnSpc>
                <a:spcPct val="27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57200" rtl="0" fontAlgn="base">
              <a:lnSpc>
                <a:spcPct val="27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57200" rtl="0" fontAlgn="base">
              <a:lnSpc>
                <a:spcPct val="27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57200" rtl="0" fontAlgn="base">
              <a:lnSpc>
                <a:spcPct val="27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»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r>
              <a:rPr lang="en-US" sz="2400" kern="1200" dirty="0" smtClean="0">
                <a:solidFill>
                  <a:schemeClr val="tx1"/>
                </a:solidFill>
              </a:rPr>
              <a:t>DCE/ns-3 framework requires the virtualization of a series of services </a:t>
            </a:r>
          </a:p>
          <a:p>
            <a:pPr lvl="1"/>
            <a:r>
              <a:rPr lang="en-US" sz="2400" kern="1200" dirty="0" smtClean="0">
                <a:solidFill>
                  <a:schemeClr val="tx1"/>
                </a:solidFill>
                <a:cs typeface="+mn-cs"/>
              </a:rPr>
              <a:t>Multiple isolated instances of the same protocol on the same machine</a:t>
            </a:r>
          </a:p>
          <a:p>
            <a:r>
              <a:rPr lang="en-US" sz="2400" kern="1200" dirty="0" smtClean="0">
                <a:solidFill>
                  <a:schemeClr val="tx1"/>
                </a:solidFill>
              </a:rPr>
              <a:t>System calls are captured and treated by DCE</a:t>
            </a:r>
          </a:p>
          <a:p>
            <a:r>
              <a:rPr lang="en-US" sz="2400" kern="1200" dirty="0" smtClean="0">
                <a:solidFill>
                  <a:schemeClr val="tx1"/>
                </a:solidFill>
              </a:rPr>
              <a:t>Network stack protocols calls are captured and redirected</a:t>
            </a:r>
          </a:p>
          <a:p>
            <a:r>
              <a:rPr lang="en-US" sz="2400" kern="0" dirty="0" smtClean="0"/>
              <a:t>To perform its work, DCE</a:t>
            </a:r>
            <a:br>
              <a:rPr lang="en-US" sz="2400" kern="0" dirty="0" smtClean="0"/>
            </a:br>
            <a:r>
              <a:rPr lang="en-US" sz="2400" kern="0" dirty="0" smtClean="0"/>
              <a:t>re-implements the Linux</a:t>
            </a:r>
            <a:br>
              <a:rPr lang="en-US" sz="2400" kern="0" dirty="0" smtClean="0"/>
            </a:br>
            <a:r>
              <a:rPr lang="en-US" sz="2400" kern="0" dirty="0" smtClean="0"/>
              <a:t>program loader and parts</a:t>
            </a:r>
            <a:br>
              <a:rPr lang="en-US" sz="2400" kern="0" dirty="0" smtClean="0"/>
            </a:br>
            <a:r>
              <a:rPr lang="en-US" sz="2400" kern="0" dirty="0" smtClean="0"/>
              <a:t>of </a:t>
            </a:r>
            <a:r>
              <a:rPr lang="en-US" sz="2400" i="1" kern="0" dirty="0" err="1" smtClean="0"/>
              <a:t>libc</a:t>
            </a:r>
            <a:r>
              <a:rPr lang="en-US" sz="2400" kern="0" dirty="0" smtClean="0"/>
              <a:t> and </a:t>
            </a:r>
            <a:r>
              <a:rPr lang="en-US" sz="2400" i="1" kern="0" dirty="0" err="1" smtClean="0"/>
              <a:t>libpthread</a:t>
            </a:r>
            <a:r>
              <a:rPr lang="en-US" sz="2400" i="1" kern="0" dirty="0" smtClean="0"/>
              <a:t>   </a:t>
            </a:r>
            <a:endParaRPr lang="en-US" sz="1800" i="1" kern="12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79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DCE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2868"/>
            <a:ext cx="8197850" cy="4872038"/>
          </a:xfrm>
        </p:spPr>
        <p:txBody>
          <a:bodyPr/>
          <a:lstStyle/>
          <a:p>
            <a:r>
              <a:rPr lang="en-US" dirty="0" smtClean="0"/>
              <a:t>DCE modes in context of possible approaches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655887"/>
            <a:ext cx="8610144" cy="2286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7200" y="5174455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Figure source:  DCE </a:t>
            </a:r>
            <a:r>
              <a:rPr lang="en-US" dirty="0">
                <a:solidFill>
                  <a:schemeClr val="tx1"/>
                </a:solidFill>
              </a:rPr>
              <a:t>Cradle: Simulate Network Protocols with Real Stacks for Better </a:t>
            </a:r>
            <a:r>
              <a:rPr lang="en-US" dirty="0" smtClean="0">
                <a:solidFill>
                  <a:schemeClr val="tx1"/>
                </a:solidFill>
              </a:rPr>
              <a:t>Realism, </a:t>
            </a:r>
            <a:r>
              <a:rPr lang="en-US" dirty="0" err="1" smtClean="0">
                <a:solidFill>
                  <a:schemeClr val="tx1"/>
                </a:solidFill>
              </a:rPr>
              <a:t>Tazaki</a:t>
            </a:r>
            <a:r>
              <a:rPr lang="en-US" dirty="0" smtClean="0">
                <a:solidFill>
                  <a:schemeClr val="tx1"/>
                </a:solidFill>
              </a:rPr>
              <a:t> et al, WNS3 2013.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962400" y="2655887"/>
            <a:ext cx="2209800" cy="1839913"/>
          </a:xfrm>
          <a:prstGeom prst="roundRect">
            <a:avLst/>
          </a:prstGeom>
          <a:solidFill>
            <a:srgbClr val="00B8FF">
              <a:alpha val="23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315200" y="2636837"/>
            <a:ext cx="1177816" cy="1839913"/>
          </a:xfrm>
          <a:prstGeom prst="roundRect">
            <a:avLst/>
          </a:prstGeom>
          <a:solidFill>
            <a:srgbClr val="00B8FF">
              <a:alpha val="23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6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Direct Code Execution: Revisiting Library OS </a:t>
            </a:r>
            <a:r>
              <a:rPr lang="en-US" sz="2400" dirty="0" smtClean="0"/>
              <a:t>Architecture for </a:t>
            </a:r>
            <a:r>
              <a:rPr lang="en-US" sz="2400" dirty="0"/>
              <a:t>Reproducible Network </a:t>
            </a:r>
            <a:r>
              <a:rPr lang="en-US" sz="2400" dirty="0" smtClean="0"/>
              <a:t>Experiments</a:t>
            </a:r>
          </a:p>
          <a:p>
            <a:pPr lvl="1"/>
            <a:r>
              <a:rPr lang="en-US" sz="2000" dirty="0" err="1" smtClean="0"/>
              <a:t>Tazaki</a:t>
            </a:r>
            <a:r>
              <a:rPr lang="en-US" sz="2000" dirty="0" smtClean="0"/>
              <a:t> et al, CONEXT 2013</a:t>
            </a:r>
            <a:endParaRPr lang="en-US" sz="2000" dirty="0"/>
          </a:p>
          <a:p>
            <a:pPr lvl="1"/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hal.archives-ouvertes.fr/docs/00/88/08/70/PDF/con013-hal.pdf</a:t>
            </a:r>
            <a:endParaRPr lang="en-US" sz="2000" dirty="0" smtClean="0"/>
          </a:p>
          <a:p>
            <a:r>
              <a:rPr lang="en-US" sz="2400" dirty="0"/>
              <a:t>DCE Cradle: Simulate Network Protocols with Real </a:t>
            </a:r>
            <a:r>
              <a:rPr lang="en-US" sz="2400" dirty="0" smtClean="0"/>
              <a:t>Stacks for </a:t>
            </a:r>
            <a:r>
              <a:rPr lang="en-US" sz="2400" dirty="0"/>
              <a:t>Better </a:t>
            </a:r>
            <a:r>
              <a:rPr lang="en-US" sz="2400" dirty="0" smtClean="0"/>
              <a:t>Realism</a:t>
            </a:r>
          </a:p>
          <a:p>
            <a:pPr lvl="1"/>
            <a:r>
              <a:rPr lang="en-US" sz="2000" dirty="0" err="1" smtClean="0"/>
              <a:t>Tazaki</a:t>
            </a:r>
            <a:r>
              <a:rPr lang="en-US" sz="2000" dirty="0" smtClean="0"/>
              <a:t> et al, WNS3 2013</a:t>
            </a:r>
          </a:p>
          <a:p>
            <a:pPr lvl="1"/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hal.archives-ouvertes.fr/docs/00/78/15/91/PDF/wns3-2013.pdf</a:t>
            </a:r>
            <a:endParaRPr lang="en-US" sz="2000" dirty="0" smtClean="0"/>
          </a:p>
          <a:p>
            <a:r>
              <a:rPr lang="en-US" sz="2400" dirty="0" err="1" smtClean="0"/>
              <a:t>NetDev</a:t>
            </a:r>
            <a:r>
              <a:rPr lang="en-US" sz="2400" dirty="0" smtClean="0"/>
              <a:t> 1.1 talk (Feb. 2016):  "</a:t>
            </a:r>
            <a:r>
              <a:rPr lang="en-US" sz="2400" dirty="0" err="1" smtClean="0"/>
              <a:t>LibOS</a:t>
            </a:r>
            <a:r>
              <a:rPr lang="en-US" sz="2400" dirty="0" smtClean="0"/>
              <a:t> as a regression test framework for Linux networking"</a:t>
            </a:r>
          </a:p>
          <a:p>
            <a:pPr lvl="1"/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://www.youtube.com/watch?v=FNGkMFmboEc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5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All software must be re-compiled with –</a:t>
            </a:r>
            <a:r>
              <a:rPr lang="en-US" sz="2000" dirty="0" err="1">
                <a:solidFill>
                  <a:schemeClr val="tx1"/>
                </a:solidFill>
              </a:rPr>
              <a:t>fpic</a:t>
            </a:r>
            <a:r>
              <a:rPr lang="en-US" sz="2000" dirty="0">
                <a:solidFill>
                  <a:schemeClr val="tx1"/>
                </a:solidFill>
              </a:rPr>
              <a:t> and linked with –pie to generate the code </a:t>
            </a:r>
            <a:r>
              <a:rPr lang="en-US" sz="2000" dirty="0" smtClean="0">
                <a:solidFill>
                  <a:schemeClr val="tx1"/>
                </a:solidFill>
              </a:rPr>
              <a:t>as Position </a:t>
            </a:r>
            <a:r>
              <a:rPr lang="en-US" sz="2000" dirty="0">
                <a:solidFill>
                  <a:schemeClr val="tx1"/>
                </a:solidFill>
              </a:rPr>
              <a:t>Independent Code (</a:t>
            </a:r>
            <a:r>
              <a:rPr lang="en-US" sz="2000" dirty="0" smtClean="0">
                <a:solidFill>
                  <a:schemeClr val="tx1"/>
                </a:solidFill>
              </a:rPr>
              <a:t>PIC)</a:t>
            </a:r>
          </a:p>
          <a:p>
            <a:r>
              <a:rPr lang="en-US" sz="2000" dirty="0" smtClean="0"/>
              <a:t>Executables need to be installed to a place where DCE can find it</a:t>
            </a:r>
          </a:p>
          <a:p>
            <a:r>
              <a:rPr lang="en-US" sz="2000" dirty="0" smtClean="0"/>
              <a:t>Applications may require system dependencies</a:t>
            </a:r>
          </a:p>
          <a:p>
            <a:r>
              <a:rPr lang="en-US" sz="2000" dirty="0" smtClean="0"/>
              <a:t>Requires coverage of selected POSIX calls</a:t>
            </a:r>
          </a:p>
          <a:p>
            <a:r>
              <a:rPr lang="en-US" sz="2000" dirty="0" smtClean="0"/>
              <a:t>Execution must be managed (e.g. start/stop time)</a:t>
            </a:r>
          </a:p>
          <a:p>
            <a:r>
              <a:rPr lang="en-US" sz="2000" dirty="0" smtClean="0"/>
              <a:t>Programs may require:</a:t>
            </a:r>
          </a:p>
          <a:p>
            <a:pPr lvl="1"/>
            <a:r>
              <a:rPr lang="en-US" sz="1800" dirty="0" smtClean="0"/>
              <a:t>configuration files</a:t>
            </a:r>
          </a:p>
          <a:p>
            <a:pPr lvl="1"/>
            <a:r>
              <a:rPr lang="en-US" sz="1800" dirty="0" smtClean="0"/>
              <a:t>environment variables</a:t>
            </a:r>
          </a:p>
          <a:p>
            <a:pPr lvl="1"/>
            <a:r>
              <a:rPr lang="en-US" sz="1800" dirty="0" smtClean="0"/>
              <a:t>input files</a:t>
            </a:r>
          </a:p>
          <a:p>
            <a:r>
              <a:rPr lang="en-US" sz="2000" dirty="0" smtClean="0"/>
              <a:t>How much stack size to allocate to programs?</a:t>
            </a:r>
          </a:p>
          <a:p>
            <a:r>
              <a:rPr lang="en-US" sz="2000" dirty="0" smtClean="0"/>
              <a:t>Programs generate output (</a:t>
            </a:r>
            <a:r>
              <a:rPr lang="en-US" sz="2000" dirty="0" err="1" smtClean="0"/>
              <a:t>stdout</a:t>
            </a:r>
            <a:r>
              <a:rPr lang="en-US" sz="2000" dirty="0" smtClean="0"/>
              <a:t>, </a:t>
            </a:r>
            <a:r>
              <a:rPr lang="en-US" sz="2000" dirty="0" err="1" smtClean="0"/>
              <a:t>stderr</a:t>
            </a:r>
            <a:r>
              <a:rPr lang="en-US" sz="2000" dirty="0" smtClean="0"/>
              <a:t>, files)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20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bake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Open source project maintains a (more stable) core</a:t>
            </a:r>
          </a:p>
          <a:p>
            <a:r>
              <a:rPr lang="en-US" sz="2400" dirty="0" smtClean="0"/>
              <a:t>Models migrate to a more federated development process</a:t>
            </a:r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743200"/>
            <a:ext cx="463867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34000" y="2743200"/>
            <a:ext cx="3352800" cy="3276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  <a:normAutofit/>
          </a:bodyPr>
          <a:lstStyle/>
          <a:p>
            <a:pPr marL="311150" marR="0" lvl="0" indent="-31115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  <a:cs typeface="+mn-cs"/>
              </a:rPr>
              <a:t>"bake" tool (</a:t>
            </a:r>
            <a:r>
              <a:rPr lang="en-US" sz="2400" kern="0" dirty="0" err="1" smtClean="0">
                <a:solidFill>
                  <a:srgbClr val="000000"/>
                </a:solidFill>
                <a:latin typeface="+mn-lt"/>
                <a:cs typeface="+mn-cs"/>
              </a:rPr>
              <a:t>Lacage</a:t>
            </a:r>
            <a:r>
              <a:rPr lang="en-US" sz="2400" kern="0" dirty="0" smtClean="0">
                <a:solidFill>
                  <a:srgbClr val="000000"/>
                </a:solidFill>
                <a:latin typeface="+mn-lt"/>
                <a:cs typeface="+mn-cs"/>
              </a:rPr>
              <a:t> and </a:t>
            </a:r>
            <a:r>
              <a:rPr lang="en-US" sz="2400" kern="0" dirty="0" err="1" smtClean="0">
                <a:solidFill>
                  <a:srgbClr val="000000"/>
                </a:solidFill>
                <a:latin typeface="+mn-lt"/>
                <a:cs typeface="+mn-cs"/>
              </a:rPr>
              <a:t>Camara</a:t>
            </a:r>
            <a:r>
              <a:rPr lang="en-US" sz="2400" kern="0" dirty="0" smtClean="0">
                <a:solidFill>
                  <a:srgbClr val="000000"/>
                </a:solidFill>
                <a:latin typeface="+mn-lt"/>
                <a:cs typeface="+mn-cs"/>
              </a:rPr>
              <a:t>)</a:t>
            </a:r>
          </a:p>
          <a:p>
            <a:pPr marL="311150" marR="0" lvl="0" indent="-31115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Components:</a:t>
            </a:r>
          </a:p>
          <a:p>
            <a:pPr marL="311150" marR="0" lvl="0" indent="-31115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  <a:cs typeface="+mn-cs"/>
              </a:rPr>
              <a:t>build client</a:t>
            </a:r>
          </a:p>
          <a:p>
            <a:pPr marL="311150" marR="0" lvl="0" indent="-31115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  <a:cs typeface="+mn-cs"/>
              </a:rPr>
              <a:t>"module store" server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1150" marR="0" lvl="0" indent="-31115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400" kern="0" dirty="0" smtClean="0">
                <a:solidFill>
                  <a:srgbClr val="000000"/>
                </a:solidFill>
                <a:latin typeface="+mn-lt"/>
                <a:cs typeface="+mn-cs"/>
              </a:rPr>
              <a:t>module metadata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1150" marR="0" lvl="0" indent="-31115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1150" marR="0" lvl="0" indent="-31115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1150" marR="0" lvl="0" indent="-31115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11150" marR="0" lvl="0" indent="-31115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6019800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Figure source: Daniel </a:t>
            </a:r>
            <a:r>
              <a:rPr lang="en-US" dirty="0" err="1" smtClean="0">
                <a:solidFill>
                  <a:schemeClr val="tx1"/>
                </a:solidFill>
              </a:rPr>
              <a:t>Camara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52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2829</TotalTime>
  <Words>1730</Words>
  <Application>Microsoft Office PowerPoint</Application>
  <PresentationFormat>On-screen Show (4:3)</PresentationFormat>
  <Paragraphs>431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Courier New</vt:lpstr>
      <vt:lpstr>Times New Roman</vt:lpstr>
      <vt:lpstr>Default Design</vt:lpstr>
      <vt:lpstr>PowerPoint Presentation</vt:lpstr>
      <vt:lpstr>Credits</vt:lpstr>
      <vt:lpstr>Outline</vt:lpstr>
      <vt:lpstr>Goals</vt:lpstr>
      <vt:lpstr>Direct Code Execution</vt:lpstr>
      <vt:lpstr>DCE modes</vt:lpstr>
      <vt:lpstr>References</vt:lpstr>
      <vt:lpstr>Practical issues</vt:lpstr>
      <vt:lpstr>bake overview</vt:lpstr>
      <vt:lpstr>bake basics</vt:lpstr>
      <vt:lpstr>Placeholder slide for demoing bake</vt:lpstr>
      <vt:lpstr>bakeconf example</vt:lpstr>
      <vt:lpstr>Goals</vt:lpstr>
      <vt:lpstr>DCE example walkthrough</vt:lpstr>
      <vt:lpstr>The shared scenario</vt:lpstr>
      <vt:lpstr>Step by step example   - What we need to do!</vt:lpstr>
      <vt:lpstr>Step by step example   - What we need to do!</vt:lpstr>
      <vt:lpstr>Tuning DCE</vt:lpstr>
      <vt:lpstr>Adding system calls</vt:lpstr>
      <vt:lpstr>Troubleshooting DCE</vt:lpstr>
      <vt:lpstr>Step by step example - iperf with ns-3 stack (I)</vt:lpstr>
      <vt:lpstr>Step by step example - iperf with ns-3 stack (II)</vt:lpstr>
      <vt:lpstr>Step by step example - iperf with ns-3 stack (III)</vt:lpstr>
      <vt:lpstr>Step by step example - iperf with ns-3 stack (IV)</vt:lpstr>
      <vt:lpstr>Step by step example – iperf, ns-3</vt:lpstr>
      <vt:lpstr>Step by step example - HTTP with ns-3 stack (I)</vt:lpstr>
      <vt:lpstr>Step by step example - HTTP with ns-3 stack (II)</vt:lpstr>
      <vt:lpstr>Step by step example - HTTP with ns-3 stack (III)</vt:lpstr>
      <vt:lpstr>Step by step example - HTTP with ns-3 stack (IV)</vt:lpstr>
      <vt:lpstr>With/without linux kernel</vt:lpstr>
      <vt:lpstr>DCE example 3:  quagga ospfd</vt:lpstr>
      <vt:lpstr>Bugs in ns-3.25 version:</vt:lpstr>
      <vt:lpstr>DCE example 3 walkthrough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253</cp:revision>
  <dcterms:modified xsi:type="dcterms:W3CDTF">2016-06-14T17:19:02Z</dcterms:modified>
</cp:coreProperties>
</file>