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sldIdLst>
    <p:sldId id="256" r:id="rId2"/>
    <p:sldId id="823" r:id="rId3"/>
    <p:sldId id="824" r:id="rId4"/>
    <p:sldId id="825" r:id="rId5"/>
    <p:sldId id="826" r:id="rId6"/>
    <p:sldId id="827" r:id="rId7"/>
    <p:sldId id="828" r:id="rId8"/>
    <p:sldId id="829" r:id="rId9"/>
    <p:sldId id="830" r:id="rId10"/>
    <p:sldId id="831" r:id="rId11"/>
  </p:sldIdLst>
  <p:sldSz cx="9144000" cy="6858000" type="screen4x3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00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>
      <p:cViewPr varScale="1">
        <p:scale>
          <a:sx n="63" d="100"/>
          <a:sy n="63" d="100"/>
        </p:scale>
        <p:origin x="152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24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4" name="AutoShape 16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5" name="AutoShape 17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6" name="AutoShape 18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8" name="AutoShape 20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35313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36900" cy="471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056" name="Rectangle 2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87900" cy="35909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72" name="Rectangle 24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8187" cy="43116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73" name="Rectangle 2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35313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36900" cy="44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5139" tIns="49472" rIns="95139" bIns="49472" numCol="1" anchor="b" anchorCtr="0" compatLnSpc="1">
            <a:prstTxWarp prst="textNoShape">
              <a:avLst/>
            </a:prstTxWarp>
          </a:bodyPr>
          <a:lstStyle>
            <a:lvl1pPr algn="r" defTabSz="482600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82600" algn="l"/>
                <a:tab pos="966788" algn="l"/>
                <a:tab pos="1449388" algn="l"/>
                <a:tab pos="1933575" algn="l"/>
                <a:tab pos="2416175" algn="l"/>
                <a:tab pos="2900363" algn="l"/>
                <a:tab pos="3382963" algn="l"/>
                <a:tab pos="3867150" algn="l"/>
                <a:tab pos="4349750" algn="l"/>
                <a:tab pos="4832350" algn="l"/>
                <a:tab pos="5316538" algn="l"/>
                <a:tab pos="5799138" algn="l"/>
                <a:tab pos="6283325" algn="l"/>
                <a:tab pos="6765925" algn="l"/>
                <a:tab pos="7250113" algn="l"/>
                <a:tab pos="7732713" algn="l"/>
                <a:tab pos="8216900" algn="l"/>
                <a:tab pos="8699500" algn="l"/>
                <a:tab pos="9182100" algn="l"/>
                <a:tab pos="9666288" algn="l"/>
              </a:tabLst>
              <a:defRPr sz="13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4C8AA8BB-99E7-4648-BB08-A261E9BEDA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131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E554866E-55A0-425D-A239-0E98A11CADCC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</a:pPr>
            <a:endParaRPr lang="en-US"/>
          </a:p>
        </p:txBody>
      </p:sp>
      <p:sp>
        <p:nvSpPr>
          <p:cNvPr id="4506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731838" y="4560888"/>
            <a:ext cx="5819775" cy="4313237"/>
          </a:xfrm>
          <a:noFill/>
          <a:ln/>
        </p:spPr>
        <p:txBody>
          <a:bodyPr wrap="none" lIns="96661" tIns="48331" rIns="96661" bIns="48331" anchor="ctr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10089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69E20C8-2943-4137-83DA-77F8B470F130}" type="slidenum">
              <a:rPr lang="en-GB"/>
              <a:pPr/>
              <a:t>4</a:t>
            </a:fld>
            <a:endParaRPr lang="en-GB"/>
          </a:p>
        </p:txBody>
      </p:sp>
      <p:sp>
        <p:nvSpPr>
          <p:cNvPr id="178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787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3335B9B-9056-4005-83B7-061EEB381100}" type="slidenum">
              <a:rPr lang="en-GB"/>
              <a:pPr/>
              <a:t>5</a:t>
            </a:fld>
            <a:endParaRPr lang="en-GB"/>
          </a:p>
        </p:txBody>
      </p:sp>
      <p:sp>
        <p:nvSpPr>
          <p:cNvPr id="179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9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743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A4F9334-692E-4A9A-8199-13B860F8C5DE}" type="slidenum">
              <a:rPr lang="en-GB"/>
              <a:pPr/>
              <a:t>8</a:t>
            </a:fld>
            <a:endParaRPr lang="en-GB"/>
          </a:p>
        </p:txBody>
      </p:sp>
      <p:sp>
        <p:nvSpPr>
          <p:cNvPr id="180225" name="Text Box 1"/>
          <p:cNvSpPr txBox="1">
            <a:spLocks noChangeArrowheads="1"/>
          </p:cNvSpPr>
          <p:nvPr/>
        </p:nvSpPr>
        <p:spPr bwMode="auto">
          <a:xfrm>
            <a:off x="1219200" y="720725"/>
            <a:ext cx="4876800" cy="36004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022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868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77FA2DF-1506-49B0-A55A-FB5E85AF2F98}" type="slidenum">
              <a:rPr lang="en-GB"/>
              <a:pPr/>
              <a:t>9</a:t>
            </a:fld>
            <a:endParaRPr lang="en-GB"/>
          </a:p>
        </p:txBody>
      </p:sp>
      <p:sp>
        <p:nvSpPr>
          <p:cNvPr id="181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1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4808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5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E65686E-3EE9-4222-B9D5-7EF64D442C1B}" type="slidenum">
              <a:rPr lang="en-GB"/>
              <a:pPr/>
              <a:t>10</a:t>
            </a:fld>
            <a:endParaRPr lang="en-GB"/>
          </a:p>
        </p:txBody>
      </p:sp>
      <p:sp>
        <p:nvSpPr>
          <p:cNvPr id="182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46188" y="720725"/>
            <a:ext cx="4792662" cy="35941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2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31838" y="4560888"/>
            <a:ext cx="5819775" cy="4313237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85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400800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9659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1A23D-B3FF-4502-901F-6DD3E2262D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97850" cy="855662"/>
          </a:xfrm>
        </p:spPr>
        <p:txBody>
          <a:bodyPr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idx="10"/>
          </p:nvPr>
        </p:nvSpPr>
        <p:spPr>
          <a:xfrm>
            <a:off x="3124200" y="6397625"/>
            <a:ext cx="2863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xfrm>
            <a:off x="6889750" y="6397625"/>
            <a:ext cx="2101850" cy="460375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42161-B637-446D-9919-7C3A5524E6A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197850" cy="85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197850" cy="4872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63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b="1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0185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97F4F442-ECC2-4426-9D1B-1D6079B1B5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04800" y="1219200"/>
            <a:ext cx="8534400" cy="1588"/>
          </a:xfrm>
          <a:prstGeom prst="line">
            <a:avLst/>
          </a:prstGeom>
          <a:noFill/>
          <a:ln w="38160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27000"/>
              </a:lnSpc>
              <a:buClr>
                <a:srgbClr val="000000"/>
              </a:buClr>
              <a:buSzPct val="100000"/>
              <a:buFont typeface="Arial" charset="0"/>
              <a:buNone/>
              <a:defRPr/>
            </a:pPr>
            <a:endParaRPr lang="en-US">
              <a:cs typeface="+mn-cs"/>
            </a:endParaRPr>
          </a:p>
        </p:txBody>
      </p:sp>
      <p:pic>
        <p:nvPicPr>
          <p:cNvPr id="8" name="Picture 7" descr="ns-3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52400" y="6204277"/>
            <a:ext cx="1143000" cy="653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</p:sldLayoutIdLst>
  <p:hf hdr="0" dt="0"/>
  <p:txStyles>
    <p:titleStyle>
      <a:lvl1pPr algn="l" defTabSz="4572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006600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2pPr>
      <a:lvl3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3pPr>
      <a:lvl4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4pPr>
      <a:lvl5pPr algn="l" defTabSz="457200" rtl="0" eaLnBrk="0" fontAlgn="base" hangingPunct="0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5pPr>
      <a:lvl6pPr marL="4572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6pPr>
      <a:lvl7pPr marL="9144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7pPr>
      <a:lvl8pPr marL="13716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8pPr>
      <a:lvl9pPr marL="1828800" algn="l" defTabSz="457200" rtl="0" fontAlgn="base">
        <a:lnSpc>
          <a:spcPct val="27000"/>
        </a:lnSpc>
        <a:spcBef>
          <a:spcPct val="0"/>
        </a:spcBef>
        <a:spcAft>
          <a:spcPct val="0"/>
        </a:spcAft>
        <a:buClr>
          <a:srgbClr val="6600FF"/>
        </a:buClr>
        <a:buSzPct val="100000"/>
        <a:buFont typeface="Arial" charset="0"/>
        <a:defRPr sz="3200" b="1">
          <a:solidFill>
            <a:srgbClr val="6600FF"/>
          </a:solidFill>
          <a:latin typeface="Arial" charset="0"/>
        </a:defRPr>
      </a:lvl9pPr>
    </p:titleStyle>
    <p:bodyStyle>
      <a:lvl1pPr marL="311150" indent="-311150" algn="l" defTabSz="457200" rtl="0" eaLnBrk="0" fontAlgn="base" hangingPunct="0">
        <a:lnSpc>
          <a:spcPct val="10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11200" indent="-254000" algn="l" defTabSz="457200" rtl="0" eaLnBrk="0" fontAlgn="base" hangingPunct="0">
        <a:lnSpc>
          <a:spcPct val="10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800">
          <a:solidFill>
            <a:srgbClr val="000000"/>
          </a:solidFill>
          <a:latin typeface="+mn-lt"/>
        </a:defRPr>
      </a:lvl2pPr>
      <a:lvl3pPr marL="1143000" indent="-228600" algn="l" defTabSz="457200" rtl="0" eaLnBrk="0" fontAlgn="base" hangingPunct="0">
        <a:lnSpc>
          <a:spcPct val="10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charset="0"/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–"/>
        <a:defRPr sz="2000">
          <a:solidFill>
            <a:srgbClr val="000000"/>
          </a:solidFill>
          <a:latin typeface="+mn-lt"/>
        </a:defRPr>
      </a:lvl4pPr>
      <a:lvl5pPr marL="2057400" indent="-228600" algn="l" defTabSz="457200" rtl="0" eaLnBrk="0" fontAlgn="base" hangingPunct="0">
        <a:lnSpc>
          <a:spcPct val="10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5pPr>
      <a:lvl6pPr marL="25146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6pPr>
      <a:lvl7pPr marL="29718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7pPr>
      <a:lvl8pPr marL="34290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8pPr>
      <a:lvl9pPr marL="3886200" indent="-228600" algn="l" defTabSz="457200" rtl="0" fontAlgn="base">
        <a:lnSpc>
          <a:spcPct val="27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Footer Placeholder 3"/>
          <p:cNvSpPr>
            <a:spLocks noGrp="1"/>
          </p:cNvSpPr>
          <p:nvPr>
            <p:ph type="ftr" idx="10"/>
          </p:nvPr>
        </p:nvSpPr>
        <p:spPr>
          <a:xfrm>
            <a:off x="914400" y="3657600"/>
            <a:ext cx="7239000" cy="1752600"/>
          </a:xfrm>
        </p:spPr>
        <p:txBody>
          <a:bodyPr/>
          <a:lstStyle/>
          <a:p>
            <a:pPr>
              <a:defRPr/>
            </a:pPr>
            <a:r>
              <a:rPr lang="en-GB" sz="2400" dirty="0" smtClean="0"/>
              <a:t>Debugging support</a:t>
            </a:r>
          </a:p>
          <a:p>
            <a:pPr>
              <a:defRPr/>
            </a:pPr>
            <a:endParaRPr lang="en-GB" sz="2400" dirty="0"/>
          </a:p>
          <a:p>
            <a:pPr>
              <a:defRPr/>
            </a:pPr>
            <a:r>
              <a:rPr lang="en-GB" sz="2400" dirty="0" smtClean="0"/>
              <a:t>ns-3 </a:t>
            </a:r>
            <a:r>
              <a:rPr lang="en-GB" sz="2400" dirty="0" smtClean="0"/>
              <a:t>training, June 2016</a:t>
            </a:r>
            <a:endParaRPr lang="en-GB" sz="3200" dirty="0"/>
          </a:p>
        </p:txBody>
      </p:sp>
      <p:sp>
        <p:nvSpPr>
          <p:cNvPr id="3075" name="Slide Number Placeholder 3"/>
          <p:cNvSpPr>
            <a:spLocks noGrp="1"/>
          </p:cNvSpPr>
          <p:nvPr>
            <p:ph type="sldNum" idx="11"/>
          </p:nvPr>
        </p:nvSpPr>
        <p:spPr>
          <a:noFill/>
        </p:spPr>
        <p:txBody>
          <a:bodyPr/>
          <a:lstStyle/>
          <a:p>
            <a:fld id="{A03D83E0-59C4-4B67-B75E-BBECB8AFFDA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subTitle" idx="4294967295"/>
          </p:nvPr>
        </p:nvSpPr>
        <p:spPr>
          <a:xfrm>
            <a:off x="533400" y="2514600"/>
            <a:ext cx="7620000" cy="1676400"/>
          </a:xfrm>
        </p:spPr>
        <p:txBody>
          <a:bodyPr anchor="t"/>
          <a:lstStyle/>
          <a:p>
            <a:pPr marL="0" indent="0" algn="ctr" eaLnBrk="1" hangingPunct="1"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r>
              <a:rPr lang="en-US" b="1" dirty="0" smtClean="0">
                <a:solidFill>
                  <a:srgbClr val="006600"/>
                </a:solidFill>
                <a:ea typeface="+mj-ea"/>
                <a:cs typeface="+mj-cs"/>
              </a:rPr>
              <a:t>ns-3 Training</a:t>
            </a:r>
            <a:endParaRPr lang="en-GB" dirty="0"/>
          </a:p>
          <a:p>
            <a:pPr algn="ctr" eaLnBrk="1" hangingPunct="1">
              <a:spcBef>
                <a:spcPts val="800"/>
              </a:spcBef>
              <a:buClr>
                <a:srgbClr val="000000"/>
              </a:buClr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601200" algn="l"/>
              </a:tabLst>
              <a:defRPr/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Improving performance</a:t>
            </a:r>
          </a:p>
        </p:txBody>
      </p:sp>
      <p:sp>
        <p:nvSpPr>
          <p:cNvPr id="92162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Debug vs optimized builds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./waf -d debug configure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/>
              <a:t>./waf -d debug optimized</a:t>
            </a:r>
          </a:p>
          <a:p>
            <a:pPr marL="311150" indent="-31115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800"/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Build ns-3 with static libraries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./waf --enable-static</a:t>
            </a:r>
            <a:endParaRPr lang="en-US" sz="2400"/>
          </a:p>
          <a:p>
            <a:pPr marL="311150" indent="-31115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sz="2800"/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/>
              <a:t>Use different compilers (icc</a:t>
            </a:r>
            <a:r>
              <a:rPr lang="en-US" sz="2800" smtClean="0"/>
              <a:t>)</a:t>
            </a:r>
          </a:p>
          <a:p>
            <a:pPr lvl="1" indent="-311150"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smtClean="0"/>
              <a:t>has been done in past, not regularly tested</a:t>
            </a:r>
            <a:endParaRPr lang="en-US" sz="2400"/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4197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Writing and debugging new programs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Choosing between Python and C++</a:t>
            </a:r>
          </a:p>
          <a:p>
            <a:r>
              <a:rPr lang="en-US" sz="2800" smtClean="0"/>
              <a:t>Reading existing code</a:t>
            </a:r>
          </a:p>
          <a:p>
            <a:r>
              <a:rPr lang="en-US" sz="2800" smtClean="0"/>
              <a:t>Understanding and controlling logging code</a:t>
            </a:r>
          </a:p>
          <a:p>
            <a:r>
              <a:rPr lang="en-US" sz="2800" smtClean="0"/>
              <a:t>Error conditions</a:t>
            </a:r>
          </a:p>
          <a:p>
            <a:r>
              <a:rPr lang="en-US" sz="2800" smtClean="0"/>
              <a:t>Running programs through a debugger</a:t>
            </a:r>
          </a:p>
          <a:p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709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Python bindings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ns-3 uses the 'pybindgen' tool to generate Python bindings for the underlying C++ libraries</a:t>
            </a:r>
          </a:p>
          <a:p>
            <a:r>
              <a:rPr lang="en-US" sz="2800" smtClean="0"/>
              <a:t>Existing bindings are typically found in the bindings/ directory of a module</a:t>
            </a:r>
          </a:p>
          <a:p>
            <a:r>
              <a:rPr lang="en-US" sz="2800" smtClean="0"/>
              <a:t>Some methods are not provided in Python (e.g. hooking trace sources)</a:t>
            </a:r>
          </a:p>
          <a:p>
            <a:r>
              <a:rPr lang="en-US" sz="2800" smtClean="0"/>
              <a:t>Generating new bindings requires a toolchain documented on the ns-3 web site</a:t>
            </a: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282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Debugging support</a:t>
            </a:r>
          </a:p>
        </p:txBody>
      </p:sp>
      <p:sp>
        <p:nvSpPr>
          <p:cNvPr id="88066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Assertions: NS_ASSERT (expression);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Aborts the program if expression evaluates to false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Includes source file name and line number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Unconditional Breakpoints: NS_BREAKPOINT ();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Forces an unconditional breakpoint, compiled in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000"/>
              <a:t>Debug Logging (not to be confused with tracing!)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Purpose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Used to trace code execution logic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For debugging, not to extract results!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Properties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NS_LOG* macros work with C++ IO streams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E.g.: NS_LOG_UNCOND (”I have received ” &lt;&lt; p-&gt;GetSize () &lt;&lt; ” bytes”);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 macros evaluate to nothing in optimized builds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When debugging is done, logging does not get in the way of execution performance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413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Debugging support (cont.)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Logging levels: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NS_LOG_ERROR (...): serious error messages only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NS_LOG_WARN (...): warning messages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NS_LOG_DEBUG (...): rare ad-hoc debug messages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NS_LOG_INFO (...): informational messages (eg. banners)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NS_LOG_FUNCTION (...):function tracing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NS_LOG_PARAM (...): parameters to functions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NS_LOG_LOGIC (...): control flow tracing within functions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Logging ”components”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Logging messages organized by components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Usually one component is one .cc source file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NS_LOG_COMPONENT_DEFINE ("OlsrAgent");</a:t>
            </a:r>
          </a:p>
          <a:p>
            <a:pPr marL="311150" indent="-311150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800"/>
              <a:t>Displaying log messages. Two ways: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Programatically: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400"/>
              <a:t>LogComponentEnable("OlsrAgent", LOG_LEVEL_ALL);</a:t>
            </a:r>
          </a:p>
          <a:p>
            <a:pPr marL="711200" lvl="1" indent="-254000">
              <a:lnSpc>
                <a:spcPct val="80000"/>
              </a:lnSpc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600"/>
              <a:t>From the environment:</a:t>
            </a:r>
          </a:p>
          <a:p>
            <a:pPr marL="1139825" lvl="2" indent="-225425">
              <a:lnSpc>
                <a:spcPct val="80000"/>
              </a:lnSpc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1400"/>
              <a:t>NS_LOG="OlsrAgent" ./my-program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9611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Running C++ programs through gdb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</a:t>
            </a:r>
            <a:r>
              <a:rPr lang="en-US" sz="2800" dirty="0" err="1" smtClean="0"/>
              <a:t>gdb</a:t>
            </a:r>
            <a:r>
              <a:rPr lang="en-US" sz="2800" dirty="0" smtClean="0"/>
              <a:t> debugger can be used directly on binaries in the build directory</a:t>
            </a:r>
          </a:p>
          <a:p>
            <a:r>
              <a:rPr lang="en-US" sz="2800" dirty="0" smtClean="0"/>
              <a:t>An easier way is to use a </a:t>
            </a:r>
            <a:r>
              <a:rPr lang="en-US" sz="2800" dirty="0" err="1" smtClean="0"/>
              <a:t>waf</a:t>
            </a:r>
            <a:r>
              <a:rPr lang="en-US" sz="2800" dirty="0" smtClean="0"/>
              <a:t> shortcut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--command-template="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gdb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%s" --run &lt;program-name&gt;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735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C++ programs through </a:t>
            </a:r>
            <a:r>
              <a:rPr lang="en-US" dirty="0" err="1" smtClean="0"/>
              <a:t>valgrind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valgrind</a:t>
            </a:r>
            <a:r>
              <a:rPr lang="en-US" sz="2800" dirty="0" smtClean="0"/>
              <a:t> </a:t>
            </a:r>
            <a:r>
              <a:rPr lang="en-US" sz="2800" dirty="0" err="1" smtClean="0"/>
              <a:t>memcheck</a:t>
            </a:r>
            <a:r>
              <a:rPr lang="en-US" sz="2800" dirty="0" smtClean="0"/>
              <a:t> can be used directly on binaries in the build directory</a:t>
            </a:r>
          </a:p>
          <a:p>
            <a:r>
              <a:rPr lang="en-US" sz="2800" dirty="0" smtClean="0"/>
              <a:t>An easier way is to use a </a:t>
            </a:r>
            <a:r>
              <a:rPr lang="en-US" sz="2800" dirty="0" err="1" smtClean="0"/>
              <a:t>waf</a:t>
            </a:r>
            <a:r>
              <a:rPr lang="en-US" sz="2800" dirty="0" smtClean="0"/>
              <a:t> shortcut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--command-template="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valgrind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%s" --run &lt;program-name&gt;</a:t>
            </a:r>
          </a:p>
          <a:p>
            <a:pPr lvl="1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800" dirty="0" smtClean="0">
                <a:cs typeface="Courier New" pitchFamily="49" charset="0"/>
              </a:rPr>
              <a:t>Note: disable GTK at configure time when running </a:t>
            </a:r>
            <a:r>
              <a:rPr lang="en-US" sz="2800" dirty="0" err="1" smtClean="0">
                <a:cs typeface="Courier New" pitchFamily="49" charset="0"/>
              </a:rPr>
              <a:t>valgrind</a:t>
            </a:r>
            <a:r>
              <a:rPr lang="en-US" sz="2800" dirty="0" smtClean="0">
                <a:cs typeface="Courier New" pitchFamily="49" charset="0"/>
              </a:rPr>
              <a:t> (to suppress spurious reports)</a:t>
            </a:r>
          </a:p>
          <a:p>
            <a:pPr marL="311150" lvl="1" indent="-311150">
              <a:spcBef>
                <a:spcPts val="800"/>
              </a:spcBef>
              <a:buFont typeface="Arial" charset="0"/>
              <a:buChar char="•"/>
            </a:pPr>
            <a:r>
              <a:rPr lang="en-US" sz="2000" dirty="0">
                <a:latin typeface="Courier New" pitchFamily="49" charset="0"/>
                <a:cs typeface="Courier New" pitchFamily="49" charset="0"/>
              </a:rPr>
              <a:t>./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waf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configure --disable-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gtk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--enable-tests ...</a:t>
            </a:r>
            <a:endParaRPr lang="en-US" sz="2800" dirty="0" smtClean="0">
              <a:cs typeface="Courier New" pitchFamily="49" charset="0"/>
            </a:endParaRPr>
          </a:p>
          <a:p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262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19100"/>
            <a:ext cx="8229600" cy="581025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mtClean="0"/>
              <a:t>Testing</a:t>
            </a:r>
            <a:endParaRPr lang="en-GB"/>
          </a:p>
        </p:txBody>
      </p:sp>
      <p:sp>
        <p:nvSpPr>
          <p:cNvPr id="9011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1308100"/>
            <a:ext cx="8229600" cy="5146675"/>
          </a:xfrm>
          <a:solidFill>
            <a:srgbClr val="FFFFFF"/>
          </a:solidFill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 dirty="0" smtClean="0"/>
              <a:t>ns-3 models need tests verifiable by others (often overlooked)</a:t>
            </a:r>
            <a:endParaRPr lang="en-GB" sz="2400" dirty="0"/>
          </a:p>
          <a:p>
            <a:pPr marL="939800" lvl="1" indent="-457200">
              <a:buFont typeface="Arial" panose="020B0604020202020204" pitchFamily="34" charset="0"/>
              <a:buChar char="-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Onus is on the simulation project to validate and document results</a:t>
            </a:r>
          </a:p>
          <a:p>
            <a:pPr marL="939800" lvl="1" indent="-457200">
              <a:buFont typeface="Arial" panose="020B0604020202020204" pitchFamily="34" charset="0"/>
              <a:buChar char="-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Onus is also on the researcher to verify results</a:t>
            </a:r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800" dirty="0"/>
              <a:t>ns-3 strategies: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regression </a:t>
            </a:r>
            <a:r>
              <a:rPr lang="en-GB" sz="2400" dirty="0" smtClean="0"/>
              <a:t>tests</a:t>
            </a:r>
            <a:endParaRPr lang="en-GB" sz="2400" dirty="0"/>
          </a:p>
          <a:p>
            <a:pPr marL="1139825" lvl="2" indent="-225425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000" dirty="0"/>
              <a:t>Aim for </a:t>
            </a:r>
            <a:r>
              <a:rPr lang="en-GB" sz="2000" b="1" i="1" dirty="0"/>
              <a:t>event-based </a:t>
            </a:r>
            <a:r>
              <a:rPr lang="en-GB" sz="2000" dirty="0"/>
              <a:t>rather than </a:t>
            </a:r>
            <a:r>
              <a:rPr lang="en-GB" sz="2000" b="1" i="1" dirty="0"/>
              <a:t>trace-based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 smtClean="0"/>
              <a:t>unit tests for verification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 smtClean="0"/>
              <a:t>validation </a:t>
            </a:r>
            <a:r>
              <a:rPr lang="en-GB" sz="2400" dirty="0"/>
              <a:t>of models on </a:t>
            </a:r>
            <a:r>
              <a:rPr lang="en-GB" sz="2400" dirty="0" err="1" smtClean="0"/>
              <a:t>testbeds</a:t>
            </a:r>
            <a:r>
              <a:rPr lang="en-GB" sz="2400" dirty="0" smtClean="0"/>
              <a:t> where possible</a:t>
            </a:r>
            <a:endParaRPr lang="en-GB" sz="2400" dirty="0"/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GB" sz="2400" dirty="0"/>
              <a:t>reuse of code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92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01025" cy="858837"/>
          </a:xfrm>
          <a:ln/>
        </p:spPr>
        <p:txBody>
          <a:bodyPr/>
          <a:lstStyle/>
          <a:p>
            <a: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Test framework</a:t>
            </a:r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8201025" cy="4875213"/>
          </a:xfrm>
          <a:ln/>
        </p:spPr>
        <p:txBody>
          <a:bodyPr/>
          <a:lstStyle/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800" dirty="0"/>
              <a:t>ns-3-dev is checked nightly on multiple platforms</a:t>
            </a:r>
          </a:p>
          <a:p>
            <a:pPr marL="711200" lvl="1" indent="-254000">
              <a:buFont typeface="Arial" charset="0"/>
              <a:buChar char="–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/>
              <a:t>Linux gcc-4.x, </a:t>
            </a:r>
            <a:r>
              <a:rPr lang="en-US" sz="2400" dirty="0" smtClean="0"/>
              <a:t>i386 </a:t>
            </a:r>
            <a:r>
              <a:rPr lang="en-US" sz="2400" dirty="0"/>
              <a:t>and x86_64, OS </a:t>
            </a:r>
            <a:r>
              <a:rPr lang="en-US" sz="2400" dirty="0" smtClean="0"/>
              <a:t>X, FreeBSD clang, and Cygwin (occasionally)</a:t>
            </a:r>
            <a:endParaRPr lang="en-US" sz="2400" dirty="0"/>
          </a:p>
          <a:p>
            <a:pPr marL="311150" indent="-311150">
              <a:buFont typeface="Arial" charset="0"/>
              <a:buChar char="•"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r>
              <a:rPr lang="en-US" sz="2400" dirty="0">
                <a:latin typeface="Courier New" pitchFamily="49" charset="0"/>
              </a:rPr>
              <a:t>./test.py</a:t>
            </a:r>
            <a:r>
              <a:rPr lang="en-US" sz="2800" dirty="0"/>
              <a:t> will run regression tests</a:t>
            </a:r>
          </a:p>
          <a:p>
            <a:pPr marL="711200" lvl="1" indent="-254000">
              <a:buClrTx/>
              <a:buFontTx/>
              <a:buNone/>
              <a:tabLst>
                <a:tab pos="452438" algn="l"/>
                <a:tab pos="909638" algn="l"/>
                <a:tab pos="1366838" algn="l"/>
                <a:tab pos="1824038" algn="l"/>
                <a:tab pos="2281238" algn="l"/>
                <a:tab pos="2738438" algn="l"/>
                <a:tab pos="3195638" algn="l"/>
                <a:tab pos="3652838" algn="l"/>
                <a:tab pos="4110038" algn="l"/>
                <a:tab pos="4567238" algn="l"/>
                <a:tab pos="5024438" algn="l"/>
                <a:tab pos="5481638" algn="l"/>
                <a:tab pos="5938838" algn="l"/>
                <a:tab pos="6396038" algn="l"/>
                <a:tab pos="6853238" algn="l"/>
                <a:tab pos="7310438" algn="l"/>
                <a:tab pos="7767638" algn="l"/>
                <a:tab pos="8224838" algn="l"/>
                <a:tab pos="8682038" algn="l"/>
                <a:tab pos="9139238" algn="l"/>
              </a:tabLst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81000" y="3429000"/>
            <a:ext cx="7848600" cy="152400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None/>
              <a:tabLst/>
            </a:pPr>
            <a:r>
              <a:rPr lang="en-US" sz="2400" smtClean="0">
                <a:solidFill>
                  <a:schemeClr val="tx1"/>
                </a:solidFill>
              </a:rPr>
              <a:t>Walk through test code, test terminology (suite, case), and examples of how tests are run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ns-3 training, June 2016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pPr>
              <a:defRPr/>
            </a:pPr>
            <a:fld id="{3201A23D-B3FF-4502-901F-6DD3E2262DF4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5829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70C0"/>
      </a:hlink>
      <a:folHlink>
        <a:srgbClr val="0070C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27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2494</TotalTime>
  <Words>617</Words>
  <Application>Microsoft Office PowerPoint</Application>
  <PresentationFormat>On-screen Show (4:3)</PresentationFormat>
  <Paragraphs>109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Courier New</vt:lpstr>
      <vt:lpstr>Times New Roman</vt:lpstr>
      <vt:lpstr>Default Design</vt:lpstr>
      <vt:lpstr>PowerPoint Presentation</vt:lpstr>
      <vt:lpstr>Writing and debugging new programs</vt:lpstr>
      <vt:lpstr>Python bindings</vt:lpstr>
      <vt:lpstr>Debugging support</vt:lpstr>
      <vt:lpstr>Debugging support (cont.)</vt:lpstr>
      <vt:lpstr>Running C++ programs through gdb</vt:lpstr>
      <vt:lpstr>Running C++ programs through valgrind</vt:lpstr>
      <vt:lpstr>Testing</vt:lpstr>
      <vt:lpstr>Test framework</vt:lpstr>
      <vt:lpstr>Improving performance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overview for WiFi-Alliance June 2008  prepared by Tom Henderson (tomhend@u.washington.edu)‏</dc:title>
  <dc:creator>Henderson, Thomas R</dc:creator>
  <cp:lastModifiedBy>tomh</cp:lastModifiedBy>
  <cp:revision>233</cp:revision>
  <dcterms:modified xsi:type="dcterms:W3CDTF">2016-06-13T13:39:53Z</dcterms:modified>
</cp:coreProperties>
</file>