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sldIdLst>
    <p:sldId id="256" r:id="rId2"/>
    <p:sldId id="823" r:id="rId3"/>
    <p:sldId id="824" r:id="rId4"/>
    <p:sldId id="825" r:id="rId5"/>
    <p:sldId id="826" r:id="rId6"/>
    <p:sldId id="827" r:id="rId7"/>
    <p:sldId id="828" r:id="rId8"/>
    <p:sldId id="829" r:id="rId9"/>
    <p:sldId id="830" r:id="rId10"/>
    <p:sldId id="831" r:id="rId11"/>
  </p:sldIdLst>
  <p:sldSz cx="9144000" cy="6858000" type="screen4x3"/>
  <p:notesSz cx="7315200" cy="96012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4660"/>
  </p:normalViewPr>
  <p:slideViewPr>
    <p:cSldViewPr>
      <p:cViewPr varScale="1">
        <p:scale>
          <a:sx n="63" d="100"/>
          <a:sy n="63" d="100"/>
        </p:scale>
        <p:origin x="1524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4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2" name="AutoShape 14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3" name="AutoShape 15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5" name="AutoShape 17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6" name="AutoShape 18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7" name="AutoShape 19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8" name="AutoShape 20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135313" cy="471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>
            <a:lvl1pPr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70" name="Rectangle 22"/>
          <p:cNvSpPr>
            <a:spLocks noGrp="1" noChangeArrowheads="1"/>
          </p:cNvSpPr>
          <p:nvPr>
            <p:ph type="dt"/>
          </p:nvPr>
        </p:nvSpPr>
        <p:spPr bwMode="auto">
          <a:xfrm>
            <a:off x="4143375" y="0"/>
            <a:ext cx="3136900" cy="471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>
            <a:lvl1pPr algn="r"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056" name="Rectangle 2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87900" cy="35909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72" name="Rectangle 24"/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18187" cy="431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73" name="Rectangle 25"/>
          <p:cNvSpPr>
            <a:spLocks noGrp="1" noChangeArrowheads="1"/>
          </p:cNvSpPr>
          <p:nvPr>
            <p:ph type="ftr"/>
          </p:nvPr>
        </p:nvSpPr>
        <p:spPr bwMode="auto">
          <a:xfrm>
            <a:off x="0" y="9120188"/>
            <a:ext cx="3135313" cy="44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b" anchorCtr="0" compatLnSpc="1">
            <a:prstTxWarp prst="textNoShape">
              <a:avLst/>
            </a:prstTxWarp>
          </a:bodyPr>
          <a:lstStyle>
            <a:lvl1pPr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74" name="Rectangle 26"/>
          <p:cNvSpPr>
            <a:spLocks noGrp="1" noChangeArrowheads="1"/>
          </p:cNvSpPr>
          <p:nvPr>
            <p:ph type="sldNum"/>
          </p:nvPr>
        </p:nvSpPr>
        <p:spPr bwMode="auto">
          <a:xfrm>
            <a:off x="4143375" y="9120188"/>
            <a:ext cx="3136900" cy="44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b" anchorCtr="0" compatLnSpc="1">
            <a:prstTxWarp prst="textNoShape">
              <a:avLst/>
            </a:prstTxWarp>
          </a:bodyPr>
          <a:lstStyle>
            <a:lvl1pPr algn="r"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4C8AA8BB-99E7-4648-BB08-A261E9BEDA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66131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554866E-55A0-425D-A239-0E98A11CADCC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45059" name="Text Box 1"/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en-US"/>
          </a:p>
        </p:txBody>
      </p:sp>
      <p:sp>
        <p:nvSpPr>
          <p:cNvPr id="4506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31838" y="4560888"/>
            <a:ext cx="5819775" cy="4313237"/>
          </a:xfrm>
          <a:noFill/>
          <a:ln/>
        </p:spPr>
        <p:txBody>
          <a:bodyPr wrap="none" lIns="96661" tIns="48331" rIns="96661" bIns="48331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10089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69E20C8-2943-4137-83DA-77F8B470F130}" type="slidenum">
              <a:rPr lang="en-GB"/>
              <a:pPr/>
              <a:t>4</a:t>
            </a:fld>
            <a:endParaRPr lang="en-GB"/>
          </a:p>
        </p:txBody>
      </p:sp>
      <p:sp>
        <p:nvSpPr>
          <p:cNvPr id="1781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81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7875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3335B9B-9056-4005-83B7-061EEB381100}" type="slidenum">
              <a:rPr lang="en-GB"/>
              <a:pPr/>
              <a:t>5</a:t>
            </a:fld>
            <a:endParaRPr lang="en-GB"/>
          </a:p>
        </p:txBody>
      </p:sp>
      <p:sp>
        <p:nvSpPr>
          <p:cNvPr id="1792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92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7743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A4F9334-692E-4A9A-8199-13B860F8C5DE}" type="slidenum">
              <a:rPr lang="en-GB"/>
              <a:pPr/>
              <a:t>8</a:t>
            </a:fld>
            <a:endParaRPr lang="en-GB"/>
          </a:p>
        </p:txBody>
      </p:sp>
      <p:sp>
        <p:nvSpPr>
          <p:cNvPr id="180225" name="Text Box 1"/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0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868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77FA2DF-1506-49B0-A55A-FB5E85AF2F98}" type="slidenum">
              <a:rPr lang="en-GB"/>
              <a:pPr/>
              <a:t>9</a:t>
            </a:fld>
            <a:endParaRPr lang="en-GB"/>
          </a:p>
        </p:txBody>
      </p:sp>
      <p:sp>
        <p:nvSpPr>
          <p:cNvPr id="1812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12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808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E65686E-3EE9-4222-B9D5-7EF64D442C1B}" type="slidenum">
              <a:rPr lang="en-GB"/>
              <a:pPr/>
              <a:t>10</a:t>
            </a:fld>
            <a:endParaRPr lang="en-GB"/>
          </a:p>
        </p:txBody>
      </p:sp>
      <p:sp>
        <p:nvSpPr>
          <p:cNvPr id="1822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22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85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xfrm>
            <a:off x="3124200" y="6400800"/>
            <a:ext cx="2863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xfrm>
            <a:off x="6965950" y="6397625"/>
            <a:ext cx="2101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1A23D-B3FF-4502-901F-6DD3E2262D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97850" cy="855662"/>
          </a:xfr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idx="10"/>
          </p:nvPr>
        </p:nvSpPr>
        <p:spPr>
          <a:xfrm>
            <a:off x="3124200" y="6397625"/>
            <a:ext cx="2863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xfrm>
            <a:off x="6889750" y="6397625"/>
            <a:ext cx="2101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42161-B637-446D-9919-7C3A5524E6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197850" cy="85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8197850" cy="4872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6385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b="1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0185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97F4F442-ECC2-4426-9D1B-1D6079B1B57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304800" y="1219200"/>
            <a:ext cx="8534400" cy="1588"/>
          </a:xfrm>
          <a:prstGeom prst="line">
            <a:avLst/>
          </a:prstGeom>
          <a:noFill/>
          <a:ln w="38160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pic>
        <p:nvPicPr>
          <p:cNvPr id="8" name="Picture 7" descr="ns-3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152400" y="6204277"/>
            <a:ext cx="1143000" cy="65372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1" r:id="rId2"/>
  </p:sldLayoutIdLst>
  <p:hf hdr="0" dt="0"/>
  <p:txStyles>
    <p:titleStyle>
      <a:lvl1pPr algn="l" defTabSz="4572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006600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2pPr>
      <a:lvl3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3pPr>
      <a:lvl4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4pPr>
      <a:lvl5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5pPr>
      <a:lvl6pPr marL="4572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6pPr>
      <a:lvl7pPr marL="9144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7pPr>
      <a:lvl8pPr marL="13716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8pPr>
      <a:lvl9pPr marL="18288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9pPr>
    </p:titleStyle>
    <p:bodyStyle>
      <a:lvl1pPr marL="311150" indent="-311150" algn="l" defTabSz="457200" rtl="0" eaLnBrk="0" fontAlgn="base" hangingPunct="0">
        <a:lnSpc>
          <a:spcPct val="100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11200" indent="-254000" algn="l" defTabSz="457200" rtl="0" eaLnBrk="0" fontAlgn="base" hangingPunct="0">
        <a:lnSpc>
          <a:spcPct val="100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800">
          <a:solidFill>
            <a:srgbClr val="000000"/>
          </a:solidFill>
          <a:latin typeface="+mn-lt"/>
        </a:defRPr>
      </a:lvl2pPr>
      <a:lvl3pPr marL="1143000" indent="-228600" algn="l" defTabSz="457200" rtl="0" eaLnBrk="0" fontAlgn="base" hangingPunct="0">
        <a:lnSpc>
          <a:spcPct val="100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defTabSz="457200" rtl="0" eaLnBrk="0" fontAlgn="base" hangingPunct="0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defTabSz="457200" rtl="0" eaLnBrk="0" fontAlgn="base" hangingPunct="0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6pPr>
      <a:lvl7pPr marL="29718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7pPr>
      <a:lvl8pPr marL="34290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8pPr>
      <a:lvl9pPr marL="38862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Footer Placeholder 3"/>
          <p:cNvSpPr>
            <a:spLocks noGrp="1"/>
          </p:cNvSpPr>
          <p:nvPr>
            <p:ph type="ftr" idx="10"/>
          </p:nvPr>
        </p:nvSpPr>
        <p:spPr>
          <a:xfrm>
            <a:off x="914400" y="3657600"/>
            <a:ext cx="7239000" cy="1752600"/>
          </a:xfrm>
        </p:spPr>
        <p:txBody>
          <a:bodyPr/>
          <a:lstStyle/>
          <a:p>
            <a:pPr>
              <a:defRPr/>
            </a:pPr>
            <a:r>
              <a:rPr lang="en-GB" sz="2400" dirty="0" smtClean="0"/>
              <a:t>Debugging support</a:t>
            </a:r>
          </a:p>
          <a:p>
            <a:pPr>
              <a:defRPr/>
            </a:pPr>
            <a:endParaRPr lang="en-GB" sz="2400" dirty="0"/>
          </a:p>
          <a:p>
            <a:pPr>
              <a:defRPr/>
            </a:pPr>
            <a:r>
              <a:rPr lang="en-GB" sz="2400" dirty="0" smtClean="0"/>
              <a:t>ns-3 </a:t>
            </a:r>
            <a:r>
              <a:rPr lang="en-GB" sz="2400" dirty="0" smtClean="0"/>
              <a:t>training, June 2016</a:t>
            </a:r>
            <a:endParaRPr lang="en-GB" sz="3200" dirty="0"/>
          </a:p>
        </p:txBody>
      </p:sp>
      <p:sp>
        <p:nvSpPr>
          <p:cNvPr id="3075" name="Slide Number Placeholder 3"/>
          <p:cNvSpPr>
            <a:spLocks noGrp="1"/>
          </p:cNvSpPr>
          <p:nvPr>
            <p:ph type="sldNum" idx="11"/>
          </p:nvPr>
        </p:nvSpPr>
        <p:spPr>
          <a:noFill/>
        </p:spPr>
        <p:txBody>
          <a:bodyPr/>
          <a:lstStyle/>
          <a:p>
            <a:fld id="{A03D83E0-59C4-4B67-B75E-BBECB8AFFDAF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subTitle" idx="4294967295"/>
          </p:nvPr>
        </p:nvSpPr>
        <p:spPr>
          <a:xfrm>
            <a:off x="533400" y="2514600"/>
            <a:ext cx="7620000" cy="1676400"/>
          </a:xfrm>
        </p:spPr>
        <p:txBody>
          <a:bodyPr anchor="t"/>
          <a:lstStyle/>
          <a:p>
            <a:pPr marL="0" indent="0" algn="ctr" eaLnBrk="1" hangingPunct="1"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r>
              <a:rPr lang="en-US" b="1" dirty="0" smtClean="0">
                <a:solidFill>
                  <a:srgbClr val="006600"/>
                </a:solidFill>
                <a:ea typeface="+mj-ea"/>
                <a:cs typeface="+mj-cs"/>
              </a:rPr>
              <a:t>ns-3 Training</a:t>
            </a:r>
            <a:endParaRPr lang="en-GB" dirty="0"/>
          </a:p>
          <a:p>
            <a:pPr algn="ctr" eaLnBrk="1" hangingPunct="1">
              <a:spcBef>
                <a:spcPts val="800"/>
              </a:spcBef>
              <a:buClr>
                <a:srgbClr val="000000"/>
              </a:buCl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01025" cy="8588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Improving performance</a:t>
            </a:r>
          </a:p>
        </p:txBody>
      </p:sp>
      <p:sp>
        <p:nvSpPr>
          <p:cNvPr id="92162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01025" cy="4875213"/>
          </a:xfrm>
          <a:ln/>
        </p:spPr>
        <p:txBody>
          <a:bodyPr/>
          <a:lstStyle/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800"/>
              <a:t>Debug vs optimized builds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400"/>
              <a:t>./waf -d debug configure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400"/>
              <a:t>./waf -d debug optimized</a:t>
            </a:r>
          </a:p>
          <a:p>
            <a:pPr marL="311150" indent="-311150">
              <a:buClrTx/>
              <a:buFontTx/>
              <a:buNone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endParaRPr lang="en-US" sz="2800"/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800"/>
              <a:t>Build ns-3 with static libraries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400" smtClean="0"/>
              <a:t>./waf --enable-static</a:t>
            </a:r>
            <a:endParaRPr lang="en-US" sz="2400"/>
          </a:p>
          <a:p>
            <a:pPr marL="311150" indent="-311150">
              <a:buClrTx/>
              <a:buFontTx/>
              <a:buNone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endParaRPr lang="en-US" sz="2800"/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800"/>
              <a:t>Use different compilers (icc</a:t>
            </a:r>
            <a:r>
              <a:rPr lang="en-US" sz="2800" smtClean="0"/>
              <a:t>)</a:t>
            </a:r>
          </a:p>
          <a:p>
            <a:pPr lvl="1" indent="-311150"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400" smtClean="0"/>
              <a:t>has been done in past, not regularly tested</a:t>
            </a:r>
            <a:endParaRPr lang="en-US" sz="2400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4197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Writing and debugging new programs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Choosing between Python and C++</a:t>
            </a:r>
          </a:p>
          <a:p>
            <a:r>
              <a:rPr lang="en-US" sz="2800" smtClean="0"/>
              <a:t>Reading existing code</a:t>
            </a:r>
          </a:p>
          <a:p>
            <a:r>
              <a:rPr lang="en-US" sz="2800" smtClean="0"/>
              <a:t>Understanding and controlling logging code</a:t>
            </a:r>
          </a:p>
          <a:p>
            <a:r>
              <a:rPr lang="en-US" sz="2800" smtClean="0"/>
              <a:t>Error conditions</a:t>
            </a:r>
          </a:p>
          <a:p>
            <a:r>
              <a:rPr lang="en-US" sz="2800" smtClean="0"/>
              <a:t>Running programs through a debugger</a:t>
            </a:r>
          </a:p>
          <a:p>
            <a:endParaRPr lang="en-US" sz="280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8709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Python bindings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ns-3 uses the 'pybindgen' tool to generate Python bindings for the underlying C++ libraries</a:t>
            </a:r>
          </a:p>
          <a:p>
            <a:r>
              <a:rPr lang="en-US" sz="2800" smtClean="0"/>
              <a:t>Existing bindings are typically found in the bindings/ directory of a module</a:t>
            </a:r>
          </a:p>
          <a:p>
            <a:r>
              <a:rPr lang="en-US" sz="2800" smtClean="0"/>
              <a:t>Some methods are not provided in Python (e.g. hooking trace sources)</a:t>
            </a:r>
          </a:p>
          <a:p>
            <a:r>
              <a:rPr lang="en-US" sz="2800" smtClean="0"/>
              <a:t>Generating new bindings requires a toolchain documented on the ns-3 web site</a:t>
            </a:r>
            <a:endParaRPr lang="en-US" sz="280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2822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01025" cy="8588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Debugging support</a:t>
            </a:r>
          </a:p>
        </p:txBody>
      </p:sp>
      <p:sp>
        <p:nvSpPr>
          <p:cNvPr id="88066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01025" cy="4875213"/>
          </a:xfrm>
          <a:ln/>
        </p:spPr>
        <p:txBody>
          <a:bodyPr/>
          <a:lstStyle/>
          <a:p>
            <a:pPr marL="311150" indent="-311150">
              <a:lnSpc>
                <a:spcPct val="80000"/>
              </a:lnSpc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000"/>
              <a:t>Assertions: NS_ASSERT (expression);</a:t>
            </a:r>
          </a:p>
          <a:p>
            <a:pPr marL="711200" lvl="1" indent="-254000">
              <a:lnSpc>
                <a:spcPct val="80000"/>
              </a:lnSpc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800"/>
              <a:t>Aborts the program if expression evaluates to false</a:t>
            </a:r>
          </a:p>
          <a:p>
            <a:pPr marL="711200" lvl="1" indent="-254000">
              <a:lnSpc>
                <a:spcPct val="80000"/>
              </a:lnSpc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800"/>
              <a:t>Includes source file name and line number</a:t>
            </a:r>
          </a:p>
          <a:p>
            <a:pPr marL="311150" indent="-311150">
              <a:lnSpc>
                <a:spcPct val="80000"/>
              </a:lnSpc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000"/>
              <a:t>Unconditional Breakpoints: NS_BREAKPOINT ();</a:t>
            </a:r>
          </a:p>
          <a:p>
            <a:pPr marL="711200" lvl="1" indent="-254000">
              <a:lnSpc>
                <a:spcPct val="80000"/>
              </a:lnSpc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800"/>
              <a:t>Forces an unconditional breakpoint, compiled in</a:t>
            </a:r>
          </a:p>
          <a:p>
            <a:pPr marL="311150" indent="-311150">
              <a:lnSpc>
                <a:spcPct val="80000"/>
              </a:lnSpc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000"/>
              <a:t>Debug Logging (not to be confused with tracing!)</a:t>
            </a:r>
          </a:p>
          <a:p>
            <a:pPr marL="711200" lvl="1" indent="-254000">
              <a:lnSpc>
                <a:spcPct val="80000"/>
              </a:lnSpc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800"/>
              <a:t>Purpose</a:t>
            </a:r>
          </a:p>
          <a:p>
            <a:pPr marL="1139825" lvl="2" indent="-225425">
              <a:lnSpc>
                <a:spcPct val="80000"/>
              </a:lnSpc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600"/>
              <a:t>Used to trace code execution logic</a:t>
            </a:r>
          </a:p>
          <a:p>
            <a:pPr marL="1139825" lvl="2" indent="-225425">
              <a:lnSpc>
                <a:spcPct val="80000"/>
              </a:lnSpc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600"/>
              <a:t>For debugging, not to extract results!</a:t>
            </a:r>
          </a:p>
          <a:p>
            <a:pPr marL="711200" lvl="1" indent="-254000">
              <a:lnSpc>
                <a:spcPct val="80000"/>
              </a:lnSpc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800"/>
              <a:t>Properties</a:t>
            </a:r>
          </a:p>
          <a:p>
            <a:pPr marL="1139825" lvl="2" indent="-225425">
              <a:lnSpc>
                <a:spcPct val="80000"/>
              </a:lnSpc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600"/>
              <a:t>NS_LOG* macros work with C++ IO streams</a:t>
            </a:r>
          </a:p>
          <a:p>
            <a:pPr marL="1139825" lvl="2" indent="-225425">
              <a:lnSpc>
                <a:spcPct val="80000"/>
              </a:lnSpc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600"/>
              <a:t>E.g.: NS_LOG_UNCOND (”I have received ” &lt;&lt; p-&gt;GetSize () &lt;&lt; ” bytes”);</a:t>
            </a:r>
          </a:p>
          <a:p>
            <a:pPr marL="1139825" lvl="2" indent="-225425">
              <a:lnSpc>
                <a:spcPct val="80000"/>
              </a:lnSpc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600"/>
              <a:t>NS_LOG macros evaluate to nothing in optimized builds</a:t>
            </a:r>
          </a:p>
          <a:p>
            <a:pPr marL="1139825" lvl="2" indent="-225425">
              <a:lnSpc>
                <a:spcPct val="80000"/>
              </a:lnSpc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600"/>
              <a:t>When debugging is done, logging does not get in the way of execution performance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32413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01025" cy="8588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Debugging support (cont.)</a:t>
            </a:r>
          </a:p>
        </p:txBody>
      </p:sp>
      <p:sp>
        <p:nvSpPr>
          <p:cNvPr id="89090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01025" cy="4875213"/>
          </a:xfrm>
          <a:ln/>
        </p:spPr>
        <p:txBody>
          <a:bodyPr/>
          <a:lstStyle/>
          <a:p>
            <a:pPr marL="311150" indent="-311150">
              <a:lnSpc>
                <a:spcPct val="80000"/>
              </a:lnSpc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800"/>
              <a:t>Logging levels:</a:t>
            </a:r>
          </a:p>
          <a:p>
            <a:pPr marL="711200" lvl="1" indent="-254000">
              <a:lnSpc>
                <a:spcPct val="80000"/>
              </a:lnSpc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600"/>
              <a:t>NS_LOG_ERROR (...): serious error messages only</a:t>
            </a:r>
          </a:p>
          <a:p>
            <a:pPr marL="711200" lvl="1" indent="-254000">
              <a:lnSpc>
                <a:spcPct val="80000"/>
              </a:lnSpc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600"/>
              <a:t>NS_LOG_WARN (...): warning messages</a:t>
            </a:r>
          </a:p>
          <a:p>
            <a:pPr marL="711200" lvl="1" indent="-254000">
              <a:lnSpc>
                <a:spcPct val="80000"/>
              </a:lnSpc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600"/>
              <a:t>NS_LOG_DEBUG (...): rare ad-hoc debug messages</a:t>
            </a:r>
          </a:p>
          <a:p>
            <a:pPr marL="711200" lvl="1" indent="-254000">
              <a:lnSpc>
                <a:spcPct val="80000"/>
              </a:lnSpc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600"/>
              <a:t>NS_LOG_INFO (...): informational messages (eg. banners)</a:t>
            </a:r>
          </a:p>
          <a:p>
            <a:pPr marL="711200" lvl="1" indent="-254000">
              <a:lnSpc>
                <a:spcPct val="80000"/>
              </a:lnSpc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600"/>
              <a:t>NS_LOG_FUNCTION (...):function tracing</a:t>
            </a:r>
          </a:p>
          <a:p>
            <a:pPr marL="711200" lvl="1" indent="-254000">
              <a:lnSpc>
                <a:spcPct val="80000"/>
              </a:lnSpc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600"/>
              <a:t>NS_LOG_PARAM (...): parameters to functions</a:t>
            </a:r>
          </a:p>
          <a:p>
            <a:pPr marL="711200" lvl="1" indent="-254000">
              <a:lnSpc>
                <a:spcPct val="80000"/>
              </a:lnSpc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600"/>
              <a:t>NS_LOG_LOGIC (...): control flow tracing within functions</a:t>
            </a:r>
          </a:p>
          <a:p>
            <a:pPr marL="311150" indent="-311150">
              <a:lnSpc>
                <a:spcPct val="80000"/>
              </a:lnSpc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800"/>
              <a:t>Logging ”components”</a:t>
            </a:r>
          </a:p>
          <a:p>
            <a:pPr marL="711200" lvl="1" indent="-254000">
              <a:lnSpc>
                <a:spcPct val="80000"/>
              </a:lnSpc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600"/>
              <a:t>Logging messages organized by components</a:t>
            </a:r>
          </a:p>
          <a:p>
            <a:pPr marL="711200" lvl="1" indent="-254000">
              <a:lnSpc>
                <a:spcPct val="80000"/>
              </a:lnSpc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600"/>
              <a:t>Usually one component is one .cc source file</a:t>
            </a:r>
          </a:p>
          <a:p>
            <a:pPr marL="711200" lvl="1" indent="-254000">
              <a:lnSpc>
                <a:spcPct val="80000"/>
              </a:lnSpc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600"/>
              <a:t>NS_LOG_COMPONENT_DEFINE ("OlsrAgent");</a:t>
            </a:r>
          </a:p>
          <a:p>
            <a:pPr marL="311150" indent="-311150">
              <a:lnSpc>
                <a:spcPct val="80000"/>
              </a:lnSpc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800"/>
              <a:t>Displaying log messages. Two ways:</a:t>
            </a:r>
          </a:p>
          <a:p>
            <a:pPr marL="711200" lvl="1" indent="-254000">
              <a:lnSpc>
                <a:spcPct val="80000"/>
              </a:lnSpc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600"/>
              <a:t>Programatically:</a:t>
            </a:r>
          </a:p>
          <a:p>
            <a:pPr marL="1139825" lvl="2" indent="-225425">
              <a:lnSpc>
                <a:spcPct val="80000"/>
              </a:lnSpc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400"/>
              <a:t>LogComponentEnable("OlsrAgent", LOG_LEVEL_ALL);</a:t>
            </a:r>
          </a:p>
          <a:p>
            <a:pPr marL="711200" lvl="1" indent="-254000">
              <a:lnSpc>
                <a:spcPct val="80000"/>
              </a:lnSpc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600"/>
              <a:t>From the environment:</a:t>
            </a:r>
          </a:p>
          <a:p>
            <a:pPr marL="1139825" lvl="2" indent="-225425">
              <a:lnSpc>
                <a:spcPct val="80000"/>
              </a:lnSpc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400"/>
              <a:t>NS_LOG="OlsrAgent" ./my-program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14961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Running C++ programs through gdb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The </a:t>
            </a:r>
            <a:r>
              <a:rPr lang="en-US" sz="2800" dirty="0" err="1" smtClean="0"/>
              <a:t>gdb</a:t>
            </a:r>
            <a:r>
              <a:rPr lang="en-US" sz="2800" dirty="0" smtClean="0"/>
              <a:t> debugger can be used directly on binaries in the build directory</a:t>
            </a:r>
          </a:p>
          <a:p>
            <a:r>
              <a:rPr lang="en-US" sz="2800" dirty="0" smtClean="0"/>
              <a:t>An easier way is to use a </a:t>
            </a:r>
            <a:r>
              <a:rPr lang="en-US" sz="2800" dirty="0" err="1" smtClean="0"/>
              <a:t>waf</a:t>
            </a:r>
            <a:r>
              <a:rPr lang="en-US" sz="2800" dirty="0" smtClean="0"/>
              <a:t> shortcut</a:t>
            </a:r>
          </a:p>
          <a:p>
            <a:pPr lvl="1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./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waf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--command-template="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gdb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%s" --run &lt;program-name&gt;</a:t>
            </a:r>
          </a:p>
          <a:p>
            <a:pPr lvl="1"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8735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C++ programs through </a:t>
            </a:r>
            <a:r>
              <a:rPr lang="en-US" dirty="0" err="1" smtClean="0"/>
              <a:t>valgrind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 smtClean="0"/>
              <a:t>valgrind</a:t>
            </a:r>
            <a:r>
              <a:rPr lang="en-US" sz="2800" dirty="0" smtClean="0"/>
              <a:t> </a:t>
            </a:r>
            <a:r>
              <a:rPr lang="en-US" sz="2800" dirty="0" err="1" smtClean="0"/>
              <a:t>memcheck</a:t>
            </a:r>
            <a:r>
              <a:rPr lang="en-US" sz="2800" dirty="0" smtClean="0"/>
              <a:t> can be used directly on binaries in the build directory</a:t>
            </a:r>
          </a:p>
          <a:p>
            <a:r>
              <a:rPr lang="en-US" sz="2800" dirty="0" smtClean="0"/>
              <a:t>An easier way is to use a </a:t>
            </a:r>
            <a:r>
              <a:rPr lang="en-US" sz="2800" dirty="0" err="1" smtClean="0"/>
              <a:t>waf</a:t>
            </a:r>
            <a:r>
              <a:rPr lang="en-US" sz="2800" dirty="0" smtClean="0"/>
              <a:t> shortcut</a:t>
            </a:r>
          </a:p>
          <a:p>
            <a:pPr lvl="1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./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waf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--command-template="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valgrind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%s" --run &lt;program-name&gt;</a:t>
            </a:r>
          </a:p>
          <a:p>
            <a:pPr lvl="1"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dirty="0" smtClean="0">
                <a:cs typeface="Courier New" pitchFamily="49" charset="0"/>
              </a:rPr>
              <a:t>Note: disable GTK at configure time when running </a:t>
            </a:r>
            <a:r>
              <a:rPr lang="en-US" sz="2800" dirty="0" err="1" smtClean="0">
                <a:cs typeface="Courier New" pitchFamily="49" charset="0"/>
              </a:rPr>
              <a:t>valgrind</a:t>
            </a:r>
            <a:r>
              <a:rPr lang="en-US" sz="2800" dirty="0" smtClean="0">
                <a:cs typeface="Courier New" pitchFamily="49" charset="0"/>
              </a:rPr>
              <a:t> (to suppress spurious reports)</a:t>
            </a:r>
          </a:p>
          <a:p>
            <a:pPr marL="311150" lvl="1" indent="-311150">
              <a:spcBef>
                <a:spcPts val="800"/>
              </a:spcBef>
              <a:buFont typeface="Arial" charset="0"/>
              <a:buChar char="•"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./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waf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configure --disable-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gtk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--enable-tests ...</a:t>
            </a:r>
            <a:endParaRPr lang="en-US" sz="2800" dirty="0" smtClean="0">
              <a:cs typeface="Courier New" pitchFamily="49" charset="0"/>
            </a:endParaRP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126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19100"/>
            <a:ext cx="8229600" cy="581025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Testing</a:t>
            </a:r>
            <a:endParaRPr lang="en-GB"/>
          </a:p>
        </p:txBody>
      </p:sp>
      <p:sp>
        <p:nvSpPr>
          <p:cNvPr id="90114" name="Rectangle 2"/>
          <p:cNvSpPr>
            <a:spLocks noGrp="1" noChangeArrowheads="1"/>
          </p:cNvSpPr>
          <p:nvPr>
            <p:ph idx="1"/>
          </p:nvPr>
        </p:nvSpPr>
        <p:spPr>
          <a:xfrm>
            <a:off x="342900" y="1308100"/>
            <a:ext cx="8229600" cy="5146675"/>
          </a:xfrm>
          <a:solidFill>
            <a:srgbClr val="FFFFFF"/>
          </a:solidFill>
          <a:ln/>
        </p:spPr>
        <p:txBody>
          <a:bodyPr/>
          <a:lstStyle/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sz="2800" dirty="0" smtClean="0"/>
              <a:t>ns-3 models need tests verifiable by others (often overlooked)</a:t>
            </a:r>
            <a:endParaRPr lang="en-GB" sz="2400" dirty="0"/>
          </a:p>
          <a:p>
            <a:pPr marL="939800" lvl="1" indent="-457200">
              <a:buFont typeface="Arial" panose="020B0604020202020204" pitchFamily="34" charset="0"/>
              <a:buChar char="-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sz="2400" dirty="0"/>
              <a:t>Onus is on the simulation project to validate and document results</a:t>
            </a:r>
          </a:p>
          <a:p>
            <a:pPr marL="939800" lvl="1" indent="-457200">
              <a:buFont typeface="Arial" panose="020B0604020202020204" pitchFamily="34" charset="0"/>
              <a:buChar char="-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sz="2400" dirty="0"/>
              <a:t>Onus is also on the researcher to verify results</a:t>
            </a:r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sz="2800" dirty="0"/>
              <a:t>ns-3 strategies: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sz="2400" dirty="0"/>
              <a:t>regression </a:t>
            </a:r>
            <a:r>
              <a:rPr lang="en-GB" sz="2400" dirty="0" smtClean="0"/>
              <a:t>tests</a:t>
            </a:r>
            <a:endParaRPr lang="en-GB" sz="2400" dirty="0"/>
          </a:p>
          <a:p>
            <a:pPr marL="1139825" lvl="2" indent="-225425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sz="2000" dirty="0"/>
              <a:t>Aim for </a:t>
            </a:r>
            <a:r>
              <a:rPr lang="en-GB" sz="2000" b="1" i="1" dirty="0"/>
              <a:t>event-based </a:t>
            </a:r>
            <a:r>
              <a:rPr lang="en-GB" sz="2000" dirty="0"/>
              <a:t>rather than </a:t>
            </a:r>
            <a:r>
              <a:rPr lang="en-GB" sz="2000" b="1" i="1" dirty="0"/>
              <a:t>trace-based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sz="2400" dirty="0" smtClean="0"/>
              <a:t>unit tests for verification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sz="2400" dirty="0" smtClean="0"/>
              <a:t>validation </a:t>
            </a:r>
            <a:r>
              <a:rPr lang="en-GB" sz="2400" dirty="0"/>
              <a:t>of models on </a:t>
            </a:r>
            <a:r>
              <a:rPr lang="en-GB" sz="2400" dirty="0" err="1" smtClean="0"/>
              <a:t>testbeds</a:t>
            </a:r>
            <a:r>
              <a:rPr lang="en-GB" sz="2400" dirty="0" smtClean="0"/>
              <a:t> where possible</a:t>
            </a:r>
            <a:endParaRPr lang="en-GB" sz="2400" dirty="0"/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sz="2400" dirty="0"/>
              <a:t>reuse of code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0926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01025" cy="8588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Test framework</a:t>
            </a:r>
            <a:endParaRPr lang="en-US"/>
          </a:p>
        </p:txBody>
      </p:sp>
      <p:sp>
        <p:nvSpPr>
          <p:cNvPr id="9113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01025" cy="4875213"/>
          </a:xfrm>
          <a:ln/>
        </p:spPr>
        <p:txBody>
          <a:bodyPr/>
          <a:lstStyle/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800" dirty="0"/>
              <a:t>ns-3-dev is checked nightly on multiple platforms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400" dirty="0"/>
              <a:t>Linux gcc-4.x, </a:t>
            </a:r>
            <a:r>
              <a:rPr lang="en-US" sz="2400" dirty="0" smtClean="0"/>
              <a:t>i386 </a:t>
            </a:r>
            <a:r>
              <a:rPr lang="en-US" sz="2400" dirty="0"/>
              <a:t>and x86_64, OS </a:t>
            </a:r>
            <a:r>
              <a:rPr lang="en-US" sz="2400" dirty="0" smtClean="0"/>
              <a:t>X, FreeBSD clang, and Cygwin (occasionally)</a:t>
            </a:r>
            <a:endParaRPr lang="en-US" sz="2400" dirty="0"/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400" dirty="0">
                <a:latin typeface="Courier New" pitchFamily="49" charset="0"/>
              </a:rPr>
              <a:t>./test.py</a:t>
            </a:r>
            <a:r>
              <a:rPr lang="en-US" sz="2800" dirty="0"/>
              <a:t> will run regression tests</a:t>
            </a:r>
          </a:p>
          <a:p>
            <a:pPr marL="711200" lvl="1" indent="-254000">
              <a:buClrTx/>
              <a:buFontTx/>
              <a:buNone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endParaRPr lang="en-US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381000" y="3429000"/>
            <a:ext cx="7848600" cy="1524000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lang="en-US" sz="2400" smtClean="0">
                <a:solidFill>
                  <a:schemeClr val="tx1"/>
                </a:solidFill>
              </a:rPr>
              <a:t>Walk through test code, test terminology (suite, case), and examples of how tests are run</a:t>
            </a: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5829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070C0"/>
      </a:hlink>
      <a:folHlink>
        <a:srgbClr val="0070C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2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2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2494</TotalTime>
  <Words>617</Words>
  <Application>Microsoft Office PowerPoint</Application>
  <PresentationFormat>On-screen Show (4:3)</PresentationFormat>
  <Paragraphs>109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Courier New</vt:lpstr>
      <vt:lpstr>Times New Roman</vt:lpstr>
      <vt:lpstr>Default Design</vt:lpstr>
      <vt:lpstr>PowerPoint Presentation</vt:lpstr>
      <vt:lpstr>Writing and debugging new programs</vt:lpstr>
      <vt:lpstr>Python bindings</vt:lpstr>
      <vt:lpstr>Debugging support</vt:lpstr>
      <vt:lpstr>Debugging support (cont.)</vt:lpstr>
      <vt:lpstr>Running C++ programs through gdb</vt:lpstr>
      <vt:lpstr>Running C++ programs through valgrind</vt:lpstr>
      <vt:lpstr>Testing</vt:lpstr>
      <vt:lpstr>Test framework</vt:lpstr>
      <vt:lpstr>Improving performance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ns-3 overview for WiFi-Alliance June 2008  prepared by Tom Henderson (tomhend@u.washington.edu)‏</dc:title>
  <dc:creator>Henderson, Thomas R</dc:creator>
  <cp:lastModifiedBy>tomh</cp:lastModifiedBy>
  <cp:revision>233</cp:revision>
  <dcterms:modified xsi:type="dcterms:W3CDTF">2016-06-13T13:39:53Z</dcterms:modified>
</cp:coreProperties>
</file>