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  <p:sldMasterId id="2147483674" r:id="rId3"/>
  </p:sldMasterIdLst>
  <p:notesMasterIdLst>
    <p:notesMasterId r:id="rId23"/>
  </p:notesMasterIdLst>
  <p:sldIdLst>
    <p:sldId id="661" r:id="rId4"/>
    <p:sldId id="662" r:id="rId5"/>
    <p:sldId id="597" r:id="rId6"/>
    <p:sldId id="598" r:id="rId7"/>
    <p:sldId id="665" r:id="rId8"/>
    <p:sldId id="666" r:id="rId9"/>
    <p:sldId id="660" r:id="rId10"/>
    <p:sldId id="596" r:id="rId11"/>
    <p:sldId id="667" r:id="rId12"/>
    <p:sldId id="599" r:id="rId13"/>
    <p:sldId id="668" r:id="rId14"/>
    <p:sldId id="669" r:id="rId15"/>
    <p:sldId id="670" r:id="rId16"/>
    <p:sldId id="671" r:id="rId17"/>
    <p:sldId id="673" r:id="rId18"/>
    <p:sldId id="674" r:id="rId19"/>
    <p:sldId id="675" r:id="rId20"/>
    <p:sldId id="681" r:id="rId21"/>
    <p:sldId id="601" r:id="rId22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8431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1B0E2D-57F6-40F3-95CB-47DFB58B0280}" type="slidenum">
              <a:rPr lang="en-GB"/>
              <a:pPr/>
              <a:t>3</a:t>
            </a:fld>
            <a:endParaRPr lang="en-GB"/>
          </a:p>
        </p:txBody>
      </p:sp>
      <p:sp>
        <p:nvSpPr>
          <p:cNvPr id="231426" name="Text Box 2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27" name="Rectangle 3"/>
          <p:cNvSpPr txBox="1"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7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B64143-522B-4618-9A81-52BFBA94BD2E}" type="slidenum">
              <a:rPr lang="en-GB"/>
              <a:pPr/>
              <a:t>4</a:t>
            </a:fld>
            <a:endParaRPr lang="en-GB"/>
          </a:p>
        </p:txBody>
      </p:sp>
      <p:sp>
        <p:nvSpPr>
          <p:cNvPr id="233474" name="Text Box 2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347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29300" cy="43195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57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1DFEBA-638D-49A6-B689-36BDF6541905}" type="slidenum">
              <a:rPr lang="en-GB"/>
              <a:pPr/>
              <a:t>10</a:t>
            </a:fld>
            <a:endParaRPr lang="en-GB"/>
          </a:p>
        </p:txBody>
      </p:sp>
      <p:sp>
        <p:nvSpPr>
          <p:cNvPr id="280578" name="Text Box 2"/>
          <p:cNvSpPr txBox="1">
            <a:spLocks noChangeArrowheads="1"/>
          </p:cNvSpPr>
          <p:nvPr/>
        </p:nvSpPr>
        <p:spPr bwMode="auto">
          <a:xfrm>
            <a:off x="1300163" y="757238"/>
            <a:ext cx="5202237" cy="3779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7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22950" cy="4316412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11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022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60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868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006560" y="2924280"/>
            <a:ext cx="7625880" cy="1976040"/>
          </a:xfrm>
          <a:prstGeom prst="rect">
            <a:avLst/>
          </a:prstGeom>
        </p:spPr>
        <p:txBody>
          <a:bodyPr lIns="0" tIns="0" rIns="0" bIns="0" anchor="b"/>
          <a:lstStyle/>
          <a:p>
            <a:pPr algn="ctr">
              <a:lnSpc>
                <a:spcPct val="100000"/>
              </a:lnSpc>
            </a:pPr>
            <a:r>
              <a:rPr lang="fr-FR" sz="2300" b="1">
                <a:solidFill>
                  <a:srgbClr val="FFFFFF"/>
                </a:solidFill>
                <a:latin typeface="Arial"/>
                <a:ea typeface="ＭＳ Ｐゴシック"/>
              </a:rPr>
              <a:t>Click to edit the title text formatCliquez pour modifier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6194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139136" cy="1143000"/>
          </a:xfrm>
        </p:spPr>
        <p:txBody>
          <a:bodyPr/>
          <a:lstStyle>
            <a:lvl1pPr>
              <a:defRPr sz="2800" b="1">
                <a:solidFill>
                  <a:srgbClr val="CC0000"/>
                </a:solidFill>
                <a:latin typeface="+mn-lt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584196" y="649024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A2BE070B-3BF7-41AB-ABBF-C1AE037E8506}" type="slidenum">
              <a:rPr lang="en-US" sz="1200" smtClean="0">
                <a:solidFill>
                  <a:prstClr val="white"/>
                </a:solidFill>
                <a:latin typeface="Calibri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2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" name="ZoneTexte 6"/>
          <p:cNvSpPr txBox="1"/>
          <p:nvPr userDrawn="1"/>
        </p:nvSpPr>
        <p:spPr>
          <a:xfrm>
            <a:off x="1547664" y="6490247"/>
            <a:ext cx="14607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  <a:latin typeface="Calibri"/>
                <a:cs typeface="+mn-cs"/>
              </a:rPr>
              <a:t>ns-3 - consortium</a:t>
            </a:r>
            <a:endParaRPr lang="en-US" sz="14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927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291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51856" y="1600201"/>
            <a:ext cx="3380184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PlaceHolder 3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11" name="Espace réservé du contenu 2"/>
          <p:cNvSpPr>
            <a:spLocks noGrp="1"/>
          </p:cNvSpPr>
          <p:nvPr>
            <p:ph sz="half" idx="11"/>
          </p:nvPr>
        </p:nvSpPr>
        <p:spPr>
          <a:xfrm>
            <a:off x="5296272" y="1600200"/>
            <a:ext cx="3380184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17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50268" y="1535113"/>
            <a:ext cx="359779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50268" y="2174875"/>
            <a:ext cx="3597796" cy="39184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PlaceHolder 3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ftr" idx="11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sldNum" idx="12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13" name="Espace réservé du texte 2"/>
          <p:cNvSpPr>
            <a:spLocks noGrp="1"/>
          </p:cNvSpPr>
          <p:nvPr>
            <p:ph type="body" idx="13"/>
          </p:nvPr>
        </p:nvSpPr>
        <p:spPr>
          <a:xfrm>
            <a:off x="5222676" y="1535113"/>
            <a:ext cx="359779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4" name="Espace réservé du contenu 3"/>
          <p:cNvSpPr>
            <a:spLocks noGrp="1"/>
          </p:cNvSpPr>
          <p:nvPr>
            <p:ph sz="half" idx="14"/>
          </p:nvPr>
        </p:nvSpPr>
        <p:spPr>
          <a:xfrm>
            <a:off x="5222676" y="2174875"/>
            <a:ext cx="3597796" cy="39184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90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9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91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09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19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30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501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041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006560" y="2924280"/>
            <a:ext cx="7625880" cy="1976040"/>
          </a:xfrm>
          <a:prstGeom prst="rect">
            <a:avLst/>
          </a:prstGeom>
        </p:spPr>
        <p:txBody>
          <a:bodyPr lIns="0" tIns="0" rIns="0" bIns="0" anchor="b"/>
          <a:lstStyle/>
          <a:p>
            <a:pPr algn="ctr">
              <a:lnSpc>
                <a:spcPct val="100000"/>
              </a:lnSpc>
            </a:pPr>
            <a:r>
              <a:rPr lang="fr-FR" sz="2300" b="1">
                <a:solidFill>
                  <a:srgbClr val="FFFFFF"/>
                </a:solidFill>
                <a:latin typeface="Arial"/>
                <a:ea typeface="ＭＳ Ｐゴシック"/>
              </a:rPr>
              <a:t>Click to edit the title text formatCliquez pour modifier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72352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139136" cy="1143000"/>
          </a:xfrm>
        </p:spPr>
        <p:txBody>
          <a:bodyPr/>
          <a:lstStyle>
            <a:lvl1pPr>
              <a:defRPr sz="2800" b="1">
                <a:solidFill>
                  <a:srgbClr val="CC0000"/>
                </a:solidFill>
                <a:latin typeface="+mn-lt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584196" y="649024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A2BE070B-3BF7-41AB-ABBF-C1AE037E8506}" type="slidenum">
              <a:rPr lang="en-US" sz="1200" smtClean="0">
                <a:solidFill>
                  <a:prstClr val="white"/>
                </a:solidFill>
                <a:latin typeface="Calibri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2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" name="ZoneTexte 6"/>
          <p:cNvSpPr txBox="1"/>
          <p:nvPr userDrawn="1"/>
        </p:nvSpPr>
        <p:spPr>
          <a:xfrm>
            <a:off x="1547664" y="6490247"/>
            <a:ext cx="1317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  <a:latin typeface="Calibri"/>
                <a:cs typeface="+mn-cs"/>
              </a:rPr>
              <a:t>RESCOM - 2013</a:t>
            </a:r>
            <a:endParaRPr lang="en-US" sz="14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729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325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51856" y="1600201"/>
            <a:ext cx="3380184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PlaceHolder 3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 lang="fr-FR" sz="1100" dirty="0" smtClean="0">
              <a:solidFill>
                <a:prstClr val="black"/>
              </a:solidFill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11" name="Espace réservé du contenu 2"/>
          <p:cNvSpPr>
            <a:spLocks noGrp="1"/>
          </p:cNvSpPr>
          <p:nvPr>
            <p:ph sz="half" idx="11"/>
          </p:nvPr>
        </p:nvSpPr>
        <p:spPr>
          <a:xfrm>
            <a:off x="5296272" y="1600200"/>
            <a:ext cx="3380184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306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50268" y="1535113"/>
            <a:ext cx="359779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50268" y="2174875"/>
            <a:ext cx="3597796" cy="39184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PlaceHolder 3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ftr" idx="11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sldNum" idx="12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13" name="Espace réservé du texte 2"/>
          <p:cNvSpPr>
            <a:spLocks noGrp="1"/>
          </p:cNvSpPr>
          <p:nvPr>
            <p:ph type="body" idx="13"/>
          </p:nvPr>
        </p:nvSpPr>
        <p:spPr>
          <a:xfrm>
            <a:off x="5222676" y="1535113"/>
            <a:ext cx="359779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4" name="Espace réservé du contenu 3"/>
          <p:cNvSpPr>
            <a:spLocks noGrp="1"/>
          </p:cNvSpPr>
          <p:nvPr>
            <p:ph sz="half" idx="14"/>
          </p:nvPr>
        </p:nvSpPr>
        <p:spPr>
          <a:xfrm>
            <a:off x="5222676" y="2174875"/>
            <a:ext cx="3597796" cy="39184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979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9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96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</a:rPr>
              <a:t>ns-3 training, June 2016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t>- </a:t>
            </a:r>
            <a:fld id="{21F1A1B1-E1B1-4141-A1C1-E191F191C1B1}" type="slidenum">
              <a:rPr lang="en-US" sz="1100">
                <a:solidFill>
                  <a:srgbClr val="FFFFFF"/>
                </a:solidFill>
                <a:latin typeface="Arial"/>
                <a:ea typeface="ＭＳ Ｐゴシック"/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71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0" y="5778360"/>
            <a:ext cx="9143640" cy="107928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49288" y="274638"/>
            <a:ext cx="73466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49288" y="1628800"/>
            <a:ext cx="72831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smtClean="0">
                <a:solidFill>
                  <a:srgbClr val="FFFFFF"/>
                </a:solidFill>
                <a:latin typeface="Arial"/>
                <a:ea typeface="ＭＳ Ｐゴシック"/>
                <a:cs typeface="+mn-cs"/>
              </a:rPr>
              <a:t>ns-3 training, June 2016</a:t>
            </a:r>
            <a:endParaRPr lang="en-US" sz="1100" dirty="0" smtClean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FFFFF"/>
                </a:solidFill>
                <a:latin typeface="Arial"/>
                <a:ea typeface="ＭＳ Ｐゴシック"/>
                <a:cs typeface="+mn-cs"/>
              </a:rPr>
              <a:t>- </a:t>
            </a:r>
            <a:fld id="{42976740-5196-4190-938F-EBF8FBB0EDF3}" type="slidenum">
              <a:rPr lang="en-US" sz="1100" smtClean="0">
                <a:solidFill>
                  <a:srgbClr val="FFFFFF"/>
                </a:solidFill>
                <a:latin typeface="Arial"/>
                <a:ea typeface="ＭＳ Ｐゴシック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735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20000"/>
        </a:buClr>
        <a:buFont typeface="Courier New" pitchFamily="49" charset="0"/>
        <a:buChar char="o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20000"/>
        </a:buClr>
        <a:buSzPct val="111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20000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20000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20000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0" y="5778360"/>
            <a:ext cx="9143640" cy="107928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49288" y="274638"/>
            <a:ext cx="73466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49288" y="1628800"/>
            <a:ext cx="72831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PlaceHolder 3"/>
          <p:cNvSpPr>
            <a:spLocks noGrp="1"/>
          </p:cNvSpPr>
          <p:nvPr>
            <p:ph type="dt" idx="2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3"/>
          </p:nvPr>
        </p:nvSpPr>
        <p:spPr>
          <a:xfrm>
            <a:off x="1349280" y="6488280"/>
            <a:ext cx="5217840" cy="27252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100" b="1" smtClean="0">
                <a:solidFill>
                  <a:srgbClr val="FFFFFF"/>
                </a:solidFill>
                <a:latin typeface="Arial"/>
                <a:ea typeface="ＭＳ Ｐゴシック"/>
                <a:cs typeface="+mn-cs"/>
              </a:rPr>
              <a:t>ns-3 training, June 2016</a:t>
            </a: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4"/>
          </p:nvPr>
        </p:nvSpPr>
        <p:spPr>
          <a:xfrm>
            <a:off x="8618400" y="6488280"/>
            <a:ext cx="525240" cy="272520"/>
          </a:xfrm>
          <a:prstGeom prst="rect">
            <a:avLst/>
          </a:prstGeom>
        </p:spPr>
        <p:txBody>
          <a:bodyPr lIns="0" tIns="0" rIns="0" bIns="0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FFFFF"/>
                </a:solidFill>
                <a:latin typeface="Arial"/>
                <a:ea typeface="ＭＳ Ｐゴシック"/>
                <a:cs typeface="+mn-cs"/>
              </a:rPr>
              <a:t>- </a:t>
            </a:r>
            <a:fld id="{42976740-5196-4190-938F-EBF8FBB0EDF3}" type="slidenum">
              <a:rPr lang="en-US" sz="1100" smtClean="0">
                <a:solidFill>
                  <a:srgbClr val="FFFFFF"/>
                </a:solidFill>
                <a:latin typeface="Arial"/>
                <a:ea typeface="ＭＳ Ｐゴシック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04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20000"/>
        </a:buClr>
        <a:buFont typeface="Courier New" pitchFamily="49" charset="0"/>
        <a:buChar char="o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20000"/>
        </a:buClr>
        <a:buSzPct val="111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20000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20000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20000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github.com/mininet/mininet/wiki/Link-modeling-using-ns-3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723900" y="3541712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Emulation support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dirty="0" smtClean="0"/>
              <a:t>ns-3 training, June 2016</a:t>
            </a:r>
            <a:endParaRPr lang="en-GB" sz="32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6214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5341"/>
            <a:ext cx="8229600" cy="586957"/>
          </a:xfrm>
          <a:ln/>
        </p:spPr>
        <p:txBody>
          <a:bodyPr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“</a:t>
            </a:r>
            <a:r>
              <a:rPr lang="en-GB" dirty="0" err="1" smtClean="0"/>
              <a:t>TapBridge</a:t>
            </a:r>
            <a:r>
              <a:rPr lang="en-GB" dirty="0" smtClean="0"/>
              <a:t>":  </a:t>
            </a:r>
            <a:r>
              <a:rPr lang="en-GB" dirty="0" err="1"/>
              <a:t>netns</a:t>
            </a:r>
            <a:r>
              <a:rPr lang="en-GB" dirty="0"/>
              <a:t> and ns-3 integration</a:t>
            </a:r>
          </a:p>
        </p:txBody>
      </p:sp>
      <p:sp>
        <p:nvSpPr>
          <p:cNvPr id="40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sz="1400" b="1" smtClean="0">
                <a:solidFill>
                  <a:schemeClr val="tx1"/>
                </a:solidFill>
              </a:rPr>
              <a:t>ns-3 training, June 2016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1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D6D0E329-A9BF-45A9-AA66-E858A56D18D3}" type="slidenum">
              <a:rPr lang="en-GB"/>
              <a:pPr/>
              <a:t>10</a:t>
            </a:fld>
            <a:endParaRPr lang="en-GB"/>
          </a:p>
        </p:txBody>
      </p:sp>
      <p:sp>
        <p:nvSpPr>
          <p:cNvPr id="279555" name="AutoShape 3"/>
          <p:cNvSpPr>
            <a:spLocks noChangeArrowheads="1"/>
          </p:cNvSpPr>
          <p:nvPr/>
        </p:nvSpPr>
        <p:spPr bwMode="auto">
          <a:xfrm>
            <a:off x="457200" y="1371600"/>
            <a:ext cx="8001000" cy="3289300"/>
          </a:xfrm>
          <a:prstGeom prst="roundRect">
            <a:avLst>
              <a:gd name="adj" fmla="val 46"/>
            </a:avLst>
          </a:prstGeom>
          <a:solidFill>
            <a:srgbClr val="E6E6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56" name="Rectangle 4"/>
          <p:cNvSpPr>
            <a:spLocks noChangeArrowheads="1"/>
          </p:cNvSpPr>
          <p:nvPr/>
        </p:nvSpPr>
        <p:spPr bwMode="auto">
          <a:xfrm>
            <a:off x="685800" y="1828800"/>
            <a:ext cx="1066800" cy="1905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762000" y="2522538"/>
            <a:ext cx="990600" cy="261937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</a:rPr>
              <a:t>Container</a:t>
            </a:r>
          </a:p>
        </p:txBody>
      </p:sp>
      <p:sp>
        <p:nvSpPr>
          <p:cNvPr id="279558" name="AutoShape 6"/>
          <p:cNvSpPr>
            <a:spLocks noChangeArrowheads="1"/>
          </p:cNvSpPr>
          <p:nvPr/>
        </p:nvSpPr>
        <p:spPr bwMode="auto">
          <a:xfrm>
            <a:off x="2082800" y="1752600"/>
            <a:ext cx="5156200" cy="2057400"/>
          </a:xfrm>
          <a:prstGeom prst="roundRect">
            <a:avLst>
              <a:gd name="adj" fmla="val 16667"/>
            </a:avLst>
          </a:prstGeom>
          <a:solidFill>
            <a:srgbClr val="E6E6E6"/>
          </a:solidFill>
          <a:ln w="936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27000"/>
              </a:lnSpc>
              <a:buFont typeface="Arial" charset="0"/>
              <a:buNone/>
            </a:pPr>
            <a:endParaRPr lang="en-US"/>
          </a:p>
        </p:txBody>
      </p:sp>
      <p:sp>
        <p:nvSpPr>
          <p:cNvPr id="279559" name="Rectangle 7"/>
          <p:cNvSpPr>
            <a:spLocks noChangeArrowheads="1"/>
          </p:cNvSpPr>
          <p:nvPr/>
        </p:nvSpPr>
        <p:spPr bwMode="auto">
          <a:xfrm>
            <a:off x="2362200" y="1828800"/>
            <a:ext cx="685800" cy="265113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</a:rPr>
              <a:t>ns-3</a:t>
            </a:r>
          </a:p>
        </p:txBody>
      </p:sp>
      <p:sp>
        <p:nvSpPr>
          <p:cNvPr id="279560" name="Line 8"/>
          <p:cNvSpPr>
            <a:spLocks noChangeShapeType="1"/>
          </p:cNvSpPr>
          <p:nvPr/>
        </p:nvSpPr>
        <p:spPr bwMode="auto">
          <a:xfrm>
            <a:off x="1066800" y="37338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61" name="Line 9"/>
          <p:cNvSpPr>
            <a:spLocks noChangeShapeType="1"/>
          </p:cNvSpPr>
          <p:nvPr/>
        </p:nvSpPr>
        <p:spPr bwMode="auto">
          <a:xfrm>
            <a:off x="2667000" y="2971800"/>
            <a:ext cx="1588" cy="12192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62" name="Line 10"/>
          <p:cNvSpPr>
            <a:spLocks noChangeShapeType="1"/>
          </p:cNvSpPr>
          <p:nvPr/>
        </p:nvSpPr>
        <p:spPr bwMode="auto">
          <a:xfrm>
            <a:off x="1066800" y="4191000"/>
            <a:ext cx="1600200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63" name="Text Box 11"/>
          <p:cNvSpPr txBox="1">
            <a:spLocks noChangeArrowheads="1"/>
          </p:cNvSpPr>
          <p:nvPr/>
        </p:nvSpPr>
        <p:spPr bwMode="auto">
          <a:xfrm>
            <a:off x="661988" y="1435100"/>
            <a:ext cx="733191" cy="2556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>
              <a:lnSpc>
                <a:spcPct val="54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Linux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79564" name="Text Box 12"/>
          <p:cNvSpPr txBox="1">
            <a:spLocks noChangeArrowheads="1"/>
          </p:cNvSpPr>
          <p:nvPr/>
        </p:nvSpPr>
        <p:spPr bwMode="auto">
          <a:xfrm>
            <a:off x="927100" y="336550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</a:pPr>
            <a:r>
              <a:rPr lang="en-US">
                <a:solidFill>
                  <a:schemeClr val="tx1"/>
                </a:solidFill>
              </a:rPr>
              <a:t>tapX</a:t>
            </a:r>
          </a:p>
        </p:txBody>
      </p:sp>
      <p:sp>
        <p:nvSpPr>
          <p:cNvPr id="279565" name="Line 13"/>
          <p:cNvSpPr>
            <a:spLocks noChangeShapeType="1"/>
          </p:cNvSpPr>
          <p:nvPr/>
        </p:nvSpPr>
        <p:spPr bwMode="auto">
          <a:xfrm>
            <a:off x="698500" y="33655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66" name="Text Box 14"/>
          <p:cNvSpPr txBox="1">
            <a:spLocks noChangeArrowheads="1"/>
          </p:cNvSpPr>
          <p:nvPr/>
        </p:nvSpPr>
        <p:spPr bwMode="auto">
          <a:xfrm>
            <a:off x="2667000" y="3810000"/>
            <a:ext cx="933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</a:pPr>
            <a:r>
              <a:rPr lang="en-US" sz="1400">
                <a:solidFill>
                  <a:schemeClr val="tx1"/>
                </a:solidFill>
              </a:rPr>
              <a:t>/dev/tunX</a:t>
            </a:r>
          </a:p>
        </p:txBody>
      </p:sp>
      <p:sp>
        <p:nvSpPr>
          <p:cNvPr id="279567" name="Rectangle 15"/>
          <p:cNvSpPr>
            <a:spLocks noChangeArrowheads="1"/>
          </p:cNvSpPr>
          <p:nvPr/>
        </p:nvSpPr>
        <p:spPr bwMode="auto">
          <a:xfrm>
            <a:off x="2362200" y="2743200"/>
            <a:ext cx="1219200" cy="2714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TapBridge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79568" name="Rectangle 16"/>
          <p:cNvSpPr>
            <a:spLocks noChangeArrowheads="1"/>
          </p:cNvSpPr>
          <p:nvPr/>
        </p:nvSpPr>
        <p:spPr bwMode="auto">
          <a:xfrm>
            <a:off x="2895600" y="3048000"/>
            <a:ext cx="685800" cy="2714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</a:rPr>
              <a:t>WiFi</a:t>
            </a:r>
          </a:p>
        </p:txBody>
      </p:sp>
      <p:sp>
        <p:nvSpPr>
          <p:cNvPr id="279569" name="AutoShape 17"/>
          <p:cNvSpPr>
            <a:spLocks noChangeArrowheads="1"/>
          </p:cNvSpPr>
          <p:nvPr/>
        </p:nvSpPr>
        <p:spPr bwMode="auto">
          <a:xfrm>
            <a:off x="2286000" y="2133600"/>
            <a:ext cx="1600200" cy="1524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70" name="Text Box 18"/>
          <p:cNvSpPr txBox="1">
            <a:spLocks noChangeArrowheads="1"/>
          </p:cNvSpPr>
          <p:nvPr/>
        </p:nvSpPr>
        <p:spPr bwMode="auto">
          <a:xfrm>
            <a:off x="2362200" y="2209800"/>
            <a:ext cx="1060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</a:pPr>
            <a:r>
              <a:rPr lang="en-US" sz="1400" i="1">
                <a:solidFill>
                  <a:schemeClr val="tx1"/>
                </a:solidFill>
              </a:rPr>
              <a:t>ghost node</a:t>
            </a:r>
          </a:p>
        </p:txBody>
      </p:sp>
      <p:sp>
        <p:nvSpPr>
          <p:cNvPr id="279571" name="Line 19"/>
          <p:cNvSpPr>
            <a:spLocks noChangeShapeType="1"/>
          </p:cNvSpPr>
          <p:nvPr/>
        </p:nvSpPr>
        <p:spPr bwMode="auto">
          <a:xfrm>
            <a:off x="32766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72" name="Line 20"/>
          <p:cNvSpPr>
            <a:spLocks noChangeShapeType="1"/>
          </p:cNvSpPr>
          <p:nvPr/>
        </p:nvSpPr>
        <p:spPr bwMode="auto">
          <a:xfrm>
            <a:off x="3276600" y="3733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73" name="Line 21"/>
          <p:cNvSpPr>
            <a:spLocks noChangeShapeType="1"/>
          </p:cNvSpPr>
          <p:nvPr/>
        </p:nvSpPr>
        <p:spPr bwMode="auto">
          <a:xfrm>
            <a:off x="4114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74" name="AutoShape 22"/>
          <p:cNvSpPr>
            <a:spLocks noChangeArrowheads="1"/>
          </p:cNvSpPr>
          <p:nvPr/>
        </p:nvSpPr>
        <p:spPr bwMode="auto">
          <a:xfrm flipV="1">
            <a:off x="4038600" y="33528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75" name="AutoShape 23"/>
          <p:cNvSpPr>
            <a:spLocks noChangeArrowheads="1"/>
          </p:cNvSpPr>
          <p:nvPr/>
        </p:nvSpPr>
        <p:spPr bwMode="auto">
          <a:xfrm>
            <a:off x="3962400" y="1828800"/>
            <a:ext cx="1473200" cy="13398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808080"/>
            </a:outerShdw>
          </a:effectLst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>
                <a:solidFill>
                  <a:srgbClr val="000000"/>
                </a:solidFill>
              </a:rPr>
              <a:t>             Wifi</a:t>
            </a:r>
          </a:p>
        </p:txBody>
      </p:sp>
      <p:sp>
        <p:nvSpPr>
          <p:cNvPr id="279576" name="AutoShape 24"/>
          <p:cNvSpPr>
            <a:spLocks noChangeArrowheads="1"/>
          </p:cNvSpPr>
          <p:nvPr/>
        </p:nvSpPr>
        <p:spPr bwMode="auto">
          <a:xfrm>
            <a:off x="5562600" y="2133600"/>
            <a:ext cx="1600200" cy="1524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77" name="Text Box 25"/>
          <p:cNvSpPr txBox="1">
            <a:spLocks noChangeArrowheads="1"/>
          </p:cNvSpPr>
          <p:nvPr/>
        </p:nvSpPr>
        <p:spPr bwMode="auto">
          <a:xfrm>
            <a:off x="5715000" y="2209800"/>
            <a:ext cx="1060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</a:pPr>
            <a:r>
              <a:rPr lang="en-US" sz="1400" i="1">
                <a:solidFill>
                  <a:schemeClr val="tx1"/>
                </a:solidFill>
              </a:rPr>
              <a:t>ghost node</a:t>
            </a:r>
          </a:p>
        </p:txBody>
      </p:sp>
      <p:sp>
        <p:nvSpPr>
          <p:cNvPr id="279578" name="Rectangle 26"/>
          <p:cNvSpPr>
            <a:spLocks noChangeArrowheads="1"/>
          </p:cNvSpPr>
          <p:nvPr/>
        </p:nvSpPr>
        <p:spPr bwMode="auto">
          <a:xfrm>
            <a:off x="7315200" y="1828800"/>
            <a:ext cx="1066800" cy="1905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79" name="Text Box 27"/>
          <p:cNvSpPr txBox="1">
            <a:spLocks noChangeArrowheads="1"/>
          </p:cNvSpPr>
          <p:nvPr/>
        </p:nvSpPr>
        <p:spPr bwMode="auto">
          <a:xfrm>
            <a:off x="7556500" y="336550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</a:pPr>
            <a:r>
              <a:rPr lang="en-US">
                <a:solidFill>
                  <a:schemeClr val="tx1"/>
                </a:solidFill>
              </a:rPr>
              <a:t>tapY</a:t>
            </a:r>
          </a:p>
        </p:txBody>
      </p:sp>
      <p:sp>
        <p:nvSpPr>
          <p:cNvPr id="279580" name="Line 28"/>
          <p:cNvSpPr>
            <a:spLocks noChangeShapeType="1"/>
          </p:cNvSpPr>
          <p:nvPr/>
        </p:nvSpPr>
        <p:spPr bwMode="auto">
          <a:xfrm>
            <a:off x="7327900" y="33655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81" name="Line 29"/>
          <p:cNvSpPr>
            <a:spLocks noChangeShapeType="1"/>
          </p:cNvSpPr>
          <p:nvPr/>
        </p:nvSpPr>
        <p:spPr bwMode="auto">
          <a:xfrm>
            <a:off x="6462712" y="4191000"/>
            <a:ext cx="1462088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82" name="Line 30"/>
          <p:cNvSpPr>
            <a:spLocks noChangeShapeType="1"/>
          </p:cNvSpPr>
          <p:nvPr/>
        </p:nvSpPr>
        <p:spPr bwMode="auto">
          <a:xfrm flipH="1">
            <a:off x="6453187" y="3039269"/>
            <a:ext cx="19050" cy="1151731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83" name="Line 31"/>
          <p:cNvSpPr>
            <a:spLocks noChangeShapeType="1"/>
          </p:cNvSpPr>
          <p:nvPr/>
        </p:nvSpPr>
        <p:spPr bwMode="auto">
          <a:xfrm>
            <a:off x="7924800" y="37338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84" name="Line 32"/>
          <p:cNvSpPr>
            <a:spLocks noChangeShapeType="1"/>
          </p:cNvSpPr>
          <p:nvPr/>
        </p:nvSpPr>
        <p:spPr bwMode="auto">
          <a:xfrm>
            <a:off x="5029200" y="3733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85" name="AutoShape 33"/>
          <p:cNvSpPr>
            <a:spLocks noChangeArrowheads="1"/>
          </p:cNvSpPr>
          <p:nvPr/>
        </p:nvSpPr>
        <p:spPr bwMode="auto">
          <a:xfrm flipV="1">
            <a:off x="4953000" y="33528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86" name="Line 34"/>
          <p:cNvSpPr>
            <a:spLocks noChangeShapeType="1"/>
          </p:cNvSpPr>
          <p:nvPr/>
        </p:nvSpPr>
        <p:spPr bwMode="auto">
          <a:xfrm>
            <a:off x="50292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87" name="AutoShape 35"/>
          <p:cNvSpPr>
            <a:spLocks noChangeArrowheads="1"/>
          </p:cNvSpPr>
          <p:nvPr/>
        </p:nvSpPr>
        <p:spPr bwMode="auto">
          <a:xfrm>
            <a:off x="381000" y="4953000"/>
            <a:ext cx="8153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88" name="Text Box 36"/>
          <p:cNvSpPr txBox="1">
            <a:spLocks noChangeArrowheads="1"/>
          </p:cNvSpPr>
          <p:nvPr/>
        </p:nvSpPr>
        <p:spPr bwMode="auto">
          <a:xfrm>
            <a:off x="990600" y="4953000"/>
            <a:ext cx="641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</a:pPr>
            <a:r>
              <a:rPr lang="en-US" b="1">
                <a:solidFill>
                  <a:schemeClr val="tx1"/>
                </a:solidFill>
              </a:rPr>
              <a:t>Tap device pushed into namespaces; no bridging needed</a:t>
            </a:r>
          </a:p>
        </p:txBody>
      </p:sp>
      <p:sp>
        <p:nvSpPr>
          <p:cNvPr id="279589" name="Text Box 37"/>
          <p:cNvSpPr txBox="1">
            <a:spLocks noChangeArrowheads="1"/>
          </p:cNvSpPr>
          <p:nvPr/>
        </p:nvSpPr>
        <p:spPr bwMode="auto">
          <a:xfrm>
            <a:off x="6447631" y="3810000"/>
            <a:ext cx="933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/</a:t>
            </a:r>
            <a:r>
              <a:rPr lang="en-US" sz="1400" dirty="0" err="1">
                <a:solidFill>
                  <a:schemeClr val="tx1"/>
                </a:solidFill>
              </a:rPr>
              <a:t>dev</a:t>
            </a:r>
            <a:r>
              <a:rPr lang="en-US" sz="1400" dirty="0">
                <a:solidFill>
                  <a:schemeClr val="tx1"/>
                </a:solidFill>
              </a:rPr>
              <a:t>/</a:t>
            </a:r>
            <a:r>
              <a:rPr lang="en-US" sz="1400" dirty="0" err="1">
                <a:solidFill>
                  <a:schemeClr val="tx1"/>
                </a:solidFill>
              </a:rPr>
              <a:t>tunY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9590" name="Rectangle 38"/>
          <p:cNvSpPr>
            <a:spLocks noChangeArrowheads="1"/>
          </p:cNvSpPr>
          <p:nvPr/>
        </p:nvSpPr>
        <p:spPr bwMode="auto">
          <a:xfrm>
            <a:off x="7391400" y="2514600"/>
            <a:ext cx="990600" cy="26193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</a:rPr>
              <a:t>Container</a:t>
            </a: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5638800" y="2767806"/>
            <a:ext cx="1219200" cy="2714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TapBridge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672137" y="3059906"/>
            <a:ext cx="685800" cy="2714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</a:rPr>
              <a:t>WiFi</a:t>
            </a:r>
          </a:p>
        </p:txBody>
      </p:sp>
      <p:sp>
        <p:nvSpPr>
          <p:cNvPr id="44" name="Line 19"/>
          <p:cNvSpPr>
            <a:spLocks noChangeShapeType="1"/>
          </p:cNvSpPr>
          <p:nvPr/>
        </p:nvSpPr>
        <p:spPr bwMode="auto">
          <a:xfrm>
            <a:off x="5888037" y="3288506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TapBridge</a:t>
            </a:r>
            <a:r>
              <a:rPr lang="en-US" dirty="0" smtClean="0"/>
              <a:t>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ConfigureLocal</a:t>
            </a:r>
            <a:r>
              <a:rPr lang="en-US" sz="2800" dirty="0"/>
              <a:t> </a:t>
            </a:r>
            <a:r>
              <a:rPr lang="en-US" sz="2800" dirty="0" smtClean="0"/>
              <a:t>(default mode)</a:t>
            </a:r>
          </a:p>
          <a:p>
            <a:pPr lvl="1"/>
            <a:r>
              <a:rPr lang="en-US" sz="2400" dirty="0" smtClean="0"/>
              <a:t>ns-3 configures the tap device</a:t>
            </a:r>
          </a:p>
          <a:p>
            <a:pPr lvl="1"/>
            <a:r>
              <a:rPr lang="en-US" sz="2400" dirty="0" smtClean="0"/>
              <a:t>useful for host to ns-3 interaction</a:t>
            </a:r>
          </a:p>
          <a:p>
            <a:r>
              <a:rPr lang="en-US" sz="2800" dirty="0" err="1" smtClean="0"/>
              <a:t>UseLocal</a:t>
            </a:r>
            <a:endParaRPr lang="en-US" sz="2800" dirty="0" smtClean="0"/>
          </a:p>
          <a:p>
            <a:pPr lvl="1"/>
            <a:r>
              <a:rPr lang="en-US" sz="2400" dirty="0" smtClean="0"/>
              <a:t>user has responsibility for device creation</a:t>
            </a:r>
          </a:p>
          <a:p>
            <a:pPr lvl="1"/>
            <a:r>
              <a:rPr lang="en-US" sz="2400" dirty="0" smtClean="0"/>
              <a:t>ns-3 informed of device using </a:t>
            </a:r>
            <a:r>
              <a:rPr lang="en-US" sz="2400" dirty="0"/>
              <a:t>“</a:t>
            </a:r>
            <a:r>
              <a:rPr lang="en-US" sz="2400" dirty="0" err="1"/>
              <a:t>DeviceName</a:t>
            </a:r>
            <a:r>
              <a:rPr lang="en-US" sz="2400" dirty="0"/>
              <a:t>” attribute</a:t>
            </a:r>
            <a:endParaRPr lang="en-US" sz="2400" dirty="0" smtClean="0"/>
          </a:p>
          <a:p>
            <a:r>
              <a:rPr lang="en-US" sz="2800" dirty="0" err="1" smtClean="0"/>
              <a:t>UseBridge</a:t>
            </a:r>
            <a:endParaRPr lang="en-US" sz="2800" dirty="0" smtClean="0"/>
          </a:p>
          <a:p>
            <a:pPr lvl="1"/>
            <a:r>
              <a:rPr lang="en-US" sz="2400" dirty="0" err="1" smtClean="0"/>
              <a:t>TapDevice</a:t>
            </a:r>
            <a:r>
              <a:rPr lang="en-US" sz="2400" dirty="0" smtClean="0"/>
              <a:t> connected to existing Linux bridge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535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ConfigureLocal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6025" y="1752600"/>
            <a:ext cx="7310336" cy="41148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1962" y="5105400"/>
            <a:ext cx="3595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ns-3 ensures that Mac addresses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are consistent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1600200" y="4114800"/>
            <a:ext cx="76200" cy="889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3057525" y="4483100"/>
            <a:ext cx="1133475" cy="6651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60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UseLocal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795280"/>
            <a:ext cx="6858000" cy="43721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0537" y="5410200"/>
            <a:ext cx="275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Mac X spoofed to Mac Y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971800" y="4953000"/>
            <a:ext cx="99060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052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UseBridge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02857"/>
            <a:ext cx="8021923" cy="422540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5486400"/>
            <a:ext cx="4172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Grande"/>
              </a:rPr>
              <a:t>ns-3 devices must support </a:t>
            </a:r>
            <a:r>
              <a:rPr lang="en-US" dirty="0" err="1">
                <a:solidFill>
                  <a:srgbClr val="000000"/>
                </a:solidFill>
                <a:latin typeface="Lucida Grande"/>
              </a:rPr>
              <a:t>SendFrom</a:t>
            </a:r>
            <a:r>
              <a:rPr lang="en-US" dirty="0" smtClean="0">
                <a:solidFill>
                  <a:srgbClr val="000000"/>
                </a:solidFill>
                <a:latin typeface="Lucida Grande"/>
              </a:rPr>
              <a:t>()</a:t>
            </a:r>
          </a:p>
          <a:p>
            <a:r>
              <a:rPr lang="en-US" dirty="0" smtClean="0">
                <a:solidFill>
                  <a:srgbClr val="000000"/>
                </a:solidFill>
                <a:latin typeface="Lucida Grande"/>
              </a:rPr>
              <a:t>(i.e. bridging)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038600" y="4876800"/>
            <a:ext cx="9906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313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FdNetDevice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Unified handling of reading/writing from file descriptor</a:t>
            </a:r>
          </a:p>
          <a:p>
            <a:r>
              <a:rPr lang="en-US" sz="2800" dirty="0" smtClean="0"/>
              <a:t>Three supported helper configurations:</a:t>
            </a:r>
          </a:p>
          <a:p>
            <a:pPr lvl="1"/>
            <a:r>
              <a:rPr lang="en-US" sz="2400" dirty="0" err="1"/>
              <a:t>EmuFdNetDeviceHelper</a:t>
            </a:r>
            <a:r>
              <a:rPr lang="en-US" sz="2400" dirty="0"/>
              <a:t> (to associate </a:t>
            </a:r>
            <a:r>
              <a:rPr lang="en-US" sz="2400" dirty="0" smtClean="0"/>
              <a:t>the ns-3 device </a:t>
            </a:r>
            <a:r>
              <a:rPr lang="en-US" sz="2400" dirty="0"/>
              <a:t>with a physical device in the host machine)</a:t>
            </a:r>
          </a:p>
          <a:p>
            <a:pPr lvl="1"/>
            <a:r>
              <a:rPr lang="en-US" sz="2400" dirty="0" err="1"/>
              <a:t>TapFdNetDeviceHelper</a:t>
            </a:r>
            <a:r>
              <a:rPr lang="en-US" sz="2400" dirty="0"/>
              <a:t> (to associate the ns-3 device with the file descriptor from a tap device in the host machine</a:t>
            </a:r>
            <a:r>
              <a:rPr lang="en-US" sz="2400" dirty="0" smtClean="0"/>
              <a:t>)  </a:t>
            </a:r>
            <a:r>
              <a:rPr lang="en-US" sz="2400" dirty="0" smtClean="0">
                <a:solidFill>
                  <a:srgbClr val="FF0000"/>
                </a:solidFill>
              </a:rPr>
              <a:t>(not the same as </a:t>
            </a:r>
            <a:r>
              <a:rPr lang="en-US" sz="2400" dirty="0" err="1" smtClean="0">
                <a:solidFill>
                  <a:srgbClr val="FF0000"/>
                </a:solidFill>
              </a:rPr>
              <a:t>TapBridge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400" dirty="0" err="1" smtClean="0"/>
              <a:t>PlanetLabFdNetDeviceHelper</a:t>
            </a:r>
            <a:r>
              <a:rPr lang="en-US" sz="2400" dirty="0" smtClean="0"/>
              <a:t> </a:t>
            </a:r>
            <a:r>
              <a:rPr lang="en-US" sz="2400" dirty="0"/>
              <a:t>(to automate the creation of tap devices in </a:t>
            </a:r>
            <a:r>
              <a:rPr lang="en-US" sz="2400" dirty="0" err="1"/>
              <a:t>PlanetLab</a:t>
            </a:r>
            <a:r>
              <a:rPr lang="en-US" sz="2400" dirty="0"/>
              <a:t> nodes, </a:t>
            </a:r>
            <a:r>
              <a:rPr lang="en-US" sz="2400" dirty="0" smtClean="0"/>
              <a:t>enabling ns-3 simulations </a:t>
            </a:r>
            <a:r>
              <a:rPr lang="en-US" sz="2400" dirty="0"/>
              <a:t>that can send and receive traffic though the Internet using </a:t>
            </a:r>
            <a:r>
              <a:rPr lang="en-US" sz="2400" dirty="0" err="1"/>
              <a:t>PlanetLab</a:t>
            </a:r>
            <a:r>
              <a:rPr lang="en-US" sz="2400" dirty="0"/>
              <a:t> resource.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348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EmuFdNetDeviceHelper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382394"/>
            <a:ext cx="5334000" cy="378504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>
            <a:lvl1pPr marL="311150" indent="-311150" algn="l" defTabSz="457200" rtl="0" eaLnBrk="0" fontAlgn="base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11200" indent="-254000" algn="l" defTabSz="457200" rtl="0" eaLnBrk="0" fontAlgn="base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lnSpc>
                <a:spcPct val="27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lnSpc>
                <a:spcPct val="27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lnSpc>
                <a:spcPct val="27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lnSpc>
                <a:spcPct val="27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kern="0" dirty="0" smtClean="0"/>
              <a:t>Device performs MAC spoofing to separate emulation from host traffic</a:t>
            </a:r>
            <a:endParaRPr lang="en-US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842161-B637-446D-9919-7C3A5524E6A7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621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PlanetLabFdNetDeviceHelper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Special case of </a:t>
            </a:r>
            <a:r>
              <a:rPr lang="en-US" sz="2800" dirty="0" err="1" smtClean="0"/>
              <a:t>TapFdNetDeviceHelper</a:t>
            </a:r>
            <a:r>
              <a:rPr lang="en-US" sz="2800" dirty="0" smtClean="0"/>
              <a:t> where Tap devices configured according to </a:t>
            </a:r>
            <a:r>
              <a:rPr lang="en-US" sz="2800" dirty="0" err="1" smtClean="0"/>
              <a:t>PlanetLab</a:t>
            </a:r>
            <a:r>
              <a:rPr lang="en-US" sz="2800" dirty="0" smtClean="0"/>
              <a:t> conventions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570023"/>
            <a:ext cx="5715000" cy="3714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053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ns-3 over host sockets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Two publications about how to run ns-3 applications over real hosts and sockets</a:t>
            </a:r>
          </a:p>
          <a:p>
            <a:pPr lvl="1"/>
            <a:r>
              <a:rPr lang="en-US" sz="2400" dirty="0" smtClean="0"/>
              <a:t>"Simulator-agnostic ns-3 Applications", Abraham and Riley, WNS3 2012</a:t>
            </a:r>
          </a:p>
          <a:p>
            <a:pPr lvl="1"/>
            <a:r>
              <a:rPr lang="en-US" sz="2400" dirty="0"/>
              <a:t>Gustavo </a:t>
            </a:r>
            <a:r>
              <a:rPr lang="en-US" sz="2400" dirty="0" err="1"/>
              <a:t>Carneiro</a:t>
            </a:r>
            <a:r>
              <a:rPr lang="en-US" sz="2400" dirty="0"/>
              <a:t>, </a:t>
            </a:r>
            <a:r>
              <a:rPr lang="en-US" sz="2400" dirty="0" err="1"/>
              <a:t>Helder</a:t>
            </a:r>
            <a:r>
              <a:rPr lang="en-US" sz="2400" dirty="0"/>
              <a:t> </a:t>
            </a:r>
            <a:r>
              <a:rPr lang="en-US" sz="2400" dirty="0" err="1"/>
              <a:t>Fontes</a:t>
            </a:r>
            <a:r>
              <a:rPr lang="en-US" sz="2400" dirty="0"/>
              <a:t>, Manuel Ricardo, "Fast prototyping of network protocols through ns-3 simulation model reuse", Simulation Modelling Practice and Theory (SIMPAT), vol. 19, pp. 2063–2075, 2011.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836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Emulation Issues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Ease of use</a:t>
            </a:r>
          </a:p>
          <a:p>
            <a:pPr lvl="1"/>
            <a:r>
              <a:rPr lang="en-US" sz="2000" dirty="0"/>
              <a:t>Configuration management and coherence</a:t>
            </a:r>
          </a:p>
          <a:p>
            <a:pPr lvl="1"/>
            <a:r>
              <a:rPr lang="en-US" sz="2000" dirty="0"/>
              <a:t>Information coordination (two sets of state)</a:t>
            </a:r>
          </a:p>
          <a:p>
            <a:pPr lvl="2"/>
            <a:r>
              <a:rPr lang="en-US" sz="1800" dirty="0"/>
              <a:t>e.g. IP/MAC address coordination</a:t>
            </a:r>
          </a:p>
          <a:p>
            <a:pPr lvl="1"/>
            <a:r>
              <a:rPr lang="en-US" sz="2000" dirty="0"/>
              <a:t>Output data exists in two domains</a:t>
            </a:r>
          </a:p>
          <a:p>
            <a:pPr lvl="1"/>
            <a:r>
              <a:rPr lang="en-US" sz="2000" dirty="0" smtClean="0"/>
              <a:t>Debugging can be more challenging</a:t>
            </a:r>
            <a:endParaRPr lang="en-US" sz="2000" dirty="0"/>
          </a:p>
          <a:p>
            <a:r>
              <a:rPr lang="en-US" sz="2400" dirty="0"/>
              <a:t>Error-free operation (avoidance of misuse)</a:t>
            </a:r>
          </a:p>
          <a:p>
            <a:pPr lvl="1"/>
            <a:r>
              <a:rPr lang="en-US" sz="2000" dirty="0"/>
              <a:t>Synchronization, information sharing, exception handling</a:t>
            </a:r>
          </a:p>
          <a:p>
            <a:pPr lvl="2"/>
            <a:r>
              <a:rPr lang="en-US" sz="1800" dirty="0"/>
              <a:t>Checkpoints for execution bring-up</a:t>
            </a:r>
          </a:p>
          <a:p>
            <a:pPr lvl="2"/>
            <a:r>
              <a:rPr lang="en-US" sz="1800" dirty="0"/>
              <a:t>Inoperative commands within an execution domain</a:t>
            </a:r>
          </a:p>
          <a:p>
            <a:pPr lvl="2"/>
            <a:r>
              <a:rPr lang="en-US" sz="1800" dirty="0"/>
              <a:t>Deal with run-time errors</a:t>
            </a:r>
          </a:p>
          <a:p>
            <a:pPr lvl="1"/>
            <a:r>
              <a:rPr lang="en-US" sz="2000" dirty="0"/>
              <a:t>Soft performance degradation (CPU) and time discontinuities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sz="1400" b="1" smtClean="0">
                <a:solidFill>
                  <a:schemeClr val="tx1"/>
                </a:solidFill>
              </a:rPr>
              <a:t>ns-3 training, June 2016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Emulation modes</a:t>
            </a:r>
          </a:p>
          <a:p>
            <a:pPr lvl="1"/>
            <a:r>
              <a:rPr lang="en-US" dirty="0" smtClean="0"/>
              <a:t>Tap Bridge</a:t>
            </a:r>
          </a:p>
          <a:p>
            <a:pPr lvl="1"/>
            <a:r>
              <a:rPr lang="en-US" dirty="0" err="1" smtClean="0"/>
              <a:t>FdNetDevice</a:t>
            </a:r>
            <a:endParaRPr lang="en-US" dirty="0" smtClean="0"/>
          </a:p>
          <a:p>
            <a:r>
              <a:rPr lang="en-US" dirty="0" smtClean="0"/>
              <a:t>Direct Code Execution (DCE)</a:t>
            </a:r>
          </a:p>
          <a:p>
            <a:pPr lvl="1"/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Linux Kernel</a:t>
            </a:r>
          </a:p>
          <a:p>
            <a:pPr lvl="1"/>
            <a:r>
              <a:rPr lang="en-US" dirty="0" smtClean="0"/>
              <a:t>DCE Cradle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03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Emulation support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4878388"/>
          </a:xfrm>
          <a:ln/>
        </p:spPr>
        <p:txBody>
          <a:bodyPr/>
          <a:lstStyle/>
          <a:p>
            <a:pPr marL="311150" indent="-31115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/>
              <a:t>Support moving between simulation and </a:t>
            </a:r>
            <a:r>
              <a:rPr lang="en-GB" sz="2400" dirty="0" err="1"/>
              <a:t>testbeds</a:t>
            </a:r>
            <a:r>
              <a:rPr lang="en-GB" sz="2400" dirty="0"/>
              <a:t> or live systems</a:t>
            </a:r>
          </a:p>
          <a:p>
            <a:pPr marL="311150" indent="-31115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/>
              <a:t>A real-time scheduler, and support for two modes of </a:t>
            </a:r>
            <a:r>
              <a:rPr lang="en-GB" sz="2400" dirty="0" smtClean="0"/>
              <a:t>emulation</a:t>
            </a:r>
          </a:p>
          <a:p>
            <a:pPr marL="311150" indent="-31115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Linux is only operating system supported</a:t>
            </a:r>
            <a:endParaRPr lang="en-GB" sz="2400" dirty="0"/>
          </a:p>
          <a:p>
            <a:pPr marL="311150" indent="-31115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Must run simulator in real time</a:t>
            </a:r>
            <a:endParaRPr lang="en-GB" sz="2400" dirty="0"/>
          </a:p>
          <a:p>
            <a:pPr marL="711200" lvl="1" indent="-2540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err="1">
                <a:latin typeface="Courier New" pitchFamily="49" charset="0"/>
              </a:rPr>
              <a:t>GlobalValue</a:t>
            </a:r>
            <a:r>
              <a:rPr lang="en-GB" sz="1800" dirty="0">
                <a:latin typeface="Courier New" pitchFamily="49" charset="0"/>
              </a:rPr>
              <a:t>::Bind (“</a:t>
            </a:r>
            <a:r>
              <a:rPr lang="en-GB" sz="1800" dirty="0" err="1">
                <a:latin typeface="Courier New" pitchFamily="49" charset="0"/>
              </a:rPr>
              <a:t>SimulatorImplementationType</a:t>
            </a:r>
            <a:r>
              <a:rPr lang="en-GB" sz="1800" dirty="0">
                <a:latin typeface="Courier New" pitchFamily="49" charset="0"/>
              </a:rPr>
              <a:t>”, </a:t>
            </a:r>
            <a:r>
              <a:rPr lang="en-GB" sz="1800" dirty="0" err="1" smtClean="0">
                <a:latin typeface="Courier New" pitchFamily="49" charset="0"/>
              </a:rPr>
              <a:t>StringValue</a:t>
            </a:r>
            <a:r>
              <a:rPr lang="en-GB" sz="1800" dirty="0" smtClean="0">
                <a:latin typeface="Courier New" pitchFamily="49" charset="0"/>
              </a:rPr>
              <a:t> (“ns3</a:t>
            </a:r>
            <a:r>
              <a:rPr lang="en-GB" sz="1800" dirty="0">
                <a:latin typeface="Courier New" pitchFamily="49" charset="0"/>
              </a:rPr>
              <a:t>::</a:t>
            </a:r>
            <a:r>
              <a:rPr lang="en-GB" sz="1800" dirty="0" err="1">
                <a:latin typeface="Courier New" pitchFamily="49" charset="0"/>
              </a:rPr>
              <a:t>RealTimeSimulatorImpl</a:t>
            </a:r>
            <a:r>
              <a:rPr lang="en-GB" sz="1800" dirty="0" smtClean="0">
                <a:latin typeface="Courier New" pitchFamily="49" charset="0"/>
              </a:rPr>
              <a:t>”));</a:t>
            </a:r>
            <a:endParaRPr lang="en-GB" sz="1800" dirty="0">
              <a:latin typeface="Courier New" pitchFamily="49" charset="0"/>
            </a:endParaRPr>
          </a:p>
          <a:p>
            <a:pPr lvl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Must enable checksum calculations across models</a:t>
            </a:r>
            <a:endParaRPr lang="en-GB" sz="2400" dirty="0"/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err="1">
                <a:latin typeface="Courier New" pitchFamily="49" charset="0"/>
              </a:rPr>
              <a:t>GlobalValue</a:t>
            </a:r>
            <a:r>
              <a:rPr lang="en-GB" sz="1800" dirty="0">
                <a:latin typeface="Courier New" pitchFamily="49" charset="0"/>
              </a:rPr>
              <a:t>::Bind </a:t>
            </a:r>
            <a:r>
              <a:rPr lang="en-GB" sz="1800" dirty="0" smtClean="0">
                <a:latin typeface="Courier New" pitchFamily="49" charset="0"/>
              </a:rPr>
              <a:t>(“</a:t>
            </a:r>
            <a:r>
              <a:rPr lang="en-GB" sz="1800" dirty="0" err="1" smtClean="0">
                <a:latin typeface="Courier New" pitchFamily="49" charset="0"/>
              </a:rPr>
              <a:t>ChecksumEnabled</a:t>
            </a:r>
            <a:r>
              <a:rPr lang="en-GB" sz="1800" dirty="0" smtClean="0">
                <a:latin typeface="Courier New" pitchFamily="49" charset="0"/>
              </a:rPr>
              <a:t>”, </a:t>
            </a:r>
            <a:r>
              <a:rPr lang="en-GB" sz="1800" dirty="0" err="1" smtClean="0">
                <a:latin typeface="Courier New" pitchFamily="49" charset="0"/>
              </a:rPr>
              <a:t>BooleanValue</a:t>
            </a:r>
            <a:r>
              <a:rPr lang="en-GB" sz="1800" dirty="0" smtClean="0">
                <a:latin typeface="Courier New" pitchFamily="49" charset="0"/>
              </a:rPr>
              <a:t> (true));</a:t>
            </a:r>
            <a:endParaRPr lang="en-GB" sz="1800" dirty="0">
              <a:latin typeface="Courier New" pitchFamily="49" charset="0"/>
            </a:endParaRPr>
          </a:p>
          <a:p>
            <a:pPr indent="-2540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200" dirty="0" smtClean="0"/>
              <a:t>Must run as root</a:t>
            </a:r>
            <a:endParaRPr lang="en-GB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sz="1400" b="1" smtClean="0">
                <a:solidFill>
                  <a:schemeClr val="tx1"/>
                </a:solidFill>
              </a:rPr>
              <a:t>ns-3 training, June 2016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ns-3 emulation modes</a:t>
            </a:r>
          </a:p>
        </p:txBody>
      </p:sp>
      <p:sp>
        <p:nvSpPr>
          <p:cNvPr id="39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sz="1400" b="1" smtClean="0">
                <a:solidFill>
                  <a:schemeClr val="tx1"/>
                </a:solidFill>
              </a:rPr>
              <a:t>ns-3 training, June 2016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A5BB6386-BE8C-40B2-A719-C2B066139CDB}" type="slidenum">
              <a:rPr lang="en-GB"/>
              <a:pPr/>
              <a:t>4</a:t>
            </a:fld>
            <a:endParaRPr lang="en-GB"/>
          </a:p>
        </p:txBody>
      </p:sp>
      <p:sp>
        <p:nvSpPr>
          <p:cNvPr id="232450" name="AutoShape 2"/>
          <p:cNvSpPr>
            <a:spLocks noChangeArrowheads="1"/>
          </p:cNvSpPr>
          <p:nvPr/>
        </p:nvSpPr>
        <p:spPr bwMode="auto">
          <a:xfrm>
            <a:off x="469900" y="1447800"/>
            <a:ext cx="4127500" cy="3289300"/>
          </a:xfrm>
          <a:prstGeom prst="roundRect">
            <a:avLst>
              <a:gd name="adj" fmla="val 46"/>
            </a:avLst>
          </a:prstGeom>
          <a:solidFill>
            <a:srgbClr val="E6E6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2044700"/>
            <a:ext cx="1065213" cy="1903413"/>
            <a:chOff x="336" y="1584"/>
            <a:chExt cx="671" cy="1199"/>
          </a:xfrm>
        </p:grpSpPr>
        <p:sp>
          <p:nvSpPr>
            <p:cNvPr id="232453" name="Rectangle 5"/>
            <p:cNvSpPr>
              <a:spLocks noChangeArrowheads="1"/>
            </p:cNvSpPr>
            <p:nvPr/>
          </p:nvSpPr>
          <p:spPr bwMode="auto">
            <a:xfrm>
              <a:off x="336" y="1584"/>
              <a:ext cx="672" cy="120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4" name="Rectangle 6"/>
            <p:cNvSpPr>
              <a:spLocks noChangeArrowheads="1"/>
            </p:cNvSpPr>
            <p:nvPr/>
          </p:nvSpPr>
          <p:spPr bwMode="auto">
            <a:xfrm>
              <a:off x="432" y="1962"/>
              <a:ext cx="576" cy="274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virtual</a:t>
              </a:r>
            </a:p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machine</a:t>
              </a:r>
            </a:p>
          </p:txBody>
        </p:sp>
      </p:grpSp>
      <p:sp>
        <p:nvSpPr>
          <p:cNvPr id="232455" name="AutoShape 7"/>
          <p:cNvSpPr>
            <a:spLocks noChangeArrowheads="1"/>
          </p:cNvSpPr>
          <p:nvPr/>
        </p:nvSpPr>
        <p:spPr bwMode="auto">
          <a:xfrm>
            <a:off x="2095500" y="2432050"/>
            <a:ext cx="914400" cy="1143000"/>
          </a:xfrm>
          <a:prstGeom prst="roundRect">
            <a:avLst>
              <a:gd name="adj" fmla="val 16667"/>
            </a:avLst>
          </a:prstGeom>
          <a:solidFill>
            <a:srgbClr val="E6E6E6"/>
          </a:solidFill>
          <a:ln w="936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2456" name="Rectangle 8"/>
          <p:cNvSpPr>
            <a:spLocks noChangeArrowheads="1"/>
          </p:cNvSpPr>
          <p:nvPr/>
        </p:nvSpPr>
        <p:spPr bwMode="auto">
          <a:xfrm>
            <a:off x="2209800" y="2922588"/>
            <a:ext cx="685800" cy="2635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</a:rPr>
              <a:t>ns-3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00400" y="2044700"/>
            <a:ext cx="1065213" cy="1903413"/>
            <a:chOff x="1920" y="1584"/>
            <a:chExt cx="671" cy="1199"/>
          </a:xfrm>
        </p:grpSpPr>
        <p:sp>
          <p:nvSpPr>
            <p:cNvPr id="232458" name="Rectangle 10"/>
            <p:cNvSpPr>
              <a:spLocks noChangeArrowheads="1"/>
            </p:cNvSpPr>
            <p:nvPr/>
          </p:nvSpPr>
          <p:spPr bwMode="auto">
            <a:xfrm>
              <a:off x="1920" y="1584"/>
              <a:ext cx="672" cy="120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9" name="Rectangle 11"/>
            <p:cNvSpPr>
              <a:spLocks noChangeArrowheads="1"/>
            </p:cNvSpPr>
            <p:nvPr/>
          </p:nvSpPr>
          <p:spPr bwMode="auto">
            <a:xfrm>
              <a:off x="2016" y="1962"/>
              <a:ext cx="576" cy="274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virtual</a:t>
              </a:r>
            </a:p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machine</a:t>
              </a:r>
            </a:p>
          </p:txBody>
        </p:sp>
      </p:grpSp>
      <p:sp>
        <p:nvSpPr>
          <p:cNvPr id="232460" name="Line 12"/>
          <p:cNvSpPr>
            <a:spLocks noChangeShapeType="1"/>
          </p:cNvSpPr>
          <p:nvPr/>
        </p:nvSpPr>
        <p:spPr bwMode="auto">
          <a:xfrm>
            <a:off x="1295400" y="39497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61" name="Line 13"/>
          <p:cNvSpPr>
            <a:spLocks noChangeShapeType="1"/>
          </p:cNvSpPr>
          <p:nvPr/>
        </p:nvSpPr>
        <p:spPr bwMode="auto">
          <a:xfrm>
            <a:off x="2408238" y="3581400"/>
            <a:ext cx="4762" cy="8255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62" name="Line 14"/>
          <p:cNvSpPr>
            <a:spLocks noChangeShapeType="1"/>
          </p:cNvSpPr>
          <p:nvPr/>
        </p:nvSpPr>
        <p:spPr bwMode="auto">
          <a:xfrm>
            <a:off x="2733675" y="3594100"/>
            <a:ext cx="4763" cy="8255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63" name="Line 15"/>
          <p:cNvSpPr>
            <a:spLocks noChangeShapeType="1"/>
          </p:cNvSpPr>
          <p:nvPr/>
        </p:nvSpPr>
        <p:spPr bwMode="auto">
          <a:xfrm>
            <a:off x="3835400" y="39497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64" name="Text Box 16"/>
          <p:cNvSpPr txBox="1">
            <a:spLocks noChangeArrowheads="1"/>
          </p:cNvSpPr>
          <p:nvPr/>
        </p:nvSpPr>
        <p:spPr bwMode="auto">
          <a:xfrm>
            <a:off x="609600" y="4864100"/>
            <a:ext cx="41910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317500" indent="-309563">
              <a:lnSpc>
                <a:spcPct val="100000"/>
              </a:lnSpc>
              <a:spcBef>
                <a:spcPts val="800"/>
              </a:spcBef>
              <a:buFont typeface="Arial" charset="0"/>
              <a:buNone/>
              <a:tabLst>
                <a:tab pos="317500" algn="l"/>
                <a:tab pos="774700" algn="l"/>
                <a:tab pos="1231900" algn="l"/>
                <a:tab pos="1689100" algn="l"/>
                <a:tab pos="2146300" algn="l"/>
                <a:tab pos="2603500" algn="l"/>
                <a:tab pos="3060700" algn="l"/>
                <a:tab pos="3517900" algn="l"/>
                <a:tab pos="3975100" algn="l"/>
                <a:tab pos="4432300" algn="l"/>
                <a:tab pos="4889500" algn="l"/>
                <a:tab pos="5346700" algn="l"/>
                <a:tab pos="5803900" algn="l"/>
                <a:tab pos="6261100" algn="l"/>
                <a:tab pos="6718300" algn="l"/>
                <a:tab pos="7175500" algn="l"/>
                <a:tab pos="7632700" algn="l"/>
                <a:tab pos="8089900" algn="l"/>
                <a:tab pos="8547100" algn="l"/>
                <a:tab pos="9004300" algn="l"/>
                <a:tab pos="9461500" algn="l"/>
              </a:tabLst>
            </a:pPr>
            <a:r>
              <a:rPr lang="en-GB" sz="2000">
                <a:solidFill>
                  <a:srgbClr val="000000"/>
                </a:solidFill>
              </a:rPr>
              <a:t>1) ns-3 interconnects real or virtual machines</a:t>
            </a:r>
          </a:p>
        </p:txBody>
      </p:sp>
      <p:sp>
        <p:nvSpPr>
          <p:cNvPr id="232465" name="Line 17"/>
          <p:cNvSpPr>
            <a:spLocks noChangeShapeType="1"/>
          </p:cNvSpPr>
          <p:nvPr/>
        </p:nvSpPr>
        <p:spPr bwMode="auto">
          <a:xfrm>
            <a:off x="1314450" y="4416425"/>
            <a:ext cx="1090613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66" name="Line 18"/>
          <p:cNvSpPr>
            <a:spLocks noChangeShapeType="1"/>
          </p:cNvSpPr>
          <p:nvPr/>
        </p:nvSpPr>
        <p:spPr bwMode="auto">
          <a:xfrm>
            <a:off x="2743200" y="4425950"/>
            <a:ext cx="1090613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953000" y="1295400"/>
            <a:ext cx="4191000" cy="4271963"/>
            <a:chOff x="3120" y="816"/>
            <a:chExt cx="2640" cy="2691"/>
          </a:xfrm>
        </p:grpSpPr>
        <p:sp>
          <p:nvSpPr>
            <p:cNvPr id="232468" name="Rectangle 20"/>
            <p:cNvSpPr>
              <a:spLocks noChangeArrowheads="1"/>
            </p:cNvSpPr>
            <p:nvPr/>
          </p:nvSpPr>
          <p:spPr bwMode="auto">
            <a:xfrm>
              <a:off x="3120" y="840"/>
              <a:ext cx="672" cy="1200"/>
            </a:xfrm>
            <a:prstGeom prst="rect">
              <a:avLst/>
            </a:prstGeom>
            <a:solidFill>
              <a:srgbClr val="E6E6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9" name="Rectangle 21"/>
            <p:cNvSpPr>
              <a:spLocks noChangeArrowheads="1"/>
            </p:cNvSpPr>
            <p:nvPr/>
          </p:nvSpPr>
          <p:spPr bwMode="auto">
            <a:xfrm>
              <a:off x="3184" y="1698"/>
              <a:ext cx="576" cy="274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real</a:t>
              </a:r>
            </a:p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machine</a:t>
              </a:r>
            </a:p>
          </p:txBody>
        </p:sp>
        <p:sp>
          <p:nvSpPr>
            <p:cNvPr id="232470" name="AutoShape 22"/>
            <p:cNvSpPr>
              <a:spLocks noChangeArrowheads="1"/>
            </p:cNvSpPr>
            <p:nvPr/>
          </p:nvSpPr>
          <p:spPr bwMode="auto">
            <a:xfrm>
              <a:off x="3176" y="992"/>
              <a:ext cx="576" cy="720"/>
            </a:xfrm>
            <a:prstGeom prst="roundRect">
              <a:avLst>
                <a:gd name="adj" fmla="val 16667"/>
              </a:avLst>
            </a:prstGeom>
            <a:solidFill>
              <a:srgbClr val="E6E6E6"/>
            </a:solidFill>
            <a:ln w="9360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71" name="Rectangle 23"/>
            <p:cNvSpPr>
              <a:spLocks noChangeArrowheads="1"/>
            </p:cNvSpPr>
            <p:nvPr/>
          </p:nvSpPr>
          <p:spPr bwMode="auto">
            <a:xfrm>
              <a:off x="3248" y="1302"/>
              <a:ext cx="432" cy="1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ns-3</a:t>
              </a:r>
            </a:p>
          </p:txBody>
        </p:sp>
        <p:sp>
          <p:nvSpPr>
            <p:cNvPr id="232472" name="Line 24"/>
            <p:cNvSpPr>
              <a:spLocks noChangeShapeType="1"/>
            </p:cNvSpPr>
            <p:nvPr/>
          </p:nvSpPr>
          <p:spPr bwMode="auto">
            <a:xfrm>
              <a:off x="3504" y="2040"/>
              <a:ext cx="1" cy="2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2473" name="AutoShape 25"/>
            <p:cNvSpPr>
              <a:spLocks noChangeArrowheads="1"/>
            </p:cNvSpPr>
            <p:nvPr/>
          </p:nvSpPr>
          <p:spPr bwMode="auto">
            <a:xfrm>
              <a:off x="3248" y="2192"/>
              <a:ext cx="2168" cy="844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/>
              </a:outerShdw>
            </a:effectLst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rgbClr val="000000"/>
                  </a:solidFill>
                </a:rPr>
                <a:t>             Testbed</a:t>
              </a:r>
            </a:p>
          </p:txBody>
        </p:sp>
        <p:sp>
          <p:nvSpPr>
            <p:cNvPr id="232474" name="Rectangle 26"/>
            <p:cNvSpPr>
              <a:spLocks noChangeArrowheads="1"/>
            </p:cNvSpPr>
            <p:nvPr/>
          </p:nvSpPr>
          <p:spPr bwMode="auto">
            <a:xfrm>
              <a:off x="4648" y="816"/>
              <a:ext cx="672" cy="1200"/>
            </a:xfrm>
            <a:prstGeom prst="rect">
              <a:avLst/>
            </a:prstGeom>
            <a:solidFill>
              <a:srgbClr val="E6E6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75" name="Rectangle 27"/>
            <p:cNvSpPr>
              <a:spLocks noChangeArrowheads="1"/>
            </p:cNvSpPr>
            <p:nvPr/>
          </p:nvSpPr>
          <p:spPr bwMode="auto">
            <a:xfrm>
              <a:off x="4712" y="1674"/>
              <a:ext cx="576" cy="274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real</a:t>
              </a:r>
            </a:p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machine</a:t>
              </a:r>
            </a:p>
          </p:txBody>
        </p:sp>
        <p:sp>
          <p:nvSpPr>
            <p:cNvPr id="232476" name="AutoShape 28"/>
            <p:cNvSpPr>
              <a:spLocks noChangeArrowheads="1"/>
            </p:cNvSpPr>
            <p:nvPr/>
          </p:nvSpPr>
          <p:spPr bwMode="auto">
            <a:xfrm>
              <a:off x="4704" y="968"/>
              <a:ext cx="576" cy="720"/>
            </a:xfrm>
            <a:prstGeom prst="roundRect">
              <a:avLst>
                <a:gd name="adj" fmla="val 16667"/>
              </a:avLst>
            </a:prstGeom>
            <a:solidFill>
              <a:srgbClr val="E6E6E6"/>
            </a:solidFill>
            <a:ln w="9360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77" name="Rectangle 29"/>
            <p:cNvSpPr>
              <a:spLocks noChangeArrowheads="1"/>
            </p:cNvSpPr>
            <p:nvPr/>
          </p:nvSpPr>
          <p:spPr bwMode="auto">
            <a:xfrm>
              <a:off x="4776" y="1278"/>
              <a:ext cx="432" cy="1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ns-3</a:t>
              </a:r>
            </a:p>
          </p:txBody>
        </p:sp>
        <p:sp>
          <p:nvSpPr>
            <p:cNvPr id="232478" name="Line 30"/>
            <p:cNvSpPr>
              <a:spLocks noChangeShapeType="1"/>
            </p:cNvSpPr>
            <p:nvPr/>
          </p:nvSpPr>
          <p:spPr bwMode="auto">
            <a:xfrm>
              <a:off x="5168" y="2032"/>
              <a:ext cx="1" cy="2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2479" name="Text Box 31"/>
            <p:cNvSpPr txBox="1">
              <a:spLocks noChangeArrowheads="1"/>
            </p:cNvSpPr>
            <p:nvPr/>
          </p:nvSpPr>
          <p:spPr bwMode="auto">
            <a:xfrm>
              <a:off x="3120" y="3064"/>
              <a:ext cx="2640" cy="4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317500" indent="-309563">
                <a:lnSpc>
                  <a:spcPct val="100000"/>
                </a:lnSpc>
                <a:spcBef>
                  <a:spcPts val="800"/>
                </a:spcBef>
                <a:buFont typeface="Arial" charset="0"/>
                <a:buNone/>
                <a:tabLst>
                  <a:tab pos="317500" algn="l"/>
                  <a:tab pos="774700" algn="l"/>
                  <a:tab pos="1231900" algn="l"/>
                  <a:tab pos="1689100" algn="l"/>
                  <a:tab pos="2146300" algn="l"/>
                  <a:tab pos="2603500" algn="l"/>
                  <a:tab pos="3060700" algn="l"/>
                  <a:tab pos="3517900" algn="l"/>
                  <a:tab pos="3975100" algn="l"/>
                  <a:tab pos="4432300" algn="l"/>
                  <a:tab pos="4889500" algn="l"/>
                  <a:tab pos="5346700" algn="l"/>
                  <a:tab pos="5803900" algn="l"/>
                  <a:tab pos="6261100" algn="l"/>
                  <a:tab pos="6718300" algn="l"/>
                  <a:tab pos="7175500" algn="l"/>
                  <a:tab pos="7632700" algn="l"/>
                  <a:tab pos="8089900" algn="l"/>
                  <a:tab pos="8547100" algn="l"/>
                  <a:tab pos="9004300" algn="l"/>
                  <a:tab pos="94615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2) testbeds interconnect ns-3 stacks</a:t>
              </a:r>
            </a:p>
          </p:txBody>
        </p:sp>
      </p:grpSp>
      <p:sp>
        <p:nvSpPr>
          <p:cNvPr id="232480" name="Line 32"/>
          <p:cNvSpPr>
            <a:spLocks noChangeShapeType="1"/>
          </p:cNvSpPr>
          <p:nvPr/>
        </p:nvSpPr>
        <p:spPr bwMode="auto">
          <a:xfrm>
            <a:off x="1314450" y="4416425"/>
            <a:ext cx="1090613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81" name="Line 33"/>
          <p:cNvSpPr>
            <a:spLocks noChangeShapeType="1"/>
          </p:cNvSpPr>
          <p:nvPr/>
        </p:nvSpPr>
        <p:spPr bwMode="auto">
          <a:xfrm>
            <a:off x="2743200" y="4425950"/>
            <a:ext cx="1090613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82" name="Text Box 34"/>
          <p:cNvSpPr txBox="1">
            <a:spLocks noChangeArrowheads="1"/>
          </p:cNvSpPr>
          <p:nvPr/>
        </p:nvSpPr>
        <p:spPr bwMode="auto">
          <a:xfrm>
            <a:off x="673100" y="1511300"/>
            <a:ext cx="1487488" cy="249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>
              <a:lnSpc>
                <a:spcPct val="58000"/>
              </a:lnSpc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</a:rPr>
              <a:t>real machine</a:t>
            </a: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533400" y="5562600"/>
            <a:ext cx="8305800" cy="609600"/>
            <a:chOff x="336" y="3504"/>
            <a:chExt cx="5232" cy="384"/>
          </a:xfrm>
        </p:grpSpPr>
        <p:sp>
          <p:nvSpPr>
            <p:cNvPr id="232484" name="AutoShape 36"/>
            <p:cNvSpPr>
              <a:spLocks noChangeArrowheads="1"/>
            </p:cNvSpPr>
            <p:nvPr/>
          </p:nvSpPr>
          <p:spPr bwMode="auto">
            <a:xfrm>
              <a:off x="336" y="3504"/>
              <a:ext cx="5232" cy="38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>
              <a:outerShdw dist="152735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85" name="Text Box 37"/>
            <p:cNvSpPr txBox="1">
              <a:spLocks noChangeArrowheads="1"/>
            </p:cNvSpPr>
            <p:nvPr/>
          </p:nvSpPr>
          <p:spPr bwMode="auto">
            <a:xfrm>
              <a:off x="576" y="3552"/>
              <a:ext cx="4231" cy="2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80000"/>
                </a:lnSpc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800">
                  <a:solidFill>
                    <a:srgbClr val="000000"/>
                  </a:solidFill>
                </a:rPr>
                <a:t>Various hybrids of the above are possible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use case:  </a:t>
            </a:r>
            <a:r>
              <a:rPr lang="en-US" dirty="0" err="1" smtClean="0"/>
              <a:t>testbeds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419100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82296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19088" indent="-319088"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319088" algn="l"/>
                <a:tab pos="776288" algn="l"/>
                <a:tab pos="1233488" algn="l"/>
                <a:tab pos="1690688" algn="l"/>
                <a:tab pos="2147888" algn="l"/>
                <a:tab pos="2605088" algn="l"/>
                <a:tab pos="3062288" algn="l"/>
                <a:tab pos="3519488" algn="l"/>
                <a:tab pos="3976688" algn="l"/>
                <a:tab pos="4433888" algn="l"/>
                <a:tab pos="4891088" algn="l"/>
                <a:tab pos="5348288" algn="l"/>
                <a:tab pos="5805488" algn="l"/>
                <a:tab pos="6262688" algn="l"/>
                <a:tab pos="6719888" algn="l"/>
                <a:tab pos="7177088" algn="l"/>
                <a:tab pos="7634288" algn="l"/>
                <a:tab pos="8091488" algn="l"/>
                <a:tab pos="8548688" algn="l"/>
                <a:tab pos="9005888" algn="l"/>
                <a:tab pos="94630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Support for use of Rutgers WINLAB ORBIT radio grid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438400"/>
            <a:ext cx="3810000" cy="253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22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use case:  </a:t>
            </a:r>
            <a:r>
              <a:rPr lang="en-US" dirty="0" err="1" smtClean="0"/>
              <a:t>PlanetLab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</a:t>
            </a:r>
            <a:r>
              <a:rPr lang="en-US" sz="2400" dirty="0" err="1"/>
              <a:t>PlanetLabFdNetDeviceHelper</a:t>
            </a:r>
            <a:r>
              <a:rPr lang="en-US" sz="2400" dirty="0"/>
              <a:t> creates TAP devices on </a:t>
            </a:r>
            <a:r>
              <a:rPr lang="en-US" sz="2400" dirty="0" err="1"/>
              <a:t>PlanetLab</a:t>
            </a:r>
            <a:r>
              <a:rPr lang="en-US" sz="2400" dirty="0"/>
              <a:t> nodes using specific </a:t>
            </a:r>
            <a:r>
              <a:rPr lang="en-US" sz="2400" dirty="0" err="1"/>
              <a:t>PlanetLab</a:t>
            </a:r>
            <a:r>
              <a:rPr lang="en-US" sz="2400" dirty="0"/>
              <a:t> mechanisms (i.e. the </a:t>
            </a:r>
            <a:r>
              <a:rPr lang="en-US" sz="2400" dirty="0" err="1"/>
              <a:t>vsys</a:t>
            </a:r>
            <a:r>
              <a:rPr lang="en-US" sz="2400" dirty="0"/>
              <a:t> system), and associates the TAP device to a </a:t>
            </a:r>
            <a:r>
              <a:rPr lang="en-US" sz="2400" dirty="0" err="1"/>
              <a:t>FdNetDevice</a:t>
            </a:r>
            <a:r>
              <a:rPr lang="en-US" sz="2400" dirty="0"/>
              <a:t> in ns-3.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3019138"/>
            <a:ext cx="4800600" cy="31483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66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use case:  </a:t>
            </a:r>
            <a:r>
              <a:rPr lang="en-US" dirty="0" err="1" smtClean="0"/>
              <a:t>mininet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Mininet</a:t>
            </a:r>
            <a:r>
              <a:rPr lang="en-US" sz="2800" dirty="0" smtClean="0"/>
              <a:t> is popular in the Software-Defined Networking (SDN) community</a:t>
            </a:r>
          </a:p>
          <a:p>
            <a:r>
              <a:rPr lang="en-US" sz="2800" dirty="0" err="1" smtClean="0"/>
              <a:t>Mininet</a:t>
            </a:r>
            <a:r>
              <a:rPr lang="en-US" sz="2800" dirty="0" smtClean="0"/>
              <a:t> uses "</a:t>
            </a:r>
            <a:r>
              <a:rPr lang="en-US" sz="2800" dirty="0" err="1" smtClean="0"/>
              <a:t>TapBridge</a:t>
            </a:r>
            <a:r>
              <a:rPr lang="en-US" sz="2800" dirty="0" smtClean="0"/>
              <a:t>" integration</a:t>
            </a:r>
          </a:p>
          <a:p>
            <a:pPr marL="311150" lvl="1" indent="-311150">
              <a:spcBef>
                <a:spcPts val="800"/>
              </a:spcBef>
              <a:buFont typeface="Arial" charset="0"/>
              <a:buChar char="•"/>
            </a:pPr>
            <a:r>
              <a:rPr lang="en-US" sz="2000" dirty="0">
                <a:hlinkClick r:id="rId2"/>
              </a:rPr>
              <a:t>https://github.com/mininet/mininet/wiki/Link-modeling-using-ns-3</a:t>
            </a:r>
            <a:endParaRPr lang="en-US" sz="2000" dirty="0"/>
          </a:p>
          <a:p>
            <a:endParaRPr lang="en-US" dirty="0" smtClean="0"/>
          </a:p>
          <a:p>
            <a:pPr lvl="1"/>
            <a:endParaRPr lang="en-US" sz="2000" dirty="0" smtClean="0"/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589403"/>
            <a:ext cx="5029200" cy="269471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363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0"/>
            <a:ext cx="8201025" cy="858838"/>
          </a:xfrm>
        </p:spPr>
        <p:txBody>
          <a:bodyPr/>
          <a:lstStyle/>
          <a:p>
            <a:pPr algn="ctr"/>
            <a:r>
              <a:rPr lang="en-US" sz="2800" dirty="0" smtClean="0"/>
              <a:t>Emulation Devices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Descriptor Net Device (</a:t>
            </a:r>
            <a:r>
              <a:rPr lang="en-US" dirty="0" err="1" smtClean="0"/>
              <a:t>FdNetDevice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read and write traffic using a file descriptor provided by the </a:t>
            </a:r>
            <a:r>
              <a:rPr lang="en-US" dirty="0" smtClean="0"/>
              <a:t>user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file descriptor can be associated to a TAP device, to a raw socket, to a user space process generating/consuming traffic, etc.</a:t>
            </a:r>
            <a:endParaRPr lang="en-US" dirty="0" smtClean="0"/>
          </a:p>
          <a:p>
            <a:r>
              <a:rPr lang="en-US" dirty="0" smtClean="0"/>
              <a:t>Tap Bridge </a:t>
            </a:r>
          </a:p>
          <a:p>
            <a:pPr lvl="1"/>
            <a:r>
              <a:rPr lang="en-US" dirty="0" smtClean="0"/>
              <a:t>Integrate </a:t>
            </a:r>
            <a:r>
              <a:rPr lang="en-US" dirty="0" err="1" smtClean="0"/>
              <a:t>Tun</a:t>
            </a:r>
            <a:r>
              <a:rPr lang="en-US" dirty="0" smtClean="0"/>
              <a:t>/Tap devices with ns-3 devices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9167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</TotalTime>
  <Words>726</Words>
  <Application>Microsoft Office PowerPoint</Application>
  <PresentationFormat>On-screen Show (4:3)</PresentationFormat>
  <Paragraphs>157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ＭＳ Ｐゴシック</vt:lpstr>
      <vt:lpstr>Arial</vt:lpstr>
      <vt:lpstr>Calibri</vt:lpstr>
      <vt:lpstr>Courier New</vt:lpstr>
      <vt:lpstr>Lucida Grande</vt:lpstr>
      <vt:lpstr>Times New Roman</vt:lpstr>
      <vt:lpstr>Wingdings</vt:lpstr>
      <vt:lpstr>Default Design</vt:lpstr>
      <vt:lpstr>Conception personnalisée</vt:lpstr>
      <vt:lpstr>1_Conception personnalisée</vt:lpstr>
      <vt:lpstr>PowerPoint Presentation</vt:lpstr>
      <vt:lpstr>Outline</vt:lpstr>
      <vt:lpstr>Emulation support</vt:lpstr>
      <vt:lpstr>ns-3 emulation modes</vt:lpstr>
      <vt:lpstr>Example use case:  testbeds</vt:lpstr>
      <vt:lpstr>Example use case:  PlanetLab</vt:lpstr>
      <vt:lpstr>Example use case:  mininet</vt:lpstr>
      <vt:lpstr>Emulation Devices</vt:lpstr>
      <vt:lpstr>Device models</vt:lpstr>
      <vt:lpstr>“TapBridge":  netns and ns-3 integration</vt:lpstr>
      <vt:lpstr>TapBridge modes</vt:lpstr>
      <vt:lpstr>ConfigureLocal</vt:lpstr>
      <vt:lpstr>UseLocal</vt:lpstr>
      <vt:lpstr>UseBridge</vt:lpstr>
      <vt:lpstr>FdNetDevice</vt:lpstr>
      <vt:lpstr>EmuFdNetDeviceHelper</vt:lpstr>
      <vt:lpstr>PlanetLabFdNetDeviceHelper</vt:lpstr>
      <vt:lpstr>ns-3 over host sockets</vt:lpstr>
      <vt:lpstr>Generic Emulation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203</cp:revision>
  <dcterms:modified xsi:type="dcterms:W3CDTF">2016-06-13T13:42:39Z</dcterms:modified>
</cp:coreProperties>
</file>