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60"/>
  </p:notesMasterIdLst>
  <p:sldIdLst>
    <p:sldId id="256" r:id="rId2"/>
    <p:sldId id="622" r:id="rId3"/>
    <p:sldId id="851" r:id="rId4"/>
    <p:sldId id="852" r:id="rId5"/>
    <p:sldId id="853" r:id="rId6"/>
    <p:sldId id="876" r:id="rId7"/>
    <p:sldId id="873" r:id="rId8"/>
    <p:sldId id="872" r:id="rId9"/>
    <p:sldId id="857" r:id="rId10"/>
    <p:sldId id="879" r:id="rId11"/>
    <p:sldId id="880" r:id="rId12"/>
    <p:sldId id="885" r:id="rId13"/>
    <p:sldId id="883" r:id="rId14"/>
    <p:sldId id="884" r:id="rId15"/>
    <p:sldId id="881" r:id="rId16"/>
    <p:sldId id="882" r:id="rId17"/>
    <p:sldId id="867" r:id="rId18"/>
    <p:sldId id="709" r:id="rId19"/>
    <p:sldId id="878" r:id="rId20"/>
    <p:sldId id="860" r:id="rId21"/>
    <p:sldId id="886" r:id="rId22"/>
    <p:sldId id="863" r:id="rId23"/>
    <p:sldId id="651" r:id="rId24"/>
    <p:sldId id="874" r:id="rId25"/>
    <p:sldId id="855" r:id="rId26"/>
    <p:sldId id="888" r:id="rId27"/>
    <p:sldId id="652" r:id="rId28"/>
    <p:sldId id="866" r:id="rId29"/>
    <p:sldId id="691" r:id="rId30"/>
    <p:sldId id="657" r:id="rId31"/>
    <p:sldId id="864" r:id="rId32"/>
    <p:sldId id="685" r:id="rId33"/>
    <p:sldId id="877" r:id="rId34"/>
    <p:sldId id="889" r:id="rId35"/>
    <p:sldId id="686" r:id="rId36"/>
    <p:sldId id="861" r:id="rId37"/>
    <p:sldId id="734" r:id="rId38"/>
    <p:sldId id="706" r:id="rId39"/>
    <p:sldId id="689" r:id="rId40"/>
    <p:sldId id="639" r:id="rId41"/>
    <p:sldId id="643" r:id="rId42"/>
    <p:sldId id="640" r:id="rId43"/>
    <p:sldId id="641" r:id="rId44"/>
    <p:sldId id="642" r:id="rId45"/>
    <p:sldId id="661" r:id="rId46"/>
    <p:sldId id="662" r:id="rId47"/>
    <p:sldId id="663" r:id="rId48"/>
    <p:sldId id="664" r:id="rId49"/>
    <p:sldId id="871" r:id="rId50"/>
    <p:sldId id="710" r:id="rId51"/>
    <p:sldId id="707" r:id="rId52"/>
    <p:sldId id="725" r:id="rId53"/>
    <p:sldId id="713" r:id="rId54"/>
    <p:sldId id="714" r:id="rId55"/>
    <p:sldId id="647" r:id="rId56"/>
    <p:sldId id="711" r:id="rId57"/>
    <p:sldId id="716" r:id="rId58"/>
    <p:sldId id="887" r:id="rId59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57" d="100"/>
          <a:sy n="57" d="100"/>
        </p:scale>
        <p:origin x="126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6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40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44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6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52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5591D-5606-4F61-B643-7EFA780F04AD}" type="slidenum">
              <a:rPr lang="en-GB"/>
              <a:pPr/>
              <a:t>53</a:t>
            </a:fld>
            <a:endParaRPr lang="en-GB"/>
          </a:p>
        </p:txBody>
      </p:sp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82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47" tIns="48324" rIns="96647" bIns="483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AF6FC-52F6-46F8-9717-40FF07DA8C6A}" type="slidenum">
              <a:rPr lang="en-GB"/>
              <a:pPr/>
              <a:t>55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1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0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7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3845C-0E4A-4448-9CFA-EC6B4FEBE48E}" type="slidenum">
              <a:rPr lang="en-GB"/>
              <a:pPr/>
              <a:t>18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9300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29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30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5912E-9BA6-48BC-94C2-96BC282DE35D}" type="slidenum">
              <a:rPr lang="en-GB"/>
              <a:pPr/>
              <a:t>31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snam.org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sol.com/comsol-multiphysic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soc/es/Nov1999/18/ned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wiki/HOWTO_configure_Eclipse_with_ns-3" TargetMode="External"/><Relationship Id="rId2" Type="http://schemas.openxmlformats.org/officeDocument/2006/relationships/hyperlink" Target="http://www.nsnam.org/wiki/Ns-3_on_Visual_Studio_2012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nam.org/docs/tutorial/tutorial.html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consortium/activities/training/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xyg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de.nsnam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908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June 2016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55662"/>
          </a:xfrm>
        </p:spPr>
        <p:txBody>
          <a:bodyPr/>
          <a:lstStyle/>
          <a:p>
            <a:r>
              <a:rPr lang="en-US" smtClean="0"/>
              <a:t>ns-3:  An Open Source Network Simulator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is a </a:t>
            </a:r>
            <a:r>
              <a:rPr lang="en-US" sz="2800" b="1" i="1" smtClean="0">
                <a:solidFill>
                  <a:srgbClr val="006600"/>
                </a:solidFill>
              </a:rPr>
              <a:t>discrete-event network simulator</a:t>
            </a:r>
            <a:r>
              <a:rPr lang="en-US" sz="2800" b="1" smtClean="0">
                <a:solidFill>
                  <a:srgbClr val="006600"/>
                </a:solidFill>
              </a:rPr>
              <a:t> </a:t>
            </a:r>
            <a:r>
              <a:rPr lang="en-US" sz="2800" smtClean="0"/>
              <a:t>targeted for </a:t>
            </a:r>
            <a:r>
              <a:rPr lang="en-US" sz="2800" b="1" i="1" smtClean="0">
                <a:solidFill>
                  <a:srgbClr val="006600"/>
                </a:solidFill>
              </a:rPr>
              <a:t>research and educational use</a:t>
            </a:r>
            <a:endParaRPr lang="en-US" sz="2800" b="1" i="1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533400" y="4274512"/>
            <a:ext cx="2176925" cy="1657420"/>
            <a:chOff x="533400" y="4274512"/>
            <a:chExt cx="2176925" cy="1657420"/>
          </a:xfrm>
        </p:grpSpPr>
        <p:grpSp>
          <p:nvGrpSpPr>
            <p:cNvPr id="62" name="Group 61"/>
            <p:cNvGrpSpPr/>
            <p:nvPr/>
          </p:nvGrpSpPr>
          <p:grpSpPr>
            <a:xfrm>
              <a:off x="533400" y="4343400"/>
              <a:ext cx="1954381" cy="1588532"/>
              <a:chOff x="533400" y="4343400"/>
              <a:chExt cx="1954381" cy="1588532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343400"/>
                <a:ext cx="140335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5562600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Consortium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Right Arrow 53"/>
            <p:cNvSpPr/>
            <p:nvPr/>
          </p:nvSpPr>
          <p:spPr bwMode="auto">
            <a:xfrm rot="20071386">
              <a:off x="2253125" y="4274512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2400" y="2362200"/>
            <a:ext cx="8504152" cy="4179332"/>
            <a:chOff x="152400" y="2362200"/>
            <a:chExt cx="8504152" cy="417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52400" y="2438400"/>
              <a:ext cx="2005677" cy="1359932"/>
              <a:chOff x="152400" y="2438400"/>
              <a:chExt cx="2005677" cy="1359932"/>
            </a:xfrm>
          </p:grpSpPr>
          <p:pic>
            <p:nvPicPr>
              <p:cNvPr id="7" name="Picture 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000" y="2438400"/>
                <a:ext cx="381000" cy="6145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2400" y="3429000"/>
                <a:ext cx="2005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model developers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" y="2590800"/>
                <a:ext cx="381000" cy="614516"/>
              </a:xfrm>
              <a:prstGeom prst="rect">
                <a:avLst/>
              </a:prstGeom>
            </p:spPr>
          </p:pic>
          <p:pic>
            <p:nvPicPr>
              <p:cNvPr id="18" name="Picture 17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819400"/>
                <a:ext cx="381000" cy="614516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581400" y="4800600"/>
              <a:ext cx="1890261" cy="1295400"/>
              <a:chOff x="3581400" y="4953000"/>
              <a:chExt cx="1890261" cy="1295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81400" y="5867400"/>
                <a:ext cx="1890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maintainers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Picture 38" descr="peo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81400" y="4953000"/>
                <a:ext cx="1821655" cy="12954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391400" y="2514600"/>
              <a:ext cx="1172116" cy="1740932"/>
              <a:chOff x="7391400" y="2514600"/>
              <a:chExt cx="1172116" cy="1740932"/>
            </a:xfrm>
          </p:grpSpPr>
          <p:pic>
            <p:nvPicPr>
              <p:cNvPr id="8" name="Picture 7" descr="document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2514600"/>
                <a:ext cx="941924" cy="1219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391400" y="388620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Research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934200" y="4876800"/>
              <a:ext cx="1722352" cy="1664732"/>
              <a:chOff x="6934200" y="4876800"/>
              <a:chExt cx="1722352" cy="16647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34200" y="4876800"/>
                <a:ext cx="1722352" cy="1249033"/>
                <a:chOff x="5181600" y="4267200"/>
                <a:chExt cx="1722352" cy="1249033"/>
              </a:xfrm>
            </p:grpSpPr>
            <p:pic>
              <p:nvPicPr>
                <p:cNvPr id="9" name="Picture 8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81600" y="44196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562600" y="48768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943600" y="42672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24600" y="4724400"/>
                  <a:ext cx="579352" cy="639433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315200" y="6172200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Education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95600" y="2362200"/>
              <a:ext cx="3200400" cy="2426732"/>
              <a:chOff x="2819400" y="2590800"/>
              <a:chExt cx="3200400" cy="2426732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10000" y="2590800"/>
                <a:ext cx="22098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2" name="Picture 21" descr="wireless-network-m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9600" y="2819400"/>
                <a:ext cx="1046804" cy="990600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267200" y="3733800"/>
                <a:ext cx="1295400" cy="563774"/>
                <a:chOff x="4495800" y="3733800"/>
                <a:chExt cx="1295400" cy="563774"/>
              </a:xfrm>
            </p:grpSpPr>
            <p:pic>
              <p:nvPicPr>
                <p:cNvPr id="6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3733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4114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530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864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Straight Connector 26"/>
                <p:cNvCxnSpPr>
                  <a:stCxn id="24" idx="3"/>
                  <a:endCxn id="25" idx="1"/>
                </p:cNvCxnSpPr>
                <p:nvPr/>
              </p:nvCxnSpPr>
              <p:spPr bwMode="auto">
                <a:xfrm>
                  <a:off x="5257800" y="3977587"/>
                  <a:ext cx="22860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endCxn id="24" idx="2"/>
                </p:cNvCxnSpPr>
                <p:nvPr/>
              </p:nvCxnSpPr>
              <p:spPr bwMode="auto">
                <a:xfrm flipV="1">
                  <a:off x="4800600" y="4068974"/>
                  <a:ext cx="304800" cy="122028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endCxn id="24" idx="1"/>
                </p:cNvCxnSpPr>
                <p:nvPr/>
              </p:nvCxnSpPr>
              <p:spPr bwMode="auto">
                <a:xfrm>
                  <a:off x="4800600" y="3855828"/>
                  <a:ext cx="152400" cy="12175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>
                  <a:endCxn id="23" idx="0"/>
                </p:cNvCxnSpPr>
                <p:nvPr/>
              </p:nvCxnSpPr>
              <p:spPr bwMode="auto">
                <a:xfrm>
                  <a:off x="4648200" y="3886200"/>
                  <a:ext cx="0" cy="22860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38" name="Picture 37" descr="monito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19400" y="3276600"/>
                <a:ext cx="685800" cy="838200"/>
              </a:xfrm>
              <a:prstGeom prst="rect">
                <a:avLst/>
              </a:prstGeom>
            </p:spPr>
          </p:pic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581400" y="2895600"/>
                <a:ext cx="381000" cy="304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505200" y="4114800"/>
                <a:ext cx="838200" cy="457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3352800" y="464820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software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ight Arrow 54"/>
            <p:cNvSpPr/>
            <p:nvPr/>
          </p:nvSpPr>
          <p:spPr bwMode="auto">
            <a:xfrm rot="1765703">
              <a:off x="6217583" y="4588454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6444125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2133600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0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thousands of publications to date</a:t>
            </a:r>
          </a:p>
          <a:p>
            <a:pPr lvl="1"/>
            <a:r>
              <a:rPr lang="en-US" sz="2400" dirty="0" smtClean="0"/>
              <a:t>search of 'ns-3 simulator' on IEEE and ACM digital libraries, or Google Scholar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438562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020" y="2667000"/>
            <a:ext cx="244232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2667000"/>
            <a:ext cx="2528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ns-3 publications?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97850" cy="4872038"/>
          </a:xfrm>
        </p:spPr>
        <p:txBody>
          <a:bodyPr/>
          <a:lstStyle/>
          <a:p>
            <a:r>
              <a:rPr lang="en-US" sz="2400" dirty="0" smtClean="0"/>
              <a:t>Google Scholar search of keyword 'ns-3 simulator'</a:t>
            </a:r>
          </a:p>
          <a:p>
            <a:pPr lvl="1"/>
            <a:r>
              <a:rPr lang="en-US" sz="2000" dirty="0" smtClean="0"/>
              <a:t>Advanced search filters:  English only, excluding patents and citations, custom date range</a:t>
            </a:r>
          </a:p>
          <a:p>
            <a:r>
              <a:rPr lang="en-US" sz="2400" dirty="0" smtClean="0"/>
              <a:t>Results by year (searched May 2016):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5410200" cy="35890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using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 common question is "How many ns-3 papers are </a:t>
            </a:r>
            <a:r>
              <a:rPr lang="en-US" sz="2800" dirty="0" smtClean="0"/>
              <a:t>there on &lt;insert topic&gt;?</a:t>
            </a:r>
            <a:endParaRPr lang="en-US" sz="2800" dirty="0" smtClean="0"/>
          </a:p>
          <a:p>
            <a:r>
              <a:rPr lang="en-US" sz="2800" dirty="0" smtClean="0"/>
              <a:t>Small survey of 139 paper results from 2013-14 search of IEEE library (top relevant results)</a:t>
            </a:r>
          </a:p>
          <a:p>
            <a:r>
              <a:rPr lang="en-US" sz="2800" dirty="0" smtClean="0"/>
              <a:t>Some papers matched multiple categories</a:t>
            </a:r>
          </a:p>
          <a:p>
            <a:r>
              <a:rPr lang="en-US" sz="2800" dirty="0" smtClean="0"/>
              <a:t>Hot topics:</a:t>
            </a:r>
          </a:p>
          <a:p>
            <a:pPr lvl="1"/>
            <a:r>
              <a:rPr lang="en-US" sz="2400" dirty="0" smtClean="0"/>
              <a:t>LTE/cellular networks (15)</a:t>
            </a:r>
          </a:p>
          <a:p>
            <a:pPr lvl="1"/>
            <a:r>
              <a:rPr lang="en-US" sz="2400" dirty="0" smtClean="0"/>
              <a:t>Wireless routing protocols (14)</a:t>
            </a:r>
          </a:p>
          <a:p>
            <a:pPr lvl="1"/>
            <a:r>
              <a:rPr lang="en-US" sz="2400" dirty="0" smtClean="0"/>
              <a:t>Sensor networks (13)</a:t>
            </a:r>
          </a:p>
          <a:p>
            <a:pPr lvl="1"/>
            <a:r>
              <a:rPr lang="en-US" sz="2400" dirty="0" smtClean="0"/>
              <a:t>Wireless MAC and PHY protocols (11)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counts by topic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" y="1371600"/>
            <a:ext cx="7665720" cy="48652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0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Educational use (from ns-3 wiki)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391400" cy="4198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97850" cy="855662"/>
          </a:xfrm>
        </p:spPr>
        <p:txBody>
          <a:bodyPr/>
          <a:lstStyle/>
          <a:p>
            <a:r>
              <a:rPr lang="en-US" i="1" dirty="0" smtClean="0"/>
              <a:t>ns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905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125" y="1965325"/>
            <a:ext cx="214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1988: REAL (Keshav)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1997-2000: DARPA VINT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1990s: ns-1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1996: ns-2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5000" y="3733800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2001-04: DARPA SAMAN, NSF CONSER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4114800"/>
            <a:ext cx="2457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2006:  NSF </a:t>
            </a:r>
            <a:r>
              <a:rPr lang="en-US" sz="1600" dirty="0" err="1">
                <a:solidFill>
                  <a:schemeClr val="tx1"/>
                </a:solidFill>
              </a:rPr>
              <a:t>CISE</a:t>
            </a:r>
            <a:r>
              <a:rPr lang="en-US" sz="1600" dirty="0">
                <a:solidFill>
                  <a:schemeClr val="tx1"/>
                </a:solidFill>
              </a:rPr>
              <a:t> CRI </a:t>
            </a:r>
            <a:r>
              <a:rPr lang="en-US" sz="1600" dirty="0" smtClean="0">
                <a:solidFill>
                  <a:schemeClr val="tx1"/>
                </a:solidFill>
              </a:rPr>
              <a:t>Awards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766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477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67000" y="4800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186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June 2008:  ns-3.1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53200" y="5791200"/>
            <a:ext cx="2125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March 2016:  ns-3.25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505200" y="4724400"/>
            <a:ext cx="318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 core development (2006-08)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1"/>
                </a:solidFill>
              </a:rPr>
              <a:t>Inputs:</a:t>
            </a:r>
            <a:r>
              <a:rPr lang="en-US" sz="1600">
                <a:solidFill>
                  <a:schemeClr val="tx1"/>
                </a:solidFill>
              </a:rPr>
              <a:t>  yans,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GTNetS, ns-2</a:t>
            </a:r>
          </a:p>
          <a:p>
            <a:pPr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430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H="1" flipV="1">
            <a:off x="3962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81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 flipV="1">
            <a:off x="7391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10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343400" y="1981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867400" y="1981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6858000" y="1981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4582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7010400" y="1981200"/>
            <a:ext cx="13716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10400" y="2286000"/>
            <a:ext cx="86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regular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releases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5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Relationship to ns-2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ns-3 is a new simulator, without backward compatibility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Similarities to ns-2: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C++ software core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GNU GPLv2 licensing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ported ns-2 models:  random variables, error models, OLSR, Calendar Queue </a:t>
            </a:r>
            <a:r>
              <a:rPr lang="en-GB" sz="2400" smtClean="0"/>
              <a:t>scheduler</a:t>
            </a: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Differences: 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Python scripting (or C++ programs) replaces OTcl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most of the core rewritten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new </a:t>
            </a:r>
            <a:r>
              <a:rPr lang="en-GB" sz="2400"/>
              <a:t>animators, configuration tools, etc. are in </a:t>
            </a:r>
            <a:r>
              <a:rPr lang="en-GB" sz="2400" smtClean="0"/>
              <a:t>work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ns-2 is no longer actively maintained/supported</a:t>
            </a:r>
            <a:endParaRPr lang="en-GB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40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</a:t>
            </a:r>
            <a:r>
              <a:rPr lang="en-US" dirty="0" smtClean="0"/>
              <a:t>summary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38200" y="1676400"/>
            <a:ext cx="29718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073" y="1914435"/>
            <a:ext cx="2634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performance</a:t>
            </a:r>
          </a:p>
          <a:p>
            <a:r>
              <a:rPr lang="en-US" sz="2400" dirty="0" smtClean="0"/>
              <a:t>core and modular</a:t>
            </a:r>
          </a:p>
          <a:p>
            <a:r>
              <a:rPr lang="en-US" sz="2400" dirty="0" smtClean="0"/>
              <a:t>architecture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81600" y="1676400"/>
            <a:ext cx="29718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0473" y="1914435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Extensions to </a:t>
            </a:r>
          </a:p>
          <a:p>
            <a:r>
              <a:rPr lang="en-US" sz="2400" dirty="0" smtClean="0"/>
              <a:t>reuse real code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4236085"/>
            <a:ext cx="29718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073" y="4474120"/>
            <a:ext cx="2137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Extensions to</a:t>
            </a:r>
          </a:p>
          <a:p>
            <a:r>
              <a:rPr lang="en-US" sz="2400" dirty="0" smtClean="0"/>
              <a:t>run distributed</a:t>
            </a:r>
          </a:p>
          <a:p>
            <a:r>
              <a:rPr lang="en-US" sz="2400" dirty="0" smtClean="0"/>
              <a:t>simulations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181600" y="4244885"/>
            <a:ext cx="29718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0473" y="4482920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Ability to interact</a:t>
            </a:r>
          </a:p>
          <a:p>
            <a:r>
              <a:rPr lang="en-US" sz="2400" dirty="0" smtClean="0"/>
              <a:t>with testbeds in an</a:t>
            </a:r>
          </a:p>
          <a:p>
            <a:r>
              <a:rPr lang="en-US" sz="2400" dirty="0" smtClean="0"/>
              <a:t>emulation mode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9441" y="336513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Tuesday session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520" y="5879102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Tuesday session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7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attendees more productive with ns-3</a:t>
            </a:r>
          </a:p>
          <a:p>
            <a:pPr lvl="1"/>
            <a:r>
              <a:rPr lang="en-US" dirty="0" smtClean="0"/>
              <a:t>Learn about the project scope, and where to get additional help</a:t>
            </a:r>
          </a:p>
          <a:p>
            <a:pPr lvl="1"/>
            <a:r>
              <a:rPr lang="en-US" dirty="0" smtClean="0"/>
              <a:t>Understand the architecture and design goals of the software</a:t>
            </a:r>
          </a:p>
          <a:p>
            <a:pPr lvl="1"/>
            <a:r>
              <a:rPr lang="en-US" dirty="0" smtClean="0"/>
              <a:t>Introduce how to write new code for the simulator</a:t>
            </a:r>
          </a:p>
          <a:p>
            <a:pPr lvl="1"/>
            <a:r>
              <a:rPr lang="en-US" dirty="0" smtClean="0"/>
              <a:t>Learn about selected topics in more detail</a:t>
            </a:r>
          </a:p>
          <a:p>
            <a:pPr lvl="1"/>
            <a:r>
              <a:rPr lang="en-US" dirty="0" smtClean="0"/>
              <a:t>Answer your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5755" y="2567572"/>
            <a:ext cx="7977644" cy="1591281"/>
            <a:chOff x="175755" y="2567572"/>
            <a:chExt cx="7977644" cy="159128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8964" y="3417927"/>
              <a:ext cx="7544435" cy="740926"/>
            </a:xfrm>
            <a:prstGeom prst="roundRect">
              <a:avLst/>
            </a:prstGeom>
            <a:gradFill flip="none" rotWithShape="1">
              <a:gsLst>
                <a:gs pos="20000">
                  <a:srgbClr val="66B14D"/>
                </a:gs>
                <a:gs pos="0">
                  <a:schemeClr val="accent5">
                    <a:lumMod val="67000"/>
                  </a:schemeClr>
                </a:gs>
                <a:gs pos="40000">
                  <a:schemeClr val="accent5">
                    <a:lumMod val="97000"/>
                    <a:lumOff val="3000"/>
                  </a:schemeClr>
                </a:gs>
                <a:gs pos="88496">
                  <a:schemeClr val="accent5">
                    <a:lumMod val="0"/>
                    <a:lumOff val="100000"/>
                  </a:schemeClr>
                </a:gs>
                <a:gs pos="65000">
                  <a:schemeClr val="accent5">
                    <a:lumMod val="64000"/>
                    <a:lumOff val="36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75755" y="2710934"/>
              <a:ext cx="12105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ns-3 core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932319" y="3126581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797398" y="2602049"/>
              <a:ext cx="147989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Direct Code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Execution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603485" y="3205936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400800" y="2567572"/>
              <a:ext cx="13003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Emulation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modes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191375" y="3145570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23" idx="1"/>
            </p:cNvCxnSpPr>
            <p:nvPr/>
          </p:nvCxnSpPr>
          <p:spPr bwMode="auto">
            <a:xfrm flipH="1">
              <a:off x="4918541" y="2890738"/>
              <a:ext cx="1482259" cy="4299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3419" y="3047583"/>
              <a:ext cx="309990" cy="273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280586" y="3047583"/>
              <a:ext cx="658002" cy="2864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73791" y="2819290"/>
              <a:ext cx="1200891" cy="30729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performance evaluation options</a:t>
            </a:r>
            <a:endParaRPr lang="en-US" alt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ns-3 enables researchers to more easily move between simulations, test beds, and experiments</a:t>
            </a:r>
            <a:endParaRPr lang="en-US" altLang="en-US" sz="2800" dirty="0"/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533400" y="48768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realism</a:t>
            </a: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533400" y="57912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complexity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81050" y="4267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Pure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057400" y="42672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Simulation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cradles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429000" y="42672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Virtual/Physical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test beds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162550" y="42672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Field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experiments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6750050" y="42672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Live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685800" y="3429000"/>
            <a:ext cx="7696200" cy="609600"/>
          </a:xfrm>
          <a:prstGeom prst="leftRightArrow">
            <a:avLst>
              <a:gd name="adj1" fmla="val 60417"/>
              <a:gd name="adj2" fmla="val 11561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Test and evaluation options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71800"/>
            <a:ext cx="5257800" cy="1981200"/>
          </a:xfrm>
        </p:spPr>
        <p:txBody>
          <a:bodyPr/>
          <a:lstStyle/>
          <a:p>
            <a:r>
              <a:rPr lang="en-US" dirty="0" smtClean="0"/>
              <a:t>The open-source project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main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home: </a:t>
            </a:r>
            <a:r>
              <a:rPr lang="en-US" dirty="0" smtClean="0">
                <a:hlinkClick r:id="rId2"/>
              </a:rPr>
              <a:t>https://www.nsnam.org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35810"/>
            <a:ext cx="7825134" cy="4116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Some additional meetings on ad hoc basis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Summer projects (Google Summer of Code, ESA Summer of Code in Space, others...)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Maintainers, Authors,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~10-15 maintainers at any given time</a:t>
            </a:r>
          </a:p>
          <a:p>
            <a:r>
              <a:rPr lang="en-US" dirty="0" smtClean="0"/>
              <a:t>191 authors credited in AUTHORS file</a:t>
            </a:r>
          </a:p>
          <a:p>
            <a:r>
              <a:rPr lang="en-US" dirty="0" smtClean="0"/>
              <a:t>Over 6000 subscribers to ns-3-users Google Groups forum</a:t>
            </a:r>
          </a:p>
          <a:p>
            <a:r>
              <a:rPr lang="en-US" dirty="0" smtClean="0"/>
              <a:t>Over 1500 subscribers to ns-developers mailing list</a:t>
            </a:r>
            <a:endParaRPr lang="en-US" dirty="0"/>
          </a:p>
          <a:p>
            <a:r>
              <a:rPr lang="en-US" dirty="0" smtClean="0"/>
              <a:t>Various project forks exist (on </a:t>
            </a:r>
            <a:r>
              <a:rPr lang="en-US" dirty="0" err="1" smtClean="0"/>
              <a:t>Github</a:t>
            </a:r>
            <a:r>
              <a:rPr lang="en-US" dirty="0" smtClean="0"/>
              <a:t> and elsewhere)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9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Sustainment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ns-3 Consortium </a:t>
            </a:r>
            <a:r>
              <a:rPr lang="fr-FR" dirty="0" err="1" smtClean="0"/>
              <a:t>governance</a:t>
            </a:r>
            <a:endParaRPr lang="fr-FR" dirty="0"/>
          </a:p>
        </p:txBody>
      </p:sp>
      <p:pic>
        <p:nvPicPr>
          <p:cNvPr id="4" name="Espace réservé du contenu 3" descr="consortiu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410201" y="4876800"/>
            <a:ext cx="761999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INESC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791200" y="541020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0530" y="5136832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  <p:pic>
        <p:nvPicPr>
          <p:cNvPr id="1026" name="Picture 2" descr="CT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5124450"/>
            <a:ext cx="1419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-kKIsl4pNq5g/AAAAAAAAAAI/AAAAAAAAizA/UZum_agnEpk/s0-c-k-no-ns/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1" y="5069522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5257800" cy="1981200"/>
          </a:xfrm>
        </p:spPr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~350,000 </a:t>
            </a:r>
            <a:r>
              <a:rPr lang="en-GB" sz="2400" dirty="0" smtClean="0"/>
              <a:t>lines of C++ (</a:t>
            </a:r>
            <a:r>
              <a:rPr lang="en-GB" sz="2400" dirty="0" err="1" smtClean="0"/>
              <a:t>cloc</a:t>
            </a:r>
            <a:r>
              <a:rPr lang="en-GB" sz="2400" dirty="0" smtClean="0"/>
              <a:t> estimate)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almost exclusively C++98, beginning to use C++11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a GNU GPLv2-licensed 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04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overview</a:t>
            </a:r>
          </a:p>
          <a:p>
            <a:r>
              <a:rPr lang="en-US" sz="2800" dirty="0" smtClean="0"/>
              <a:t>Software and usage overview</a:t>
            </a:r>
          </a:p>
          <a:p>
            <a:pPr lvl="1"/>
            <a:r>
              <a:rPr lang="en-US" sz="2400" dirty="0" err="1" smtClean="0"/>
              <a:t>Waf</a:t>
            </a:r>
            <a:r>
              <a:rPr lang="en-US" sz="2400" dirty="0" smtClean="0"/>
              <a:t> build system</a:t>
            </a:r>
            <a:endParaRPr lang="en-US" sz="2400" dirty="0" smtClean="0"/>
          </a:p>
          <a:p>
            <a:pPr lvl="1"/>
            <a:r>
              <a:rPr lang="en-US" sz="2400" dirty="0" smtClean="0"/>
              <a:t>software </a:t>
            </a:r>
            <a:r>
              <a:rPr lang="en-US" sz="2400" dirty="0" smtClean="0"/>
              <a:t>core and </a:t>
            </a:r>
            <a:r>
              <a:rPr lang="en-US" sz="2400" dirty="0" smtClean="0"/>
              <a:t>architecture</a:t>
            </a:r>
          </a:p>
          <a:p>
            <a:pPr lvl="1"/>
            <a:r>
              <a:rPr lang="en-US" sz="2400" dirty="0" smtClean="0"/>
              <a:t>nodes, stacks, devices</a:t>
            </a:r>
          </a:p>
          <a:p>
            <a:pPr lvl="1"/>
            <a:r>
              <a:rPr lang="en-US" sz="2400" dirty="0" smtClean="0"/>
              <a:t>packets</a:t>
            </a:r>
          </a:p>
          <a:p>
            <a:pPr lvl="1"/>
            <a:r>
              <a:rPr lang="en-US" sz="2400" dirty="0" smtClean="0"/>
              <a:t>objects</a:t>
            </a:r>
            <a:endParaRPr lang="en-US" sz="2400" dirty="0" smtClean="0"/>
          </a:p>
          <a:p>
            <a:pPr lvl="1"/>
            <a:r>
              <a:rPr lang="en-US" sz="2400" dirty="0" smtClean="0"/>
              <a:t>tracing</a:t>
            </a:r>
          </a:p>
          <a:p>
            <a:pPr lvl="1"/>
            <a:r>
              <a:rPr lang="en-US" sz="2400" dirty="0" smtClean="0"/>
              <a:t>debugging</a:t>
            </a:r>
          </a:p>
          <a:p>
            <a:pPr lvl="1"/>
            <a:r>
              <a:rPr lang="en-US" sz="2400" dirty="0" smtClean="0"/>
              <a:t>visualization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Discrete-event simulation </a:t>
            </a:r>
            <a:r>
              <a:rPr lang="en-GB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</a:t>
            </a:r>
            <a:r>
              <a:rPr lang="en-GB" sz="2400" dirty="0" smtClean="0"/>
              <a:t>executes a single-threaded event list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90600" y="5637213"/>
            <a:ext cx="7391400" cy="4587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38300" y="4776787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1495425" y="4914107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33537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209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38400" y="575627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52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052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90700" y="464070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(may generate additional events)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633537" y="5102374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16906" y="5121028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981200" y="5121028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456" name="Freeform 19455"/>
          <p:cNvSpPr/>
          <p:nvPr/>
        </p:nvSpPr>
        <p:spPr bwMode="auto">
          <a:xfrm>
            <a:off x="1633538" y="6062663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1452" y="603765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 the next event (function)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59" name="TextBox 19458"/>
          <p:cNvSpPr txBox="1"/>
          <p:nvPr/>
        </p:nvSpPr>
        <p:spPr>
          <a:xfrm>
            <a:off x="4332132" y="566527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04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The basic ns-3 architecture</a:t>
            </a:r>
            <a:endParaRPr lang="en-GB" dirty="0"/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6731000" y="14859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658100" y="25019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0700" y="14478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58900" y="24384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66800" y="1663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62000" y="18034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49300" y="26416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1025" y="40751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041400" y="44069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6600" y="45466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277100" y="17018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72300" y="1841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959600" y="26797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91325" y="41132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251700" y="44450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946900" y="4584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54300" y="2157413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Sockets-like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 API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01763" y="2324100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898900" y="45593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30400" y="5080000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749800" y="5046663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35200" y="4699000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181600" y="4538663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3505200" y="5016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73300" y="3035300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2387600" y="3810000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816225" y="3122613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Packet(s)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282700" y="2260600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7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does not have a graphical 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1026" name="Picture 2" descr="https://cdn.comsol.com/products/comsol/fl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93515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178" y="6085443"/>
            <a:ext cx="639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Figure source: 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https://www.comsol.com/comsol-multiphysics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not written in a high-level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532"/>
            <a:ext cx="5867400" cy="43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85554"/>
            <a:ext cx="789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 of </a:t>
            </a:r>
            <a:r>
              <a:rPr lang="en-US" dirty="0" err="1" smtClean="0">
                <a:solidFill>
                  <a:schemeClr val="tx1"/>
                </a:solidFill>
              </a:rPr>
              <a:t>OMNeT</a:t>
            </a:r>
            <a:r>
              <a:rPr lang="en-US" dirty="0" smtClean="0">
                <a:solidFill>
                  <a:schemeClr val="tx1"/>
                </a:solidFill>
              </a:rPr>
              <a:t>++ Network Description (NED) language</a:t>
            </a:r>
          </a:p>
          <a:p>
            <a:r>
              <a:rPr lang="en-US" dirty="0">
                <a:solidFill>
                  <a:schemeClr val="tx1"/>
                </a:solidFill>
              </a:rPr>
              <a:t>Figure excerpted from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http://www.ewh.ieee.org/soc/es/Nov1999/18/ned.htm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36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5765" y="1982837"/>
            <a:ext cx="2693035" cy="2118886"/>
            <a:chOff x="2945765" y="1982837"/>
            <a:chExt cx="2693035" cy="2118886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2991655" y="199469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5765" y="2070894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Flowchart: Alternate Process 96"/>
            <p:cNvSpPr/>
            <p:nvPr/>
          </p:nvSpPr>
          <p:spPr bwMode="auto">
            <a:xfrm>
              <a:off x="4323545" y="198283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256690" y="2105566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internet-apps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1" name="Flowchart: Alternate Process 130"/>
            <p:cNvSpPr/>
            <p:nvPr/>
          </p:nvSpPr>
          <p:spPr bwMode="auto">
            <a:xfrm>
              <a:off x="3352433" y="3492123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93226" y="3612406"/>
              <a:ext cx="13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traffic-control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programs are C++ executables that link the needed shared libraries</a:t>
            </a:r>
          </a:p>
          <a:p>
            <a:pPr lvl="1"/>
            <a:r>
              <a:rPr lang="en-US" dirty="0" smtClean="0"/>
              <a:t> or Python programs that import the needed modules</a:t>
            </a:r>
          </a:p>
          <a:p>
            <a:r>
              <a:rPr lang="en-US" dirty="0" smtClean="0"/>
              <a:t>The ns-3 build tool, called '</a:t>
            </a:r>
            <a:r>
              <a:rPr lang="en-US" dirty="0" err="1" smtClean="0"/>
              <a:t>waf</a:t>
            </a:r>
            <a:r>
              <a:rPr lang="en-US" dirty="0" smtClean="0"/>
              <a:t>', can be used to run programs</a:t>
            </a:r>
          </a:p>
          <a:p>
            <a:r>
              <a:rPr lang="en-US" dirty="0" err="1" smtClean="0"/>
              <a:t>waf</a:t>
            </a:r>
            <a:r>
              <a:rPr lang="en-US" dirty="0" smtClean="0"/>
              <a:t> will place headers, object files, libraries, and executables in a 'build' directory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2400" dirty="0" smtClean="0"/>
              <a:t>09:00-10:30: </a:t>
            </a:r>
            <a:r>
              <a:rPr lang="en-US" sz="2400" i="1" dirty="0" smtClean="0"/>
              <a:t>Large-scale</a:t>
            </a:r>
            <a:r>
              <a:rPr lang="en-US" sz="2400" i="1" dirty="0"/>
              <a:t>, distributed simulations with ns-3 </a:t>
            </a:r>
            <a:r>
              <a:rPr lang="en-US" sz="2400" dirty="0"/>
              <a:t>(</a:t>
            </a:r>
            <a:r>
              <a:rPr lang="en-US" sz="2400" dirty="0" smtClean="0"/>
              <a:t>instructor</a:t>
            </a:r>
            <a:r>
              <a:rPr lang="en-US" sz="2400" dirty="0"/>
              <a:t>: Peter Barnes)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400" dirty="0" smtClean="0"/>
              <a:t>10:45-12:15</a:t>
            </a:r>
            <a:r>
              <a:rPr lang="en-US" sz="2400" i="1" dirty="0" smtClean="0"/>
              <a:t>: </a:t>
            </a:r>
            <a:r>
              <a:rPr lang="en-US" sz="2400" i="1" dirty="0" smtClean="0"/>
              <a:t>An </a:t>
            </a:r>
            <a:r>
              <a:rPr lang="en-US" sz="2400" i="1" dirty="0"/>
              <a:t>introduction to the Direct Code Execution (DCE) </a:t>
            </a:r>
            <a:r>
              <a:rPr lang="en-US" sz="2400" i="1" dirty="0" smtClean="0"/>
              <a:t>environment </a:t>
            </a:r>
            <a:r>
              <a:rPr lang="en-US" sz="2400" dirty="0" smtClean="0"/>
              <a:t>(instructors: Tom Henderson and Hajime </a:t>
            </a:r>
            <a:r>
              <a:rPr lang="en-US" sz="2400" dirty="0" err="1"/>
              <a:t>Tazaki</a:t>
            </a:r>
            <a:r>
              <a:rPr lang="en-US" sz="2400" dirty="0"/>
              <a:t>)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400" dirty="0" smtClean="0"/>
              <a:t>3:30-15:30: </a:t>
            </a:r>
            <a:r>
              <a:rPr lang="en-US" sz="2400" i="1" dirty="0" smtClean="0"/>
              <a:t>A </a:t>
            </a:r>
            <a:r>
              <a:rPr lang="en-US" sz="2400" i="1" dirty="0"/>
              <a:t>survey of the LTE models, including model architecture, propagation models, LTE Radio Protocol Stack and EPC model. </a:t>
            </a:r>
            <a:r>
              <a:rPr lang="en-US" sz="2400" dirty="0"/>
              <a:t>(</a:t>
            </a:r>
            <a:r>
              <a:rPr lang="en-US" sz="2400" dirty="0" smtClean="0"/>
              <a:t>instructors: </a:t>
            </a:r>
            <a:r>
              <a:rPr lang="en-US" sz="2400" dirty="0" err="1" smtClean="0"/>
              <a:t>Biljana</a:t>
            </a:r>
            <a:r>
              <a:rPr lang="en-US" sz="2400" dirty="0" smtClean="0"/>
              <a:t> </a:t>
            </a:r>
            <a:r>
              <a:rPr lang="en-US" sz="2400" dirty="0" err="1" smtClean="0"/>
              <a:t>Bojovic</a:t>
            </a:r>
            <a:r>
              <a:rPr lang="en-US" sz="2400" dirty="0" smtClean="0"/>
              <a:t> and Lorenza </a:t>
            </a:r>
            <a:r>
              <a:rPr lang="en-US" sz="2400" dirty="0" err="1" smtClean="0"/>
              <a:t>Giupponi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400" dirty="0" smtClean="0"/>
              <a:t>15:45-17:45: </a:t>
            </a:r>
            <a:r>
              <a:rPr lang="en-US" sz="2400" i="1" dirty="0" smtClean="0"/>
              <a:t>Advanced </a:t>
            </a:r>
            <a:r>
              <a:rPr lang="en-US" sz="2400" i="1" dirty="0" smtClean="0"/>
              <a:t>wireless communications </a:t>
            </a:r>
            <a:r>
              <a:rPr lang="en-US" sz="2400" i="1" dirty="0" smtClean="0"/>
              <a:t>(Wi-Fi, </a:t>
            </a:r>
            <a:r>
              <a:rPr lang="en-US" sz="2400" i="1" dirty="0" smtClean="0"/>
              <a:t>LTE/Wi-Fi coexistence) </a:t>
            </a:r>
            <a:r>
              <a:rPr lang="en-US" sz="2400" dirty="0" smtClean="0"/>
              <a:t>(instructors:  </a:t>
            </a:r>
            <a:r>
              <a:rPr lang="en-US" sz="2400" dirty="0" smtClean="0"/>
              <a:t>Henderson, </a:t>
            </a:r>
            <a:r>
              <a:rPr lang="en-US" sz="2400" dirty="0" err="1" smtClean="0"/>
              <a:t>Bojovic</a:t>
            </a:r>
            <a:r>
              <a:rPr lang="en-US" sz="2400" dirty="0" smtClean="0"/>
              <a:t>, </a:t>
            </a:r>
            <a:r>
              <a:rPr lang="en-US" sz="2400" dirty="0" err="1" smtClean="0"/>
              <a:t>Giupponi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8925" indent="-2540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4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2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sophisticated scenarios and models typically leverage other libraries</a:t>
            </a:r>
          </a:p>
          <a:p>
            <a:r>
              <a:rPr lang="en-US" sz="2800" dirty="0" smtClean="0"/>
              <a:t>ns-3 main distribution uses optional libraries (libxml2, </a:t>
            </a:r>
            <a:r>
              <a:rPr lang="en-US" sz="2800" dirty="0" err="1" smtClean="0"/>
              <a:t>gsl</a:t>
            </a:r>
            <a:r>
              <a:rPr lang="en-US" sz="2800" dirty="0" smtClean="0"/>
              <a:t>, </a:t>
            </a:r>
            <a:r>
              <a:rPr lang="en-US" sz="2800" dirty="0" err="1" smtClean="0"/>
              <a:t>mysql</a:t>
            </a:r>
            <a:r>
              <a:rPr lang="en-US" sz="2800" dirty="0" smtClean="0"/>
              <a:t>) but care is taken to avoid strict build dependencies</a:t>
            </a:r>
          </a:p>
          <a:p>
            <a:r>
              <a:rPr lang="en-US" sz="2800" dirty="0" smtClean="0"/>
              <a:t>the 'bake' tool (described later) helps to manage library dependencies</a:t>
            </a:r>
          </a:p>
          <a:p>
            <a:r>
              <a:rPr lang="en-US" sz="2800" dirty="0" smtClean="0"/>
              <a:t>users are free to write their own </a:t>
            </a:r>
            <a:r>
              <a:rPr lang="en-US" sz="2800" dirty="0" err="1" smtClean="0"/>
              <a:t>Makefiles</a:t>
            </a:r>
            <a:r>
              <a:rPr lang="en-US" sz="2800" dirty="0" smtClean="0"/>
              <a:t> or </a:t>
            </a:r>
            <a:r>
              <a:rPr lang="en-US" sz="2800" dirty="0" err="1" smtClean="0"/>
              <a:t>wscripts</a:t>
            </a:r>
            <a:r>
              <a:rPr lang="en-US" sz="2800" dirty="0" smtClean="0"/>
              <a:t> to do something special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Gnuplot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src/tools/gnuplot.{cc,h}</a:t>
            </a:r>
          </a:p>
          <a:p>
            <a:r>
              <a:rPr lang="en-US" smtClean="0"/>
              <a:t>C++ wrapper around gnuplot</a:t>
            </a:r>
          </a:p>
          <a:p>
            <a:r>
              <a:rPr lang="en-US" smtClean="0"/>
              <a:t>classes: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GnuplotDataset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Gnuplot2dDataset, Gnuplot2dFunction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Gnuplot3dDataset, Gnuplot3dFunction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6915150" cy="8858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5105400" cy="162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gnuplot for your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97850" cy="9906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examples/wireless/wifi-clear-channel-cmu.cc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one dataset per mode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53000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 to dataset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7150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dataset to plot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3505200"/>
            <a:ext cx="32004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667000"/>
            <a:ext cx="42672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4800600"/>
            <a:ext cx="28956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600" y="5334000"/>
            <a:ext cx="26670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105400" y="2743200"/>
            <a:ext cx="914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038600" y="3581400"/>
            <a:ext cx="19812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733800" y="4953000"/>
            <a:ext cx="2362200" cy="15240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429000" y="5410200"/>
            <a:ext cx="2590800" cy="48946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76521" y="2514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produce a plot file that</a:t>
            </a:r>
          </a:p>
          <a:p>
            <a:r>
              <a:rPr lang="en-US" smtClean="0">
                <a:solidFill>
                  <a:srgbClr val="006600"/>
                </a:solidFill>
              </a:rPr>
              <a:t>will generate an EPS figure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Co-simulation frameworks have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PNNL's FNCS framework integrates ns-3 with transmission and distribution simulators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7" y="2269824"/>
            <a:ext cx="7560415" cy="406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tx1"/>
                </a:solidFill>
              </a:rPr>
              <a:t>Image source:  </a:t>
            </a:r>
            <a:r>
              <a:rPr lang="en-US" dirty="0" err="1" smtClean="0">
                <a:solidFill>
                  <a:schemeClr val="tx1"/>
                </a:solidFill>
              </a:rPr>
              <a:t>PNNLgov</a:t>
            </a:r>
            <a:r>
              <a:rPr lang="en-US" dirty="0" smtClean="0">
                <a:solidFill>
                  <a:schemeClr val="tx1"/>
                </a:solidFill>
              </a:rPr>
              <a:t> YouTube video: </a:t>
            </a:r>
          </a:p>
          <a:p>
            <a:pPr fontAlgn="t"/>
            <a:r>
              <a:rPr lang="en-US" dirty="0" smtClean="0">
                <a:solidFill>
                  <a:schemeClr val="tx1"/>
                </a:solidFill>
              </a:rPr>
              <a:t>Introducing </a:t>
            </a:r>
            <a:r>
              <a:rPr lang="en-US" dirty="0">
                <a:solidFill>
                  <a:schemeClr val="tx1"/>
                </a:solidFill>
              </a:rPr>
              <a:t>FNCS: Framework for Network </a:t>
            </a:r>
            <a:r>
              <a:rPr lang="en-US" dirty="0" smtClean="0">
                <a:solidFill>
                  <a:schemeClr val="tx1"/>
                </a:solidFill>
              </a:rPr>
              <a:t>Co-Simulation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in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WNS3 Wednesday and Thursday morning</a:t>
            </a:r>
          </a:p>
          <a:p>
            <a:r>
              <a:rPr lang="en-US" sz="2800" dirty="0" smtClean="0"/>
              <a:t>ns-3 Consortium Annual Meeting (2pm Thursday)</a:t>
            </a:r>
          </a:p>
          <a:p>
            <a:r>
              <a:rPr lang="en-US" sz="2800" dirty="0" smtClean="0"/>
              <a:t>Workshop on Wireless Network Performance Evaluation (WNPE) on Friday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ns-3 have a Windows version?</a:t>
            </a:r>
          </a:p>
          <a:p>
            <a:pPr lvl="1"/>
            <a:r>
              <a:rPr lang="en-US" sz="2400" dirty="0" smtClean="0"/>
              <a:t>Yes, for Visual Studio 2012</a:t>
            </a:r>
          </a:p>
          <a:p>
            <a:pPr lvl="1"/>
            <a:r>
              <a:rPr lang="en-US" sz="2000" dirty="0" smtClean="0">
                <a:hlinkClick r:id="rId2"/>
              </a:rPr>
              <a:t>http://www.nsnam.org/wiki/Ns-3_on_Visual_Studio_2012</a:t>
            </a:r>
            <a:endParaRPr lang="en-US" sz="2000" dirty="0" smtClean="0"/>
          </a:p>
          <a:p>
            <a:r>
              <a:rPr lang="en-US" sz="2800" dirty="0" smtClean="0"/>
              <a:t>Does ns-3 support Eclipse or other IDEs?</a:t>
            </a:r>
          </a:p>
          <a:p>
            <a:pPr lvl="1"/>
            <a:r>
              <a:rPr lang="en-US" sz="2400" dirty="0" smtClean="0"/>
              <a:t>Instructions have been contributed by users</a:t>
            </a:r>
          </a:p>
          <a:p>
            <a:pPr lvl="1"/>
            <a:r>
              <a:rPr lang="en-US" sz="1800" dirty="0" smtClean="0">
                <a:hlinkClick r:id="rId3"/>
              </a:rPr>
              <a:t>http://www.nsnam.org/wiki/HOWTO_configure_Eclipse_with_ns-3</a:t>
            </a:r>
            <a:endParaRPr lang="en-US" sz="1800" dirty="0" smtClean="0"/>
          </a:p>
          <a:p>
            <a:r>
              <a:rPr lang="en-US" sz="2800" dirty="0" smtClean="0"/>
              <a:t>Is ns-3 provided in Linux or OS X package systems (e.g.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packages)?</a:t>
            </a:r>
          </a:p>
          <a:p>
            <a:pPr lvl="1"/>
            <a:r>
              <a:rPr lang="en-US" sz="2400" dirty="0" smtClean="0"/>
              <a:t>Not officially, but some package maintainers exist</a:t>
            </a:r>
          </a:p>
          <a:p>
            <a:r>
              <a:rPr lang="en-US" sz="2800" dirty="0" smtClean="0"/>
              <a:t>Does ns-3 support NRL </a:t>
            </a:r>
            <a:r>
              <a:rPr lang="en-US" sz="2800" dirty="0" err="1" smtClean="0"/>
              <a:t>protolib</a:t>
            </a:r>
            <a:r>
              <a:rPr lang="en-US" sz="2800" dirty="0" smtClean="0"/>
              <a:t> applications?  </a:t>
            </a:r>
          </a:p>
          <a:p>
            <a:pPr lvl="1"/>
            <a:r>
              <a:rPr lang="en-US" sz="2400" dirty="0" smtClean="0"/>
              <a:t>Not yet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models are written in C++ and compiled into libraries</a:t>
            </a:r>
          </a:p>
          <a:p>
            <a:pPr lvl="1"/>
            <a:r>
              <a:rPr lang="en-US" dirty="0" smtClean="0"/>
              <a:t>Python bindings are optionally created</a:t>
            </a:r>
          </a:p>
          <a:p>
            <a:r>
              <a:rPr lang="en-US" dirty="0" smtClean="0"/>
              <a:t>ns-3 programs are C++ executables or Python programs that call the ns-3 public API and can call other libraries</a:t>
            </a:r>
          </a:p>
          <a:p>
            <a:r>
              <a:rPr lang="en-US" dirty="0" smtClean="0"/>
              <a:t>ns-3 is oriented towards the command-line </a:t>
            </a:r>
          </a:p>
          <a:p>
            <a:r>
              <a:rPr lang="en-US" dirty="0" smtClean="0"/>
              <a:t>ns-3 uses no domain specific language</a:t>
            </a:r>
          </a:p>
          <a:p>
            <a:r>
              <a:rPr lang="en-US" dirty="0" smtClean="0"/>
              <a:t>ns-3 is not compatible with ns-2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Finding documentation and code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Resources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Web site:  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accent1"/>
                </a:solidFill>
              </a:rPr>
              <a:t>http://www.nsnam.org</a:t>
            </a:r>
            <a:endParaRPr lang="en-GB" sz="2000" dirty="0">
              <a:solidFill>
                <a:schemeClr val="accent1"/>
              </a:solidFill>
              <a:hlinkClick r:id="rId3"/>
            </a:endParaRP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Mailing </a:t>
            </a:r>
            <a:r>
              <a:rPr lang="en-GB" sz="2400" dirty="0" smtClean="0"/>
              <a:t>lists:  </a:t>
            </a:r>
            <a:endParaRPr lang="en-GB" sz="2400" dirty="0"/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https://groups.google.com/forum/#!forum/ns-3-users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http://mailman.isi.edu/mailman/listinfo/ns-developers</a:t>
            </a:r>
          </a:p>
          <a:p>
            <a:pPr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Wiki: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http://www.nsnam.org/wiki/</a:t>
            </a: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Tutorial: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</a:t>
            </a:r>
            <a:r>
              <a:rPr lang="en-GB" sz="2000" dirty="0">
                <a:solidFill>
                  <a:schemeClr val="accent1"/>
                </a:solidFill>
              </a:rPr>
              <a:t>://www.nsnam.org/docs/tutorial/tutorial.html</a:t>
            </a:r>
            <a:endParaRPr lang="en-GB" sz="2000" dirty="0">
              <a:solidFill>
                <a:schemeClr val="accent1"/>
              </a:solidFill>
              <a:hlinkClick r:id="rId4"/>
            </a:endParaRPr>
          </a:p>
          <a:p>
            <a:pPr lvl="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IRC:  #ns-3 at freenode.net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9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through the ns-3 tutorial</a:t>
            </a:r>
          </a:p>
          <a:p>
            <a:r>
              <a:rPr lang="en-US" dirty="0" smtClean="0"/>
              <a:t>Browse the source code and other project documentation</a:t>
            </a:r>
          </a:p>
          <a:p>
            <a:pPr lvl="1"/>
            <a:r>
              <a:rPr lang="en-US" dirty="0" smtClean="0"/>
              <a:t>manual, model library, </a:t>
            </a:r>
            <a:r>
              <a:rPr lang="en-US" dirty="0" err="1" smtClean="0"/>
              <a:t>Doxygen</a:t>
            </a:r>
            <a:r>
              <a:rPr lang="en-US" dirty="0" smtClean="0"/>
              <a:t>, wiki</a:t>
            </a:r>
          </a:p>
          <a:p>
            <a:pPr lvl="1"/>
            <a:r>
              <a:rPr lang="en-US" dirty="0" smtClean="0"/>
              <a:t>ns-3 Consortium tutorials (May 2014)</a:t>
            </a:r>
          </a:p>
          <a:p>
            <a:pPr lvl="2"/>
            <a:r>
              <a:rPr lang="en-US" dirty="0" smtClean="0">
                <a:hlinkClick r:id="rId2"/>
              </a:rPr>
              <a:t>https://www.nsnam.org/consortium/activities/training/</a:t>
            </a:r>
            <a:endParaRPr lang="en-US" dirty="0" smtClean="0"/>
          </a:p>
          <a:p>
            <a:r>
              <a:rPr lang="en-US" dirty="0" smtClean="0"/>
              <a:t>Ask on ns-3-users mailing list if you still have questions</a:t>
            </a:r>
          </a:p>
          <a:p>
            <a:pPr lvl="1"/>
            <a:r>
              <a:rPr lang="en-US" dirty="0" smtClean="0"/>
              <a:t>We try to answer most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APIs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173288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Most of the ns-3 API is documented with </a:t>
            </a:r>
            <a:r>
              <a:rPr lang="en-GB" dirty="0" err="1"/>
              <a:t>Doxygen</a:t>
            </a:r>
            <a:endParaRPr lang="en-GB" dirty="0"/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3333CC"/>
                </a:solidFill>
                <a:hlinkClick r:id="rId3"/>
              </a:rPr>
              <a:t>https://www.nsnam.org/doxygen</a:t>
            </a:r>
            <a:endParaRPr lang="en-GB" dirty="0">
              <a:solidFill>
                <a:srgbClr val="3333CC"/>
              </a:solidFill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136"/>
            <a:ext cx="7493000" cy="35436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4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existing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insight can be gained from reading ns-3 examples and tests, and running them yourselves</a:t>
            </a:r>
          </a:p>
          <a:p>
            <a:r>
              <a:rPr lang="en-US" sz="2800" dirty="0" smtClean="0"/>
              <a:t>Several core features of ns-3 are only demonstrated in the core test suite (</a:t>
            </a:r>
            <a:r>
              <a:rPr lang="en-US" sz="2800" dirty="0" err="1" smtClean="0"/>
              <a:t>src</a:t>
            </a:r>
            <a:r>
              <a:rPr lang="en-US" sz="2800" dirty="0" smtClean="0"/>
              <a:t>/core/test)</a:t>
            </a:r>
          </a:p>
          <a:p>
            <a:r>
              <a:rPr lang="en-US" sz="2800" dirty="0" smtClean="0"/>
              <a:t>Stepping through code with a debugger is informative</a:t>
            </a:r>
          </a:p>
          <a:p>
            <a:pPr lvl="1"/>
            <a:r>
              <a:rPr lang="en-US" sz="2400" dirty="0" smtClean="0"/>
              <a:t>callbacks and templates make it more challenging than usual</a:t>
            </a:r>
          </a:p>
          <a:p>
            <a:r>
              <a:rPr lang="en-US" sz="2800" dirty="0" smtClean="0"/>
              <a:t>'find </a:t>
            </a:r>
            <a:r>
              <a:rPr lang="en-US" sz="2800" dirty="0" err="1" smtClean="0"/>
              <a:t>src</a:t>
            </a:r>
            <a:r>
              <a:rPr lang="en-US" sz="2800" dirty="0" smtClean="0"/>
              <a:t> -name "*.h" | </a:t>
            </a:r>
            <a:r>
              <a:rPr lang="en-US" sz="2800" dirty="0" err="1" smtClean="0"/>
              <a:t>xargs</a:t>
            </a:r>
            <a:r>
              <a:rPr lang="en-US" sz="2800" dirty="0" smtClean="0"/>
              <a:t> grep "string..." '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ns-3 primarily aims to support the networking researcher</a:t>
            </a:r>
          </a:p>
          <a:p>
            <a:r>
              <a:rPr lang="en-US" sz="2400" dirty="0" smtClean="0"/>
              <a:t>ns-3 is C++ under GPLv2, with Python bindings</a:t>
            </a:r>
          </a:p>
          <a:p>
            <a:r>
              <a:rPr lang="en-US" sz="2400" dirty="0" smtClean="0"/>
              <a:t>ns-3 is mainly designed for low-level coding, work at the command line, and composition with other tools</a:t>
            </a:r>
          </a:p>
          <a:p>
            <a:pPr lvl="1"/>
            <a:r>
              <a:rPr lang="en-US" sz="2000" dirty="0" smtClean="0"/>
              <a:t>most users edit or extend the source code</a:t>
            </a:r>
          </a:p>
          <a:p>
            <a:r>
              <a:rPr lang="en-US" sz="2400" dirty="0" smtClean="0"/>
              <a:t>ns-3 tries to operate according to open source project best current practices</a:t>
            </a:r>
          </a:p>
          <a:p>
            <a:pPr lvl="1"/>
            <a:r>
              <a:rPr lang="en-US" sz="2000" dirty="0" smtClean="0"/>
              <a:t>everyone is a volunteer</a:t>
            </a:r>
          </a:p>
          <a:p>
            <a:r>
              <a:rPr lang="en-US" sz="2400" dirty="0" smtClean="0"/>
              <a:t>search for what you need, ask questions when you get stuck, and think about contributing back to the project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1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 on requested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generating TCP traffic</a:t>
            </a:r>
          </a:p>
          <a:p>
            <a:r>
              <a:rPr lang="en-US" sz="2800" dirty="0" smtClean="0"/>
              <a:t>using TCP instead of UDP in examples</a:t>
            </a:r>
          </a:p>
          <a:p>
            <a:r>
              <a:rPr lang="en-US" sz="2800" dirty="0" smtClean="0"/>
              <a:t>general guidelines on hooking trace sources</a:t>
            </a:r>
          </a:p>
          <a:p>
            <a:r>
              <a:rPr lang="en-US" sz="2800" dirty="0" smtClean="0"/>
              <a:t>general guidelines on implementing protocols</a:t>
            </a:r>
          </a:p>
          <a:p>
            <a:r>
              <a:rPr lang="en-US" sz="2800" dirty="0" smtClean="0"/>
              <a:t>how to pass information from ns-3 to a Python script (sockets?)</a:t>
            </a:r>
          </a:p>
          <a:p>
            <a:r>
              <a:rPr lang="en-US" sz="2800" dirty="0" smtClean="0"/>
              <a:t>HLA-based federation</a:t>
            </a:r>
          </a:p>
          <a:p>
            <a:r>
              <a:rPr lang="en-US" sz="2800" dirty="0" smtClean="0"/>
              <a:t>Underwater Acoustic Networks (UAN)</a:t>
            </a:r>
          </a:p>
          <a:p>
            <a:r>
              <a:rPr lang="en-US" sz="2800" dirty="0" smtClean="0"/>
              <a:t>Configuring 802.11n </a:t>
            </a:r>
            <a:r>
              <a:rPr lang="en-US" sz="2800" dirty="0" smtClean="0"/>
              <a:t>and ac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working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1) Download the required packages onto your (Linux, OS X, or BSD) system</a:t>
            </a:r>
          </a:p>
          <a:p>
            <a:pPr marL="0" indent="0">
              <a:buNone/>
            </a:pPr>
            <a:r>
              <a:rPr lang="en-US" sz="2800" dirty="0" smtClean="0"/>
              <a:t>2) Download or copy the ISO image (Live DVD)</a:t>
            </a:r>
          </a:p>
          <a:p>
            <a:pPr marL="0" indent="0">
              <a:buNone/>
            </a:pPr>
            <a:r>
              <a:rPr lang="en-US" sz="2800" dirty="0" smtClean="0"/>
              <a:t>3) Browse the code online:  </a:t>
            </a:r>
            <a:r>
              <a:rPr lang="en-US" sz="2800" dirty="0" smtClean="0">
                <a:hlinkClick r:id="rId2"/>
              </a:rPr>
              <a:t>https://code.nsnam.org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3359023"/>
            <a:ext cx="5867400" cy="29250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5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60517"/>
            <a:ext cx="3657600" cy="855662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ns-3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Develop an extensible simulation environment for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1) a tool </a:t>
            </a:r>
            <a:r>
              <a:rPr lang="en-GB" sz="2400" b="1" dirty="0">
                <a:solidFill>
                  <a:srgbClr val="006600"/>
                </a:solidFill>
              </a:rPr>
              <a:t>aligned with the experimentation needs </a:t>
            </a:r>
            <a:r>
              <a:rPr lang="en-GB" sz="2400" dirty="0"/>
              <a:t>of modern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2) a tool that </a:t>
            </a:r>
            <a:r>
              <a:rPr lang="en-GB" sz="2400" b="1" dirty="0">
                <a:solidFill>
                  <a:srgbClr val="006600"/>
                </a:solidFill>
              </a:rPr>
              <a:t>elevates the technical rigor </a:t>
            </a:r>
            <a:r>
              <a:rPr lang="en-GB" sz="2400" dirty="0"/>
              <a:t>of network simulation practice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3) an </a:t>
            </a:r>
            <a:r>
              <a:rPr lang="en-GB" sz="2400" b="1" dirty="0">
                <a:solidFill>
                  <a:srgbClr val="006600"/>
                </a:solidFill>
              </a:rPr>
              <a:t>open-source project </a:t>
            </a:r>
            <a:r>
              <a:rPr lang="en-GB" sz="2400" dirty="0">
                <a:solidFill>
                  <a:schemeClr val="tx1"/>
                </a:solidFill>
              </a:rPr>
              <a:t>that encourages community contribution</a:t>
            </a:r>
            <a:r>
              <a:rPr lang="en-GB" sz="2400" dirty="0"/>
              <a:t>, peer review, and long-term maintenance and validation of the software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5334000"/>
            <a:ext cx="8001000" cy="8334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1960" y="5189379"/>
            <a:ext cx="8001000" cy="8334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46510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Community-maintained, scientific computing software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by following best current practices for open source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2308</Words>
  <Application>Microsoft Office PowerPoint</Application>
  <PresentationFormat>On-screen Show (4:3)</PresentationFormat>
  <Paragraphs>502</Paragraphs>
  <Slides>58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Courier New</vt:lpstr>
      <vt:lpstr>Times New Roman</vt:lpstr>
      <vt:lpstr>Default Design</vt:lpstr>
      <vt:lpstr>PowerPoint Presentation</vt:lpstr>
      <vt:lpstr>ns-3 training goals</vt:lpstr>
      <vt:lpstr>Monday agenda</vt:lpstr>
      <vt:lpstr>Tuesday agenda</vt:lpstr>
      <vt:lpstr>Later in the week</vt:lpstr>
      <vt:lpstr>Your feedback on requested topics</vt:lpstr>
      <vt:lpstr>Options for working along</vt:lpstr>
      <vt:lpstr>Project overview</vt:lpstr>
      <vt:lpstr>Motivations for ns-3 project</vt:lpstr>
      <vt:lpstr>ns-3:  An Open Source Network Simulator</vt:lpstr>
      <vt:lpstr>What have people done with ns-3?</vt:lpstr>
      <vt:lpstr>How many ns-3 publications?</vt:lpstr>
      <vt:lpstr>Publications using ns-3</vt:lpstr>
      <vt:lpstr>Paper counts by topic </vt:lpstr>
      <vt:lpstr>What have people done with ns-3?</vt:lpstr>
      <vt:lpstr>Contributed code and associated projects</vt:lpstr>
      <vt:lpstr>ns history</vt:lpstr>
      <vt:lpstr>Relationship to ns-2</vt:lpstr>
      <vt:lpstr>ns-3 summary characteristics</vt:lpstr>
      <vt:lpstr>Network performance evaluation options</vt:lpstr>
      <vt:lpstr>PowerPoint Presentation</vt:lpstr>
      <vt:lpstr>ns-3 main website </vt:lpstr>
      <vt:lpstr>How the project operates</vt:lpstr>
      <vt:lpstr>Maintainers, Authors, Users</vt:lpstr>
      <vt:lpstr>Sustainment</vt:lpstr>
      <vt:lpstr>ns-3 Consortium governance</vt:lpstr>
      <vt:lpstr>Acknowledgment of support</vt:lpstr>
      <vt:lpstr>PowerPoint Presentation</vt:lpstr>
      <vt:lpstr>Software overview</vt:lpstr>
      <vt:lpstr>Discrete-event simulation basics</vt:lpstr>
      <vt:lpstr>The basic ns-3 architecture</vt:lpstr>
      <vt:lpstr>Software orientation</vt:lpstr>
      <vt:lpstr>ns-3 does not have a graphical IDE</vt:lpstr>
      <vt:lpstr>ns-3 not written in a high-level language</vt:lpstr>
      <vt:lpstr>Software organization</vt:lpstr>
      <vt:lpstr>Current models</vt:lpstr>
      <vt:lpstr>Module organization</vt:lpstr>
      <vt:lpstr>ns-3 programs</vt:lpstr>
      <vt:lpstr>Python bindings</vt:lpstr>
      <vt:lpstr>Integrating other tools and libraries</vt:lpstr>
      <vt:lpstr>Other libraries</vt:lpstr>
      <vt:lpstr>Gnuplot</vt:lpstr>
      <vt:lpstr>Enabling gnuplot for your code</vt:lpstr>
      <vt:lpstr>Matplotlib</vt:lpstr>
      <vt:lpstr>Click Modular Router</vt:lpstr>
      <vt:lpstr>OpenFlow Switch</vt:lpstr>
      <vt:lpstr>CORE emulator</vt:lpstr>
      <vt:lpstr>mininet emulator</vt:lpstr>
      <vt:lpstr>Co-simulation frameworks have emerged</vt:lpstr>
      <vt:lpstr>FAQs</vt:lpstr>
      <vt:lpstr>Summarizing</vt:lpstr>
      <vt:lpstr>Finding documentation and code</vt:lpstr>
      <vt:lpstr>Resources</vt:lpstr>
      <vt:lpstr>Suggested steps</vt:lpstr>
      <vt:lpstr>APIs</vt:lpstr>
      <vt:lpstr>Contributed code and associated projects</vt:lpstr>
      <vt:lpstr>Reading existing code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2016-06-13T03:27:38Z</dcterms:modified>
</cp:coreProperties>
</file>