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sldIdLst>
    <p:sldId id="256" r:id="rId2"/>
    <p:sldId id="764" r:id="rId3"/>
    <p:sldId id="765" r:id="rId4"/>
    <p:sldId id="766" r:id="rId5"/>
    <p:sldId id="767" r:id="rId6"/>
    <p:sldId id="768" r:id="rId7"/>
    <p:sldId id="769" r:id="rId8"/>
    <p:sldId id="770" r:id="rId9"/>
    <p:sldId id="771" r:id="rId10"/>
    <p:sldId id="772" r:id="rId11"/>
    <p:sldId id="773" r:id="rId12"/>
    <p:sldId id="774" r:id="rId13"/>
    <p:sldId id="775" r:id="rId14"/>
    <p:sldId id="776" r:id="rId15"/>
    <p:sldId id="777" r:id="rId16"/>
    <p:sldId id="778" r:id="rId17"/>
    <p:sldId id="779" r:id="rId18"/>
    <p:sldId id="780" r:id="rId19"/>
    <p:sldId id="781" r:id="rId20"/>
    <p:sldId id="782" r:id="rId21"/>
  </p:sldIdLst>
  <p:sldSz cx="9144000" cy="6858000" type="screen4x3"/>
  <p:notesSz cx="7315200" cy="96012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660"/>
  </p:normalViewPr>
  <p:slideViewPr>
    <p:cSldViewPr>
      <p:cViewPr varScale="1">
        <p:scale>
          <a:sx n="63" d="100"/>
          <a:sy n="63" d="100"/>
        </p:scale>
        <p:origin x="1524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2" name="AutoShape 14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3" name="AutoShape 15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5" name="AutoShape 17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6" name="AutoShape 18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7" name="AutoShape 19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8" name="AutoShape 20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35313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>
            <a:lvl1pPr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70" name="Rectangle 22"/>
          <p:cNvSpPr>
            <a:spLocks noGrp="1" noChangeArrowheads="1"/>
          </p:cNvSpPr>
          <p:nvPr>
            <p:ph type="dt"/>
          </p:nvPr>
        </p:nvSpPr>
        <p:spPr bwMode="auto">
          <a:xfrm>
            <a:off x="4143375" y="0"/>
            <a:ext cx="3136900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>
            <a:lvl1pPr algn="r"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056" name="Rectangle 2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87900" cy="35909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72" name="Rectangle 24"/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18187" cy="431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73" name="Rectangle 25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35313" cy="44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b" anchorCtr="0" compatLnSpc="1">
            <a:prstTxWarp prst="textNoShape">
              <a:avLst/>
            </a:prstTxWarp>
          </a:bodyPr>
          <a:lstStyle>
            <a:lvl1pPr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74" name="Rectangle 26"/>
          <p:cNvSpPr>
            <a:spLocks noGrp="1" noChangeArrowheads="1"/>
          </p:cNvSpPr>
          <p:nvPr>
            <p:ph type="sldNum"/>
          </p:nvPr>
        </p:nvSpPr>
        <p:spPr bwMode="auto">
          <a:xfrm>
            <a:off x="4143375" y="9120188"/>
            <a:ext cx="3136900" cy="44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b" anchorCtr="0" compatLnSpc="1">
            <a:prstTxWarp prst="textNoShape">
              <a:avLst/>
            </a:prstTxWarp>
          </a:bodyPr>
          <a:lstStyle>
            <a:lvl1pPr algn="r"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4C8AA8BB-99E7-4648-BB08-A261E9BEDA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6131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554866E-55A0-425D-A239-0E98A11CADCC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en-US"/>
          </a:p>
        </p:txBody>
      </p:sp>
      <p:sp>
        <p:nvSpPr>
          <p:cNvPr id="4506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31838" y="4560888"/>
            <a:ext cx="5819775" cy="4313237"/>
          </a:xfrm>
          <a:noFill/>
          <a:ln/>
        </p:spPr>
        <p:txBody>
          <a:bodyPr wrap="none" lIns="96661" tIns="48331" rIns="96661" bIns="48331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100890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8F870D5-C18D-47F1-8211-1E57F96233C5}" type="slidenum">
              <a:rPr lang="en-GB"/>
              <a:pPr/>
              <a:t>15</a:t>
            </a:fld>
            <a:endParaRPr lang="en-GB"/>
          </a:p>
        </p:txBody>
      </p:sp>
      <p:sp>
        <p:nvSpPr>
          <p:cNvPr id="157697" name="Text Box 1"/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76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7839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AB7751E-8F98-4E87-82D7-7AE3B8F5B7F3}" type="slidenum">
              <a:rPr lang="en-GB"/>
              <a:pPr/>
              <a:t>16</a:t>
            </a:fld>
            <a:endParaRPr lang="en-GB"/>
          </a:p>
        </p:txBody>
      </p:sp>
      <p:sp>
        <p:nvSpPr>
          <p:cNvPr id="158721" name="Text Box 1"/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6228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6E58BC0-4FC1-4538-AB7A-64AC3ACFBA58}" type="slidenum">
              <a:rPr lang="en-GB"/>
              <a:pPr/>
              <a:t>17</a:t>
            </a:fld>
            <a:endParaRPr lang="en-GB"/>
          </a:p>
        </p:txBody>
      </p:sp>
      <p:sp>
        <p:nvSpPr>
          <p:cNvPr id="159745" name="Text Box 1"/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7808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FDA1D16-2FC5-443F-A94E-DBA49252D5D6}" type="slidenum">
              <a:rPr lang="en-GB"/>
              <a:pPr/>
              <a:t>18</a:t>
            </a:fld>
            <a:endParaRPr lang="en-GB"/>
          </a:p>
        </p:txBody>
      </p:sp>
      <p:sp>
        <p:nvSpPr>
          <p:cNvPr id="1617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17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220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6FD5758-7FE6-4F26-9738-59AD3B0742B3}" type="slidenum">
              <a:rPr lang="en-GB"/>
              <a:pPr/>
              <a:t>19</a:t>
            </a:fld>
            <a:endParaRPr lang="en-GB"/>
          </a:p>
        </p:txBody>
      </p:sp>
      <p:sp>
        <p:nvSpPr>
          <p:cNvPr id="162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3217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87E4A06-B547-4097-B6C1-5AA9D1BD389E}" type="slidenum">
              <a:rPr lang="en-GB"/>
              <a:pPr/>
              <a:t>20</a:t>
            </a:fld>
            <a:endParaRPr lang="en-GB"/>
          </a:p>
        </p:txBody>
      </p:sp>
      <p:sp>
        <p:nvSpPr>
          <p:cNvPr id="151553" name="Text Box 1"/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15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6380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87E4A06-B547-4097-B6C1-5AA9D1BD389E}" type="slidenum">
              <a:rPr lang="en-GB"/>
              <a:pPr/>
              <a:t>2</a:t>
            </a:fld>
            <a:endParaRPr lang="en-GB"/>
          </a:p>
        </p:txBody>
      </p:sp>
      <p:sp>
        <p:nvSpPr>
          <p:cNvPr id="151553" name="Text Box 1"/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15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9558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9A2C74B-223A-4769-AA0E-39375FB14EE0}" type="slidenum">
              <a:rPr lang="en-GB"/>
              <a:pPr/>
              <a:t>8</a:t>
            </a:fld>
            <a:endParaRPr lang="en-GB"/>
          </a:p>
        </p:txBody>
      </p:sp>
      <p:sp>
        <p:nvSpPr>
          <p:cNvPr id="150529" name="Text Box 1"/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05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163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87E4A06-B547-4097-B6C1-5AA9D1BD389E}" type="slidenum">
              <a:rPr lang="en-GB"/>
              <a:pPr/>
              <a:t>9</a:t>
            </a:fld>
            <a:endParaRPr lang="en-GB"/>
          </a:p>
        </p:txBody>
      </p:sp>
      <p:sp>
        <p:nvSpPr>
          <p:cNvPr id="151553" name="Text Box 1"/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15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3667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E029E46-E02B-4142-950E-BA21E7AE0069}" type="slidenum">
              <a:rPr lang="en-GB"/>
              <a:pPr/>
              <a:t>10</a:t>
            </a:fld>
            <a:endParaRPr lang="en-GB"/>
          </a:p>
        </p:txBody>
      </p:sp>
      <p:sp>
        <p:nvSpPr>
          <p:cNvPr id="152577" name="Text Box 1"/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5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1038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B39482D-A96C-46E3-B255-C286FC5B568C}" type="slidenum">
              <a:rPr lang="en-GB"/>
              <a:pPr/>
              <a:t>11</a:t>
            </a:fld>
            <a:endParaRPr lang="en-GB"/>
          </a:p>
        </p:txBody>
      </p:sp>
      <p:sp>
        <p:nvSpPr>
          <p:cNvPr id="153601" name="Text Box 1"/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1227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EE9A5CC-43BA-494D-84BC-6C079A867C93}" type="slidenum">
              <a:rPr lang="en-GB"/>
              <a:pPr/>
              <a:t>12</a:t>
            </a:fld>
            <a:endParaRPr lang="en-GB"/>
          </a:p>
        </p:txBody>
      </p:sp>
      <p:sp>
        <p:nvSpPr>
          <p:cNvPr id="154625" name="Text Box 1"/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6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1946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86DDDD6-E031-4AD4-ACD0-3DEEFD24BCE9}" type="slidenum">
              <a:rPr lang="en-GB"/>
              <a:pPr/>
              <a:t>13</a:t>
            </a:fld>
            <a:endParaRPr lang="en-GB"/>
          </a:p>
        </p:txBody>
      </p:sp>
      <p:sp>
        <p:nvSpPr>
          <p:cNvPr id="155649" name="Text Box 1"/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56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589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D8E50EB-5E3E-487A-84E0-90D3FA3F0ACC}" type="slidenum">
              <a:rPr lang="en-GB"/>
              <a:pPr/>
              <a:t>14</a:t>
            </a:fld>
            <a:endParaRPr lang="en-GB"/>
          </a:p>
        </p:txBody>
      </p:sp>
      <p:sp>
        <p:nvSpPr>
          <p:cNvPr id="156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66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053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xfrm>
            <a:off x="3124200" y="6400800"/>
            <a:ext cx="2863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xfrm>
            <a:off x="6965950" y="6397625"/>
            <a:ext cx="2101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1A23D-B3FF-4502-901F-6DD3E2262D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97850" cy="855662"/>
          </a:xfr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idx="10"/>
          </p:nvPr>
        </p:nvSpPr>
        <p:spPr>
          <a:xfrm>
            <a:off x="3124200" y="6397625"/>
            <a:ext cx="2863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xfrm>
            <a:off x="6889750" y="6397625"/>
            <a:ext cx="2101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42161-B637-446D-9919-7C3A5524E6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197850" cy="85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8197850" cy="4872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638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b="1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018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97F4F442-ECC2-4426-9D1B-1D6079B1B5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304800" y="1219200"/>
            <a:ext cx="8534400" cy="1588"/>
          </a:xfrm>
          <a:prstGeom prst="line">
            <a:avLst/>
          </a:prstGeom>
          <a:noFill/>
          <a:ln w="38160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pic>
        <p:nvPicPr>
          <p:cNvPr id="8" name="Picture 7" descr="ns-3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52400" y="6204277"/>
            <a:ext cx="1143000" cy="65372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1" r:id="rId2"/>
  </p:sldLayoutIdLst>
  <p:hf hdr="0" dt="0"/>
  <p:txStyles>
    <p:titleStyle>
      <a:lvl1pPr algn="l" defTabSz="4572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006600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2pPr>
      <a:lvl3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3pPr>
      <a:lvl4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4pPr>
      <a:lvl5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5pPr>
      <a:lvl6pPr marL="4572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6pPr>
      <a:lvl7pPr marL="9144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7pPr>
      <a:lvl8pPr marL="13716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8pPr>
      <a:lvl9pPr marL="18288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9pPr>
    </p:titleStyle>
    <p:bodyStyle>
      <a:lvl1pPr marL="311150" indent="-311150" algn="l" defTabSz="457200" rtl="0" eaLnBrk="0" fontAlgn="base" hangingPunct="0">
        <a:lnSpc>
          <a:spcPct val="100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11200" indent="-254000" algn="l" defTabSz="457200" rtl="0" eaLnBrk="0" fontAlgn="base" hangingPunct="0">
        <a:lnSpc>
          <a:spcPct val="100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defTabSz="457200" rtl="0" eaLnBrk="0" fontAlgn="base" hangingPunct="0">
        <a:lnSpc>
          <a:spcPct val="100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defTabSz="457200" rtl="0" eaLnBrk="0" fontAlgn="base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defTabSz="457200" rtl="0" eaLnBrk="0" fontAlgn="base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Footer Placeholder 3"/>
          <p:cNvSpPr>
            <a:spLocks noGrp="1"/>
          </p:cNvSpPr>
          <p:nvPr>
            <p:ph type="ftr" idx="10"/>
          </p:nvPr>
        </p:nvSpPr>
        <p:spPr>
          <a:xfrm>
            <a:off x="914400" y="3657600"/>
            <a:ext cx="7239000" cy="1752600"/>
          </a:xfrm>
        </p:spPr>
        <p:txBody>
          <a:bodyPr/>
          <a:lstStyle/>
          <a:p>
            <a:pPr>
              <a:defRPr/>
            </a:pPr>
            <a:r>
              <a:rPr lang="en-GB" sz="2400" dirty="0" smtClean="0"/>
              <a:t>ns-3 Objects</a:t>
            </a:r>
          </a:p>
          <a:p>
            <a:pPr>
              <a:defRPr/>
            </a:pPr>
            <a:r>
              <a:rPr lang="en-GB" sz="2400" dirty="0" smtClean="0"/>
              <a:t>ns-3 </a:t>
            </a:r>
            <a:r>
              <a:rPr lang="en-GB" sz="2400" dirty="0" smtClean="0"/>
              <a:t>training, June 2016</a:t>
            </a:r>
            <a:endParaRPr lang="en-GB" sz="3200" dirty="0"/>
          </a:p>
        </p:txBody>
      </p:sp>
      <p:sp>
        <p:nvSpPr>
          <p:cNvPr id="3075" name="Slide Number Placeholder 3"/>
          <p:cNvSpPr>
            <a:spLocks noGrp="1"/>
          </p:cNvSpPr>
          <p:nvPr>
            <p:ph type="sldNum" idx="11"/>
          </p:nvPr>
        </p:nvSpPr>
        <p:spPr>
          <a:noFill/>
        </p:spPr>
        <p:txBody>
          <a:bodyPr/>
          <a:lstStyle/>
          <a:p>
            <a:fld id="{A03D83E0-59C4-4B67-B75E-BBECB8AFFDAF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subTitle" idx="4294967295"/>
          </p:nvPr>
        </p:nvSpPr>
        <p:spPr>
          <a:xfrm>
            <a:off x="533400" y="2514600"/>
            <a:ext cx="7620000" cy="1676400"/>
          </a:xfrm>
        </p:spPr>
        <p:txBody>
          <a:bodyPr anchor="t"/>
          <a:lstStyle/>
          <a:p>
            <a:pPr marL="0" indent="0" algn="ctr" eaLnBrk="1" hangingPunct="1"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r>
              <a:rPr lang="en-US" b="1" dirty="0" smtClean="0">
                <a:solidFill>
                  <a:srgbClr val="006600"/>
                </a:solidFill>
                <a:ea typeface="+mj-ea"/>
                <a:cs typeface="+mj-cs"/>
              </a:rPr>
              <a:t>ns-3 Training</a:t>
            </a:r>
            <a:endParaRPr lang="en-GB" dirty="0"/>
          </a:p>
          <a:p>
            <a:pPr algn="ctr" eaLnBrk="1" hangingPunct="1">
              <a:spcBef>
                <a:spcPts val="800"/>
              </a:spcBef>
              <a:buClr>
                <a:srgbClr val="000000"/>
              </a:buCl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19100"/>
            <a:ext cx="8229600" cy="581025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Use cases for attributes</a:t>
            </a:r>
          </a:p>
        </p:txBody>
      </p:sp>
      <p:sp>
        <p:nvSpPr>
          <p:cNvPr id="6246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175000"/>
          </a:xfrm>
          <a:ln/>
        </p:spPr>
        <p:txBody>
          <a:bodyPr/>
          <a:lstStyle/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/>
              <a:t>An Attribute represents a value in our system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/>
              <a:t>An Attribute can be connected to an underlying variable or function 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/>
              <a:t>e.g. TcpSocket::m_cwnd;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/>
              <a:t>or a trace source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F4C4BB15-CF09-4205-AD7C-2291557272E4}" type="slidenum">
              <a:rPr lang="en-GB"/>
              <a:pPr/>
              <a:t>10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95488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19100"/>
            <a:ext cx="8229600" cy="581025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Use cases for attributes (cont.)‏</a:t>
            </a:r>
          </a:p>
        </p:txBody>
      </p:sp>
      <p:sp>
        <p:nvSpPr>
          <p:cNvPr id="6349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73588"/>
          </a:xfrm>
          <a:ln/>
        </p:spPr>
        <p:txBody>
          <a:bodyPr/>
          <a:lstStyle/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/>
              <a:t>What would users like to do?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/>
              <a:t>Know what are all the attributes that affect the simulation at run time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/>
              <a:t>Set a default initial value for a variable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/>
              <a:t>Set or get the current value of a variable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/>
              <a:t>Initialize the value of a variable when a constructor is called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/>
              <a:t>The attribute system is a unified way of handling these functions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7A2F8722-E237-4529-8498-F644116DF67B}" type="slidenum">
              <a:rPr lang="en-GB"/>
              <a:pPr/>
              <a:t>11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33774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19100"/>
            <a:ext cx="8229600" cy="581025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How to handle attributes</a:t>
            </a:r>
          </a:p>
        </p:txBody>
      </p:sp>
      <p:sp>
        <p:nvSpPr>
          <p:cNvPr id="6451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117975"/>
          </a:xfrm>
          <a:ln/>
        </p:spPr>
        <p:txBody>
          <a:bodyPr/>
          <a:lstStyle/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/>
              <a:t>The traditional C++ way: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/>
              <a:t>export attributes as part of a class's public API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/>
              <a:t>walk pointer chains (and iterators, when needed) to find what you need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/>
              <a:t>use static variables for defaults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/>
              <a:t>The attribute system provides a more convenient API to the user to do these things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F7526F0A-CEA4-4A9A-AFE0-C11F1FCC42E7}" type="slidenum">
              <a:rPr lang="en-GB"/>
              <a:pPr/>
              <a:t>12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04528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19100"/>
            <a:ext cx="8229600" cy="581025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Navigating the attributes</a:t>
            </a:r>
          </a:p>
        </p:txBody>
      </p:sp>
      <p:sp>
        <p:nvSpPr>
          <p:cNvPr id="6553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251325"/>
          </a:xfrm>
          <a:ln/>
        </p:spPr>
        <p:txBody>
          <a:bodyPr/>
          <a:lstStyle/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/>
              <a:t>Attributes are exported into a string-based namespace, with filesystem-like paths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/>
              <a:t>namespace supports regular expressions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/>
              <a:t>Attributes also can be used without the paths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/>
              <a:t>e.g. </a:t>
            </a:r>
            <a:r>
              <a:rPr lang="en-GB">
                <a:latin typeface="Courier New" pitchFamily="49" charset="0"/>
              </a:rPr>
              <a:t>“ns3::WifiPhy::TxGain”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/>
              <a:t>A Config class allows users to manipulate the attributes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7D64A3E6-6D9E-4F72-99F8-7F95367ABB8C}" type="slidenum">
              <a:rPr lang="en-GB"/>
              <a:pPr/>
              <a:t>13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74642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01025" cy="858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Attribute namespace</a:t>
            </a:r>
          </a:p>
        </p:txBody>
      </p:sp>
      <p:sp>
        <p:nvSpPr>
          <p:cNvPr id="66562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3657600" cy="4875213"/>
          </a:xfrm>
          <a:ln/>
        </p:spPr>
        <p:txBody>
          <a:bodyPr/>
          <a:lstStyle/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strings are used to describe paths through the namespace</a:t>
            </a:r>
          </a:p>
          <a:p>
            <a:pPr marL="311150" indent="-311150">
              <a:buClrTx/>
              <a:buFontTx/>
              <a:buNone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 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FC9F80B6-4050-47C8-8EE0-B255F9D12BC6}" type="slidenum">
              <a:rPr lang="en-GB"/>
              <a:pPr/>
              <a:t>14</a:t>
            </a:fld>
            <a:endParaRPr lang="en-GB"/>
          </a:p>
        </p:txBody>
      </p:sp>
      <p:pic>
        <p:nvPicPr>
          <p:cNvPr id="665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81000"/>
            <a:ext cx="4151313" cy="533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652463" y="5791200"/>
            <a:ext cx="7856537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00"/>
                </a:solidFill>
              </a:rPr>
              <a:t>Config::Set ("/NodeList/1/$ns3::Ns3NscStack&lt;linux2.6.26&gt;/net.ipv4.tcp_sack", StringValue ("0"));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62189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19100"/>
            <a:ext cx="8229600" cy="581025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Navigating the attributes using paths</a:t>
            </a:r>
          </a:p>
        </p:txBody>
      </p:sp>
      <p:sp>
        <p:nvSpPr>
          <p:cNvPr id="67586" name="Rectangle 2"/>
          <p:cNvSpPr>
            <a:spLocks noGrp="1" noChangeArrowheads="1"/>
          </p:cNvSpPr>
          <p:nvPr>
            <p:ph idx="1"/>
          </p:nvPr>
        </p:nvSpPr>
        <p:spPr>
          <a:xfrm>
            <a:off x="446088" y="1376363"/>
            <a:ext cx="8229600" cy="3952875"/>
          </a:xfrm>
          <a:ln/>
        </p:spPr>
        <p:txBody>
          <a:bodyPr/>
          <a:lstStyle/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/>
              <a:t>Examples: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/>
              <a:t>Nodes with NodeIds 1, 3, 4, 5, 8, 9, 10, 11:</a:t>
            </a:r>
          </a:p>
          <a:p>
            <a:pPr lvl="2" indent="-225425">
              <a:buClrTx/>
              <a:buFontTx/>
              <a:buNone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>
                <a:latin typeface="Courier New" pitchFamily="49" charset="0"/>
              </a:rPr>
              <a:t>“/NodeList/[3-5]|[8-11]|1”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/>
              <a:t>UdpL4Protocol object instance aggregated to matching nodes:</a:t>
            </a:r>
          </a:p>
          <a:p>
            <a:pPr lvl="2" indent="-225425">
              <a:buClrTx/>
              <a:buFontTx/>
              <a:buNone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>
                <a:latin typeface="Courier New" pitchFamily="49" charset="0"/>
              </a:rPr>
              <a:t>“/$ns3::UdpL4Protocol”</a:t>
            </a:r>
          </a:p>
          <a:p>
            <a:pPr marL="711200" lvl="1" indent="-254000">
              <a:buClrTx/>
              <a:buFontTx/>
              <a:buNone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endParaRPr lang="en-GB">
              <a:latin typeface="Courier New" pitchFamily="49" charset="0"/>
            </a:endParaRPr>
          </a:p>
          <a:p>
            <a:pPr marL="711200" lvl="1" indent="-254000">
              <a:buClrTx/>
              <a:buFontTx/>
              <a:buNone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endParaRPr lang="en-GB">
              <a:latin typeface="Courier New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4F36534D-0575-4137-980C-20DD690AF4A1}" type="slidenum">
              <a:rPr lang="en-GB"/>
              <a:pPr/>
              <a:t>15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80833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19100"/>
            <a:ext cx="8229600" cy="581025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What users will do</a:t>
            </a:r>
          </a:p>
        </p:txBody>
      </p:sp>
      <p:sp>
        <p:nvSpPr>
          <p:cNvPr id="6861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173413"/>
          </a:xfrm>
          <a:ln/>
        </p:spPr>
        <p:txBody>
          <a:bodyPr/>
          <a:lstStyle/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dirty="0"/>
              <a:t>e.g.: Set a default initial value for a variable</a:t>
            </a:r>
          </a:p>
          <a:p>
            <a:pPr marL="714375" lvl="1" indent="-254000">
              <a:buClrTx/>
              <a:buFontTx/>
              <a:buNone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sz="2200" dirty="0" err="1">
                <a:latin typeface="Courier New" pitchFamily="49" charset="0"/>
              </a:rPr>
              <a:t>Config</a:t>
            </a:r>
            <a:r>
              <a:rPr lang="en-GB" sz="2200" dirty="0">
                <a:latin typeface="Courier New" pitchFamily="49" charset="0"/>
              </a:rPr>
              <a:t>::Set (“ns3</a:t>
            </a:r>
            <a:r>
              <a:rPr lang="en-GB" sz="2200" dirty="0" smtClean="0">
                <a:latin typeface="Courier New" pitchFamily="49" charset="0"/>
              </a:rPr>
              <a:t>::</a:t>
            </a:r>
            <a:r>
              <a:rPr lang="en-GB" sz="2200" dirty="0" err="1" smtClean="0">
                <a:latin typeface="Courier New" pitchFamily="49" charset="0"/>
              </a:rPr>
              <a:t>YansWifiPhy</a:t>
            </a:r>
            <a:r>
              <a:rPr lang="en-GB" sz="2200" dirty="0">
                <a:latin typeface="Courier New" pitchFamily="49" charset="0"/>
              </a:rPr>
              <a:t>::</a:t>
            </a:r>
            <a:r>
              <a:rPr lang="en-GB" sz="2200" dirty="0" err="1">
                <a:latin typeface="Courier New" pitchFamily="49" charset="0"/>
              </a:rPr>
              <a:t>TxGain</a:t>
            </a:r>
            <a:r>
              <a:rPr lang="en-GB" sz="2200" dirty="0">
                <a:latin typeface="Courier New" pitchFamily="49" charset="0"/>
              </a:rPr>
              <a:t>”, </a:t>
            </a:r>
            <a:r>
              <a:rPr lang="en-GB" sz="2200" dirty="0" err="1">
                <a:latin typeface="Courier New" pitchFamily="49" charset="0"/>
              </a:rPr>
              <a:t>DoubleValue</a:t>
            </a:r>
            <a:r>
              <a:rPr lang="en-GB" sz="2200" dirty="0">
                <a:latin typeface="Courier New" pitchFamily="49" charset="0"/>
              </a:rPr>
              <a:t> (1.0));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dirty="0"/>
              <a:t>Syntax also supports string values:</a:t>
            </a:r>
          </a:p>
          <a:p>
            <a:pPr marL="714375" lvl="1" indent="-254000">
              <a:buClrTx/>
              <a:buFontTx/>
              <a:buNone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sz="2200" dirty="0" err="1">
                <a:latin typeface="Courier New" pitchFamily="49" charset="0"/>
              </a:rPr>
              <a:t>Config</a:t>
            </a:r>
            <a:r>
              <a:rPr lang="en-GB" sz="2200" dirty="0">
                <a:latin typeface="Courier New" pitchFamily="49" charset="0"/>
              </a:rPr>
              <a:t>::Set </a:t>
            </a:r>
            <a:r>
              <a:rPr lang="en-GB" sz="2200" dirty="0" smtClean="0">
                <a:latin typeface="Courier New" pitchFamily="49" charset="0"/>
              </a:rPr>
              <a:t>(“</a:t>
            </a:r>
            <a:r>
              <a:rPr lang="en-GB" sz="2200" dirty="0" err="1" smtClean="0">
                <a:latin typeface="Courier New" pitchFamily="49" charset="0"/>
              </a:rPr>
              <a:t>YansWifiPhy</a:t>
            </a:r>
            <a:r>
              <a:rPr lang="en-GB" sz="2200" dirty="0">
                <a:latin typeface="Courier New" pitchFamily="49" charset="0"/>
              </a:rPr>
              <a:t>::</a:t>
            </a:r>
            <a:r>
              <a:rPr lang="en-GB" sz="2200" dirty="0" err="1">
                <a:latin typeface="Courier New" pitchFamily="49" charset="0"/>
              </a:rPr>
              <a:t>TxGain</a:t>
            </a:r>
            <a:r>
              <a:rPr lang="en-GB" sz="2200" dirty="0">
                <a:latin typeface="Courier New" pitchFamily="49" charset="0"/>
              </a:rPr>
              <a:t>”, </a:t>
            </a:r>
            <a:r>
              <a:rPr lang="en-GB" sz="2200" dirty="0" err="1">
                <a:latin typeface="Courier New" pitchFamily="49" charset="0"/>
              </a:rPr>
              <a:t>StringValue</a:t>
            </a:r>
            <a:r>
              <a:rPr lang="en-GB" sz="2200" dirty="0">
                <a:latin typeface="Courier New" pitchFamily="49" charset="0"/>
              </a:rPr>
              <a:t> (“1.0”));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EE3A538D-A273-41AA-B13A-F923E0EAB2DF}" type="slidenum">
              <a:rPr lang="en-GB"/>
              <a:pPr/>
              <a:t>16</a:t>
            </a:fld>
            <a:endParaRPr lang="en-GB"/>
          </a:p>
        </p:txBody>
      </p:sp>
      <p:sp>
        <p:nvSpPr>
          <p:cNvPr id="68611" name="Text Box 3"/>
          <p:cNvSpPr txBox="1">
            <a:spLocks noChangeArrowheads="1"/>
          </p:cNvSpPr>
          <p:nvPr/>
        </p:nvSpPr>
        <p:spPr bwMode="auto">
          <a:xfrm>
            <a:off x="5237163" y="5353368"/>
            <a:ext cx="1316037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400" dirty="0">
                <a:solidFill>
                  <a:srgbClr val="000000"/>
                </a:solidFill>
              </a:rPr>
              <a:t>Attribute</a:t>
            </a:r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2097723" y="5711349"/>
            <a:ext cx="957262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400" dirty="0">
                <a:solidFill>
                  <a:srgbClr val="000000"/>
                </a:solidFill>
              </a:rPr>
              <a:t>Value</a:t>
            </a:r>
          </a:p>
        </p:txBody>
      </p:sp>
      <p:sp>
        <p:nvSpPr>
          <p:cNvPr id="68613" name="Line 5"/>
          <p:cNvSpPr>
            <a:spLocks noChangeShapeType="1"/>
          </p:cNvSpPr>
          <p:nvPr/>
        </p:nvSpPr>
        <p:spPr bwMode="auto">
          <a:xfrm flipV="1">
            <a:off x="5791200" y="4550727"/>
            <a:ext cx="1587" cy="7127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614" name="Line 6"/>
          <p:cNvSpPr>
            <a:spLocks noChangeShapeType="1"/>
          </p:cNvSpPr>
          <p:nvPr/>
        </p:nvSpPr>
        <p:spPr bwMode="auto">
          <a:xfrm flipV="1">
            <a:off x="2576354" y="4853940"/>
            <a:ext cx="1588" cy="7270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01839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19100"/>
            <a:ext cx="8229600" cy="581025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Fine-grained attribute handling</a:t>
            </a:r>
          </a:p>
        </p:txBody>
      </p:sp>
      <p:sp>
        <p:nvSpPr>
          <p:cNvPr id="6963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995738"/>
          </a:xfrm>
          <a:ln/>
        </p:spPr>
        <p:txBody>
          <a:bodyPr/>
          <a:lstStyle/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dirty="0"/>
              <a:t>Set or get the current value of a variable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dirty="0"/>
              <a:t>Here, one needs the path in the namespace to the right instance of the object</a:t>
            </a:r>
          </a:p>
          <a:p>
            <a:pPr lvl="1">
              <a:buClrTx/>
              <a:buNone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sz="2000" dirty="0" err="1">
                <a:latin typeface="Courier New" pitchFamily="49" charset="0"/>
              </a:rPr>
              <a:t>Config</a:t>
            </a:r>
            <a:r>
              <a:rPr lang="en-GB" sz="2000" dirty="0">
                <a:latin typeface="Courier New" pitchFamily="49" charset="0"/>
              </a:rPr>
              <a:t>::</a:t>
            </a:r>
            <a:r>
              <a:rPr lang="en-GB" sz="2000" dirty="0" err="1">
                <a:latin typeface="Courier New" pitchFamily="49" charset="0"/>
              </a:rPr>
              <a:t>SetAttribute</a:t>
            </a:r>
            <a:r>
              <a:rPr lang="en-GB" sz="2000" dirty="0">
                <a:latin typeface="Courier New" pitchFamily="49" charset="0"/>
              </a:rPr>
              <a:t>(“/</a:t>
            </a:r>
            <a:r>
              <a:rPr lang="en-GB" sz="2000" dirty="0" err="1">
                <a:latin typeface="Courier New" pitchFamily="49" charset="0"/>
              </a:rPr>
              <a:t>NodeList</a:t>
            </a:r>
            <a:r>
              <a:rPr lang="en-GB" sz="2000" dirty="0">
                <a:latin typeface="Courier New" pitchFamily="49" charset="0"/>
              </a:rPr>
              <a:t>/5/</a:t>
            </a:r>
            <a:r>
              <a:rPr lang="en-GB" sz="2000" dirty="0" err="1">
                <a:latin typeface="Courier New" pitchFamily="49" charset="0"/>
              </a:rPr>
              <a:t>DeviceList</a:t>
            </a:r>
            <a:r>
              <a:rPr lang="en-GB" sz="2000" dirty="0">
                <a:latin typeface="Courier New" pitchFamily="49" charset="0"/>
              </a:rPr>
              <a:t>/3/$ns3::</a:t>
            </a:r>
            <a:r>
              <a:rPr lang="en-GB" sz="2000" dirty="0" err="1">
                <a:latin typeface="Courier New" pitchFamily="49" charset="0"/>
              </a:rPr>
              <a:t>WifiNetDevice</a:t>
            </a:r>
            <a:r>
              <a:rPr lang="en-GB" sz="2000" dirty="0">
                <a:latin typeface="Courier New" pitchFamily="49" charset="0"/>
              </a:rPr>
              <a:t>/</a:t>
            </a:r>
            <a:r>
              <a:rPr lang="en-GB" sz="2000" dirty="0" err="1">
                <a:latin typeface="Courier New" pitchFamily="49" charset="0"/>
              </a:rPr>
              <a:t>Phy</a:t>
            </a:r>
            <a:r>
              <a:rPr lang="en-GB" sz="2000" dirty="0">
                <a:latin typeface="Courier New" pitchFamily="49" charset="0"/>
              </a:rPr>
              <a:t>/$ns3::</a:t>
            </a:r>
            <a:r>
              <a:rPr lang="en-GB" sz="2000" dirty="0" err="1">
                <a:latin typeface="Courier New" pitchFamily="49" charset="0"/>
              </a:rPr>
              <a:t>YansWifiPhy</a:t>
            </a:r>
            <a:r>
              <a:rPr lang="en-GB" sz="2000" dirty="0">
                <a:latin typeface="Courier New" pitchFamily="49" charset="0"/>
              </a:rPr>
              <a:t>/</a:t>
            </a:r>
            <a:r>
              <a:rPr lang="en-GB" sz="2000" dirty="0" err="1">
                <a:latin typeface="Courier New" pitchFamily="49" charset="0"/>
              </a:rPr>
              <a:t>TxGain</a:t>
            </a:r>
            <a:r>
              <a:rPr lang="en-GB" sz="2000" dirty="0">
                <a:latin typeface="Courier New" pitchFamily="49" charset="0"/>
              </a:rPr>
              <a:t>”, </a:t>
            </a:r>
            <a:r>
              <a:rPr lang="en-GB" sz="2000" dirty="0" err="1">
                <a:latin typeface="Courier New" pitchFamily="49" charset="0"/>
              </a:rPr>
              <a:t>DoubleValue</a:t>
            </a:r>
            <a:r>
              <a:rPr lang="en-GB" sz="2000" dirty="0">
                <a:latin typeface="Courier New" pitchFamily="49" charset="0"/>
              </a:rPr>
              <a:t>(1.0));</a:t>
            </a:r>
          </a:p>
          <a:p>
            <a:pPr lvl="1">
              <a:buClrTx/>
              <a:buNone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sz="2000" dirty="0" err="1">
                <a:latin typeface="Courier New" pitchFamily="49" charset="0"/>
              </a:rPr>
              <a:t>DoubleValue</a:t>
            </a:r>
            <a:r>
              <a:rPr lang="en-GB" sz="2000" dirty="0">
                <a:latin typeface="Courier New" pitchFamily="49" charset="0"/>
              </a:rPr>
              <a:t> d; </a:t>
            </a:r>
            <a:r>
              <a:rPr lang="en-GB" sz="2000" dirty="0" err="1">
                <a:latin typeface="Courier New" pitchFamily="49" charset="0"/>
              </a:rPr>
              <a:t>nodePtr</a:t>
            </a:r>
            <a:r>
              <a:rPr lang="en-GB" sz="2000" dirty="0">
                <a:latin typeface="Courier New" pitchFamily="49" charset="0"/>
              </a:rPr>
              <a:t>-&gt;</a:t>
            </a:r>
            <a:r>
              <a:rPr lang="en-GB" sz="2000" dirty="0" err="1">
                <a:latin typeface="Courier New" pitchFamily="49" charset="0"/>
              </a:rPr>
              <a:t>GetAttribute</a:t>
            </a:r>
            <a:r>
              <a:rPr lang="en-GB" sz="2000" dirty="0">
                <a:latin typeface="Courier New" pitchFamily="49" charset="0"/>
              </a:rPr>
              <a:t> ( “/</a:t>
            </a:r>
            <a:r>
              <a:rPr lang="en-GB" sz="2000" dirty="0" err="1" smtClean="0">
                <a:latin typeface="Courier New" pitchFamily="49" charset="0"/>
              </a:rPr>
              <a:t>NodeList</a:t>
            </a:r>
            <a:r>
              <a:rPr lang="en-GB" sz="2000" dirty="0" smtClean="0">
                <a:latin typeface="Courier New" pitchFamily="49" charset="0"/>
              </a:rPr>
              <a:t>/5/</a:t>
            </a:r>
            <a:r>
              <a:rPr lang="en-GB" sz="2000" dirty="0" err="1" smtClean="0">
                <a:latin typeface="Courier New" pitchFamily="49" charset="0"/>
              </a:rPr>
              <a:t>NetDevice</a:t>
            </a:r>
            <a:r>
              <a:rPr lang="en-GB" sz="2000" dirty="0">
                <a:latin typeface="Courier New" pitchFamily="49" charset="0"/>
              </a:rPr>
              <a:t>/3/$ns3::</a:t>
            </a:r>
            <a:r>
              <a:rPr lang="en-GB" sz="2000" dirty="0" err="1">
                <a:latin typeface="Courier New" pitchFamily="49" charset="0"/>
              </a:rPr>
              <a:t>WifiNetDevice</a:t>
            </a:r>
            <a:r>
              <a:rPr lang="en-GB" sz="2000" dirty="0">
                <a:latin typeface="Courier New" pitchFamily="49" charset="0"/>
              </a:rPr>
              <a:t>/</a:t>
            </a:r>
            <a:r>
              <a:rPr lang="en-GB" sz="2000" dirty="0" err="1">
                <a:latin typeface="Courier New" pitchFamily="49" charset="0"/>
              </a:rPr>
              <a:t>Phy</a:t>
            </a:r>
            <a:r>
              <a:rPr lang="en-GB" sz="2000" dirty="0">
                <a:latin typeface="Courier New" pitchFamily="49" charset="0"/>
              </a:rPr>
              <a:t>/$ns3::</a:t>
            </a:r>
            <a:r>
              <a:rPr lang="en-GB" sz="2000" dirty="0" err="1">
                <a:latin typeface="Courier New" pitchFamily="49" charset="0"/>
              </a:rPr>
              <a:t>YansWifiPhy</a:t>
            </a:r>
            <a:r>
              <a:rPr lang="en-GB" sz="2000" dirty="0">
                <a:latin typeface="Courier New" pitchFamily="49" charset="0"/>
              </a:rPr>
              <a:t>/</a:t>
            </a:r>
            <a:r>
              <a:rPr lang="en-GB" sz="2000" dirty="0" err="1">
                <a:latin typeface="Courier New" pitchFamily="49" charset="0"/>
              </a:rPr>
              <a:t>TxGain</a:t>
            </a:r>
            <a:r>
              <a:rPr lang="en-GB" sz="2000" dirty="0">
                <a:latin typeface="Courier New" pitchFamily="49" charset="0"/>
              </a:rPr>
              <a:t>”, </a:t>
            </a:r>
            <a:r>
              <a:rPr lang="en-GB" sz="2000" dirty="0" smtClean="0">
                <a:latin typeface="Courier New" pitchFamily="49" charset="0"/>
              </a:rPr>
              <a:t>d);</a:t>
            </a:r>
            <a:endParaRPr lang="en-GB" sz="2000" dirty="0">
              <a:latin typeface="Courier New" pitchFamily="49" charset="0"/>
            </a:endParaRP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dirty="0"/>
              <a:t>Users can get </a:t>
            </a:r>
            <a:r>
              <a:rPr lang="en-GB" dirty="0" err="1"/>
              <a:t>Ptrs</a:t>
            </a:r>
            <a:r>
              <a:rPr lang="en-GB" dirty="0"/>
              <a:t> to instances also, and </a:t>
            </a:r>
            <a:r>
              <a:rPr lang="en-GB" dirty="0" err="1"/>
              <a:t>Ptrs</a:t>
            </a:r>
            <a:r>
              <a:rPr lang="en-GB" dirty="0"/>
              <a:t> to trace sources, in the same way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A2EED21A-0DAC-4264-B55B-4AECA83B9CC6}" type="slidenum">
              <a:rPr lang="en-GB"/>
              <a:pPr/>
              <a:t>17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84880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01025" cy="858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Attribute documentation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FC9F80B6-4050-47C8-8EE0-B255F9D12BC6}" type="slidenum">
              <a:rPr lang="en-GB"/>
              <a:pPr/>
              <a:t>18</a:t>
            </a:fld>
            <a:endParaRPr lang="en-GB"/>
          </a:p>
        </p:txBody>
      </p:sp>
      <p:pic>
        <p:nvPicPr>
          <p:cNvPr id="716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295400"/>
            <a:ext cx="8313738" cy="4695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5553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01025" cy="858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Options to manipulate attributes</a:t>
            </a:r>
          </a:p>
        </p:txBody>
      </p:sp>
      <p:sp>
        <p:nvSpPr>
          <p:cNvPr id="72706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610600" cy="4875213"/>
          </a:xfrm>
          <a:ln/>
        </p:spPr>
        <p:txBody>
          <a:bodyPr/>
          <a:lstStyle/>
          <a:p>
            <a:pPr marL="311150" indent="-311150">
              <a:lnSpc>
                <a:spcPct val="80000"/>
              </a:lnSpc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000"/>
              <a:t>Individual object attributes often derive from default values</a:t>
            </a:r>
          </a:p>
          <a:p>
            <a:pPr marL="711200" lvl="1" indent="-254000">
              <a:lnSpc>
                <a:spcPct val="8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800"/>
              <a:t>Setting the default value will affect all subsequently created objects</a:t>
            </a:r>
          </a:p>
          <a:p>
            <a:pPr marL="711200" lvl="1" indent="-254000">
              <a:lnSpc>
                <a:spcPct val="8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800"/>
              <a:t>Ability to configure attributes on a per-object basis</a:t>
            </a:r>
          </a:p>
          <a:p>
            <a:pPr marL="311150" indent="-311150">
              <a:lnSpc>
                <a:spcPct val="80000"/>
              </a:lnSpc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000"/>
              <a:t>Set the default value of an attribute from the command-line:</a:t>
            </a:r>
          </a:p>
          <a:p>
            <a:pPr marL="711200" lvl="1" indent="-254000">
              <a:lnSpc>
                <a:spcPct val="80000"/>
              </a:lnSpc>
              <a:buClrTx/>
              <a:buFontTx/>
              <a:buNone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800">
                <a:latin typeface="Courier New" pitchFamily="49" charset="0"/>
              </a:rPr>
              <a:t>CommandLine cmd;</a:t>
            </a:r>
          </a:p>
          <a:p>
            <a:pPr marL="711200" lvl="1" indent="-254000">
              <a:lnSpc>
                <a:spcPct val="80000"/>
              </a:lnSpc>
              <a:buClrTx/>
              <a:buFontTx/>
              <a:buNone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800">
                <a:latin typeface="Courier New" pitchFamily="49" charset="0"/>
              </a:rPr>
              <a:t>cmd.Parse (argc, argv);</a:t>
            </a:r>
          </a:p>
          <a:p>
            <a:pPr marL="311150" indent="-311150">
              <a:lnSpc>
                <a:spcPct val="80000"/>
              </a:lnSpc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000"/>
              <a:t>Set the default value of an attribute with NS_ATTRIBUTE_DEFAULT</a:t>
            </a:r>
          </a:p>
          <a:p>
            <a:pPr marL="311150" indent="-311150">
              <a:lnSpc>
                <a:spcPct val="80000"/>
              </a:lnSpc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000"/>
              <a:t>Set the default value of an attribute in C++:</a:t>
            </a:r>
          </a:p>
          <a:p>
            <a:pPr marL="711200" lvl="1" indent="-254000">
              <a:lnSpc>
                <a:spcPct val="80000"/>
              </a:lnSpc>
              <a:buClrTx/>
              <a:buFontTx/>
              <a:buNone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800">
                <a:latin typeface="Courier New" pitchFamily="49" charset="0"/>
              </a:rPr>
              <a:t>Config::SetDefault ("ns3::Ipv4L3Protocol::CalcChecksum",</a:t>
            </a:r>
          </a:p>
          <a:p>
            <a:pPr marL="711200" lvl="1" indent="-254000">
              <a:lnSpc>
                <a:spcPct val="80000"/>
              </a:lnSpc>
              <a:buClrTx/>
              <a:buFontTx/>
              <a:buNone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800">
                <a:latin typeface="Courier New" pitchFamily="49" charset="0"/>
              </a:rPr>
              <a:t>BooleanValue (true));</a:t>
            </a:r>
          </a:p>
          <a:p>
            <a:pPr marL="311150" indent="-311150">
              <a:lnSpc>
                <a:spcPct val="80000"/>
              </a:lnSpc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000"/>
              <a:t>Set an attribute directly on a specic object:</a:t>
            </a:r>
          </a:p>
          <a:p>
            <a:pPr marL="711200" lvl="1" indent="-254000">
              <a:lnSpc>
                <a:spcPct val="80000"/>
              </a:lnSpc>
              <a:buClrTx/>
              <a:buFontTx/>
              <a:buNone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800">
                <a:latin typeface="Courier New" pitchFamily="49" charset="0"/>
              </a:rPr>
              <a:t>Ptr&lt;CsmaChannel&gt; csmaChannel = ...;</a:t>
            </a:r>
          </a:p>
          <a:p>
            <a:pPr marL="711200" lvl="1" indent="-254000">
              <a:lnSpc>
                <a:spcPct val="80000"/>
              </a:lnSpc>
              <a:buClrTx/>
              <a:buFontTx/>
              <a:buNone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800">
                <a:latin typeface="Courier New" pitchFamily="49" charset="0"/>
              </a:rPr>
              <a:t>csmaChannel-&gt;SetAttribute ("DataRate",</a:t>
            </a:r>
          </a:p>
          <a:p>
            <a:pPr marL="711200" lvl="1" indent="-254000">
              <a:lnSpc>
                <a:spcPct val="80000"/>
              </a:lnSpc>
              <a:buClrTx/>
              <a:buFontTx/>
              <a:buNone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800">
                <a:latin typeface="Courier New" pitchFamily="49" charset="0"/>
              </a:rPr>
              <a:t>StringValue ("5Mbps"));</a:t>
            </a:r>
          </a:p>
          <a:p>
            <a:pPr marL="311150" indent="-311150">
              <a:lnSpc>
                <a:spcPct val="80000"/>
              </a:lnSpc>
              <a:buClrTx/>
              <a:buFontTx/>
              <a:buNone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FC9F80B6-4050-47C8-8EE0-B255F9D12BC6}" type="slidenum">
              <a:rPr lang="en-GB"/>
              <a:pPr/>
              <a:t>19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73305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74625"/>
            <a:ext cx="8229600" cy="1068388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 smtClean="0"/>
              <a:t>Object </a:t>
            </a:r>
            <a:r>
              <a:rPr lang="en-GB" dirty="0"/>
              <a:t>metadata system</a:t>
            </a:r>
          </a:p>
        </p:txBody>
      </p:sp>
      <p:sp>
        <p:nvSpPr>
          <p:cNvPr id="6144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657600"/>
          </a:xfrm>
          <a:ln/>
        </p:spPr>
        <p:txBody>
          <a:bodyPr/>
          <a:lstStyle/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dirty="0"/>
              <a:t>ns-3 is, at heart, a C++ object system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dirty="0"/>
              <a:t>ns-3 objects that inherit from base class ns3::Object get several additional features</a:t>
            </a:r>
          </a:p>
          <a:p>
            <a:pPr lvl="1"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dirty="0"/>
              <a:t>smart-pointer memory management (Class </a:t>
            </a:r>
            <a:r>
              <a:rPr lang="en-GB" dirty="0" err="1"/>
              <a:t>Ptr</a:t>
            </a:r>
            <a:r>
              <a:rPr lang="en-GB" dirty="0"/>
              <a:t>)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dirty="0" smtClean="0"/>
              <a:t>dynamic </a:t>
            </a:r>
            <a:r>
              <a:rPr lang="en-GB" dirty="0"/>
              <a:t>run-time object aggregation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dirty="0"/>
              <a:t>an attribute </a:t>
            </a:r>
            <a:r>
              <a:rPr lang="en-GB" dirty="0" smtClean="0"/>
              <a:t>system</a:t>
            </a:r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AE048228-C4C8-4BB2-9238-EAB3B8DDDA9D}" type="slidenum">
              <a:rPr lang="en-GB"/>
              <a:pPr/>
              <a:t>2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84601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74625"/>
            <a:ext cx="8229600" cy="1068388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 smtClean="0"/>
              <a:t>Summary on ns-3 objects</a:t>
            </a:r>
            <a:endParaRPr lang="en-GB" dirty="0"/>
          </a:p>
        </p:txBody>
      </p:sp>
      <p:sp>
        <p:nvSpPr>
          <p:cNvPr id="6144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657600"/>
          </a:xfrm>
          <a:ln/>
        </p:spPr>
        <p:txBody>
          <a:bodyPr/>
          <a:lstStyle/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dirty="0" smtClean="0"/>
              <a:t>ns-3 </a:t>
            </a:r>
            <a:r>
              <a:rPr lang="en-GB" dirty="0"/>
              <a:t>objects that inherit from base class ns3::Object get several additional features</a:t>
            </a:r>
          </a:p>
          <a:p>
            <a:pPr marL="971550" lvl="1" indent="-514350">
              <a:buFont typeface="+mj-lt"/>
              <a:buAutoNum type="arabicPeriod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dirty="0"/>
              <a:t>smart-pointer memory management (Class </a:t>
            </a:r>
            <a:r>
              <a:rPr lang="en-GB" dirty="0" err="1"/>
              <a:t>Ptr</a:t>
            </a:r>
            <a:r>
              <a:rPr lang="en-GB" dirty="0"/>
              <a:t>)</a:t>
            </a:r>
          </a:p>
          <a:p>
            <a:pPr marL="971550" lvl="1" indent="-514350">
              <a:buFont typeface="+mj-lt"/>
              <a:buAutoNum type="arabicPeriod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dirty="0" smtClean="0"/>
              <a:t>dynamic </a:t>
            </a:r>
            <a:r>
              <a:rPr lang="en-GB" dirty="0"/>
              <a:t>run-time object aggregation</a:t>
            </a:r>
          </a:p>
          <a:p>
            <a:pPr marL="971550" lvl="1" indent="-514350">
              <a:buFont typeface="+mj-lt"/>
              <a:buAutoNum type="arabicPeriod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dirty="0"/>
              <a:t>an attribute </a:t>
            </a:r>
            <a:r>
              <a:rPr lang="en-GB" dirty="0" smtClean="0"/>
              <a:t>system</a:t>
            </a:r>
          </a:p>
          <a:p>
            <a:pPr marL="971550" lvl="1" indent="-514350">
              <a:buFont typeface="+mj-lt"/>
              <a:buAutoNum type="arabicPeriod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endParaRPr lang="en-GB" dirty="0"/>
          </a:p>
          <a:p>
            <a:pPr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dirty="0" smtClean="0"/>
              <a:t>These types of objects are allocated on the heap, not on the stack</a:t>
            </a:r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AE048228-C4C8-4BB2-9238-EAB3B8DDDA9D}" type="slidenum">
              <a:rPr lang="en-GB"/>
              <a:pPr/>
              <a:t>20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79009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Smart pointers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Smart pointers in ns-3 use reference counting to improve memory management</a:t>
            </a:r>
          </a:p>
          <a:p>
            <a:r>
              <a:rPr lang="en-US" sz="2800" dirty="0" smtClean="0"/>
              <a:t>The class 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ns3::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2800" dirty="0" smtClean="0"/>
              <a:t> is semantically similar to a traditional pointer, but the object pointed to will be deleted when all references to the pointer are gone</a:t>
            </a:r>
          </a:p>
          <a:p>
            <a:r>
              <a:rPr lang="en-US" sz="2800" dirty="0" smtClean="0"/>
              <a:t>ns-3 heap-allocated objects should use the </a:t>
            </a:r>
            <a:r>
              <a:rPr lang="en-US" sz="2800" dirty="0" err="1" smtClean="0"/>
              <a:t>templated</a:t>
            </a:r>
            <a:r>
              <a:rPr lang="en-US" sz="2800" dirty="0" smtClean="0"/>
              <a:t> Create&lt;&gt;() or </a:t>
            </a:r>
            <a:r>
              <a:rPr lang="en-US" sz="2800" dirty="0" err="1" smtClean="0"/>
              <a:t>CreateObject</a:t>
            </a:r>
            <a:r>
              <a:rPr lang="en-US" sz="2800" dirty="0" smtClean="0"/>
              <a:t>&lt;&gt; () methods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096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305800" cy="4872038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WifiNetDevice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dev = 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CreateObject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WifiNetDevice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();</a:t>
            </a: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&lt;Packet&gt;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pkt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Create&lt;Packet&gt; ();</a:t>
            </a:r>
          </a:p>
          <a:p>
            <a:pPr marL="0" indent="0">
              <a:buNone/>
            </a:pPr>
            <a:r>
              <a:rPr lang="en-US" dirty="0" smtClean="0"/>
              <a:t>(instead of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Packet* = new Packet;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why Create&lt;&gt; vs </a:t>
            </a:r>
            <a:r>
              <a:rPr lang="en-US" dirty="0" err="1" smtClean="0"/>
              <a:t>CreateObject</a:t>
            </a:r>
            <a:r>
              <a:rPr lang="en-US" dirty="0" smtClean="0"/>
              <a:t>&lt;&gt;?</a:t>
            </a:r>
          </a:p>
          <a:p>
            <a:r>
              <a:rPr lang="en-US" sz="2800" dirty="0" smtClean="0"/>
              <a:t>two different base classes; generally use </a:t>
            </a:r>
            <a:r>
              <a:rPr lang="en-US" sz="2800" dirty="0" err="1" smtClean="0"/>
              <a:t>CreateObject</a:t>
            </a:r>
            <a:r>
              <a:rPr lang="en-US" sz="2800" dirty="0" smtClean="0"/>
              <a:t>&lt;&gt;(), but Create&lt;&gt; for Packet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5881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run-time object aggregation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feature is similar to "Component Object Model (COM)"-- allows interfaces (objects) to be aggregated at run-time instead of at compile time</a:t>
            </a:r>
          </a:p>
          <a:p>
            <a:r>
              <a:rPr lang="en-US" dirty="0" smtClean="0"/>
              <a:t>Useful for binding dissimilar objects together without adding pointers to each other in the classes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7051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ns-3 Node protocol stacks are added via aggregation</a:t>
            </a:r>
          </a:p>
          <a:p>
            <a:pPr lvl="1"/>
            <a:r>
              <a:rPr lang="en-US" dirty="0" smtClean="0"/>
              <a:t>The IP stack can be found from a Node pointer without class Node knowing about it</a:t>
            </a:r>
          </a:p>
          <a:p>
            <a:r>
              <a:rPr lang="en-US" dirty="0" smtClean="0"/>
              <a:t>Energy models are typically aggregated to nodes</a:t>
            </a:r>
          </a:p>
          <a:p>
            <a:r>
              <a:rPr lang="en-US" dirty="0" smtClean="0"/>
              <a:t>To find interfaces, use </a:t>
            </a:r>
            <a:r>
              <a:rPr lang="en-US" dirty="0" err="1" smtClean="0"/>
              <a:t>GetObject</a:t>
            </a:r>
            <a:r>
              <a:rPr lang="en-US" dirty="0" smtClean="0"/>
              <a:t>&lt;&gt;(); e.g.</a:t>
            </a:r>
          </a:p>
          <a:p>
            <a:pPr marL="0" indent="0">
              <a:buNone/>
            </a:pP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&lt;Ipv4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 ipv4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m_node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GetObject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&lt;Ipv4&gt; ();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565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Attributes and default values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FC9F80B6-4050-47C8-8EE0-B255F9D12BC6}" type="slidenum">
              <a:rPr lang="en-GB"/>
              <a:pPr/>
              <a:t>7</a:t>
            </a:fld>
            <a:endParaRPr lang="en-GB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24000"/>
            <a:ext cx="8115300" cy="42195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Rectangle 5"/>
          <p:cNvSpPr/>
          <p:nvPr/>
        </p:nvSpPr>
        <p:spPr bwMode="auto">
          <a:xfrm>
            <a:off x="304800" y="2209800"/>
            <a:ext cx="7924800" cy="228600"/>
          </a:xfrm>
          <a:prstGeom prst="rect">
            <a:avLst/>
          </a:prstGeom>
          <a:solidFill>
            <a:srgbClr val="006600">
              <a:alpha val="27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04800" y="5181600"/>
            <a:ext cx="4114800" cy="152400"/>
          </a:xfrm>
          <a:prstGeom prst="rect">
            <a:avLst/>
          </a:prstGeom>
          <a:solidFill>
            <a:srgbClr val="006600">
              <a:alpha val="27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632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19100"/>
            <a:ext cx="8229600" cy="581025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ns-3 attribute system</a:t>
            </a:r>
          </a:p>
        </p:txBody>
      </p:sp>
      <p:sp>
        <p:nvSpPr>
          <p:cNvPr id="6041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266825"/>
            <a:ext cx="8229600" cy="4679950"/>
          </a:xfrm>
          <a:ln/>
        </p:spPr>
        <p:txBody>
          <a:bodyPr/>
          <a:lstStyle/>
          <a:p>
            <a:pPr marL="311150" indent="-307975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400" u="sng"/>
              <a:t>Problem:</a:t>
            </a:r>
            <a:r>
              <a:rPr lang="en-US" sz="2400"/>
              <a:t>  Researchers want to identify all of the values affecting the results of their simulations</a:t>
            </a:r>
          </a:p>
          <a:p>
            <a:pPr marL="708025" lvl="1" indent="-250825">
              <a:lnSpc>
                <a:spcPct val="9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000"/>
              <a:t>and configure them easily</a:t>
            </a:r>
          </a:p>
          <a:p>
            <a:pPr marL="311150" indent="-307975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400" u="sng"/>
              <a:t>ns-3 solution:</a:t>
            </a:r>
            <a:r>
              <a:rPr lang="en-US" sz="2400"/>
              <a:t>  Each ns-3 object has a set of attributes:</a:t>
            </a:r>
          </a:p>
          <a:p>
            <a:pPr marL="708025" lvl="1" indent="-250825">
              <a:lnSpc>
                <a:spcPct val="9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000"/>
              <a:t>A name, help text</a:t>
            </a:r>
          </a:p>
          <a:p>
            <a:pPr marL="708025" lvl="1" indent="-250825">
              <a:lnSpc>
                <a:spcPct val="9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000"/>
              <a:t>A type</a:t>
            </a:r>
          </a:p>
          <a:p>
            <a:pPr marL="708025" lvl="1" indent="-250825">
              <a:lnSpc>
                <a:spcPct val="9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000"/>
              <a:t>An initial value</a:t>
            </a:r>
          </a:p>
          <a:p>
            <a:pPr marL="311150" indent="-307975">
              <a:lnSpc>
                <a:spcPct val="90000"/>
              </a:lnSpc>
              <a:spcBef>
                <a:spcPts val="700"/>
              </a:spcBef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400"/>
              <a:t>Control all simulation parameters for static objects</a:t>
            </a:r>
          </a:p>
          <a:p>
            <a:pPr marL="311150" indent="-307975">
              <a:lnSpc>
                <a:spcPct val="90000"/>
              </a:lnSpc>
              <a:spcBef>
                <a:spcPts val="700"/>
              </a:spcBef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400"/>
              <a:t>Dump and read them all in configuration files</a:t>
            </a:r>
          </a:p>
          <a:p>
            <a:pPr marL="311150" indent="-307975">
              <a:lnSpc>
                <a:spcPct val="90000"/>
              </a:lnSpc>
              <a:spcBef>
                <a:spcPts val="700"/>
              </a:spcBef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400"/>
              <a:t>Visualize them in a GUI</a:t>
            </a:r>
          </a:p>
          <a:p>
            <a:pPr marL="311150" indent="-307975">
              <a:lnSpc>
                <a:spcPct val="90000"/>
              </a:lnSpc>
              <a:spcBef>
                <a:spcPts val="700"/>
              </a:spcBef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400"/>
              <a:t>Makes it easy to verify the parameters of a simulation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016AFFD8-8F36-4831-8B33-ECF363B7375B}" type="slidenum">
              <a:rPr lang="en-GB"/>
              <a:pPr/>
              <a:t>8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44664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74625"/>
            <a:ext cx="8229600" cy="1068388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Short digression: Object metadata system</a:t>
            </a:r>
          </a:p>
        </p:txBody>
      </p:sp>
      <p:sp>
        <p:nvSpPr>
          <p:cNvPr id="6144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657600"/>
          </a:xfrm>
          <a:ln/>
        </p:spPr>
        <p:txBody>
          <a:bodyPr/>
          <a:lstStyle/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/>
              <a:t>ns-3 is, at heart, a C++ object system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/>
              <a:t>ns-3 objects that inherit from base class ns3::Object get several additional features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/>
              <a:t>dynamic run-time object aggregation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/>
              <a:t>an attribute system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/>
              <a:t>smart-pointer memory management (Class Ptr)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AE048228-C4C8-4BB2-9238-EAB3B8DDDA9D}" type="slidenum">
              <a:rPr lang="en-GB"/>
              <a:pPr/>
              <a:t>9</a:t>
            </a:fld>
            <a:endParaRPr lang="en-GB"/>
          </a:p>
        </p:txBody>
      </p:sp>
      <p:sp>
        <p:nvSpPr>
          <p:cNvPr id="61443" name="AutoShape 3"/>
          <p:cNvSpPr>
            <a:spLocks noChangeArrowheads="1"/>
          </p:cNvSpPr>
          <p:nvPr/>
        </p:nvSpPr>
        <p:spPr bwMode="auto">
          <a:xfrm flipH="1">
            <a:off x="4419600" y="3886200"/>
            <a:ext cx="914400" cy="381000"/>
          </a:xfrm>
          <a:prstGeom prst="rightArrow">
            <a:avLst>
              <a:gd name="adj1" fmla="val 50000"/>
              <a:gd name="adj2" fmla="val 60000"/>
            </a:avLst>
          </a:prstGeom>
          <a:solidFill>
            <a:srgbClr val="00B8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4" name="AutoShape 4"/>
          <p:cNvSpPr>
            <a:spLocks noChangeArrowheads="1"/>
          </p:cNvSpPr>
          <p:nvPr/>
        </p:nvSpPr>
        <p:spPr bwMode="auto">
          <a:xfrm>
            <a:off x="546100" y="5600700"/>
            <a:ext cx="8153400" cy="533400"/>
          </a:xfrm>
          <a:prstGeom prst="roundRect">
            <a:avLst>
              <a:gd name="adj" fmla="val 16667"/>
            </a:avLst>
          </a:prstGeom>
          <a:solidFill>
            <a:srgbClr val="80808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5" name="AutoShape 5"/>
          <p:cNvSpPr>
            <a:spLocks noChangeArrowheads="1"/>
          </p:cNvSpPr>
          <p:nvPr/>
        </p:nvSpPr>
        <p:spPr bwMode="auto">
          <a:xfrm>
            <a:off x="469900" y="5524500"/>
            <a:ext cx="8153400" cy="5334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6" name="Text Box 6"/>
          <p:cNvSpPr txBox="1">
            <a:spLocks noChangeArrowheads="1"/>
          </p:cNvSpPr>
          <p:nvPr/>
        </p:nvSpPr>
        <p:spPr bwMode="auto">
          <a:xfrm>
            <a:off x="841375" y="5600700"/>
            <a:ext cx="5358688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400" smtClean="0">
                <a:solidFill>
                  <a:srgbClr val="000000"/>
                </a:solidFill>
              </a:rPr>
              <a:t>We focus here on the attribute system</a:t>
            </a: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99342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070C0"/>
      </a:hlink>
      <a:folHlink>
        <a:srgbClr val="0070C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2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2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2354</TotalTime>
  <Words>1068</Words>
  <Application>Microsoft Office PowerPoint</Application>
  <PresentationFormat>On-screen Show (4:3)</PresentationFormat>
  <Paragraphs>175</Paragraphs>
  <Slides>20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Courier New</vt:lpstr>
      <vt:lpstr>Times New Roman</vt:lpstr>
      <vt:lpstr>Default Design</vt:lpstr>
      <vt:lpstr>PowerPoint Presentation</vt:lpstr>
      <vt:lpstr>Object metadata system</vt:lpstr>
      <vt:lpstr>Smart pointers</vt:lpstr>
      <vt:lpstr>Examples</vt:lpstr>
      <vt:lpstr>Dynamic run-time object aggregation</vt:lpstr>
      <vt:lpstr>Usage</vt:lpstr>
      <vt:lpstr>Attributes and default values</vt:lpstr>
      <vt:lpstr>ns-3 attribute system</vt:lpstr>
      <vt:lpstr>Short digression: Object metadata system</vt:lpstr>
      <vt:lpstr>Use cases for attributes</vt:lpstr>
      <vt:lpstr>Use cases for attributes (cont.)‏</vt:lpstr>
      <vt:lpstr>How to handle attributes</vt:lpstr>
      <vt:lpstr>Navigating the attributes</vt:lpstr>
      <vt:lpstr>Attribute namespace</vt:lpstr>
      <vt:lpstr>Navigating the attributes using paths</vt:lpstr>
      <vt:lpstr>What users will do</vt:lpstr>
      <vt:lpstr>Fine-grained attribute handling</vt:lpstr>
      <vt:lpstr>Attribute documentation</vt:lpstr>
      <vt:lpstr>Options to manipulate attributes</vt:lpstr>
      <vt:lpstr>Summary on ns-3 objects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ns-3 overview for WiFi-Alliance June 2008  prepared by Tom Henderson (tomhend@u.washington.edu)‏</dc:title>
  <dc:creator>Henderson, Thomas R</dc:creator>
  <cp:lastModifiedBy>tomh</cp:lastModifiedBy>
  <cp:revision>232</cp:revision>
  <dcterms:modified xsi:type="dcterms:W3CDTF">2016-06-13T13:49:31Z</dcterms:modified>
</cp:coreProperties>
</file>