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sldIdLst>
    <p:sldId id="256" r:id="rId2"/>
    <p:sldId id="676" r:id="rId3"/>
    <p:sldId id="667" r:id="rId4"/>
    <p:sldId id="668" r:id="rId5"/>
    <p:sldId id="669" r:id="rId6"/>
    <p:sldId id="670" r:id="rId7"/>
    <p:sldId id="671" r:id="rId8"/>
    <p:sldId id="672" r:id="rId9"/>
    <p:sldId id="673" r:id="rId10"/>
    <p:sldId id="674" r:id="rId11"/>
    <p:sldId id="675" r:id="rId12"/>
    <p:sldId id="665" r:id="rId13"/>
    <p:sldId id="666" r:id="rId14"/>
  </p:sldIdLst>
  <p:sldSz cx="9144000" cy="6858000" type="screen4x3"/>
  <p:notesSz cx="7315200" cy="9601200"/>
  <p:defaultTextStyle>
    <a:defPPr>
      <a:defRPr lang="en-GB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60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660"/>
  </p:normalViewPr>
  <p:slideViewPr>
    <p:cSldViewPr>
      <p:cViewPr varScale="1">
        <p:scale>
          <a:sx n="63" d="100"/>
          <a:sy n="63" d="100"/>
        </p:scale>
        <p:origin x="1524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9" d="100"/>
        <a:sy n="79" d="100"/>
      </p:scale>
      <p:origin x="0" y="-322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7" name="AutoShape 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59" name="AutoShape 11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0" name="AutoShape 12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1" name="AutoShape 13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2" name="AutoShape 14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3" name="AutoShape 15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4" name="AutoShape 16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5" name="AutoShape 17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6" name="AutoShape 18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8" name="AutoShape 20"/>
          <p:cNvSpPr>
            <a:spLocks noChangeArrowheads="1"/>
          </p:cNvSpPr>
          <p:nvPr/>
        </p:nvSpPr>
        <p:spPr bwMode="auto">
          <a:xfrm>
            <a:off x="0" y="0"/>
            <a:ext cx="7315200" cy="96012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sp>
        <p:nvSpPr>
          <p:cNvPr id="2069" name="Rectangle 21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135313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0" name="Rectangle 22"/>
          <p:cNvSpPr>
            <a:spLocks noGrp="1" noChangeArrowheads="1"/>
          </p:cNvSpPr>
          <p:nvPr>
            <p:ph type="dt"/>
          </p:nvPr>
        </p:nvSpPr>
        <p:spPr bwMode="auto">
          <a:xfrm>
            <a:off x="4143375" y="0"/>
            <a:ext cx="3136900" cy="4714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4056" name="Rectangle 2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46188" y="720725"/>
            <a:ext cx="4787900" cy="35909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2" name="Rectangle 24"/>
          <p:cNvSpPr>
            <a:spLocks noGrp="1" noChangeArrowheads="1"/>
          </p:cNvSpPr>
          <p:nvPr>
            <p:ph type="body"/>
          </p:nvPr>
        </p:nvSpPr>
        <p:spPr bwMode="auto">
          <a:xfrm>
            <a:off x="731838" y="4560888"/>
            <a:ext cx="5818187" cy="43116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/>
          </p:nvPr>
        </p:nvSpPr>
        <p:spPr bwMode="auto">
          <a:xfrm>
            <a:off x="0" y="9120188"/>
            <a:ext cx="3135313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/>
          </p:nvPr>
        </p:nvSpPr>
        <p:spPr bwMode="auto">
          <a:xfrm>
            <a:off x="4143375" y="9120188"/>
            <a:ext cx="3136900" cy="4460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39" tIns="49472" rIns="95139" bIns="49472" numCol="1" anchor="b" anchorCtr="0" compatLnSpc="1">
            <a:prstTxWarp prst="textNoShape">
              <a:avLst/>
            </a:prstTxWarp>
          </a:bodyPr>
          <a:lstStyle>
            <a:lvl1pPr algn="r" defTabSz="482600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82600" algn="l"/>
                <a:tab pos="966788" algn="l"/>
                <a:tab pos="1449388" algn="l"/>
                <a:tab pos="1933575" algn="l"/>
                <a:tab pos="2416175" algn="l"/>
                <a:tab pos="2900363" algn="l"/>
                <a:tab pos="3382963" algn="l"/>
                <a:tab pos="3867150" algn="l"/>
                <a:tab pos="4349750" algn="l"/>
                <a:tab pos="4832350" algn="l"/>
                <a:tab pos="5316538" algn="l"/>
                <a:tab pos="5799138" algn="l"/>
                <a:tab pos="6283325" algn="l"/>
                <a:tab pos="6765925" algn="l"/>
                <a:tab pos="7250113" algn="l"/>
                <a:tab pos="7732713" algn="l"/>
                <a:tab pos="8216900" algn="l"/>
                <a:tab pos="8699500" algn="l"/>
                <a:tab pos="9182100" algn="l"/>
                <a:tab pos="9666288" algn="l"/>
              </a:tabLst>
              <a:defRPr sz="13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4C8AA8BB-99E7-4648-BB08-A261E9BEDA3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66131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E554866E-55A0-425D-A239-0E98A11CADCC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45059" name="Text Box 1"/>
          <p:cNvSpPr txBox="1">
            <a:spLocks noChangeArrowheads="1"/>
          </p:cNvSpPr>
          <p:nvPr/>
        </p:nvSpPr>
        <p:spPr bwMode="auto">
          <a:xfrm>
            <a:off x="1219200" y="720725"/>
            <a:ext cx="4876800" cy="360045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</a:pPr>
            <a:endParaRPr lang="en-US"/>
          </a:p>
        </p:txBody>
      </p:sp>
      <p:sp>
        <p:nvSpPr>
          <p:cNvPr id="45060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731838" y="4560888"/>
            <a:ext cx="5819775" cy="4313237"/>
          </a:xfrm>
          <a:noFill/>
          <a:ln/>
        </p:spPr>
        <p:txBody>
          <a:bodyPr wrap="none" lIns="96661" tIns="48331" rIns="96661" bIns="48331" anchor="ctr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6100890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fld id="{4C8AA8BB-99E7-4648-BB08-A261E9BEDA3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395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400800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9659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A23D-B3FF-4502-901F-6DD3E2262DF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97850" cy="855662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ftr" idx="10"/>
          </p:nvPr>
        </p:nvSpPr>
        <p:spPr>
          <a:xfrm>
            <a:off x="3124200" y="6397625"/>
            <a:ext cx="2863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xfrm>
            <a:off x="6889750" y="6397625"/>
            <a:ext cx="2101850" cy="4603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42161-B637-446D-9919-7C3A5524E6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457200" y="6245225"/>
            <a:ext cx="2103438" cy="46196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E36543-8CCC-4D22-8575-5BE96674DB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197850" cy="855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8197850" cy="48720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5225"/>
            <a:ext cx="2863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 b="1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5225"/>
            <a:ext cx="21018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Clr>
                <a:srgbClr val="000000"/>
              </a:buClr>
              <a:buSzPct val="100000"/>
              <a:buFont typeface="Arial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  <a:cs typeface="+mn-cs"/>
              </a:defRPr>
            </a:lvl1pPr>
          </a:lstStyle>
          <a:p>
            <a:pPr>
              <a:defRPr/>
            </a:pPr>
            <a:fld id="{97F4F442-ECC2-4426-9D1B-1D6079B1B5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>
            <a:off x="304800" y="1219200"/>
            <a:ext cx="8534400" cy="1588"/>
          </a:xfrm>
          <a:prstGeom prst="line">
            <a:avLst/>
          </a:prstGeom>
          <a:noFill/>
          <a:ln w="38160">
            <a:solidFill>
              <a:srgbClr val="006600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27000"/>
              </a:lnSpc>
              <a:buClr>
                <a:srgbClr val="000000"/>
              </a:buClr>
              <a:buSzPct val="100000"/>
              <a:buFont typeface="Arial" charset="0"/>
              <a:buNone/>
              <a:defRPr/>
            </a:pPr>
            <a:endParaRPr lang="en-US">
              <a:cs typeface="+mn-cs"/>
            </a:endParaRPr>
          </a:p>
        </p:txBody>
      </p:sp>
      <p:pic>
        <p:nvPicPr>
          <p:cNvPr id="8" name="Picture 7" descr="ns-3.png"/>
          <p:cNvPicPr>
            <a:picLocks noChangeAspect="1"/>
          </p:cNvPicPr>
          <p:nvPr userDrawn="1"/>
        </p:nvPicPr>
        <p:blipFill>
          <a:blip r:embed="rId5" cstate="print"/>
          <a:stretch>
            <a:fillRect/>
          </a:stretch>
        </p:blipFill>
        <p:spPr>
          <a:xfrm>
            <a:off x="152400" y="6204277"/>
            <a:ext cx="1143000" cy="65372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61" r:id="rId2"/>
    <p:sldLayoutId id="2147483662" r:id="rId3"/>
  </p:sldLayoutIdLst>
  <p:hf hdr="0" dt="0"/>
  <p:txStyles>
    <p:titleStyle>
      <a:lvl1pPr algn="l" defTabSz="4572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2pPr>
      <a:lvl3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3pPr>
      <a:lvl4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4pPr>
      <a:lvl5pPr algn="l" defTabSz="457200" rtl="0" eaLnBrk="0" fontAlgn="base" hangingPunct="0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5pPr>
      <a:lvl6pPr marL="4572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6pPr>
      <a:lvl7pPr marL="9144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7pPr>
      <a:lvl8pPr marL="13716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8pPr>
      <a:lvl9pPr marL="1828800" algn="l" defTabSz="457200" rtl="0" fontAlgn="base">
        <a:lnSpc>
          <a:spcPct val="27000"/>
        </a:lnSpc>
        <a:spcBef>
          <a:spcPct val="0"/>
        </a:spcBef>
        <a:spcAft>
          <a:spcPct val="0"/>
        </a:spcAft>
        <a:buClr>
          <a:srgbClr val="6600FF"/>
        </a:buClr>
        <a:buSzPct val="100000"/>
        <a:buFont typeface="Arial" charset="0"/>
        <a:defRPr sz="3200" b="1">
          <a:solidFill>
            <a:srgbClr val="6600FF"/>
          </a:solidFill>
          <a:latin typeface="Arial" charset="0"/>
        </a:defRPr>
      </a:lvl9pPr>
    </p:titleStyle>
    <p:bodyStyle>
      <a:lvl1pPr marL="311150" indent="-311150" algn="l" defTabSz="457200" rtl="0" eaLnBrk="0" fontAlgn="base" hangingPunct="0">
        <a:lnSpc>
          <a:spcPct val="100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11200" indent="-254000" algn="l" defTabSz="457200" rtl="0" eaLnBrk="0" fontAlgn="base" hangingPunct="0">
        <a:lnSpc>
          <a:spcPct val="100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800">
          <a:solidFill>
            <a:srgbClr val="000000"/>
          </a:solidFill>
          <a:latin typeface="+mn-lt"/>
        </a:defRPr>
      </a:lvl2pPr>
      <a:lvl3pPr marL="1143000" indent="-228600" algn="l" defTabSz="457200" rtl="0" eaLnBrk="0" fontAlgn="base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Arial" charset="0"/>
        <a:buChar char="•"/>
        <a:defRPr sz="2400">
          <a:solidFill>
            <a:srgbClr val="000000"/>
          </a:solidFill>
          <a:latin typeface="+mn-lt"/>
        </a:defRPr>
      </a:lvl3pPr>
      <a:lvl4pPr marL="16002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–"/>
        <a:defRPr sz="2000">
          <a:solidFill>
            <a:srgbClr val="000000"/>
          </a:solidFill>
          <a:latin typeface="+mn-lt"/>
        </a:defRPr>
      </a:lvl4pPr>
      <a:lvl5pPr marL="2057400" indent="-228600" algn="l" defTabSz="457200" rtl="0" eaLnBrk="0" fontAlgn="base" hangingPunct="0">
        <a:lnSpc>
          <a:spcPct val="100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5pPr>
      <a:lvl6pPr marL="25146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6pPr>
      <a:lvl7pPr marL="29718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7pPr>
      <a:lvl8pPr marL="34290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8pPr>
      <a:lvl9pPr marL="3886200" indent="-228600" algn="l" defTabSz="457200" rtl="0" fontAlgn="base">
        <a:lnSpc>
          <a:spcPct val="27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Arial" charset="0"/>
        <a:buChar char="»"/>
        <a:defRPr sz="20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subTitle" idx="4294967295"/>
          </p:nvPr>
        </p:nvSpPr>
        <p:spPr>
          <a:xfrm>
            <a:off x="533400" y="2590800"/>
            <a:ext cx="7620000" cy="1676400"/>
          </a:xfrm>
        </p:spPr>
        <p:txBody>
          <a:bodyPr anchor="t"/>
          <a:lstStyle/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ns-3 Training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b="1" dirty="0" smtClean="0">
                <a:solidFill>
                  <a:srgbClr val="006600"/>
                </a:solidFill>
                <a:ea typeface="+mj-ea"/>
                <a:cs typeface="+mj-cs"/>
              </a:rPr>
              <a:t>Visualization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endParaRPr lang="en-US" b="1" dirty="0">
              <a:solidFill>
                <a:srgbClr val="006600"/>
              </a:solidFill>
              <a:ea typeface="+mj-ea"/>
              <a:cs typeface="+mj-cs"/>
            </a:endParaRP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+mj-ea"/>
                <a:cs typeface="+mj-cs"/>
              </a:rPr>
              <a:t>ns-3 Annual Meeting</a:t>
            </a:r>
          </a:p>
          <a:p>
            <a:pPr marL="0" indent="0" algn="ctr" eaLnBrk="1" hangingPunct="1">
              <a:buNone/>
              <a:tabLst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  <a:tab pos="9601200" algn="l"/>
              </a:tabLst>
              <a:defRPr/>
            </a:pPr>
            <a:r>
              <a:rPr lang="en-US" sz="2400" dirty="0" smtClean="0">
                <a:solidFill>
                  <a:schemeClr val="tx1"/>
                </a:solidFill>
                <a:ea typeface="+mj-ea"/>
                <a:cs typeface="+mj-cs"/>
              </a:rPr>
              <a:t>June 2016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51842161-B637-446D-9919-7C3A5524E6A7}" type="slidenum">
              <a:rPr lang="en-GB" smtClean="0"/>
              <a:pPr>
                <a:defRPr/>
              </a:pPr>
              <a:t>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FlowMonitor configuration</a:t>
            </a:r>
            <a:endParaRPr lang="en-US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905000"/>
            <a:ext cx="8359259" cy="3581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838200"/>
          </a:xfrm>
        </p:spPr>
        <p:txBody>
          <a:bodyPr/>
          <a:lstStyle/>
          <a:p>
            <a:r>
              <a:rPr lang="en-US" sz="2000" smtClean="0">
                <a:latin typeface="Courier New" pitchFamily="49" charset="0"/>
                <a:cs typeface="Courier New" pitchFamily="49" charset="0"/>
              </a:rPr>
              <a:t>example/wireless/wifi-hidden-terminal.cc</a:t>
            </a:r>
            <a:endParaRPr lang="en-US" sz="20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1000" y="2057400"/>
            <a:ext cx="3581400" cy="3810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04800" y="3048000"/>
            <a:ext cx="8382000" cy="2362200"/>
          </a:xfrm>
          <a:prstGeom prst="rect">
            <a:avLst/>
          </a:prstGeom>
          <a:solidFill>
            <a:srgbClr val="006600">
              <a:alpha val="27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27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Arial" charset="0"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33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FlowMonitor output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This program exports statistics to stdout</a:t>
            </a:r>
          </a:p>
          <a:p>
            <a:r>
              <a:rPr lang="en-US" smtClean="0"/>
              <a:t>Other examples integrate with PyViz </a:t>
            </a:r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048000"/>
            <a:ext cx="4168140" cy="262128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28255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8150"/>
            <a:ext cx="4953000" cy="584775"/>
          </a:xfrm>
        </p:spPr>
        <p:txBody>
          <a:bodyPr/>
          <a:lstStyle/>
          <a:p>
            <a:r>
              <a:rPr lang="en-US" smtClean="0"/>
              <a:t>NetAnim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452562"/>
            <a:ext cx="8197850" cy="48720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smtClean="0"/>
              <a:t>"</a:t>
            </a:r>
            <a:r>
              <a:rPr lang="en-US" sz="2400" dirty="0" err="1" smtClean="0"/>
              <a:t>NetAnim</a:t>
            </a:r>
            <a:r>
              <a:rPr lang="en-US" sz="2400" dirty="0" smtClean="0"/>
              <a:t>" by George Riley and John Abraham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790700" y="5492234"/>
            <a:ext cx="659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pyviz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981200"/>
            <a:ext cx="2209800" cy="42579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2057400"/>
            <a:ext cx="209834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981200"/>
            <a:ext cx="1924050" cy="41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2325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NetAnim key features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Animate packets over wired-links and wireless-links</a:t>
            </a:r>
          </a:p>
          <a:p>
            <a:pPr lvl="1"/>
            <a:r>
              <a:rPr lang="en-US" sz="2400" smtClean="0"/>
              <a:t>limited support for LTE traces</a:t>
            </a:r>
          </a:p>
          <a:p>
            <a:r>
              <a:rPr lang="en-US" sz="2800" smtClean="0"/>
              <a:t>Packet timeline with regex filter on packet meta-data. </a:t>
            </a:r>
          </a:p>
          <a:p>
            <a:r>
              <a:rPr lang="en-US" sz="2800" smtClean="0"/>
              <a:t>Node position statistics with node trajectory plotting (path of a mobile node). </a:t>
            </a:r>
          </a:p>
          <a:p>
            <a:r>
              <a:rPr lang="en-US" sz="2800" smtClean="0"/>
              <a:t>Print brief packet-meta data on packets</a:t>
            </a:r>
          </a:p>
          <a:p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632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preferred visualizer for ns-3</a:t>
            </a:r>
          </a:p>
          <a:p>
            <a:r>
              <a:rPr lang="en-US" dirty="0" smtClean="0"/>
              <a:t>Several tools have been developed over the years, with some scope limitations</a:t>
            </a:r>
          </a:p>
          <a:p>
            <a:pPr lvl="1"/>
            <a:r>
              <a:rPr lang="en-US" dirty="0" err="1" smtClean="0"/>
              <a:t>Pyviz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FlowMonitor</a:t>
            </a:r>
            <a:r>
              <a:rPr lang="en-US" dirty="0" smtClean="0"/>
              <a:t> (statistics with </a:t>
            </a:r>
            <a:r>
              <a:rPr lang="en-US" dirty="0" err="1" smtClean="0"/>
              <a:t>Pyviz</a:t>
            </a:r>
            <a:r>
              <a:rPr lang="en-US" dirty="0" smtClean="0"/>
              <a:t> linkage)</a:t>
            </a:r>
          </a:p>
          <a:p>
            <a:pPr lvl="1"/>
            <a:r>
              <a:rPr lang="en-US" dirty="0" err="1" smtClean="0"/>
              <a:t>NetAnim</a:t>
            </a:r>
            <a:r>
              <a:rPr lang="en-US" dirty="0"/>
              <a:t> </a:t>
            </a:r>
            <a:r>
              <a:rPr lang="en-US" dirty="0" smtClean="0"/>
              <a:t>(George Riley and John Abraham)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196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PyViz overview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Developed by Gustavo </a:t>
            </a:r>
            <a:r>
              <a:rPr lang="en-US" sz="2800" dirty="0" err="1" smtClean="0"/>
              <a:t>Carneiro</a:t>
            </a:r>
            <a:endParaRPr lang="en-US" sz="2800" dirty="0" smtClean="0"/>
          </a:p>
          <a:p>
            <a:r>
              <a:rPr lang="en-US" sz="2800" dirty="0" smtClean="0"/>
              <a:t>Live simulation visualizer (no trace files)</a:t>
            </a:r>
          </a:p>
          <a:p>
            <a:r>
              <a:rPr lang="en-US" sz="2800" dirty="0" smtClean="0"/>
              <a:t>Useful for debugging</a:t>
            </a:r>
          </a:p>
          <a:p>
            <a:pPr lvl="1"/>
            <a:r>
              <a:rPr lang="en-US" sz="2400" dirty="0" smtClean="0"/>
              <a:t>mobility model behavior</a:t>
            </a:r>
          </a:p>
          <a:p>
            <a:pPr lvl="1"/>
            <a:r>
              <a:rPr lang="en-US" sz="2400" dirty="0" smtClean="0"/>
              <a:t>where are packets being dropped?</a:t>
            </a:r>
          </a:p>
          <a:p>
            <a:r>
              <a:rPr lang="en-US" sz="2800" dirty="0" smtClean="0"/>
              <a:t>Built-in interactive Python console to debug the state of running objects</a:t>
            </a:r>
          </a:p>
          <a:p>
            <a:r>
              <a:rPr lang="en-US" sz="2800" dirty="0" smtClean="0"/>
              <a:t>Works with Python and C++ programs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981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Pyviz screenshot (Graphviz layout)</a:t>
            </a:r>
            <a:r>
              <a:rPr lang="en-US"/>
              <a:t>	</a:t>
            </a:r>
          </a:p>
        </p:txBody>
      </p:sp>
      <p:pic>
        <p:nvPicPr>
          <p:cNvPr id="226309" name="Pictur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7400" y="1447800"/>
            <a:ext cx="4457700" cy="490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Footer Placeholder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fld id="{D2E36543-8CCC-4D22-8575-5BE96674DB97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89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Pyviz and FlowMonitor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97850" cy="1295400"/>
          </a:xfrm>
        </p:spPr>
        <p:txBody>
          <a:bodyPr/>
          <a:lstStyle/>
          <a:p>
            <a:r>
              <a:rPr lang="en-US" sz="2400" smtClean="0"/>
              <a:t>src/flow-monitor/examples/wifi-olsr-flowmon.py</a:t>
            </a:r>
            <a:endParaRPr lang="en-US" sz="240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799" y="1905000"/>
            <a:ext cx="6161353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429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Enabling PyViz in your simulations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sure PyViz is enabled in the build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If program supports CommandLine parsing, pass the option </a:t>
            </a:r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--SimulatorImplementationType=</a:t>
            </a:r>
          </a:p>
          <a:p>
            <a:pPr lvl="1">
              <a:buNone/>
            </a:pPr>
            <a:r>
              <a:rPr lang="en-US" sz="2400" smtClean="0">
                <a:latin typeface="Courier New" pitchFamily="49" charset="0"/>
                <a:cs typeface="Courier New" pitchFamily="49" charset="0"/>
              </a:rPr>
              <a:t>ns3::VisualSimulatorImpl</a:t>
            </a:r>
          </a:p>
          <a:p>
            <a:r>
              <a:rPr lang="en-US" smtClean="0"/>
              <a:t>Alternatively, pass the "--vis" option</a:t>
            </a:r>
          </a:p>
          <a:p>
            <a:endParaRPr lang="en-US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2057400"/>
            <a:ext cx="7267575" cy="781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559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FlowMonitor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Network monitoring framework found in</a:t>
            </a:r>
            <a:r>
              <a:rPr lang="en-US" smtClean="0"/>
              <a:t> </a:t>
            </a:r>
            <a:r>
              <a:rPr lang="en-US" sz="2800" smtClean="0">
                <a:latin typeface="Courier New" pitchFamily="49" charset="0"/>
                <a:cs typeface="Courier New" pitchFamily="49" charset="0"/>
              </a:rPr>
              <a:t>src/flow-monitor/</a:t>
            </a:r>
          </a:p>
          <a:p>
            <a:r>
              <a:rPr lang="en-US" smtClean="0">
                <a:cs typeface="Courier New" pitchFamily="49" charset="0"/>
              </a:rPr>
              <a:t>Goals: </a:t>
            </a:r>
          </a:p>
          <a:p>
            <a:pPr lvl="1"/>
            <a:r>
              <a:rPr lang="en-US" smtClean="0">
                <a:cs typeface="Courier New" pitchFamily="49" charset="0"/>
              </a:rPr>
              <a:t>detect all flows passing through network</a:t>
            </a:r>
          </a:p>
          <a:p>
            <a:pPr lvl="1"/>
            <a:r>
              <a:rPr lang="en-US" smtClean="0">
                <a:cs typeface="Courier New" pitchFamily="49" charset="0"/>
              </a:rPr>
              <a:t>stores metrics for analysis such as bitrates, duration, delays, packet sizes, packet loss ratios</a:t>
            </a:r>
          </a:p>
          <a:p>
            <a:pPr lvl="1"/>
            <a:endParaRPr lang="en-US" smtClean="0"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78205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G. Carneiro, P. Fortuna, M. Ricardo, "FlowMonitor-- a network monitoring framework</a:t>
            </a:r>
          </a:p>
          <a:p>
            <a:r>
              <a:rPr lang="en-US" sz="1600" smtClean="0">
                <a:solidFill>
                  <a:schemeClr val="tx1"/>
                </a:solidFill>
              </a:rPr>
              <a:t>for the Network Simulator ns-3," Proceedings of NSTools 2009.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1729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FlowMonitor architecture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Basic classes</a:t>
            </a:r>
          </a:p>
          <a:p>
            <a:pPr lvl="1"/>
            <a:r>
              <a:rPr lang="en-US" sz="2400" dirty="0" err="1" smtClean="0"/>
              <a:t>FlowMonitor</a:t>
            </a:r>
            <a:endParaRPr lang="en-US" sz="2400" dirty="0" smtClean="0"/>
          </a:p>
          <a:p>
            <a:pPr lvl="1"/>
            <a:r>
              <a:rPr lang="en-US" sz="2400" dirty="0" err="1" smtClean="0"/>
              <a:t>FlowProbe</a:t>
            </a:r>
            <a:endParaRPr lang="en-US" sz="2400" dirty="0" smtClean="0"/>
          </a:p>
          <a:p>
            <a:pPr lvl="1"/>
            <a:r>
              <a:rPr lang="en-US" sz="2400" dirty="0" err="1" smtClean="0"/>
              <a:t>FlowClassifier</a:t>
            </a:r>
            <a:endParaRPr lang="en-US" sz="2400" dirty="0" smtClean="0"/>
          </a:p>
          <a:p>
            <a:pPr lvl="1"/>
            <a:r>
              <a:rPr lang="en-US" sz="2400" dirty="0" err="1" smtClean="0"/>
              <a:t>FlowMonitorHelper</a:t>
            </a:r>
            <a:endParaRPr lang="en-US" sz="2400" dirty="0" smtClean="0"/>
          </a:p>
          <a:p>
            <a:r>
              <a:rPr lang="en-US" sz="2800" dirty="0" smtClean="0"/>
              <a:t>IPv4 and </a:t>
            </a:r>
            <a:r>
              <a:rPr lang="en-US" sz="2800" dirty="0" smtClean="0"/>
              <a:t>IPv6</a:t>
            </a:r>
            <a:endParaRPr lang="en-US" dirty="0" smtClean="0">
              <a:cs typeface="Courier New" pitchFamily="49" charset="0"/>
            </a:endParaRPr>
          </a:p>
          <a:p>
            <a:pPr lvl="1"/>
            <a:endParaRPr lang="en-US" dirty="0" smtClean="0"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5638800"/>
            <a:ext cx="811709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smtClean="0">
                <a:solidFill>
                  <a:schemeClr val="tx1"/>
                </a:solidFill>
              </a:rPr>
              <a:t>Figure credit:  G. Carneiro, P. Fortuna, M. Ricardo, "FlowMonitor-- a network monitoring</a:t>
            </a:r>
          </a:p>
          <a:p>
            <a:r>
              <a:rPr lang="en-US" sz="1600" smtClean="0">
                <a:solidFill>
                  <a:schemeClr val="tx1"/>
                </a:solidFill>
              </a:rPr>
              <a:t>framework for the Network Simulator ns-3," Proceedings of NSTools 2009.</a:t>
            </a:r>
            <a:endParaRPr lang="en-US" sz="1600">
              <a:solidFill>
                <a:schemeClr val="tx1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676400"/>
            <a:ext cx="4887461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878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FlowMonitor statistics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Statistics gathered</a:t>
            </a:r>
            <a:endParaRPr lang="en-US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981200"/>
            <a:ext cx="5915025" cy="443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Footer Placeholder 3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ns-3 Training, June 2016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>
              <a:defRPr/>
            </a:pPr>
            <a:fld id="{3201A23D-B3FF-4502-901F-6DD3E2262DF4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7228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0070C0"/>
      </a:hlink>
      <a:folHlink>
        <a:srgbClr val="0070C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27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Arial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2505</TotalTime>
  <Words>395</Words>
  <Application>Microsoft Office PowerPoint</Application>
  <PresentationFormat>On-screen Show (4:3)</PresentationFormat>
  <Paragraphs>90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Courier New</vt:lpstr>
      <vt:lpstr>Times New Roman</vt:lpstr>
      <vt:lpstr>Default Design</vt:lpstr>
      <vt:lpstr>PowerPoint Presentation</vt:lpstr>
      <vt:lpstr>Overview</vt:lpstr>
      <vt:lpstr>PyViz overview</vt:lpstr>
      <vt:lpstr>Pyviz screenshot (Graphviz layout) </vt:lpstr>
      <vt:lpstr>Pyviz and FlowMonitor</vt:lpstr>
      <vt:lpstr>Enabling PyViz in your simulations</vt:lpstr>
      <vt:lpstr>FlowMonitor</vt:lpstr>
      <vt:lpstr>FlowMonitor architecture</vt:lpstr>
      <vt:lpstr>FlowMonitor statistics</vt:lpstr>
      <vt:lpstr>FlowMonitor configuration</vt:lpstr>
      <vt:lpstr>FlowMonitor output</vt:lpstr>
      <vt:lpstr>NetAnim</vt:lpstr>
      <vt:lpstr>NetAnim key features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ns-3 overview for WiFi-Alliance June 2008  prepared by Tom Henderson (tomhend@u.washington.edu)‏</dc:title>
  <dc:creator>Henderson, Thomas R</dc:creator>
  <cp:lastModifiedBy>tomh</cp:lastModifiedBy>
  <cp:revision>248</cp:revision>
  <dcterms:modified xsi:type="dcterms:W3CDTF">2016-06-13T13:45:03Z</dcterms:modified>
</cp:coreProperties>
</file>