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5"/>
  </p:notesMasterIdLst>
  <p:sldIdLst>
    <p:sldId id="256" r:id="rId2"/>
    <p:sldId id="622" r:id="rId3"/>
    <p:sldId id="851" r:id="rId4"/>
    <p:sldId id="890" r:id="rId5"/>
    <p:sldId id="892" r:id="rId6"/>
    <p:sldId id="893" r:id="rId7"/>
    <p:sldId id="873" r:id="rId8"/>
    <p:sldId id="872" r:id="rId9"/>
    <p:sldId id="857" r:id="rId10"/>
    <p:sldId id="879" r:id="rId11"/>
    <p:sldId id="880" r:id="rId12"/>
    <p:sldId id="891" r:id="rId13"/>
    <p:sldId id="860" r:id="rId14"/>
    <p:sldId id="886" r:id="rId15"/>
    <p:sldId id="863" r:id="rId16"/>
    <p:sldId id="651" r:id="rId17"/>
    <p:sldId id="874" r:id="rId18"/>
    <p:sldId id="882" r:id="rId19"/>
    <p:sldId id="855" r:id="rId20"/>
    <p:sldId id="888" r:id="rId21"/>
    <p:sldId id="652" r:id="rId22"/>
    <p:sldId id="866" r:id="rId23"/>
    <p:sldId id="691" r:id="rId24"/>
    <p:sldId id="657" r:id="rId25"/>
    <p:sldId id="864" r:id="rId26"/>
    <p:sldId id="685" r:id="rId27"/>
    <p:sldId id="877" r:id="rId28"/>
    <p:sldId id="889" r:id="rId29"/>
    <p:sldId id="686" r:id="rId30"/>
    <p:sldId id="861" r:id="rId31"/>
    <p:sldId id="734" r:id="rId32"/>
    <p:sldId id="706" r:id="rId33"/>
    <p:sldId id="689" r:id="rId34"/>
    <p:sldId id="639" r:id="rId35"/>
    <p:sldId id="643" r:id="rId36"/>
    <p:sldId id="642" r:id="rId37"/>
    <p:sldId id="661" r:id="rId38"/>
    <p:sldId id="662" r:id="rId39"/>
    <p:sldId id="663" r:id="rId40"/>
    <p:sldId id="664" r:id="rId41"/>
    <p:sldId id="871" r:id="rId42"/>
    <p:sldId id="710" r:id="rId43"/>
    <p:sldId id="707" r:id="rId44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373" autoAdjust="0"/>
    <p:restoredTop sz="94648"/>
  </p:normalViewPr>
  <p:slideViewPr>
    <p:cSldViewPr>
      <p:cViewPr>
        <p:scale>
          <a:sx n="106" d="100"/>
          <a:sy n="106" d="100"/>
        </p:scale>
        <p:origin x="1584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6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35313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3690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56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87900" cy="3590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2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18187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35313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36900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 defTabSz="48260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13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C8AA8BB-99E7-4648-BB08-A261E9BED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61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4866E-55A0-425D-A239-0E98A11CADC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50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838" y="4560888"/>
            <a:ext cx="5819775" cy="4313237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008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B32D12-27B8-4784-9A85-A3A493F6454C}" type="slidenum">
              <a:rPr lang="en-GB"/>
              <a:pPr/>
              <a:t>36</a:t>
            </a:fld>
            <a:endParaRPr lang="en-GB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6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4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1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93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C8AA8BB-99E7-4648-BB08-A261E9BEDA3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56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040023-EE75-4567-A7EB-CAA78EBBD6BF}" type="slidenum">
              <a:rPr lang="en-GB"/>
              <a:pPr/>
              <a:t>23</a:t>
            </a:fld>
            <a:endParaRPr lang="en-GB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69D802-9303-4B9D-93E7-CBB9CB72E1B0}" type="slidenum">
              <a:rPr lang="en-GB"/>
              <a:pPr/>
              <a:t>24</a:t>
            </a:fld>
            <a:endParaRPr lang="en-GB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35912E-9BA6-48BC-94C2-96BC282DE35D}" type="slidenum">
              <a:rPr lang="en-GB"/>
              <a:pPr/>
              <a:t>25</a:t>
            </a:fld>
            <a:endParaRPr lang="en-GB"/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6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3CAA00-CBDB-4957-9904-FCF5A16615BE}" type="slidenum">
              <a:rPr lang="en-GB"/>
              <a:pPr/>
              <a:t>34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6188" y="720725"/>
            <a:ext cx="4792662" cy="3594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21362" cy="43164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Training, June 2017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9659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23D-B3FF-4502-901F-6DD3E22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7850" cy="85566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397625"/>
            <a:ext cx="2863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ns-3 Training, June 2017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6889750" y="6397625"/>
            <a:ext cx="2101850" cy="460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2161-B637-446D-9919-7C3A5524E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7850" cy="487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ns-3 Training, June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F4F442-ECC2-4426-9D1B-1D6079B1B5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04800" y="1219200"/>
            <a:ext cx="8534400" cy="1588"/>
          </a:xfrm>
          <a:prstGeom prst="line">
            <a:avLst/>
          </a:prstGeom>
          <a:noFill/>
          <a:ln w="3816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2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 descr="ns-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2400" y="6204277"/>
            <a:ext cx="1143000" cy="6537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</p:sldLayoutIdLst>
  <p:hf sldNum="0" hdr="0" dt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0066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2pPr>
      <a:lvl3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3pPr>
      <a:lvl4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4pPr>
      <a:lvl5pPr algn="l" defTabSz="457200" rtl="0" eaLnBrk="0" fontAlgn="base" hangingPunct="0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5pPr>
      <a:lvl6pPr marL="4572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6pPr>
      <a:lvl7pPr marL="9144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7pPr>
      <a:lvl8pPr marL="13716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8pPr>
      <a:lvl9pPr marL="1828800" algn="l" defTabSz="457200" rtl="0" fontAlgn="base">
        <a:lnSpc>
          <a:spcPct val="27000"/>
        </a:lnSpc>
        <a:spcBef>
          <a:spcPct val="0"/>
        </a:spcBef>
        <a:spcAft>
          <a:spcPct val="0"/>
        </a:spcAft>
        <a:buClr>
          <a:srgbClr val="6600FF"/>
        </a:buClr>
        <a:buSzPct val="100000"/>
        <a:buFont typeface="Arial" charset="0"/>
        <a:defRPr sz="3200" b="1">
          <a:solidFill>
            <a:srgbClr val="6600FF"/>
          </a:solidFill>
          <a:latin typeface="Arial" charset="0"/>
        </a:defRPr>
      </a:lvl9pPr>
    </p:titleStyle>
    <p:bodyStyle>
      <a:lvl1pPr marL="311150" indent="-311150" algn="l" defTabSz="457200" rtl="0" eaLnBrk="0" fontAlgn="base" hangingPunct="0">
        <a:lnSpc>
          <a:spcPct val="10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defTabSz="457200" rtl="0" eaLnBrk="0" fontAlgn="base" hangingPunct="0">
        <a:lnSpc>
          <a:spcPct val="10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2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wmf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nsnam.org/" TargetMode="Externa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8" Type="http://schemas.openxmlformats.org/officeDocument/2006/relationships/image" Target="../media/image26.jpe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hyperlink" Target="https://www.comsol.com/comsol-multiphysic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hyperlink" Target="http://www.ewh.ieee.org/soc/es/Nov1999/18/ned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snam.org/wiki/Ns-3_on_Visual_Studio_2012" TargetMode="External"/><Relationship Id="rId3" Type="http://schemas.openxmlformats.org/officeDocument/2006/relationships/hyperlink" Target="http://www.nsnam.org/wiki/HOWTO_configure_Eclipse_with_ns-3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de.nsnam.org/" TargetMode="Externa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514600"/>
            <a:ext cx="7620000" cy="1676400"/>
          </a:xfrm>
        </p:spPr>
        <p:txBody>
          <a:bodyPr anchor="t"/>
          <a:lstStyle/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b="1" dirty="0" smtClean="0">
                <a:solidFill>
                  <a:srgbClr val="006600"/>
                </a:solidFill>
                <a:ea typeface="+mj-ea"/>
                <a:cs typeface="+mj-cs"/>
              </a:rPr>
              <a:t>ns-3 Training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endParaRPr lang="en-US" b="1" dirty="0">
              <a:solidFill>
                <a:srgbClr val="006600"/>
              </a:solidFill>
              <a:ea typeface="+mj-ea"/>
              <a:cs typeface="+mj-cs"/>
            </a:endParaRP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ns-3 Annual Meeting</a:t>
            </a:r>
          </a:p>
          <a:p>
            <a:pPr marL="0" indent="0" algn="ctr" eaLnBrk="1" hangingPunct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June 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55662"/>
          </a:xfrm>
        </p:spPr>
        <p:txBody>
          <a:bodyPr/>
          <a:lstStyle/>
          <a:p>
            <a:r>
              <a:rPr lang="en-US" smtClean="0"/>
              <a:t>ns-3:  An Open Source Network Simulator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ns-3 is a </a:t>
            </a:r>
            <a:r>
              <a:rPr lang="en-US" sz="2800" b="1" i="1" smtClean="0">
                <a:solidFill>
                  <a:srgbClr val="006600"/>
                </a:solidFill>
              </a:rPr>
              <a:t>discrete-event network simulator</a:t>
            </a:r>
            <a:r>
              <a:rPr lang="en-US" sz="2800" b="1" smtClean="0">
                <a:solidFill>
                  <a:srgbClr val="006600"/>
                </a:solidFill>
              </a:rPr>
              <a:t> </a:t>
            </a:r>
            <a:r>
              <a:rPr lang="en-US" sz="2800" smtClean="0"/>
              <a:t>targeted for </a:t>
            </a:r>
            <a:r>
              <a:rPr lang="en-US" sz="2800" b="1" i="1" smtClean="0">
                <a:solidFill>
                  <a:srgbClr val="006600"/>
                </a:solidFill>
              </a:rPr>
              <a:t>research and educational use</a:t>
            </a:r>
            <a:endParaRPr lang="en-US" sz="2800" b="1" i="1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grpSp>
        <p:nvGrpSpPr>
          <p:cNvPr id="63" name="Group 62"/>
          <p:cNvGrpSpPr/>
          <p:nvPr/>
        </p:nvGrpSpPr>
        <p:grpSpPr>
          <a:xfrm>
            <a:off x="533400" y="4274512"/>
            <a:ext cx="2176925" cy="1657420"/>
            <a:chOff x="533400" y="4274512"/>
            <a:chExt cx="2176925" cy="1657420"/>
          </a:xfrm>
        </p:grpSpPr>
        <p:grpSp>
          <p:nvGrpSpPr>
            <p:cNvPr id="62" name="Group 61"/>
            <p:cNvGrpSpPr/>
            <p:nvPr/>
          </p:nvGrpSpPr>
          <p:grpSpPr>
            <a:xfrm>
              <a:off x="533400" y="4343400"/>
              <a:ext cx="1954381" cy="1588532"/>
              <a:chOff x="533400" y="4343400"/>
              <a:chExt cx="1954381" cy="1588532"/>
            </a:xfrm>
          </p:grpSpPr>
          <p:pic>
            <p:nvPicPr>
              <p:cNvPr id="4813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0" y="4343400"/>
                <a:ext cx="1403350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33400" y="5562600"/>
                <a:ext cx="1954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NS-3 Consortium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Right Arrow 53"/>
            <p:cNvSpPr/>
            <p:nvPr/>
          </p:nvSpPr>
          <p:spPr bwMode="auto">
            <a:xfrm rot="20071386">
              <a:off x="2253125" y="4274512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52400" y="2362200"/>
            <a:ext cx="8504152" cy="4179332"/>
            <a:chOff x="152400" y="2362200"/>
            <a:chExt cx="8504152" cy="417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52400" y="2438400"/>
              <a:ext cx="2005677" cy="1359932"/>
              <a:chOff x="152400" y="2438400"/>
              <a:chExt cx="2005677" cy="1359932"/>
            </a:xfrm>
          </p:grpSpPr>
          <p:pic>
            <p:nvPicPr>
              <p:cNvPr id="7" name="Picture 6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43000" y="2438400"/>
                <a:ext cx="381000" cy="61451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52400" y="3429000"/>
                <a:ext cx="2005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model developers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7" name="Picture 16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09600" y="2590800"/>
                <a:ext cx="381000" cy="614516"/>
              </a:xfrm>
              <a:prstGeom prst="rect">
                <a:avLst/>
              </a:prstGeom>
            </p:spPr>
          </p:pic>
          <p:pic>
            <p:nvPicPr>
              <p:cNvPr id="18" name="Picture 17" descr="thinking-ma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24000" y="2819400"/>
                <a:ext cx="381000" cy="614516"/>
              </a:xfrm>
              <a:prstGeom prst="rect">
                <a:avLst/>
              </a:prstGeom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3581400" y="4800600"/>
              <a:ext cx="1890261" cy="1295400"/>
              <a:chOff x="3581400" y="4953000"/>
              <a:chExt cx="1890261" cy="129540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81400" y="5867400"/>
                <a:ext cx="1890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ns-3 maintainers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Picture 38" descr="peop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581400" y="4953000"/>
                <a:ext cx="1821655" cy="129540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7391400" y="2514600"/>
              <a:ext cx="1172116" cy="1740932"/>
              <a:chOff x="7391400" y="2514600"/>
              <a:chExt cx="1172116" cy="1740932"/>
            </a:xfrm>
          </p:grpSpPr>
          <p:pic>
            <p:nvPicPr>
              <p:cNvPr id="8" name="Picture 7" descr="documents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43800" y="2514600"/>
                <a:ext cx="941924" cy="12192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7391400" y="3886200"/>
                <a:ext cx="1172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Research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934200" y="4876800"/>
              <a:ext cx="1722352" cy="1664732"/>
              <a:chOff x="6934200" y="4876800"/>
              <a:chExt cx="1722352" cy="166473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934200" y="4876800"/>
                <a:ext cx="1722352" cy="1249033"/>
                <a:chOff x="5181600" y="4267200"/>
                <a:chExt cx="1722352" cy="1249033"/>
              </a:xfrm>
            </p:grpSpPr>
            <p:pic>
              <p:nvPicPr>
                <p:cNvPr id="9" name="Picture 8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181600" y="44196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0" name="Picture 9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562600" y="48768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1" name="Picture 10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943600" y="4267200"/>
                  <a:ext cx="579352" cy="639433"/>
                </a:xfrm>
                <a:prstGeom prst="rect">
                  <a:avLst/>
                </a:prstGeom>
              </p:spPr>
            </p:pic>
            <p:pic>
              <p:nvPicPr>
                <p:cNvPr id="12" name="Picture 11" descr="classroom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324600" y="4724400"/>
                  <a:ext cx="579352" cy="639433"/>
                </a:xfrm>
                <a:prstGeom prst="rect">
                  <a:avLst/>
                </a:prstGeom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7315200" y="6172200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Education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895600" y="2362200"/>
              <a:ext cx="3200400" cy="2426732"/>
              <a:chOff x="2819400" y="2590800"/>
              <a:chExt cx="3200400" cy="2426732"/>
            </a:xfrm>
          </p:grpSpPr>
          <p:sp>
            <p:nvSpPr>
              <p:cNvPr id="42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810000" y="2590800"/>
                <a:ext cx="2209800" cy="198120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22" name="Picture 21" descr="wireless-network-md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19600" y="2819400"/>
                <a:ext cx="1046804" cy="990600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4267200" y="3733800"/>
                <a:ext cx="1295400" cy="563774"/>
                <a:chOff x="4495800" y="3733800"/>
                <a:chExt cx="1295400" cy="563774"/>
              </a:xfrm>
            </p:grpSpPr>
            <p:pic>
              <p:nvPicPr>
                <p:cNvPr id="6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495800" y="37338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495800" y="41148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953000" y="38862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15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486400" y="3886200"/>
                  <a:ext cx="304800" cy="182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7" name="Straight Connector 26"/>
                <p:cNvCxnSpPr>
                  <a:stCxn id="24" idx="3"/>
                  <a:endCxn id="25" idx="1"/>
                </p:cNvCxnSpPr>
                <p:nvPr/>
              </p:nvCxnSpPr>
              <p:spPr bwMode="auto">
                <a:xfrm>
                  <a:off x="5257800" y="3977587"/>
                  <a:ext cx="228600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>
                  <a:endCxn id="24" idx="2"/>
                </p:cNvCxnSpPr>
                <p:nvPr/>
              </p:nvCxnSpPr>
              <p:spPr bwMode="auto">
                <a:xfrm flipV="1">
                  <a:off x="4800600" y="4068974"/>
                  <a:ext cx="304800" cy="122028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endCxn id="24" idx="1"/>
                </p:cNvCxnSpPr>
                <p:nvPr/>
              </p:nvCxnSpPr>
              <p:spPr bwMode="auto">
                <a:xfrm>
                  <a:off x="4800600" y="3855828"/>
                  <a:ext cx="152400" cy="121759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Straight Connector 35"/>
                <p:cNvCxnSpPr>
                  <a:endCxn id="23" idx="0"/>
                </p:cNvCxnSpPr>
                <p:nvPr/>
              </p:nvCxnSpPr>
              <p:spPr bwMode="auto">
                <a:xfrm>
                  <a:off x="4648200" y="3886200"/>
                  <a:ext cx="0" cy="22860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pic>
            <p:nvPicPr>
              <p:cNvPr id="38" name="Picture 37" descr="monitor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19400" y="3276600"/>
                <a:ext cx="685800" cy="838200"/>
              </a:xfrm>
              <a:prstGeom prst="rect">
                <a:avLst/>
              </a:prstGeom>
            </p:spPr>
          </p:pic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3581400" y="2895600"/>
                <a:ext cx="381000" cy="3048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3505200" y="4114800"/>
                <a:ext cx="838200" cy="4572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3352800" y="464820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tx1"/>
                    </a:solidFill>
                  </a:rPr>
                  <a:t>ns-3 software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Right Arrow 54"/>
            <p:cNvSpPr/>
            <p:nvPr/>
          </p:nvSpPr>
          <p:spPr bwMode="auto">
            <a:xfrm rot="1765703">
              <a:off x="6217583" y="4588454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6444125" y="3048000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ight Arrow 58"/>
            <p:cNvSpPr/>
            <p:nvPr/>
          </p:nvSpPr>
          <p:spPr bwMode="auto">
            <a:xfrm>
              <a:off x="2133600" y="3048000"/>
              <a:ext cx="457200" cy="304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0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have people done with ns-3?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thousands of publications to date</a:t>
            </a:r>
          </a:p>
          <a:p>
            <a:pPr lvl="1"/>
            <a:r>
              <a:rPr lang="en-US" sz="2400" dirty="0" smtClean="0"/>
              <a:t>search of 'ns-3 simulator' on IEEE and ACM digital libraries, or Google Scholar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2438562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020" y="2667000"/>
            <a:ext cx="244232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799" y="2667000"/>
            <a:ext cx="2528775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9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ns-3 is a leading open source, </a:t>
            </a:r>
            <a:r>
              <a:rPr lang="en-US" sz="2000" b="1" dirty="0"/>
              <a:t>packet-level network simulator </a:t>
            </a:r>
            <a:r>
              <a:rPr lang="en-US" sz="2000" dirty="0"/>
              <a:t>oriented towards network research, featuring a </a:t>
            </a:r>
            <a:r>
              <a:rPr lang="en-US" sz="2000" b="1" dirty="0"/>
              <a:t>high-performance core</a:t>
            </a:r>
            <a:r>
              <a:rPr lang="en-US" sz="2000" dirty="0"/>
              <a:t> enabling </a:t>
            </a:r>
            <a:r>
              <a:rPr lang="en-US" sz="2000" b="1" dirty="0"/>
              <a:t>parallelization across a cluster </a:t>
            </a:r>
            <a:r>
              <a:rPr lang="en-US" sz="2000" dirty="0"/>
              <a:t>(for large scenarios), </a:t>
            </a:r>
            <a:r>
              <a:rPr lang="en-US" sz="2000" b="1" dirty="0"/>
              <a:t>ability to run real code</a:t>
            </a:r>
            <a:r>
              <a:rPr lang="en-US" sz="2000" dirty="0"/>
              <a:t>, and </a:t>
            </a:r>
            <a:r>
              <a:rPr lang="en-US" sz="2000" b="1" dirty="0"/>
              <a:t>interaction with testbeds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2837986"/>
            <a:ext cx="9144000" cy="33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6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5755" y="2567572"/>
            <a:ext cx="7977644" cy="1591281"/>
            <a:chOff x="175755" y="2567572"/>
            <a:chExt cx="7977644" cy="1591281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608964" y="3417927"/>
              <a:ext cx="7544435" cy="740926"/>
            </a:xfrm>
            <a:prstGeom prst="roundRect">
              <a:avLst/>
            </a:prstGeom>
            <a:gradFill flip="none" rotWithShape="1">
              <a:gsLst>
                <a:gs pos="20000">
                  <a:srgbClr val="66B14D"/>
                </a:gs>
                <a:gs pos="0">
                  <a:schemeClr val="accent5">
                    <a:lumMod val="67000"/>
                  </a:schemeClr>
                </a:gs>
                <a:gs pos="40000">
                  <a:schemeClr val="accent5">
                    <a:lumMod val="97000"/>
                    <a:lumOff val="3000"/>
                  </a:schemeClr>
                </a:gs>
                <a:gs pos="88496">
                  <a:schemeClr val="accent5">
                    <a:lumMod val="0"/>
                    <a:lumOff val="100000"/>
                  </a:schemeClr>
                </a:gs>
                <a:gs pos="65000">
                  <a:schemeClr val="accent5">
                    <a:lumMod val="64000"/>
                    <a:lumOff val="36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75755" y="2710934"/>
              <a:ext cx="12105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ns-3 core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932319" y="3126581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797398" y="2602049"/>
              <a:ext cx="147989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Direct Code</a:t>
              </a:r>
            </a:p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Execution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2603485" y="3205936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6400800" y="2567572"/>
              <a:ext cx="130035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Emulation</a:t>
              </a:r>
            </a:p>
            <a:p>
              <a:pPr algn="ctr">
                <a:lnSpc>
                  <a:spcPct val="100000"/>
                </a:lnSpc>
              </a:pPr>
              <a:r>
                <a:rPr lang="en-US" alt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modes</a:t>
              </a:r>
              <a:endParaRPr lang="en-US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7191375" y="3145570"/>
              <a:ext cx="152400" cy="20562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>
              <a:stCxn id="23" idx="1"/>
            </p:cNvCxnSpPr>
            <p:nvPr/>
          </p:nvCxnSpPr>
          <p:spPr bwMode="auto">
            <a:xfrm flipH="1">
              <a:off x="4918541" y="2890738"/>
              <a:ext cx="1482259" cy="42991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6043419" y="3047583"/>
              <a:ext cx="309990" cy="2730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3280586" y="3047583"/>
              <a:ext cx="658002" cy="28640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3373791" y="2819290"/>
              <a:ext cx="1200891" cy="30729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Network performance evaluation options</a:t>
            </a:r>
            <a:endParaRPr lang="en-US" alt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ns-3 enables researchers to more easily move between simulations, test beds, and experiments</a:t>
            </a:r>
            <a:endParaRPr lang="en-US" altLang="en-US" sz="2800" dirty="0"/>
          </a:p>
        </p:txBody>
      </p:sp>
      <p:sp>
        <p:nvSpPr>
          <p:cNvPr id="147461" name="AutoShape 5"/>
          <p:cNvSpPr>
            <a:spLocks noChangeArrowheads="1"/>
          </p:cNvSpPr>
          <p:nvPr/>
        </p:nvSpPr>
        <p:spPr bwMode="auto">
          <a:xfrm>
            <a:off x="533400" y="4876800"/>
            <a:ext cx="7924800" cy="533400"/>
          </a:xfrm>
          <a:prstGeom prst="notchedRightArrow">
            <a:avLst>
              <a:gd name="adj1" fmla="val 60120"/>
              <a:gd name="adj2" fmla="val 13034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Increasing realism</a:t>
            </a:r>
          </a:p>
        </p:txBody>
      </p:sp>
      <p:sp>
        <p:nvSpPr>
          <p:cNvPr id="147463" name="AutoShape 7"/>
          <p:cNvSpPr>
            <a:spLocks noChangeArrowheads="1"/>
          </p:cNvSpPr>
          <p:nvPr/>
        </p:nvSpPr>
        <p:spPr bwMode="auto">
          <a:xfrm>
            <a:off x="533400" y="5791200"/>
            <a:ext cx="7924800" cy="533400"/>
          </a:xfrm>
          <a:prstGeom prst="notchedRightArrow">
            <a:avLst>
              <a:gd name="adj1" fmla="val 60120"/>
              <a:gd name="adj2" fmla="val 13034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Increasing complexity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781050" y="4267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Pure</a:t>
            </a:r>
          </a:p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057400" y="4267200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Simulation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cradles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429000" y="4267200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Virtual/Physical</a:t>
            </a:r>
          </a:p>
          <a:p>
            <a:pPr algn="ctr">
              <a:lnSpc>
                <a:spcPct val="10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test beds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162550" y="4267200"/>
            <a:ext cx="153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Field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experiments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6750050" y="4267200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Live</a:t>
            </a:r>
          </a:p>
          <a:p>
            <a:pPr algn="ctr">
              <a:lnSpc>
                <a:spcPct val="100000"/>
              </a:lnSpc>
            </a:pPr>
            <a:r>
              <a:rPr lang="en-US" altLang="en-US" b="1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147469" name="AutoShape 13"/>
          <p:cNvSpPr>
            <a:spLocks noChangeArrowheads="1"/>
          </p:cNvSpPr>
          <p:nvPr/>
        </p:nvSpPr>
        <p:spPr bwMode="auto">
          <a:xfrm>
            <a:off x="685800" y="3429000"/>
            <a:ext cx="7696200" cy="609600"/>
          </a:xfrm>
          <a:prstGeom prst="leftRightArrow">
            <a:avLst>
              <a:gd name="adj1" fmla="val 60417"/>
              <a:gd name="adj2" fmla="val 11561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altLang="en-US" b="1"/>
              <a:t>Test and evaluation options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971800"/>
            <a:ext cx="5257800" cy="1981200"/>
          </a:xfrm>
        </p:spPr>
        <p:txBody>
          <a:bodyPr/>
          <a:lstStyle/>
          <a:p>
            <a:r>
              <a:rPr lang="en-US" dirty="0" smtClean="0"/>
              <a:t>The open-source project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9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main 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home: </a:t>
            </a:r>
            <a:r>
              <a:rPr lang="en-US" dirty="0" smtClean="0">
                <a:hlinkClick r:id="rId2"/>
              </a:rPr>
              <a:t>https://www.nsnam.org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35810"/>
            <a:ext cx="7825134" cy="41163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5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the project operates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Project provides three annual software releases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Users interact on mailing lists and using </a:t>
            </a:r>
            <a:r>
              <a:rPr lang="en-US" sz="2400" dirty="0" err="1" smtClean="0">
                <a:solidFill>
                  <a:schemeClr val="tx1"/>
                </a:solidFill>
              </a:rPr>
              <a:t>Bugzilla</a:t>
            </a:r>
            <a:r>
              <a:rPr lang="en-US" sz="2400" dirty="0" smtClean="0">
                <a:solidFill>
                  <a:schemeClr val="tx1"/>
                </a:solidFill>
              </a:rPr>
              <a:t> bug tracker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Code may be proposed for merge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Code reviews occur on a Google site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Maintainers (one for each module) fix or delegate bugs, participate in reviews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Project has been conducting annual workshop and developer meeting around </a:t>
            </a:r>
            <a:r>
              <a:rPr lang="en-US" sz="2400" dirty="0" err="1" smtClean="0">
                <a:solidFill>
                  <a:schemeClr val="tx1"/>
                </a:solidFill>
              </a:rPr>
              <a:t>SIMUTools</a:t>
            </a:r>
            <a:r>
              <a:rPr lang="en-US" sz="2400" dirty="0" smtClean="0">
                <a:solidFill>
                  <a:schemeClr val="tx1"/>
                </a:solidFill>
              </a:rPr>
              <a:t> through 2013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Some additional meetings on ad hoc basis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Summer projects (Google Summer of Code, ESA Summer of Code in Space, others...)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1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Maintainers, Authors,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~10-15 maintainers at any given time</a:t>
            </a:r>
          </a:p>
          <a:p>
            <a:r>
              <a:rPr lang="en-US" dirty="0" smtClean="0"/>
              <a:t>191 authors credited in AUTHORS file</a:t>
            </a:r>
          </a:p>
          <a:p>
            <a:r>
              <a:rPr lang="en-US" dirty="0" smtClean="0"/>
              <a:t>Over 6000 subscribers to ns-3-users Google Groups forum</a:t>
            </a:r>
          </a:p>
          <a:p>
            <a:r>
              <a:rPr lang="en-US" dirty="0" smtClean="0"/>
              <a:t>Over 1500 subscribers to ns-developers mailing list</a:t>
            </a:r>
            <a:endParaRPr lang="en-US" dirty="0"/>
          </a:p>
          <a:p>
            <a:r>
              <a:rPr lang="en-US" dirty="0" smtClean="0"/>
              <a:t>Various project forks exist (on </a:t>
            </a:r>
            <a:r>
              <a:rPr lang="en-US" dirty="0" err="1" smtClean="0"/>
              <a:t>Github</a:t>
            </a:r>
            <a:r>
              <a:rPr lang="en-US" dirty="0" smtClean="0"/>
              <a:t> and elsewhere)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598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150"/>
            <a:ext cx="5334000" cy="584775"/>
          </a:xfrm>
        </p:spPr>
        <p:txBody>
          <a:bodyPr/>
          <a:lstStyle/>
          <a:p>
            <a:r>
              <a:rPr lang="en-US" smtClean="0"/>
              <a:t>Contributed code and associated projects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631565" cy="2219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751294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133600"/>
            <a:ext cx="4758690" cy="2668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5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Sustainment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The NS-3 Consortium is a collection of organizations cooperating to support and develop the ns-3 software. </a:t>
            </a:r>
          </a:p>
          <a:p>
            <a:r>
              <a:rPr lang="en-US" sz="3000" dirty="0" smtClean="0"/>
              <a:t>It operates in support of the open source project </a:t>
            </a:r>
          </a:p>
          <a:p>
            <a:pPr lvl="1"/>
            <a:r>
              <a:rPr lang="en-US" sz="2600" dirty="0" smtClean="0"/>
              <a:t>by providing a point of contact between industrial members and ns-3 developers, </a:t>
            </a:r>
          </a:p>
          <a:p>
            <a:pPr lvl="1"/>
            <a:r>
              <a:rPr lang="en-US" sz="2600" dirty="0" smtClean="0"/>
              <a:t>by sponsoring events in support of ns-3 such as users' days and workshops, </a:t>
            </a:r>
          </a:p>
          <a:p>
            <a:pPr lvl="1"/>
            <a:r>
              <a:rPr lang="en-US" sz="2600" dirty="0" smtClean="0"/>
              <a:t>by guaranteeing maintenance support for ns-3's core, and </a:t>
            </a:r>
          </a:p>
          <a:p>
            <a:pPr lvl="1"/>
            <a:r>
              <a:rPr lang="en-US" sz="2600" dirty="0" smtClean="0"/>
              <a:t>by supporting administrative activities necessary to conduct a large open source project.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1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training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attendees more productive with ns-3</a:t>
            </a:r>
          </a:p>
          <a:p>
            <a:pPr lvl="1"/>
            <a:r>
              <a:rPr lang="en-US" dirty="0" smtClean="0"/>
              <a:t>Learn about the project scope, and where to get additional help</a:t>
            </a:r>
          </a:p>
          <a:p>
            <a:pPr lvl="1"/>
            <a:r>
              <a:rPr lang="en-US" dirty="0" smtClean="0"/>
              <a:t>Understand the architecture and design goals of the software</a:t>
            </a:r>
          </a:p>
          <a:p>
            <a:pPr lvl="1"/>
            <a:r>
              <a:rPr lang="en-US" dirty="0" smtClean="0"/>
              <a:t>Introduce how to write new code for the simulator</a:t>
            </a:r>
          </a:p>
          <a:p>
            <a:pPr lvl="1"/>
            <a:r>
              <a:rPr lang="en-US" dirty="0" smtClean="0"/>
              <a:t>Learn about selected topics in more detail</a:t>
            </a:r>
          </a:p>
          <a:p>
            <a:pPr lvl="1"/>
            <a:r>
              <a:rPr lang="en-US" dirty="0" smtClean="0"/>
              <a:t>Answer your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6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ns-3 Consortium </a:t>
            </a:r>
            <a:r>
              <a:rPr lang="fr-FR" dirty="0" err="1" smtClean="0"/>
              <a:t>governance</a:t>
            </a:r>
            <a:endParaRPr lang="fr-FR" dirty="0"/>
          </a:p>
        </p:txBody>
      </p:sp>
      <p:pic>
        <p:nvPicPr>
          <p:cNvPr id="4" name="Espace réservé du contenu 3" descr="consortiu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5410201" y="4876800"/>
            <a:ext cx="761999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INESC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idx="10"/>
          </p:nvPr>
        </p:nvSpPr>
        <p:spPr>
          <a:xfrm>
            <a:off x="3124200" y="6400800"/>
            <a:ext cx="2863850" cy="460375"/>
          </a:xfrm>
        </p:spPr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791200" y="5410200"/>
            <a:ext cx="533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 of support</a:t>
            </a:r>
          </a:p>
        </p:txBody>
      </p:sp>
      <p:pic>
        <p:nvPicPr>
          <p:cNvPr id="556036" name="Picture 4" descr="logo-inesc-po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62550"/>
            <a:ext cx="2819400" cy="1238250"/>
          </a:xfrm>
          <a:prstGeom prst="rect">
            <a:avLst/>
          </a:prstGeom>
          <a:noFill/>
        </p:spPr>
      </p:pic>
      <p:pic>
        <p:nvPicPr>
          <p:cNvPr id="556038" name="Picture 6" descr="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800600" cy="927100"/>
          </a:xfrm>
          <a:prstGeom prst="rect">
            <a:avLst/>
          </a:prstGeom>
          <a:noFill/>
        </p:spPr>
      </p:pic>
      <p:pic>
        <p:nvPicPr>
          <p:cNvPr id="556042" name="Picture 10" descr="University-Washingt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62350"/>
            <a:ext cx="1514475" cy="1452563"/>
          </a:xfrm>
          <a:prstGeom prst="rect">
            <a:avLst/>
          </a:prstGeom>
          <a:noFill/>
        </p:spPr>
      </p:pic>
      <p:pic>
        <p:nvPicPr>
          <p:cNvPr id="556043" name="Picture 11" descr="Tech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714750"/>
            <a:ext cx="2971800" cy="1100138"/>
          </a:xfrm>
          <a:prstGeom prst="rect">
            <a:avLst/>
          </a:prstGeom>
          <a:noFill/>
        </p:spPr>
      </p:pic>
      <p:pic>
        <p:nvPicPr>
          <p:cNvPr id="556039" name="Picture 7" descr="planete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495550"/>
            <a:ext cx="2514600" cy="838200"/>
          </a:xfrm>
          <a:prstGeom prst="rect">
            <a:avLst/>
          </a:prstGeom>
          <a:noFill/>
        </p:spPr>
      </p:pic>
      <p:pic>
        <p:nvPicPr>
          <p:cNvPr id="556047" name="Picture 15" descr="isi_logo_red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0530" y="5136832"/>
            <a:ext cx="1905000" cy="1209675"/>
          </a:xfrm>
          <a:prstGeom prst="rect">
            <a:avLst/>
          </a:prstGeom>
          <a:noFill/>
        </p:spPr>
      </p:pic>
      <p:pic>
        <p:nvPicPr>
          <p:cNvPr id="556048" name="Picture 16" descr="nr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447800"/>
            <a:ext cx="1219200" cy="1192213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895600"/>
            <a:ext cx="29373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INRIA_SCIENTIFIQUE_UK_CMJ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2438400"/>
            <a:ext cx="2452215" cy="886252"/>
          </a:xfrm>
          <a:prstGeom prst="rect">
            <a:avLst/>
          </a:prstGeom>
        </p:spPr>
      </p:pic>
      <p:pic>
        <p:nvPicPr>
          <p:cNvPr id="1026" name="Picture 2" descr="CTT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4" y="5124450"/>
            <a:ext cx="14192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-kKIsl4pNq5g/AAAAAAAAAAI/AAAAAAAAizA/UZum_agnEpk/s0-c-k-no-ns/phot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31" y="5069522"/>
            <a:ext cx="12922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8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048000"/>
            <a:ext cx="5257800" cy="1981200"/>
          </a:xfrm>
        </p:spPr>
        <p:txBody>
          <a:bodyPr/>
          <a:lstStyle/>
          <a:p>
            <a:r>
              <a:rPr lang="en-US" dirty="0" smtClean="0"/>
              <a:t>Software overview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5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Software overview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9206"/>
            <a:ext cx="7924800" cy="48625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written in C++, with bindings available for Python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programs are C++ executables or Python </a:t>
            </a:r>
            <a:r>
              <a:rPr lang="en-GB" sz="2400" dirty="0" smtClean="0"/>
              <a:t>programs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~350,000 </a:t>
            </a:r>
            <a:r>
              <a:rPr lang="en-GB" sz="2400" dirty="0" smtClean="0"/>
              <a:t>lines of C++ (</a:t>
            </a:r>
            <a:r>
              <a:rPr lang="en-GB" sz="2400" dirty="0" err="1" smtClean="0"/>
              <a:t>cloc</a:t>
            </a:r>
            <a:r>
              <a:rPr lang="en-GB" sz="2400" dirty="0" smtClean="0"/>
              <a:t> estimate)</a:t>
            </a:r>
          </a:p>
          <a:p>
            <a:pPr marL="712788" lvl="1" indent="-255588"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almost exclusively C++98, beginning to use C++11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is a GNU GPLv2-licensed project</a:t>
            </a:r>
          </a:p>
          <a:p>
            <a:pPr marL="312738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ns-3 is mainly supported for Linux, OS X, and FreeBSD</a:t>
            </a:r>
          </a:p>
          <a:p>
            <a:pPr marL="712788" lvl="1" indent="-312738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Windows Visual Studio port available</a:t>
            </a:r>
            <a:endParaRPr lang="en-GB" sz="24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ns-3 is not backwards-compatible with ns-2</a:t>
            </a:r>
          </a:p>
          <a:p>
            <a:pPr marL="312738" indent="-312738">
              <a:buClrTx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304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Discrete-event simulation </a:t>
            </a:r>
            <a:r>
              <a:rPr lang="en-GB"/>
              <a:t>basics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341813"/>
          </a:xfrm>
          <a:ln/>
        </p:spPr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time moves in discrete jumps from event to event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C++ functions schedule events to occur at specific simulation times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A simulation scheduler orders the event execution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Simulation::Run() </a:t>
            </a:r>
            <a:r>
              <a:rPr lang="en-GB" sz="2400" dirty="0" smtClean="0"/>
              <a:t>executes a single-threaded event list</a:t>
            </a:r>
            <a:endParaRPr lang="en-GB" sz="2400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Simulation stops at specific time or when events end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990600" y="5637213"/>
            <a:ext cx="7391400" cy="45878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524000" y="4800600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1524000" y="4800600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638300" y="4776787"/>
            <a:ext cx="4762" cy="25241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 flipV="1">
            <a:off x="1495425" y="4914107"/>
            <a:ext cx="285750" cy="79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33537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2098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438400" y="5756274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3528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505200" y="575230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90700" y="4640709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Execute a function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(may generate additional events)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633537" y="5102374"/>
            <a:ext cx="0" cy="6126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916906" y="5121028"/>
            <a:ext cx="302419" cy="6312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981200" y="5121028"/>
            <a:ext cx="1381124" cy="5893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9456" name="Freeform 19455"/>
          <p:cNvSpPr/>
          <p:nvPr/>
        </p:nvSpPr>
        <p:spPr bwMode="auto">
          <a:xfrm>
            <a:off x="1633538" y="6062663"/>
            <a:ext cx="504825" cy="347664"/>
          </a:xfrm>
          <a:custGeom>
            <a:avLst/>
            <a:gdLst>
              <a:gd name="connsiteX0" fmla="*/ 0 w 504825"/>
              <a:gd name="connsiteY0" fmla="*/ 0 h 347664"/>
              <a:gd name="connsiteX1" fmla="*/ 185737 w 504825"/>
              <a:gd name="connsiteY1" fmla="*/ 347662 h 347664"/>
              <a:gd name="connsiteX2" fmla="*/ 504825 w 504825"/>
              <a:gd name="connsiteY2" fmla="*/ 4762 h 34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347664">
                <a:moveTo>
                  <a:pt x="0" y="0"/>
                </a:moveTo>
                <a:cubicBezTo>
                  <a:pt x="50800" y="173434"/>
                  <a:pt x="101600" y="346868"/>
                  <a:pt x="185737" y="347662"/>
                </a:cubicBezTo>
                <a:cubicBezTo>
                  <a:pt x="269874" y="348456"/>
                  <a:pt x="387349" y="176609"/>
                  <a:pt x="504825" y="4762"/>
                </a:cubicBezTo>
              </a:path>
            </a:pathLst>
          </a:cu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01452" y="6037658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Advance the virtual time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to the next event (function)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459" name="TextBox 19458"/>
          <p:cNvSpPr txBox="1"/>
          <p:nvPr/>
        </p:nvSpPr>
        <p:spPr>
          <a:xfrm>
            <a:off x="4332132" y="5665272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304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581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The basic ns-3 architecture</a:t>
            </a:r>
            <a:endParaRPr lang="en-GB" dirty="0"/>
          </a:p>
        </p:txBody>
      </p:sp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6731000" y="1485900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7658100" y="2501900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20700" y="1447800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358900" y="2438400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066800" y="16637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762000" y="18034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749300" y="2641600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81025" y="4075113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1041400" y="44069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736600" y="45466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7277100" y="17018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6972300" y="18415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6959600" y="2679700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Protocol</a:t>
            </a:r>
          </a:p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791325" y="4113213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Node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7251700" y="44450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6946900" y="45847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NetDevice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654300" y="2157413"/>
            <a:ext cx="14097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Sockets-like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 API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1401763" y="2324100"/>
            <a:ext cx="1285875" cy="25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6" name="AutoShape 20"/>
          <p:cNvSpPr>
            <a:spLocks noChangeArrowheads="1"/>
          </p:cNvSpPr>
          <p:nvPr/>
        </p:nvSpPr>
        <p:spPr bwMode="auto">
          <a:xfrm>
            <a:off x="3898900" y="45593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930400" y="5080000"/>
            <a:ext cx="1562100" cy="368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4749800" y="5046663"/>
            <a:ext cx="2222500" cy="5111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235200" y="4699000"/>
            <a:ext cx="1612900" cy="114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5181600" y="4538663"/>
            <a:ext cx="2070100" cy="3206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>
            <a:off x="3505200" y="5016500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273300" y="3035300"/>
            <a:ext cx="495300" cy="685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>
            <a:off x="2387600" y="3810000"/>
            <a:ext cx="330200" cy="431800"/>
          </a:xfrm>
          <a:prstGeom prst="downArrow">
            <a:avLst>
              <a:gd name="adj1" fmla="val 50000"/>
              <a:gd name="adj2" fmla="val 32692"/>
            </a:avLst>
          </a:prstGeom>
          <a:solidFill>
            <a:srgbClr val="6699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2816225" y="3122613"/>
            <a:ext cx="1146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Packet(s)</a:t>
            </a:r>
            <a:r>
              <a:rPr lang="ar-SA">
                <a:solidFill>
                  <a:srgbClr val="000000"/>
                </a:solidFill>
                <a:cs typeface="Arial" charset="0"/>
              </a:rPr>
              <a:t>‏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9725" name="Freeform 29"/>
          <p:cNvSpPr>
            <a:spLocks/>
          </p:cNvSpPr>
          <p:nvPr/>
        </p:nvSpPr>
        <p:spPr bwMode="auto">
          <a:xfrm>
            <a:off x="1282700" y="2260600"/>
            <a:ext cx="6756400" cy="3244850"/>
          </a:xfrm>
          <a:custGeom>
            <a:avLst/>
            <a:gdLst/>
            <a:ahLst/>
            <a:cxnLst>
              <a:cxn ang="0">
                <a:pos x="56" y="64"/>
              </a:cxn>
              <a:cxn ang="0">
                <a:pos x="48" y="1120"/>
              </a:cxn>
              <a:cxn ang="0">
                <a:pos x="344" y="1760"/>
              </a:cxn>
              <a:cxn ang="0">
                <a:pos x="2048" y="2040"/>
              </a:cxn>
              <a:cxn ang="0">
                <a:pos x="3800" y="1736"/>
              </a:cxn>
              <a:cxn ang="0">
                <a:pos x="4184" y="688"/>
              </a:cxn>
              <a:cxn ang="0">
                <a:pos x="4232" y="0"/>
              </a:cxn>
            </a:cxnLst>
            <a:rect l="0" t="0" r="r" b="b"/>
            <a:pathLst>
              <a:path w="4256" h="2044">
                <a:moveTo>
                  <a:pt x="56" y="64"/>
                </a:moveTo>
                <a:cubicBezTo>
                  <a:pt x="28" y="450"/>
                  <a:pt x="0" y="837"/>
                  <a:pt x="48" y="1120"/>
                </a:cubicBezTo>
                <a:cubicBezTo>
                  <a:pt x="96" y="1403"/>
                  <a:pt x="11" y="1607"/>
                  <a:pt x="344" y="1760"/>
                </a:cubicBezTo>
                <a:cubicBezTo>
                  <a:pt x="677" y="1913"/>
                  <a:pt x="1472" y="2044"/>
                  <a:pt x="2048" y="2040"/>
                </a:cubicBezTo>
                <a:cubicBezTo>
                  <a:pt x="2624" y="2036"/>
                  <a:pt x="3444" y="1961"/>
                  <a:pt x="3800" y="1736"/>
                </a:cubicBezTo>
                <a:cubicBezTo>
                  <a:pt x="4156" y="1511"/>
                  <a:pt x="4112" y="977"/>
                  <a:pt x="4184" y="688"/>
                </a:cubicBezTo>
                <a:cubicBezTo>
                  <a:pt x="4256" y="399"/>
                  <a:pt x="4244" y="199"/>
                  <a:pt x="4232" y="0"/>
                </a:cubicBezTo>
              </a:path>
            </a:pathLst>
          </a:custGeom>
          <a:noFill/>
          <a:ln w="3816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476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differences from other network simulators:</a:t>
            </a:r>
          </a:p>
          <a:p>
            <a:pPr marL="0" indent="0">
              <a:buNone/>
            </a:pPr>
            <a:r>
              <a:rPr lang="en-US" dirty="0" smtClean="0"/>
              <a:t>1) Command-line, Unix orientation</a:t>
            </a:r>
          </a:p>
          <a:p>
            <a:pPr lvl="1"/>
            <a:r>
              <a:rPr lang="en-US" dirty="0" smtClean="0"/>
              <a:t>vs. Integrated Development Environment (IDE)</a:t>
            </a:r>
          </a:p>
          <a:p>
            <a:pPr marL="82550" indent="0">
              <a:buNone/>
            </a:pPr>
            <a:r>
              <a:rPr lang="en-US" dirty="0" smtClean="0"/>
              <a:t>2) Simulations and models written directly in C++ and Python</a:t>
            </a:r>
          </a:p>
          <a:p>
            <a:pPr marL="939800" lvl="1" indent="-457200"/>
            <a:r>
              <a:rPr lang="en-US" dirty="0" smtClean="0"/>
              <a:t>vs. a domain-specific simulation language</a:t>
            </a:r>
          </a:p>
          <a:p>
            <a:pPr marL="8255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does not have a graphical IDE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pic>
        <p:nvPicPr>
          <p:cNvPr id="1026" name="Picture 2" descr="https://cdn.comsol.com/products/comsol/flu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993515" cy="44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8178" y="6085443"/>
            <a:ext cx="639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Figure source: 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https://www.comsol.com/comsol-multiphysics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3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not written in a high-level language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29532"/>
            <a:ext cx="5867400" cy="4325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685554"/>
            <a:ext cx="789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Example of </a:t>
            </a:r>
            <a:r>
              <a:rPr lang="en-US" dirty="0" err="1" smtClean="0">
                <a:solidFill>
                  <a:schemeClr val="tx1"/>
                </a:solidFill>
              </a:rPr>
              <a:t>OMNeT</a:t>
            </a:r>
            <a:r>
              <a:rPr lang="en-US" dirty="0" smtClean="0">
                <a:solidFill>
                  <a:schemeClr val="tx1"/>
                </a:solidFill>
              </a:rPr>
              <a:t>++ Network Description (NED) language</a:t>
            </a:r>
          </a:p>
          <a:p>
            <a:r>
              <a:rPr lang="en-US" dirty="0">
                <a:solidFill>
                  <a:schemeClr val="tx1"/>
                </a:solidFill>
              </a:rPr>
              <a:t>Figure excerpted from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http://www.ewh.ieee.org/soc/es/Nov1999/18/ned.htm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levels of ns-3 software and libraries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6858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895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ns-3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39624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895600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Click routing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7620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Netanim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2362200" y="2743200"/>
            <a:ext cx="1219200" cy="68580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2895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smtClean="0">
                <a:solidFill>
                  <a:schemeClr val="tx1"/>
                </a:solidFill>
              </a:rPr>
              <a:t>pybindgen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62600" y="3048000"/>
            <a:ext cx="762000" cy="152400"/>
            <a:chOff x="5562600" y="3048000"/>
            <a:chExt cx="762000" cy="152400"/>
          </a:xfrm>
        </p:grpSpPr>
        <p:sp>
          <p:nvSpPr>
            <p:cNvPr id="17" name="Oval 16"/>
            <p:cNvSpPr/>
            <p:nvPr/>
          </p:nvSpPr>
          <p:spPr bwMode="auto">
            <a:xfrm>
              <a:off x="55626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867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722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48200" y="4252912"/>
            <a:ext cx="3962400" cy="1171576"/>
            <a:chOff x="4648200" y="4252912"/>
            <a:chExt cx="3962400" cy="1171576"/>
          </a:xfrm>
        </p:grpSpPr>
        <p:grpSp>
          <p:nvGrpSpPr>
            <p:cNvPr id="22" name="Group 21"/>
            <p:cNvGrpSpPr/>
            <p:nvPr/>
          </p:nvGrpSpPr>
          <p:grpSpPr>
            <a:xfrm>
              <a:off x="4648200" y="4953000"/>
              <a:ext cx="856325" cy="471488"/>
              <a:chOff x="4724400" y="4191000"/>
              <a:chExt cx="856325" cy="471488"/>
            </a:xfrm>
          </p:grpSpPr>
          <p:sp>
            <p:nvSpPr>
              <p:cNvPr id="20" name="Flowchart: Alternate Process 1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48200" y="4267200"/>
              <a:ext cx="856325" cy="471488"/>
              <a:chOff x="4724400" y="4191000"/>
              <a:chExt cx="856325" cy="471488"/>
            </a:xfrm>
          </p:grpSpPr>
          <p:sp>
            <p:nvSpPr>
              <p:cNvPr id="24" name="Flowchart: Alternate Process 23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15000" y="4267200"/>
              <a:ext cx="856325" cy="471488"/>
              <a:chOff x="4724400" y="4191000"/>
              <a:chExt cx="856325" cy="471488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715000" y="4953000"/>
              <a:ext cx="856325" cy="471488"/>
              <a:chOff x="4724400" y="4191000"/>
              <a:chExt cx="856325" cy="471488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7818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866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91400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54275" y="4252912"/>
              <a:ext cx="856325" cy="471488"/>
              <a:chOff x="4724400" y="4191000"/>
              <a:chExt cx="856325" cy="471488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754275" y="4938712"/>
              <a:ext cx="856325" cy="471488"/>
              <a:chOff x="4724400" y="4191000"/>
              <a:chExt cx="856325" cy="471488"/>
            </a:xfrm>
          </p:grpSpPr>
          <p:sp>
            <p:nvSpPr>
              <p:cNvPr id="39" name="Flowchart: Alternate Process 38"/>
              <p:cNvSpPr/>
              <p:nvPr/>
            </p:nvSpPr>
            <p:spPr bwMode="auto">
              <a:xfrm>
                <a:off x="4724400" y="4191000"/>
                <a:ext cx="838200" cy="471488"/>
              </a:xfrm>
              <a:prstGeom prst="flowChartAlternateProcess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3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24400" y="4267200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smtClean="0">
                    <a:solidFill>
                      <a:schemeClr val="tx1"/>
                    </a:solidFill>
                  </a:rPr>
                  <a:t>module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 bwMode="auto">
          <a:xfrm flipH="1">
            <a:off x="4648200" y="3352800"/>
            <a:ext cx="2057400" cy="7620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77200" y="3429000"/>
            <a:ext cx="457200" cy="685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09600" y="2057400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1) Several supporting libraries, not system-installed, can be in parallel to ns-3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426720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6600"/>
                </a:solidFill>
              </a:rPr>
              <a:t>2) ns-3 modules exist</a:t>
            </a:r>
          </a:p>
          <a:p>
            <a:r>
              <a:rPr lang="en-US" smtClean="0">
                <a:solidFill>
                  <a:srgbClr val="006600"/>
                </a:solidFill>
              </a:rPr>
              <a:t>within the ns-3 directory</a:t>
            </a:r>
            <a:endParaRPr lang="en-US">
              <a:solidFill>
                <a:srgbClr val="00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9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and 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chemeClr val="tx1">
                <a:alpha val="13000"/>
              </a:schemeClr>
            </a:outerShdw>
          </a:effectLst>
        </p:spPr>
        <p:txBody>
          <a:bodyPr/>
          <a:lstStyle/>
          <a:p>
            <a:r>
              <a:rPr lang="en-US" sz="2800" dirty="0" smtClean="0"/>
              <a:t>Software and usage overview (T. Henderson)</a:t>
            </a:r>
          </a:p>
          <a:p>
            <a:r>
              <a:rPr lang="en-US" sz="2800" dirty="0" smtClean="0"/>
              <a:t>How to write new models (T. </a:t>
            </a:r>
            <a:r>
              <a:rPr lang="en-US" sz="2800" dirty="0" err="1" smtClean="0"/>
              <a:t>Pecorella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Wi-Fi and wireless models (T</a:t>
            </a:r>
            <a:r>
              <a:rPr lang="en-US" sz="2800" dirty="0"/>
              <a:t>. Henderson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TCP and AQM models (M. </a:t>
            </a:r>
            <a:r>
              <a:rPr lang="en-US" sz="2800" dirty="0" err="1" smtClean="0"/>
              <a:t>Tahiliani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Traffic control (S. </a:t>
            </a:r>
            <a:r>
              <a:rPr lang="en-US" sz="2800" dirty="0" err="1" smtClean="0"/>
              <a:t>Avallone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85800" y="4953000"/>
            <a:ext cx="7772400" cy="990600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dirty="0" smtClean="0"/>
              <a:t>Please ask questions!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078968"/>
            <a:ext cx="6001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Please </a:t>
            </a:r>
            <a:r>
              <a:rPr lang="en-US" sz="2800" smtClean="0">
                <a:solidFill>
                  <a:schemeClr val="tx1"/>
                </a:solidFill>
              </a:rPr>
              <a:t>ask questions along the way!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228600" y="1219200"/>
            <a:ext cx="2667000" cy="5516979"/>
            <a:chOff x="228600" y="1219200"/>
            <a:chExt cx="2667000" cy="5516979"/>
          </a:xfrm>
        </p:grpSpPr>
        <p:sp>
          <p:nvSpPr>
            <p:cNvPr id="99" name="Flowchart: Alternate Process 98"/>
            <p:cNvSpPr/>
            <p:nvPr/>
          </p:nvSpPr>
          <p:spPr bwMode="auto">
            <a:xfrm>
              <a:off x="228600" y="182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Flowchart: Alternate Process 99"/>
            <p:cNvSpPr/>
            <p:nvPr/>
          </p:nvSpPr>
          <p:spPr bwMode="auto">
            <a:xfrm>
              <a:off x="2286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Flowchart: Alternate Process 100"/>
            <p:cNvSpPr/>
            <p:nvPr/>
          </p:nvSpPr>
          <p:spPr bwMode="auto">
            <a:xfrm>
              <a:off x="2286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Flowchart: Alternate Process 104"/>
            <p:cNvSpPr/>
            <p:nvPr/>
          </p:nvSpPr>
          <p:spPr bwMode="auto">
            <a:xfrm>
              <a:off x="2286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Flowchart: Alternate Process 105"/>
            <p:cNvSpPr/>
            <p:nvPr/>
          </p:nvSpPr>
          <p:spPr bwMode="auto">
            <a:xfrm>
              <a:off x="2286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Flowchart: Alternate Process 106"/>
            <p:cNvSpPr/>
            <p:nvPr/>
          </p:nvSpPr>
          <p:spPr bwMode="auto">
            <a:xfrm>
              <a:off x="1676400" y="2590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Flowchart: Alternate Process 107"/>
            <p:cNvSpPr/>
            <p:nvPr/>
          </p:nvSpPr>
          <p:spPr bwMode="auto">
            <a:xfrm>
              <a:off x="1676400" y="3352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Flowchart: Alternate Process 108"/>
            <p:cNvSpPr/>
            <p:nvPr/>
          </p:nvSpPr>
          <p:spPr bwMode="auto">
            <a:xfrm>
              <a:off x="1676400" y="4114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Flowchart: Alternate Process 109"/>
            <p:cNvSpPr/>
            <p:nvPr/>
          </p:nvSpPr>
          <p:spPr bwMode="auto">
            <a:xfrm>
              <a:off x="1676400" y="4876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Flowchart: Alternate Process 110"/>
            <p:cNvSpPr/>
            <p:nvPr/>
          </p:nvSpPr>
          <p:spPr bwMode="auto">
            <a:xfrm>
              <a:off x="1676400" y="56388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Flowchart: Alternate Process 111"/>
            <p:cNvSpPr/>
            <p:nvPr/>
          </p:nvSpPr>
          <p:spPr bwMode="auto">
            <a:xfrm>
              <a:off x="1676400" y="6400800"/>
              <a:ext cx="1219200" cy="335379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57200" y="19812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57200" y="2667000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csma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57200" y="3429000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emu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04800" y="4114800"/>
              <a:ext cx="938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point-to-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point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752600" y="2743200"/>
              <a:ext cx="10294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spectrum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52600" y="358140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tap-bridge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752600" y="4876800"/>
              <a:ext cx="113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virtual-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net-device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5791200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wifi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1000" y="5029200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84889" y="639762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wimax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3" name="Right Brace 122"/>
            <p:cNvSpPr/>
            <p:nvPr/>
          </p:nvSpPr>
          <p:spPr bwMode="auto">
            <a:xfrm rot="16200000">
              <a:off x="1485900" y="342900"/>
              <a:ext cx="228600" cy="2590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219200" y="12192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devices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28800" y="42672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uan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6" name="Flowchart: Alternate Process 125"/>
            <p:cNvSpPr/>
            <p:nvPr/>
          </p:nvSpPr>
          <p:spPr bwMode="auto">
            <a:xfrm>
              <a:off x="1641396" y="182445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782304" y="1961137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mesh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8" name="Flowchart: Alternate Process 127"/>
            <p:cNvSpPr/>
            <p:nvPr/>
          </p:nvSpPr>
          <p:spPr bwMode="auto">
            <a:xfrm>
              <a:off x="239707" y="563662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92107" y="5789027"/>
              <a:ext cx="85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lr-wpan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4038600" cy="584775"/>
          </a:xfrm>
        </p:spPr>
        <p:txBody>
          <a:bodyPr/>
          <a:lstStyle/>
          <a:p>
            <a:r>
              <a:rPr lang="en-US" dirty="0" smtClean="0"/>
              <a:t>Current models</a:t>
            </a:r>
            <a:endParaRPr lang="en-US" dirty="0"/>
          </a:p>
        </p:txBody>
      </p:sp>
      <p:grpSp>
        <p:nvGrpSpPr>
          <p:cNvPr id="3" name="Group 120"/>
          <p:cNvGrpSpPr/>
          <p:nvPr/>
        </p:nvGrpSpPr>
        <p:grpSpPr>
          <a:xfrm>
            <a:off x="3276600" y="5638800"/>
            <a:ext cx="1219200" cy="609600"/>
            <a:chOff x="3276600" y="5638800"/>
            <a:chExt cx="1219200" cy="6096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Flowchart: Alternate Process 4"/>
            <p:cNvSpPr/>
            <p:nvPr/>
          </p:nvSpPr>
          <p:spPr bwMode="auto">
            <a:xfrm>
              <a:off x="3276600" y="5638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5715000"/>
              <a:ext cx="583814" cy="2633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9"/>
          <p:cNvGrpSpPr/>
          <p:nvPr/>
        </p:nvGrpSpPr>
        <p:grpSpPr>
          <a:xfrm>
            <a:off x="3276600" y="4876800"/>
            <a:ext cx="1219200" cy="609600"/>
            <a:chOff x="3276600" y="4876800"/>
            <a:chExt cx="1219200" cy="6096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Flowchart: Alternate Process 7"/>
            <p:cNvSpPr/>
            <p:nvPr/>
          </p:nvSpPr>
          <p:spPr bwMode="auto">
            <a:xfrm>
              <a:off x="3276600" y="4876800"/>
              <a:ext cx="1219200" cy="609600"/>
            </a:xfrm>
            <a:prstGeom prst="flowChartAlternateProcess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4995333"/>
              <a:ext cx="902811" cy="2633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network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122"/>
          <p:cNvGrpSpPr/>
          <p:nvPr/>
        </p:nvGrpSpPr>
        <p:grpSpPr>
          <a:xfrm>
            <a:off x="4800600" y="2743200"/>
            <a:ext cx="1266693" cy="3276600"/>
            <a:chOff x="4800600" y="2743200"/>
            <a:chExt cx="1266693" cy="3276600"/>
          </a:xfrm>
        </p:grpSpPr>
        <p:sp>
          <p:nvSpPr>
            <p:cNvPr id="29" name="Flowchart: Alternate Process 28"/>
            <p:cNvSpPr/>
            <p:nvPr/>
          </p:nvSpPr>
          <p:spPr bwMode="auto">
            <a:xfrm>
              <a:off x="4800600" y="53340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0600" y="548640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propagation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 bwMode="auto">
            <a:xfrm>
              <a:off x="4800600" y="44958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3000" y="4724400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mobility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 bwMode="auto">
            <a:xfrm>
              <a:off x="4800600" y="36576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5400" y="3810000"/>
              <a:ext cx="51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mpi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Flowchart: Alternate Process 34"/>
            <p:cNvSpPr/>
            <p:nvPr/>
          </p:nvSpPr>
          <p:spPr bwMode="auto">
            <a:xfrm>
              <a:off x="4800600" y="2743200"/>
              <a:ext cx="1219200" cy="6858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3000" y="2895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energy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Slide Number Placeholder 4"/>
          <p:cNvSpPr txBox="1">
            <a:spLocks/>
          </p:cNvSpPr>
          <p:nvPr/>
        </p:nvSpPr>
        <p:spPr bwMode="auto">
          <a:xfrm>
            <a:off x="6965950" y="6473825"/>
            <a:ext cx="2101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FFC6B60B-2CC9-4460-A963-BD67CE206717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30</a:t>
            </a:fld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8" name="Group 82"/>
          <p:cNvGrpSpPr/>
          <p:nvPr/>
        </p:nvGrpSpPr>
        <p:grpSpPr>
          <a:xfrm>
            <a:off x="6248400" y="1219200"/>
            <a:ext cx="1219462" cy="5105400"/>
            <a:chOff x="6248400" y="1219200"/>
            <a:chExt cx="1219462" cy="5105400"/>
          </a:xfrm>
        </p:grpSpPr>
        <p:sp>
          <p:nvSpPr>
            <p:cNvPr id="16" name="Flowchart: Alternate Process 15"/>
            <p:cNvSpPr/>
            <p:nvPr/>
          </p:nvSpPr>
          <p:spPr bwMode="auto">
            <a:xfrm>
              <a:off x="62484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 bwMode="auto">
            <a:xfrm>
              <a:off x="62484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 bwMode="auto">
            <a:xfrm>
              <a:off x="62484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 bwMode="auto">
            <a:xfrm>
              <a:off x="62484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 bwMode="auto">
            <a:xfrm>
              <a:off x="62484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4600" y="4953000"/>
              <a:ext cx="1143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nix-vector-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routing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205740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aodv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800" y="2743200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dsdv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3581400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olsr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434340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click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 rot="16200000">
              <a:off x="6743700" y="11811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1219200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protocols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Flowchart: Alternate Process 81"/>
            <p:cNvSpPr/>
            <p:nvPr/>
          </p:nvSpPr>
          <p:spPr bwMode="auto">
            <a:xfrm>
              <a:off x="62484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openflow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85"/>
          <p:cNvGrpSpPr/>
          <p:nvPr/>
        </p:nvGrpSpPr>
        <p:grpSpPr>
          <a:xfrm>
            <a:off x="7620000" y="533400"/>
            <a:ext cx="1301959" cy="5791200"/>
            <a:chOff x="7620000" y="533400"/>
            <a:chExt cx="1301959" cy="57912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7696200" y="190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Flowchart: Alternate Process 65"/>
            <p:cNvSpPr/>
            <p:nvPr/>
          </p:nvSpPr>
          <p:spPr bwMode="auto">
            <a:xfrm>
              <a:off x="7696200" y="2667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lowchart: Alternate Process 66"/>
            <p:cNvSpPr/>
            <p:nvPr/>
          </p:nvSpPr>
          <p:spPr bwMode="auto">
            <a:xfrm>
              <a:off x="7696200" y="3429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Flowchart: Alternate Process 67"/>
            <p:cNvSpPr/>
            <p:nvPr/>
          </p:nvSpPr>
          <p:spPr bwMode="auto">
            <a:xfrm>
              <a:off x="7696200" y="4191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Flowchart: Alternate Process 68"/>
            <p:cNvSpPr/>
            <p:nvPr/>
          </p:nvSpPr>
          <p:spPr bwMode="auto">
            <a:xfrm>
              <a:off x="7696200" y="495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Flowchart: Alternate Process 69"/>
            <p:cNvSpPr/>
            <p:nvPr/>
          </p:nvSpPr>
          <p:spPr bwMode="auto">
            <a:xfrm>
              <a:off x="7696200" y="5715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20000" y="2743200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flow-monitor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72400" y="5867400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BRITE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72400" y="4953000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topology-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read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Right Brace 73"/>
            <p:cNvSpPr/>
            <p:nvPr/>
          </p:nvSpPr>
          <p:spPr bwMode="auto">
            <a:xfrm rot="16200000">
              <a:off x="8191500" y="495300"/>
              <a:ext cx="228600" cy="10668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48600" y="53340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utilities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72400" y="4343400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stats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772400" y="190500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config</a:t>
              </a:r>
              <a:r>
                <a:rPr lang="en-US" sz="1600" dirty="0" smtClean="0">
                  <a:solidFill>
                    <a:schemeClr val="tx1"/>
                  </a:solidFill>
                </a:rPr>
                <a:t>-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store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72400" y="350520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netanim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1" name="Flowchart: Alternate Process 80"/>
            <p:cNvSpPr/>
            <p:nvPr/>
          </p:nvSpPr>
          <p:spPr bwMode="auto">
            <a:xfrm>
              <a:off x="7696200" y="11430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72400" y="12192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smtClean="0">
                  <a:solidFill>
                    <a:schemeClr val="tx1"/>
                  </a:solidFill>
                </a:rPr>
                <a:t>visualizer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0" y="4267200"/>
            <a:ext cx="2961602" cy="1243584"/>
            <a:chOff x="381000" y="5257800"/>
            <a:chExt cx="3896845" cy="762000"/>
          </a:xfrm>
        </p:grpSpPr>
        <p:sp>
          <p:nvSpPr>
            <p:cNvPr id="83" name="AutoShape 28"/>
            <p:cNvSpPr>
              <a:spLocks noChangeArrowheads="1"/>
            </p:cNvSpPr>
            <p:nvPr/>
          </p:nvSpPr>
          <p:spPr bwMode="auto">
            <a:xfrm>
              <a:off x="381000" y="5257800"/>
              <a:ext cx="3810000" cy="762000"/>
            </a:xfrm>
            <a:prstGeom prst="wedgeRoundRectCallout">
              <a:avLst>
                <a:gd name="adj1" fmla="val 62448"/>
                <a:gd name="adj2" fmla="val 71661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29"/>
            <p:cNvSpPr txBox="1">
              <a:spLocks noChangeArrowheads="1"/>
            </p:cNvSpPr>
            <p:nvPr/>
          </p:nvSpPr>
          <p:spPr bwMode="auto">
            <a:xfrm>
              <a:off x="530225" y="5410200"/>
              <a:ext cx="1667093" cy="3973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Smart pointers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Dynamic </a:t>
              </a:r>
              <a:r>
                <a:rPr lang="en-US" sz="1200" b="1" smtClean="0">
                  <a:solidFill>
                    <a:srgbClr val="000000"/>
                  </a:solidFill>
                </a:rPr>
                <a:t>types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Attributes</a:t>
              </a: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2284413" y="5410200"/>
              <a:ext cx="1993432" cy="510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Callbacks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 smtClean="0">
                  <a:solidFill>
                    <a:srgbClr val="000000"/>
                  </a:solidFill>
                </a:rPr>
                <a:t>Tracing</a:t>
              </a:r>
              <a:endParaRPr lang="en-US" sz="1200" b="1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Logging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Random Variables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221287" y="4800600"/>
            <a:ext cx="1309688" cy="990600"/>
            <a:chOff x="5221287" y="4800600"/>
            <a:chExt cx="1309688" cy="990600"/>
          </a:xfrm>
        </p:grpSpPr>
        <p:sp>
          <p:nvSpPr>
            <p:cNvPr id="89" name="AutoShape 22"/>
            <p:cNvSpPr>
              <a:spLocks noChangeArrowheads="1"/>
            </p:cNvSpPr>
            <p:nvPr/>
          </p:nvSpPr>
          <p:spPr bwMode="auto">
            <a:xfrm>
              <a:off x="5257800" y="4800600"/>
              <a:ext cx="1182687" cy="990600"/>
            </a:xfrm>
            <a:prstGeom prst="wedgeRoundRectCallout">
              <a:avLst>
                <a:gd name="adj1" fmla="val -118995"/>
                <a:gd name="adj2" fmla="val 40546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5221287" y="5029200"/>
              <a:ext cx="1309688" cy="64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Events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Scheduler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Time arithmetic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648200" y="3352800"/>
            <a:ext cx="1752600" cy="838200"/>
            <a:chOff x="4648200" y="3352800"/>
            <a:chExt cx="1752600" cy="838200"/>
          </a:xfrm>
        </p:grpSpPr>
        <p:sp>
          <p:nvSpPr>
            <p:cNvPr id="92" name="AutoShape 26"/>
            <p:cNvSpPr>
              <a:spLocks noChangeArrowheads="1"/>
            </p:cNvSpPr>
            <p:nvPr/>
          </p:nvSpPr>
          <p:spPr bwMode="auto">
            <a:xfrm>
              <a:off x="4648200" y="3352800"/>
              <a:ext cx="1752600" cy="838200"/>
            </a:xfrm>
            <a:prstGeom prst="wedgeRoundRectCallout">
              <a:avLst>
                <a:gd name="adj1" fmla="val -62872"/>
                <a:gd name="adj2" fmla="val 12955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27"/>
            <p:cNvSpPr txBox="1">
              <a:spLocks noChangeArrowheads="1"/>
            </p:cNvSpPr>
            <p:nvPr/>
          </p:nvSpPr>
          <p:spPr bwMode="auto">
            <a:xfrm>
              <a:off x="4648200" y="3352800"/>
              <a:ext cx="1736725" cy="823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Tags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Headers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Pcap/ascii file writing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81200" y="1981200"/>
            <a:ext cx="1708150" cy="2030412"/>
            <a:chOff x="457200" y="2008188"/>
            <a:chExt cx="1708150" cy="2030412"/>
          </a:xfrm>
        </p:grpSpPr>
        <p:sp>
          <p:nvSpPr>
            <p:cNvPr id="103" name="AutoShape 31"/>
            <p:cNvSpPr>
              <a:spLocks noChangeArrowheads="1"/>
            </p:cNvSpPr>
            <p:nvPr/>
          </p:nvSpPr>
          <p:spPr bwMode="auto">
            <a:xfrm>
              <a:off x="457200" y="2008188"/>
              <a:ext cx="1447800" cy="2030412"/>
            </a:xfrm>
            <a:prstGeom prst="wedgeRoundRectCallout">
              <a:avLst>
                <a:gd name="adj1" fmla="val 68704"/>
                <a:gd name="adj2" fmla="val 87770"/>
                <a:gd name="adj3" fmla="val 16667"/>
              </a:avLst>
            </a:prstGeom>
            <a:solidFill>
              <a:srgbClr val="7DDA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1631950" cy="1554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Node class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NetDevice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Address types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(Ipv4, MAC, etc.)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Queues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Socket ABC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Ipv4 ABCs</a:t>
              </a:r>
            </a:p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Packet sockets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45765" y="1982837"/>
            <a:ext cx="2693035" cy="2118886"/>
            <a:chOff x="2945765" y="1982837"/>
            <a:chExt cx="2693035" cy="2118886"/>
          </a:xfrm>
        </p:grpSpPr>
        <p:sp>
          <p:nvSpPr>
            <p:cNvPr id="11" name="Flowchart: Alternate Process 10"/>
            <p:cNvSpPr/>
            <p:nvPr/>
          </p:nvSpPr>
          <p:spPr bwMode="auto">
            <a:xfrm>
              <a:off x="2991655" y="1994694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lowchart: Alternate Process 11"/>
            <p:cNvSpPr/>
            <p:nvPr/>
          </p:nvSpPr>
          <p:spPr bwMode="auto">
            <a:xfrm>
              <a:off x="3352800" y="2743200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5765" y="2070894"/>
              <a:ext cx="1265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applications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743200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IPv4</a:t>
              </a:r>
              <a:r>
                <a:rPr lang="en-US" sz="1600" dirty="0" smtClean="0">
                  <a:solidFill>
                    <a:schemeClr val="tx1"/>
                  </a:solidFill>
                </a:rPr>
                <a:t>/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v6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7" name="Flowchart: Alternate Process 96"/>
            <p:cNvSpPr/>
            <p:nvPr/>
          </p:nvSpPr>
          <p:spPr bwMode="auto">
            <a:xfrm>
              <a:off x="4323545" y="1982837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256690" y="2105566"/>
              <a:ext cx="13821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internet-apps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1" name="Flowchart: Alternate Process 130"/>
            <p:cNvSpPr/>
            <p:nvPr/>
          </p:nvSpPr>
          <p:spPr bwMode="auto">
            <a:xfrm>
              <a:off x="3352433" y="3492123"/>
              <a:ext cx="1219200" cy="609600"/>
            </a:xfrm>
            <a:prstGeom prst="flowChartAlternateProcess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3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293226" y="3612406"/>
              <a:ext cx="1368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traffic-control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5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Module organization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models/</a:t>
            </a:r>
          </a:p>
          <a:p>
            <a:r>
              <a:rPr lang="en-US" smtClean="0"/>
              <a:t>examples/</a:t>
            </a:r>
          </a:p>
          <a:p>
            <a:r>
              <a:rPr lang="en-US" smtClean="0"/>
              <a:t>tests/</a:t>
            </a:r>
          </a:p>
          <a:p>
            <a:r>
              <a:rPr lang="en-US" smtClean="0"/>
              <a:t>bindings/</a:t>
            </a:r>
          </a:p>
          <a:p>
            <a:r>
              <a:rPr lang="en-US" smtClean="0"/>
              <a:t>doc/</a:t>
            </a:r>
          </a:p>
          <a:p>
            <a:r>
              <a:rPr lang="en-US" smtClean="0"/>
              <a:t>wscript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9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programs are C++ executables that link the needed shared libraries</a:t>
            </a:r>
          </a:p>
          <a:p>
            <a:pPr lvl="1"/>
            <a:r>
              <a:rPr lang="en-US" dirty="0" smtClean="0"/>
              <a:t> or Python programs that import the needed modules</a:t>
            </a:r>
          </a:p>
          <a:p>
            <a:r>
              <a:rPr lang="en-US" dirty="0" smtClean="0"/>
              <a:t>The ns-3 build tool, called '</a:t>
            </a:r>
            <a:r>
              <a:rPr lang="en-US" dirty="0" err="1" smtClean="0"/>
              <a:t>waf</a:t>
            </a:r>
            <a:r>
              <a:rPr lang="en-US" dirty="0" smtClean="0"/>
              <a:t>', can be used to run programs</a:t>
            </a:r>
          </a:p>
          <a:p>
            <a:r>
              <a:rPr lang="en-US" dirty="0" err="1" smtClean="0"/>
              <a:t>waf</a:t>
            </a:r>
            <a:r>
              <a:rPr lang="en-US" dirty="0" smtClean="0"/>
              <a:t> will place headers, object files, libraries, and executables in a 'build' directory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9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uses a program called </a:t>
            </a:r>
            <a:r>
              <a:rPr lang="en-US" dirty="0" err="1" smtClean="0"/>
              <a:t>PyBindGen</a:t>
            </a:r>
            <a:r>
              <a:rPr lang="en-US" dirty="0" smtClean="0"/>
              <a:t> to generate Python bindings for all libraries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lded Corner 5"/>
          <p:cNvSpPr/>
          <p:nvPr/>
        </p:nvSpPr>
        <p:spPr bwMode="auto">
          <a:xfrm>
            <a:off x="533400" y="2895600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594" y="3563034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988994" y="3563034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2773075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3269" y="3439551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Intermediate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 bwMode="auto">
          <a:xfrm>
            <a:off x="5012750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2944" y="3439551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bindings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241225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484366" y="3686516"/>
            <a:ext cx="609600" cy="39936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Folded Corner 14"/>
          <p:cNvSpPr/>
          <p:nvPr/>
        </p:nvSpPr>
        <p:spPr bwMode="auto">
          <a:xfrm>
            <a:off x="7094357" y="2895599"/>
            <a:ext cx="1295400" cy="1981200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4551" y="3439551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Python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209800" y="40858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04675" y="56099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gccxml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517787" y="4039716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956499" y="560998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PyBindGen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766995" y="4092682"/>
            <a:ext cx="0" cy="1476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205707" y="56629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C++ compiler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1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41550"/>
            <a:ext cx="8201025" cy="947738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smtClean="0"/>
              <a:t>Integrating other tools and libraries</a:t>
            </a:r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23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libraries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more sophisticated scenarios and models typically leverage other libraries</a:t>
            </a:r>
          </a:p>
          <a:p>
            <a:r>
              <a:rPr lang="en-US" sz="2800" dirty="0" smtClean="0"/>
              <a:t>ns-3 main distribution uses optional libraries (libxml2, </a:t>
            </a:r>
            <a:r>
              <a:rPr lang="en-US" sz="2800" dirty="0" err="1" smtClean="0"/>
              <a:t>gsl</a:t>
            </a:r>
            <a:r>
              <a:rPr lang="en-US" sz="2800" dirty="0" smtClean="0"/>
              <a:t>, </a:t>
            </a:r>
            <a:r>
              <a:rPr lang="en-US" sz="2800" dirty="0" err="1" smtClean="0"/>
              <a:t>mysql</a:t>
            </a:r>
            <a:r>
              <a:rPr lang="en-US" sz="2800" dirty="0" smtClean="0"/>
              <a:t>) but care is taken to avoid strict build dependencies</a:t>
            </a:r>
          </a:p>
          <a:p>
            <a:r>
              <a:rPr lang="en-US" sz="2800" dirty="0" smtClean="0"/>
              <a:t>the 'bake' tool (described later) helps to manage library dependencies</a:t>
            </a:r>
          </a:p>
          <a:p>
            <a:r>
              <a:rPr lang="en-US" sz="2800" dirty="0" smtClean="0"/>
              <a:t>users are free to write their own </a:t>
            </a:r>
            <a:r>
              <a:rPr lang="en-US" sz="2800" dirty="0" err="1" smtClean="0"/>
              <a:t>Makefiles</a:t>
            </a:r>
            <a:r>
              <a:rPr lang="en-US" sz="2800" dirty="0" smtClean="0"/>
              <a:t> or </a:t>
            </a:r>
            <a:r>
              <a:rPr lang="en-US" sz="2800" dirty="0" err="1" smtClean="0"/>
              <a:t>wscripts</a:t>
            </a:r>
            <a:r>
              <a:rPr lang="en-US" sz="2800" dirty="0" smtClean="0"/>
              <a:t> to do something special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2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8588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Matplotlib</a:t>
            </a: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01025" cy="4875213"/>
          </a:xfrm>
          <a:ln/>
        </p:spPr>
        <p:txBody>
          <a:bodyPr/>
          <a:lstStyle/>
          <a:p>
            <a:pPr marL="312738" indent="-31273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/>
          </a:p>
          <a:p>
            <a:pPr marL="312738" indent="-312738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src/core/examples/sample-rng-plot.py</a:t>
            </a:r>
            <a:endParaRPr lang="en-US" sz="2000">
              <a:latin typeface="Courier New" pitchFamily="49" charset="0"/>
              <a:cs typeface="Courier New" pitchFamily="49" charset="0"/>
            </a:endParaRPr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  <a:p>
            <a:pPr marL="712788" lvl="1" indent="-255588">
              <a:lnSpc>
                <a:spcPct val="9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62250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81200"/>
            <a:ext cx="3078163" cy="249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07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Modular Router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676400"/>
            <a:ext cx="8197850" cy="3518600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1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9648"/>
            <a:ext cx="8197850" cy="4443542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44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5762"/>
            <a:ext cx="8197850" cy="4711314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81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training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LTE (Lorenza </a:t>
            </a:r>
            <a:r>
              <a:rPr lang="en-US" sz="2800" dirty="0" err="1" smtClean="0"/>
              <a:t>Giupponi</a:t>
            </a:r>
            <a:r>
              <a:rPr lang="en-US" sz="2800" dirty="0" smtClean="0"/>
              <a:t> and </a:t>
            </a:r>
            <a:r>
              <a:rPr lang="en-US" sz="2800" dirty="0" err="1" smtClean="0"/>
              <a:t>Biljana</a:t>
            </a:r>
            <a:r>
              <a:rPr lang="en-US" sz="2800" dirty="0" smtClean="0"/>
              <a:t> </a:t>
            </a:r>
            <a:r>
              <a:rPr lang="en-US" sz="2800" dirty="0" err="1" smtClean="0"/>
              <a:t>Bojovic</a:t>
            </a:r>
            <a:r>
              <a:rPr lang="en-US" sz="2800" dirty="0" smtClean="0"/>
              <a:t>), June 2016</a:t>
            </a:r>
          </a:p>
          <a:p>
            <a:r>
              <a:rPr lang="en-US" sz="2800" dirty="0" smtClean="0"/>
              <a:t>Parallel, Distributed Simulations (Peter Barnes), June 2016</a:t>
            </a:r>
          </a:p>
          <a:p>
            <a:r>
              <a:rPr lang="en-US" sz="2800" dirty="0" smtClean="0"/>
              <a:t>Direct Code Execution (Tom Henderson), June 2016</a:t>
            </a:r>
          </a:p>
          <a:p>
            <a:r>
              <a:rPr lang="en-US" sz="2800" dirty="0" smtClean="0"/>
              <a:t>Tracing (</a:t>
            </a:r>
            <a:r>
              <a:rPr lang="en-US" sz="2800" dirty="0" err="1" smtClean="0"/>
              <a:t>Walid</a:t>
            </a:r>
            <a:r>
              <a:rPr lang="en-US" sz="2800" dirty="0" smtClean="0"/>
              <a:t> </a:t>
            </a:r>
            <a:r>
              <a:rPr lang="en-US" sz="2800" dirty="0" err="1" smtClean="0"/>
              <a:t>Younes</a:t>
            </a:r>
            <a:r>
              <a:rPr lang="en-US" sz="2800" dirty="0" smtClean="0"/>
              <a:t>), June 2014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69925" y="5176838"/>
            <a:ext cx="7772400" cy="990600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1000" sy="101000" algn="tl" rotWithShape="0">
              <a:prstClr val="black">
                <a:alpha val="52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dirty="0" smtClean="0"/>
              <a:t>Please ask questions!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410528"/>
            <a:ext cx="652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http://</a:t>
            </a:r>
            <a:r>
              <a:rPr lang="en-US" sz="2800" dirty="0" err="1" smtClean="0">
                <a:solidFill>
                  <a:schemeClr val="tx1"/>
                </a:solidFill>
              </a:rPr>
              <a:t>www.nsnam.org</a:t>
            </a:r>
            <a:r>
              <a:rPr lang="en-US" sz="2800" dirty="0" smtClean="0">
                <a:solidFill>
                  <a:schemeClr val="tx1"/>
                </a:solidFill>
              </a:rPr>
              <a:t>/wiki/Training2017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5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emulator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5158"/>
            <a:ext cx="8197850" cy="4392522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3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Co-simulation frameworks have emerged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PNNL's FNCS framework integrates ns-3 with transmission and distribution simulators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17" y="2269824"/>
            <a:ext cx="7560415" cy="4062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009372"/>
            <a:ext cx="60580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t"/>
            <a:r>
              <a:rPr lang="en-US" dirty="0" smtClean="0">
                <a:solidFill>
                  <a:schemeClr val="tx1"/>
                </a:solidFill>
              </a:rPr>
              <a:t>Image source:  </a:t>
            </a:r>
            <a:r>
              <a:rPr lang="en-US" dirty="0" err="1" smtClean="0">
                <a:solidFill>
                  <a:schemeClr val="tx1"/>
                </a:solidFill>
              </a:rPr>
              <a:t>PNNLgov</a:t>
            </a:r>
            <a:r>
              <a:rPr lang="en-US" dirty="0" smtClean="0">
                <a:solidFill>
                  <a:schemeClr val="tx1"/>
                </a:solidFill>
              </a:rPr>
              <a:t> YouTube video: </a:t>
            </a:r>
          </a:p>
          <a:p>
            <a:pPr fontAlgn="t"/>
            <a:r>
              <a:rPr lang="en-US" dirty="0" smtClean="0">
                <a:solidFill>
                  <a:schemeClr val="tx1"/>
                </a:solidFill>
              </a:rPr>
              <a:t>Introducing </a:t>
            </a:r>
            <a:r>
              <a:rPr lang="en-US" dirty="0">
                <a:solidFill>
                  <a:schemeClr val="tx1"/>
                </a:solidFill>
              </a:rPr>
              <a:t>FNCS: Framework for Network </a:t>
            </a:r>
            <a:r>
              <a:rPr lang="en-US" dirty="0" smtClean="0">
                <a:solidFill>
                  <a:schemeClr val="tx1"/>
                </a:solidFill>
              </a:rPr>
              <a:t>Co-Simulation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FAQs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Does ns-3 have a Windows version?</a:t>
            </a:r>
          </a:p>
          <a:p>
            <a:pPr lvl="1"/>
            <a:r>
              <a:rPr lang="en-US" sz="2400" dirty="0" smtClean="0"/>
              <a:t>Yes, for Visual Studio 2012</a:t>
            </a:r>
          </a:p>
          <a:p>
            <a:pPr lvl="1"/>
            <a:r>
              <a:rPr lang="en-US" sz="2000" dirty="0" smtClean="0">
                <a:hlinkClick r:id="rId2"/>
              </a:rPr>
              <a:t>http://www.nsnam.org/wiki/Ns-3_on_Visual_Studio_2012</a:t>
            </a:r>
            <a:endParaRPr lang="en-US" sz="2000" dirty="0" smtClean="0"/>
          </a:p>
          <a:p>
            <a:r>
              <a:rPr lang="en-US" sz="2800" dirty="0" smtClean="0"/>
              <a:t>Does ns-3 support Eclipse or other IDEs?</a:t>
            </a:r>
          </a:p>
          <a:p>
            <a:pPr lvl="1"/>
            <a:r>
              <a:rPr lang="en-US" sz="2400" dirty="0" smtClean="0"/>
              <a:t>Instructions have been contributed by users</a:t>
            </a:r>
          </a:p>
          <a:p>
            <a:pPr lvl="1"/>
            <a:r>
              <a:rPr lang="en-US" sz="1800" dirty="0" smtClean="0">
                <a:hlinkClick r:id="rId3"/>
              </a:rPr>
              <a:t>http://www.nsnam.org/wiki/HOWTO_configure_Eclipse_with_ns-3</a:t>
            </a:r>
            <a:endParaRPr lang="en-US" sz="1800" dirty="0" smtClean="0"/>
          </a:p>
          <a:p>
            <a:r>
              <a:rPr lang="en-US" sz="2800" dirty="0" smtClean="0"/>
              <a:t>Is ns-3 provided in Linux or OS X package systems (e.g. </a:t>
            </a:r>
            <a:r>
              <a:rPr lang="en-US" sz="2800" dirty="0" err="1" smtClean="0"/>
              <a:t>Debian</a:t>
            </a:r>
            <a:r>
              <a:rPr lang="en-US" sz="2800" dirty="0" smtClean="0"/>
              <a:t> packages)?</a:t>
            </a:r>
          </a:p>
          <a:p>
            <a:pPr lvl="1"/>
            <a:r>
              <a:rPr lang="en-US" sz="2400" dirty="0" smtClean="0"/>
              <a:t>Not officially, but some package maintainers exist</a:t>
            </a:r>
          </a:p>
          <a:p>
            <a:r>
              <a:rPr lang="en-US" sz="2800" dirty="0" smtClean="0"/>
              <a:t>Does ns-3 support NRL </a:t>
            </a:r>
            <a:r>
              <a:rPr lang="en-US" sz="2800" dirty="0" err="1" smtClean="0"/>
              <a:t>protolib</a:t>
            </a:r>
            <a:r>
              <a:rPr lang="en-US" sz="2800" dirty="0" smtClean="0"/>
              <a:t> applications?  </a:t>
            </a:r>
          </a:p>
          <a:p>
            <a:pPr lvl="1"/>
            <a:r>
              <a:rPr lang="en-US" sz="2400" dirty="0" smtClean="0"/>
              <a:t>Not yet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ns-3 models are written in C++ and compiled into libraries</a:t>
            </a:r>
          </a:p>
          <a:p>
            <a:pPr lvl="1"/>
            <a:r>
              <a:rPr lang="en-US" dirty="0" smtClean="0"/>
              <a:t>Python bindings are optionally created</a:t>
            </a:r>
          </a:p>
          <a:p>
            <a:r>
              <a:rPr lang="en-US" dirty="0" smtClean="0"/>
              <a:t>ns-3 programs are C++ executables or Python programs that call the ns-3 public API and can call other libraries</a:t>
            </a:r>
          </a:p>
          <a:p>
            <a:r>
              <a:rPr lang="en-US" dirty="0" smtClean="0"/>
              <a:t>ns-3 is oriented towards the command-line </a:t>
            </a:r>
          </a:p>
          <a:p>
            <a:r>
              <a:rPr lang="en-US" dirty="0" smtClean="0"/>
              <a:t>ns-3 uses no domain specific language</a:t>
            </a:r>
          </a:p>
          <a:p>
            <a:r>
              <a:rPr lang="en-US" dirty="0" smtClean="0"/>
              <a:t>ns-3 is not compatible with ns-2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8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feedback on requested topics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1) what </a:t>
            </a:r>
            <a:r>
              <a:rPr lang="en-US" sz="2400" b="1" dirty="0"/>
              <a:t>is your past level of experience with </a:t>
            </a:r>
            <a:r>
              <a:rPr lang="en-US" sz="2400" b="1" dirty="0" smtClean="0"/>
              <a:t>ns-3? </a:t>
            </a:r>
          </a:p>
          <a:p>
            <a:pPr lvl="1"/>
            <a:r>
              <a:rPr lang="en-US" sz="2000" dirty="0" smtClean="0"/>
              <a:t>various (from starting the tutorial to having written new models)</a:t>
            </a:r>
          </a:p>
          <a:p>
            <a:pPr marL="57150" indent="0">
              <a:buNone/>
            </a:pPr>
            <a:r>
              <a:rPr lang="en-US" sz="2400" b="1" dirty="0" smtClean="0"/>
              <a:t>2) what </a:t>
            </a:r>
            <a:r>
              <a:rPr lang="en-US" sz="2400" b="1" dirty="0"/>
              <a:t>technical topics in the simulator interest you the </a:t>
            </a:r>
            <a:r>
              <a:rPr lang="en-US" sz="2400" b="1" dirty="0" smtClean="0"/>
              <a:t>most?</a:t>
            </a:r>
          </a:p>
          <a:p>
            <a:pPr lvl="1"/>
            <a:r>
              <a:rPr lang="en-US" sz="2000" dirty="0" smtClean="0"/>
              <a:t>Wi-Fi, LTE, TCP</a:t>
            </a:r>
          </a:p>
          <a:p>
            <a:pPr lvl="1"/>
            <a:r>
              <a:rPr lang="en-US" sz="2000" dirty="0" smtClean="0"/>
              <a:t>routing 6LoWPAN, </a:t>
            </a:r>
            <a:r>
              <a:rPr lang="en-US" sz="2000" dirty="0" err="1" smtClean="0"/>
              <a:t>IoT</a:t>
            </a:r>
            <a:r>
              <a:rPr lang="en-US" sz="2000" dirty="0" smtClean="0"/>
              <a:t>, IPv6, BGP, and the core</a:t>
            </a:r>
          </a:p>
          <a:p>
            <a:pPr marL="57150" indent="0">
              <a:buNone/>
            </a:pPr>
            <a:r>
              <a:rPr lang="en-US" sz="2400" b="1" dirty="0" smtClean="0"/>
              <a:t>3) </a:t>
            </a:r>
            <a:r>
              <a:rPr lang="en-US" sz="2400" b="1" dirty="0"/>
              <a:t>past level of experience with any other network simulation </a:t>
            </a:r>
            <a:r>
              <a:rPr lang="en-US" sz="2400" b="1" dirty="0" smtClean="0"/>
              <a:t>tools</a:t>
            </a:r>
            <a:r>
              <a:rPr lang="en-US" sz="2400" dirty="0" smtClean="0"/>
              <a:t>?</a:t>
            </a:r>
          </a:p>
          <a:p>
            <a:pPr marL="800100" lvl="1" indent="-342900"/>
            <a:r>
              <a:rPr lang="en-US" sz="2000" dirty="0" smtClean="0"/>
              <a:t>MATLAB/Simulink, plus ns-2, OPNET, </a:t>
            </a:r>
            <a:r>
              <a:rPr lang="en-US" sz="2000" dirty="0" err="1" smtClean="0"/>
              <a:t>OMNeT</a:t>
            </a:r>
            <a:r>
              <a:rPr lang="en-US" sz="2000" dirty="0" smtClean="0"/>
              <a:t>++, Totem</a:t>
            </a:r>
          </a:p>
        </p:txBody>
      </p:sp>
    </p:spTree>
    <p:extLst>
      <p:ext uri="{BB962C8B-B14F-4D97-AF65-F5344CB8AC3E}">
        <p14:creationId xmlns:p14="http://schemas.microsoft.com/office/powerpoint/2010/main" val="109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feedback on requested topics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400" b="1" dirty="0" smtClean="0"/>
              <a:t>4</a:t>
            </a:r>
            <a:r>
              <a:rPr lang="en-US" sz="2400" b="1" dirty="0"/>
              <a:t>) what do you most want to get out of the training sessions</a:t>
            </a:r>
            <a:r>
              <a:rPr lang="en-US" sz="2400" dirty="0"/>
              <a:t> </a:t>
            </a:r>
            <a:endParaRPr lang="en-US" sz="2400" dirty="0" smtClean="0"/>
          </a:p>
          <a:p>
            <a:pPr marL="800100" lvl="1" indent="-342900"/>
            <a:r>
              <a:rPr lang="en-US" sz="2000" dirty="0" smtClean="0"/>
              <a:t>refresh, get ideas for lab assignments, understand real-time simulations, inject real traffic, global tips and tricks about ns-3, learn LTE, implement new models</a:t>
            </a:r>
          </a:p>
        </p:txBody>
      </p:sp>
    </p:spTree>
    <p:extLst>
      <p:ext uri="{BB962C8B-B14F-4D97-AF65-F5344CB8AC3E}">
        <p14:creationId xmlns:p14="http://schemas.microsoft.com/office/powerpoint/2010/main" val="9218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working along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720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1) Download the required packages onto your (Linux, OS X, or BSD) system</a:t>
            </a:r>
          </a:p>
          <a:p>
            <a:pPr marL="0" indent="0">
              <a:buNone/>
            </a:pPr>
            <a:r>
              <a:rPr lang="en-US" sz="2800" dirty="0" smtClean="0"/>
              <a:t>2) Download the ISO image (Live DVD)</a:t>
            </a:r>
          </a:p>
          <a:p>
            <a:pPr marL="0" indent="0">
              <a:buNone/>
            </a:pPr>
            <a:r>
              <a:rPr lang="en-US" sz="2800" dirty="0" smtClean="0"/>
              <a:t>3) Browse the code online:  </a:t>
            </a:r>
            <a:r>
              <a:rPr lang="en-US" sz="2800" dirty="0" smtClean="0">
                <a:hlinkClick r:id="rId2"/>
              </a:rPr>
              <a:t>https://code.nsnam.org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5" y="3359023"/>
            <a:ext cx="5867400" cy="29250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5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60517"/>
            <a:ext cx="3657600" cy="855662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8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ns-3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Develop an extensible simulation environment for networking research</a:t>
            </a:r>
          </a:p>
          <a:p>
            <a:pPr lvl="1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1) a tool </a:t>
            </a:r>
            <a:r>
              <a:rPr lang="en-GB" sz="2400" b="1" dirty="0">
                <a:solidFill>
                  <a:srgbClr val="006600"/>
                </a:solidFill>
              </a:rPr>
              <a:t>aligned with the experimentation needs </a:t>
            </a:r>
            <a:r>
              <a:rPr lang="en-GB" sz="2400" dirty="0"/>
              <a:t>of modern networking research</a:t>
            </a:r>
          </a:p>
          <a:p>
            <a:pPr lvl="1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2) a tool that </a:t>
            </a:r>
            <a:r>
              <a:rPr lang="en-GB" sz="2400" b="1" dirty="0">
                <a:solidFill>
                  <a:srgbClr val="006600"/>
                </a:solidFill>
              </a:rPr>
              <a:t>elevates the technical rigor </a:t>
            </a:r>
            <a:r>
              <a:rPr lang="en-GB" sz="2400" dirty="0"/>
              <a:t>of network simulation practice</a:t>
            </a:r>
          </a:p>
          <a:p>
            <a:pPr lvl="1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/>
              <a:t>3) an </a:t>
            </a:r>
            <a:r>
              <a:rPr lang="en-GB" sz="2400" b="1" dirty="0">
                <a:solidFill>
                  <a:srgbClr val="006600"/>
                </a:solidFill>
              </a:rPr>
              <a:t>open-source project </a:t>
            </a:r>
            <a:r>
              <a:rPr lang="en-GB" sz="2400" dirty="0">
                <a:solidFill>
                  <a:schemeClr val="tx1"/>
                </a:solidFill>
              </a:rPr>
              <a:t>that encourages community contribution</a:t>
            </a:r>
            <a:r>
              <a:rPr lang="en-GB" sz="2400" dirty="0"/>
              <a:t>, peer review, and long-term maintenance and validation of the software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5334000"/>
            <a:ext cx="8001000" cy="8334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41960" y="5189379"/>
            <a:ext cx="8001000" cy="8334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246510"/>
            <a:ext cx="6856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Community-maintained, scientific computing software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by following best current practices for open source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ns-3 Training,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6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2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1718</Words>
  <Application>Microsoft Macintosh PowerPoint</Application>
  <PresentationFormat>On-screen Show (4:3)</PresentationFormat>
  <Paragraphs>369</Paragraphs>
  <Slides>43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Courier New</vt:lpstr>
      <vt:lpstr>Times New Roman</vt:lpstr>
      <vt:lpstr>Default Design</vt:lpstr>
      <vt:lpstr>PowerPoint Presentation</vt:lpstr>
      <vt:lpstr>ns-3 training goals</vt:lpstr>
      <vt:lpstr>Agenda and Instructors</vt:lpstr>
      <vt:lpstr>Additional training archives</vt:lpstr>
      <vt:lpstr>Your feedback on requested topics</vt:lpstr>
      <vt:lpstr>Your feedback on requested topics</vt:lpstr>
      <vt:lpstr>Options for working along</vt:lpstr>
      <vt:lpstr>Project overview</vt:lpstr>
      <vt:lpstr>Motivations for ns-3 project</vt:lpstr>
      <vt:lpstr>ns-3:  An Open Source Network Simulator</vt:lpstr>
      <vt:lpstr>What have people done with ns-3?</vt:lpstr>
      <vt:lpstr>ns-3 overview</vt:lpstr>
      <vt:lpstr>Network performance evaluation options</vt:lpstr>
      <vt:lpstr>PowerPoint Presentation</vt:lpstr>
      <vt:lpstr>ns-3 main website </vt:lpstr>
      <vt:lpstr>How the project operates</vt:lpstr>
      <vt:lpstr>Maintainers, Authors, Users</vt:lpstr>
      <vt:lpstr>Contributed code and associated projects</vt:lpstr>
      <vt:lpstr>Sustainment</vt:lpstr>
      <vt:lpstr>ns-3 Consortium governance</vt:lpstr>
      <vt:lpstr>Acknowledgment of support</vt:lpstr>
      <vt:lpstr>PowerPoint Presentation</vt:lpstr>
      <vt:lpstr>Software overview</vt:lpstr>
      <vt:lpstr>Discrete-event simulation basics</vt:lpstr>
      <vt:lpstr>The basic ns-3 architecture</vt:lpstr>
      <vt:lpstr>Software orientation</vt:lpstr>
      <vt:lpstr>ns-3 does not have a graphical IDE</vt:lpstr>
      <vt:lpstr>ns-3 not written in a high-level language</vt:lpstr>
      <vt:lpstr>Software organization</vt:lpstr>
      <vt:lpstr>Current models</vt:lpstr>
      <vt:lpstr>Module organization</vt:lpstr>
      <vt:lpstr>ns-3 programs</vt:lpstr>
      <vt:lpstr>Python bindings</vt:lpstr>
      <vt:lpstr>Integrating other tools and libraries</vt:lpstr>
      <vt:lpstr>Other libraries</vt:lpstr>
      <vt:lpstr>Matplotlib</vt:lpstr>
      <vt:lpstr>Click Modular Router</vt:lpstr>
      <vt:lpstr>OpenFlow Switch</vt:lpstr>
      <vt:lpstr>CORE emulator</vt:lpstr>
      <vt:lpstr>mininet emulator</vt:lpstr>
      <vt:lpstr>Co-simulation frameworks have emerged</vt:lpstr>
      <vt:lpstr>FAQs</vt:lpstr>
      <vt:lpstr>Summarizing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2017-07-01T16:16:22Z</dcterms:modified>
</cp:coreProperties>
</file>