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737" r:id="rId3"/>
    <p:sldId id="738" r:id="rId4"/>
    <p:sldId id="739" r:id="rId5"/>
    <p:sldId id="740" r:id="rId6"/>
    <p:sldId id="741" r:id="rId7"/>
    <p:sldId id="742" r:id="rId8"/>
    <p:sldId id="743" r:id="rId9"/>
    <p:sldId id="744" r:id="rId10"/>
    <p:sldId id="745" r:id="rId11"/>
    <p:sldId id="746" r:id="rId12"/>
    <p:sldId id="747" r:id="rId13"/>
    <p:sldId id="748" r:id="rId14"/>
    <p:sldId id="749" r:id="rId15"/>
    <p:sldId id="750" r:id="rId16"/>
    <p:sldId id="751" r:id="rId17"/>
    <p:sldId id="752" r:id="rId18"/>
    <p:sldId id="753" r:id="rId19"/>
    <p:sldId id="754" r:id="rId20"/>
    <p:sldId id="755" r:id="rId21"/>
    <p:sldId id="756" r:id="rId22"/>
    <p:sldId id="757" r:id="rId23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4" autoAdjust="0"/>
    <p:restoredTop sz="94648"/>
  </p:normalViewPr>
  <p:slideViewPr>
    <p:cSldViewPr>
      <p:cViewPr varScale="1">
        <p:scale>
          <a:sx n="107" d="100"/>
          <a:sy n="107" d="100"/>
        </p:scale>
        <p:origin x="1240" y="1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2BAA52-BCAF-4B64-B567-4FC7DBFEEE2E}" type="slidenum">
              <a:rPr lang="en-GB"/>
              <a:pPr/>
              <a:t>4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6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671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3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32D12-27B8-4784-9A85-A3A493F6454C}" type="slidenum">
              <a:rPr lang="en-GB"/>
              <a:pPr/>
              <a:t>21</a:t>
            </a:fld>
            <a:endParaRPr lang="en-GB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3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2F1A20-2CE5-4E8E-9F8A-ED0AF8F69D7D}" type="slidenum">
              <a:rPr lang="en-GB"/>
              <a:pPr/>
              <a:t>22</a:t>
            </a:fld>
            <a:endParaRPr lang="en-GB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908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</a:t>
            </a:r>
            <a:r>
              <a:rPr lang="en-US" b="1" dirty="0" err="1" smtClean="0">
                <a:solidFill>
                  <a:srgbClr val="006600"/>
                </a:solidFill>
                <a:ea typeface="+mj-ea"/>
                <a:cs typeface="+mj-cs"/>
              </a:rPr>
              <a:t>Waf</a:t>
            </a: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 build system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b="1" dirty="0">
              <a:solidFill>
                <a:srgbClr val="006600"/>
              </a:solidFill>
              <a:ea typeface="+mj-ea"/>
              <a:cs typeface="+mj-cs"/>
            </a:endParaRP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ns-3 Annual Meeting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June 2017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the modular build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38862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One way to disable modules: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./waf configure --enable-modules='a','b','c'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The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.ns3rc</a:t>
            </a:r>
            <a:r>
              <a:rPr lang="en-US" sz="2400" smtClean="0">
                <a:solidFill>
                  <a:schemeClr val="tx1"/>
                </a:solidFill>
              </a:rPr>
              <a:t> file (found in utils/ directory) can be used to control the modules built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Precedence in controlling build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1) command line arguments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2) .ns3rc in ns-3 top level directory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3) .ns3rc in user's home directory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4953000"/>
            <a:ext cx="78486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how .ns3rc works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without wscript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The scratch/ directory can be used to build programs without wscripts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25146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how programs can be built without wscripts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smtClean="0"/>
              <a:t>ns-3 training, June 2017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7039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time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Simulator and Scheduler</a:t>
            </a:r>
          </a:p>
          <a:p>
            <a:r>
              <a:rPr lang="en-US" dirty="0" smtClean="0"/>
              <a:t>Command line arguments</a:t>
            </a:r>
          </a:p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952500" y="5461961"/>
            <a:ext cx="7391400" cy="45878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600200" y="4601535"/>
            <a:ext cx="4762" cy="25241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1457325" y="4738855"/>
            <a:ext cx="285750" cy="79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595437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171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00300" y="5581022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14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671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752600" y="4465457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Execute a function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(may generate additional events)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595437" y="4927122"/>
            <a:ext cx="0" cy="612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78806" y="4945776"/>
            <a:ext cx="302419" cy="631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43100" y="4945776"/>
            <a:ext cx="1381124" cy="5893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1595438" y="5887411"/>
            <a:ext cx="504825" cy="347664"/>
          </a:xfrm>
          <a:custGeom>
            <a:avLst/>
            <a:gdLst>
              <a:gd name="connsiteX0" fmla="*/ 0 w 504825"/>
              <a:gd name="connsiteY0" fmla="*/ 0 h 347664"/>
              <a:gd name="connsiteX1" fmla="*/ 185737 w 504825"/>
              <a:gd name="connsiteY1" fmla="*/ 347662 h 347664"/>
              <a:gd name="connsiteX2" fmla="*/ 504825 w 504825"/>
              <a:gd name="connsiteY2" fmla="*/ 4762 h 34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47664">
                <a:moveTo>
                  <a:pt x="0" y="0"/>
                </a:moveTo>
                <a:cubicBezTo>
                  <a:pt x="50800" y="173434"/>
                  <a:pt x="101600" y="346868"/>
                  <a:pt x="185737" y="347662"/>
                </a:cubicBezTo>
                <a:cubicBezTo>
                  <a:pt x="269874" y="348456"/>
                  <a:pt x="387349" y="176609"/>
                  <a:pt x="504825" y="4762"/>
                </a:cubicBez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3352" y="5862406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Advance the virtual time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to the next event (function)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032" y="549002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2017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92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</a:t>
            </a:r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84542"/>
            <a:ext cx="3581400" cy="13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19400"/>
            <a:ext cx="612511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7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 (in Python)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7324725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3571875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4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program flow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1371600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481" y="161105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Handle program inputs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8974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0481" y="292919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Configure 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019300" y="233362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4077513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0481" y="431696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019300" y="3721396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534777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481" y="558722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 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2019300" y="499165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Command-line arguments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Add CommandLine to your program if you want command-line argument parsing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400" smtClean="0"/>
              <a:t>Passing --PrintHelp to programs will display command line options, if CommandLine is enabled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"sample-simulator --PrintHelp"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17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52292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3105150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is stored as a large integer in ns-3</a:t>
            </a:r>
          </a:p>
          <a:p>
            <a:pPr lvl="1"/>
            <a:r>
              <a:rPr lang="en-US" sz="2000" dirty="0" smtClean="0"/>
              <a:t>Minimize floating point discrepancies across platforms</a:t>
            </a:r>
          </a:p>
          <a:p>
            <a:r>
              <a:rPr lang="en-US" sz="2400" dirty="0" smtClean="0"/>
              <a:t>Special Time classes are provided to manipulate time (such as standard operators)</a:t>
            </a:r>
          </a:p>
          <a:p>
            <a:r>
              <a:rPr lang="en-US" sz="2400" dirty="0" smtClean="0"/>
              <a:t>Default time resolution is nanoseconds, but can be set to other resolutions</a:t>
            </a:r>
          </a:p>
          <a:p>
            <a:pPr lvl="1"/>
            <a:r>
              <a:rPr lang="en-US" sz="2000" dirty="0" smtClean="0"/>
              <a:t>Note:  Changing resolution is not well used/tested</a:t>
            </a:r>
          </a:p>
          <a:p>
            <a:r>
              <a:rPr lang="en-US" sz="2400" dirty="0" smtClean="0"/>
              <a:t>Time objects can be set by floating-point values and can export floating-point values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timeDouble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t.GetSeconds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sz="2000" dirty="0" smtClean="0"/>
              <a:t>Best practice is to avoid floating point conversions where possible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4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are just function calls that execute at a simulated time</a:t>
            </a:r>
          </a:p>
          <a:p>
            <a:pPr lvl="1"/>
            <a:r>
              <a:rPr lang="en-US" dirty="0" smtClean="0"/>
              <a:t>i.e. callbacks</a:t>
            </a:r>
          </a:p>
          <a:p>
            <a:pPr lvl="1"/>
            <a:r>
              <a:rPr lang="en-US" dirty="0" smtClean="0"/>
              <a:t>this is another difference compared to other simulators, which often use special "event handlers" in each model</a:t>
            </a:r>
          </a:p>
          <a:p>
            <a:r>
              <a:rPr lang="en-US" dirty="0" smtClean="0"/>
              <a:t>Events have IDs to allow them to be cancelled or to test their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latest release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err="1" smtClean="0">
                <a:latin typeface="Courier New" pitchFamily="49" charset="0"/>
              </a:rPr>
              <a:t>wget</a:t>
            </a:r>
            <a:r>
              <a:rPr lang="en-US" sz="2000" dirty="0" smtClean="0">
                <a:latin typeface="Courier New" pitchFamily="49" charset="0"/>
              </a:rPr>
              <a:t> http://</a:t>
            </a:r>
            <a:r>
              <a:rPr lang="en-US" sz="2000" dirty="0" err="1" smtClean="0">
                <a:latin typeface="Courier New" pitchFamily="49" charset="0"/>
              </a:rPr>
              <a:t>www.nsnam.org</a:t>
            </a:r>
            <a:r>
              <a:rPr lang="en-US" sz="2000" dirty="0" smtClean="0">
                <a:latin typeface="Courier New" pitchFamily="49" charset="0"/>
              </a:rPr>
              <a:t>/releases/ns-allinone-3.26.tar.bz2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pitchFamily="49" charset="0"/>
              </a:rPr>
              <a:t>tar </a:t>
            </a:r>
            <a:r>
              <a:rPr lang="en-US" sz="2000" dirty="0" err="1" smtClean="0">
                <a:latin typeface="Courier New" pitchFamily="49" charset="0"/>
              </a:rPr>
              <a:t>xjf</a:t>
            </a:r>
            <a:r>
              <a:rPr lang="en-US" sz="2000" dirty="0" smtClean="0">
                <a:latin typeface="Courier New" pitchFamily="49" charset="0"/>
              </a:rPr>
              <a:t> ns-allinone-3.26.tar.bz2</a:t>
            </a:r>
          </a:p>
          <a:p>
            <a:pPr marL="312738" indent="-31273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Clone the latest development code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pitchFamily="49" charset="0"/>
              </a:rPr>
              <a:t>hg clone http://code.nsnam.org/ns-3-allinone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4191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Q.  What is "</a:t>
            </a:r>
            <a:r>
              <a:rPr lang="en-US" sz="2400" b="1" smtClean="0">
                <a:solidFill>
                  <a:schemeClr val="tx1"/>
                </a:solidFill>
              </a:rPr>
              <a:t>hg clone</a:t>
            </a:r>
            <a:r>
              <a:rPr lang="en-US" sz="2400" smtClean="0">
                <a:solidFill>
                  <a:schemeClr val="tx1"/>
                </a:solidFill>
              </a:rPr>
              <a:t>"?  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A.  Mercurial (http://www.selenic.com) is our source code control tool. 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and Schedulers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Simulator class holds a scheduler, and provides the API to schedule events, start, stop, and cleanup memory</a:t>
            </a:r>
          </a:p>
          <a:p>
            <a:r>
              <a:rPr lang="en-US" dirty="0" smtClean="0"/>
              <a:t>Several scheduler data structures (calendar, heap, list, map) are possible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RealTime</a:t>
            </a:r>
            <a:r>
              <a:rPr lang="en-US" dirty="0" smtClean="0"/>
              <a:t>" simulation implementation aligns the simulation time to wall-clock time</a:t>
            </a:r>
          </a:p>
          <a:p>
            <a:pPr lvl="1"/>
            <a:r>
              <a:rPr lang="en-US" dirty="0" smtClean="0"/>
              <a:t>two policies (hard and soft limit) available when the simulation and real time diverge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Random Variables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/>
          </a:p>
          <a:p>
            <a:pPr marL="312738" indent="-312738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Currently implemented distributions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Uniform: values uniformly distributed in an interval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Constant: value is always the same (not really random)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Sequential: return a sequential list of predefined values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Exponential: exponential distribution (poisson process)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Normal (gaussian</a:t>
            </a:r>
            <a:r>
              <a:rPr lang="en-US" sz="2000" smtClean="0"/>
              <a:t>), Log-Normal, Pareto, Weibull, triangular</a:t>
            </a: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21</a:t>
            </a:fld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55475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from </a:t>
            </a:r>
            <a:r>
              <a:rPr lang="en-US" smtClean="0">
                <a:solidFill>
                  <a:srgbClr val="000000"/>
                </a:solidFill>
              </a:rPr>
              <a:t>src/core/examples/sample-rng-plot.py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29269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4495800" cy="2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856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0188"/>
            <a:ext cx="8201025" cy="9477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Random variables and independent replications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Many simulation uses involve running a number of </a:t>
            </a:r>
            <a:r>
              <a:rPr lang="en-US" i="1"/>
              <a:t>independent replications</a:t>
            </a:r>
            <a:r>
              <a:rPr lang="en-US"/>
              <a:t> of the same scenario</a:t>
            </a:r>
          </a:p>
          <a:p>
            <a:pPr marL="312738" indent="-31273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/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In ns-3, this is typically performed by incrementing the simulation </a:t>
            </a:r>
            <a:r>
              <a:rPr lang="en-US" i="1"/>
              <a:t>run number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/>
              <a:t>not by changing seeds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0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building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Two levels of ns-3 build</a:t>
            </a:r>
            <a:endParaRPr lang="en-US" sz="2800"/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68580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895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ns-3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 bwMode="auto">
          <a:xfrm>
            <a:off x="39624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895600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click routing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 bwMode="auto">
          <a:xfrm>
            <a:off x="7620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667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Network</a:t>
            </a:r>
          </a:p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Simulation</a:t>
            </a:r>
          </a:p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Cradle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3622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2895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pybindgen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674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1722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4648200" y="4252912"/>
            <a:ext cx="3962400" cy="1171576"/>
            <a:chOff x="4648200" y="4252912"/>
            <a:chExt cx="3962400" cy="1171576"/>
          </a:xfrm>
        </p:grpSpPr>
        <p:grpSp>
          <p:nvGrpSpPr>
            <p:cNvPr id="10" name="Group 21"/>
            <p:cNvGrpSpPr/>
            <p:nvPr/>
          </p:nvGrpSpPr>
          <p:grpSpPr>
            <a:xfrm>
              <a:off x="4648200" y="4953000"/>
              <a:ext cx="856325" cy="471488"/>
              <a:chOff x="4724400" y="4191000"/>
              <a:chExt cx="856325" cy="471488"/>
            </a:xfrm>
          </p:grpSpPr>
          <p:sp>
            <p:nvSpPr>
              <p:cNvPr id="20" name="Flowchart: Alternate Process 19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22"/>
            <p:cNvGrpSpPr/>
            <p:nvPr/>
          </p:nvGrpSpPr>
          <p:grpSpPr>
            <a:xfrm>
              <a:off x="4648200" y="4267200"/>
              <a:ext cx="856325" cy="471488"/>
              <a:chOff x="4724400" y="4191000"/>
              <a:chExt cx="856325" cy="471488"/>
            </a:xfrm>
          </p:grpSpPr>
          <p:sp>
            <p:nvSpPr>
              <p:cNvPr id="24" name="Flowchart: Alternate Process 23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25"/>
            <p:cNvGrpSpPr/>
            <p:nvPr/>
          </p:nvGrpSpPr>
          <p:grpSpPr>
            <a:xfrm>
              <a:off x="5715000" y="4267200"/>
              <a:ext cx="856325" cy="471488"/>
              <a:chOff x="4724400" y="4191000"/>
              <a:chExt cx="856325" cy="471488"/>
            </a:xfrm>
          </p:grpSpPr>
          <p:sp>
            <p:nvSpPr>
              <p:cNvPr id="27" name="Flowchart: Alternate Process 26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8"/>
            <p:cNvGrpSpPr/>
            <p:nvPr/>
          </p:nvGrpSpPr>
          <p:grpSpPr>
            <a:xfrm>
              <a:off x="5715000" y="4953000"/>
              <a:ext cx="856325" cy="471488"/>
              <a:chOff x="4724400" y="4191000"/>
              <a:chExt cx="856325" cy="471488"/>
            </a:xfrm>
          </p:grpSpPr>
          <p:sp>
            <p:nvSpPr>
              <p:cNvPr id="30" name="Flowchart: Alternate Process 29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>
              <a:off x="67818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70866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73914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23" name="Group 34"/>
            <p:cNvGrpSpPr/>
            <p:nvPr/>
          </p:nvGrpSpPr>
          <p:grpSpPr>
            <a:xfrm>
              <a:off x="7754275" y="4252912"/>
              <a:ext cx="856325" cy="471488"/>
              <a:chOff x="4724400" y="4191000"/>
              <a:chExt cx="856325" cy="471488"/>
            </a:xfrm>
          </p:grpSpPr>
          <p:sp>
            <p:nvSpPr>
              <p:cNvPr id="36" name="Flowchart: Alternate Process 35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37"/>
            <p:cNvGrpSpPr/>
            <p:nvPr/>
          </p:nvGrpSpPr>
          <p:grpSpPr>
            <a:xfrm>
              <a:off x="7754275" y="4938712"/>
              <a:ext cx="856325" cy="471488"/>
              <a:chOff x="4724400" y="4191000"/>
              <a:chExt cx="856325" cy="471488"/>
            </a:xfrm>
          </p:grpSpPr>
          <p:sp>
            <p:nvSpPr>
              <p:cNvPr id="39" name="Flowchart: Alternate Process 38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 bwMode="auto">
          <a:xfrm flipH="1">
            <a:off x="4648200" y="3352800"/>
            <a:ext cx="2057400" cy="762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8077200" y="3429000"/>
            <a:ext cx="457200" cy="685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81000" y="1905000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1) bake</a:t>
            </a:r>
            <a:r>
              <a:rPr lang="en-US" dirty="0" smtClean="0">
                <a:solidFill>
                  <a:srgbClr val="006600"/>
                </a:solidFill>
              </a:rPr>
              <a:t> (a Python-based build system to control an ordered build of 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    ns-3 and its libraries)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4267200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2) </a:t>
            </a:r>
            <a:r>
              <a:rPr lang="en-US" b="1" dirty="0" err="1" smtClean="0">
                <a:solidFill>
                  <a:srgbClr val="006600"/>
                </a:solidFill>
              </a:rPr>
              <a:t>waf</a:t>
            </a:r>
            <a:r>
              <a:rPr lang="en-US" dirty="0" smtClean="0">
                <a:solidFill>
                  <a:srgbClr val="006600"/>
                </a:solidFill>
              </a:rPr>
              <a:t>, a build system written in Python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5287" y="5749290"/>
            <a:ext cx="7430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3) build.py</a:t>
            </a:r>
            <a:r>
              <a:rPr lang="en-US" dirty="0" smtClean="0">
                <a:solidFill>
                  <a:srgbClr val="006600"/>
                </a:solidFill>
              </a:rPr>
              <a:t> (a custom Python build script to control an ordered build of 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    ns-3 and its libraries)  </a:t>
            </a:r>
            <a:r>
              <a:rPr lang="en-US" b="1" dirty="0" smtClean="0">
                <a:solidFill>
                  <a:srgbClr val="006600"/>
                </a:solidFill>
              </a:rPr>
              <a:t>&lt;--- may eventually be deprecated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ns-3 uses </a:t>
            </a:r>
            <a:r>
              <a:rPr lang="en-GB" smtClean="0"/>
              <a:t>the 'waf' </a:t>
            </a:r>
            <a:r>
              <a:rPr lang="en-GB"/>
              <a:t>build system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00600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Waf is a Python-based framework for configuring, compiling and installing applications. 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It is a replacement for other tools such as Autotools, Scons, CMake or Ant 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http://code.google.com/p/waf/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For those familiar with autotools: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Courier New" pitchFamily="49" charset="0"/>
                <a:cs typeface="Courier New" pitchFamily="49" charset="0"/>
              </a:rPr>
              <a:t>configure</a:t>
            </a:r>
            <a:r>
              <a:rPr lang="en-GB" sz="2400"/>
              <a:t> </a:t>
            </a:r>
            <a:r>
              <a:rPr lang="en-GB" sz="2400" smtClean="0"/>
              <a:t>        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>
                <a:latin typeface="Courier New" pitchFamily="49" charset="0"/>
                <a:cs typeface="Courier New" pitchFamily="49" charset="0"/>
              </a:rPr>
              <a:t>./waf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configure</a:t>
            </a:r>
            <a:endParaRPr lang="en-GB" sz="2400">
              <a:latin typeface="Courier New" pitchFamily="49" charset="0"/>
              <a:cs typeface="Courier New" pitchFamily="49" charset="0"/>
            </a:endParaRP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Courier New" pitchFamily="49" charset="0"/>
                <a:cs typeface="Courier New" pitchFamily="49" charset="0"/>
              </a:rPr>
              <a:t>make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          ./waf build</a:t>
            </a:r>
            <a:endParaRPr lang="en-GB" sz="2400">
              <a:latin typeface="Courier New" pitchFamily="49" charset="0"/>
              <a:cs typeface="Courier New" pitchFamily="49" charset="0"/>
            </a:endParaRPr>
          </a:p>
          <a:p>
            <a:pPr marL="312738" indent="-312738"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>
              <a:solidFill>
                <a:srgbClr val="3333CC"/>
              </a:solidFill>
            </a:endParaRPr>
          </a:p>
          <a:p>
            <a:pPr marL="712788" lvl="1" indent="-25558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>
              <a:solidFill>
                <a:srgbClr val="3333CC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819400" y="5105400"/>
            <a:ext cx="609600" cy="0"/>
          </a:xfrm>
          <a:prstGeom prst="straightConnector1">
            <a:avLst/>
          </a:prstGeom>
          <a:solidFill>
            <a:srgbClr val="00B8FF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819400" y="5562600"/>
            <a:ext cx="609600" cy="0"/>
          </a:xfrm>
          <a:prstGeom prst="straightConnector1">
            <a:avLst/>
          </a:prstGeom>
          <a:solidFill>
            <a:srgbClr val="00B8FF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70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waf configuration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Key waf configuration examples</a:t>
            </a:r>
          </a:p>
          <a:p>
            <a:pPr lvl="1">
              <a:buNone/>
            </a:pPr>
            <a:r>
              <a:rPr lang="en-US" sz="24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configure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--enable-examples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--enable-tests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--disable-python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--enable-modules</a:t>
            </a:r>
          </a:p>
          <a:p>
            <a:r>
              <a:rPr lang="en-US" sz="2800" smtClean="0">
                <a:solidFill>
                  <a:schemeClr val="tx1"/>
                </a:solidFill>
                <a:cs typeface="Courier New" pitchFamily="49" charset="0"/>
              </a:rPr>
              <a:t>Whenever build scripts change, need to reconfigure</a:t>
            </a:r>
          </a:p>
          <a:p>
            <a:endParaRPr lang="en-US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47244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--help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./waf configure --enable-examples --enable-tests --enable-modules='core'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Look at: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build/c4che/_cache.py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wscript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97850" cy="487203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## -*- Mode: python; py-indent-offset: 4; indent-tabs-mode: nil; coding: utf-8; -*-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build(bld):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obj = bld.create_ns3_module('csma', ['network', 'applications'])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obj.source = [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'model/backoff.cc',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'model/csma-net-device.cc',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'model/csma-channel.cc',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'helper/csma-helper.cc',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]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 = bld.new_task_gen(features=['ns3header'])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headers.module = 'csma'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headers.source = [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'model/backoff.h',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'model/csma-net-device.h',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'model/csma-channel.h',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'helper/csma-helper.h',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]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if bld.env['ENABLE_EXAMPLES']: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bld.add_subdirs('examples')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bld.ns3_python_bindings()</a:t>
            </a:r>
            <a:endParaRPr lang="en-US" sz="120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waf build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project is configured, can build via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build </a:t>
            </a:r>
            <a:r>
              <a:rPr lang="en-US" dirty="0" smtClean="0"/>
              <a:t>or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err="1" smtClean="0">
                <a:cs typeface="Courier New" pitchFamily="49" charset="0"/>
              </a:rPr>
              <a:t>waf</a:t>
            </a:r>
            <a:r>
              <a:rPr lang="en-US" dirty="0" smtClean="0">
                <a:cs typeface="Courier New" pitchFamily="49" charset="0"/>
              </a:rPr>
              <a:t> will build in parallel on multiple cores</a:t>
            </a:r>
          </a:p>
          <a:p>
            <a:r>
              <a:rPr lang="en-US" dirty="0" err="1" smtClean="0">
                <a:cs typeface="Courier New" pitchFamily="49" charset="0"/>
              </a:rPr>
              <a:t>waf</a:t>
            </a:r>
            <a:r>
              <a:rPr lang="en-US" dirty="0" smtClean="0">
                <a:cs typeface="Courier New" pitchFamily="49" charset="0"/>
              </a:rPr>
              <a:t> displays modules built at end of build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3810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build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Look at: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build/  </a:t>
            </a: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libraries and executables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programs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Courier New" pitchFamily="49" charset="0"/>
                <a:cs typeface="Courier New" pitchFamily="49" charset="0"/>
              </a:rPr>
              <a:t>./waf shell</a:t>
            </a:r>
            <a:r>
              <a:rPr lang="en-US" smtClean="0"/>
              <a:t> provides a special shell for running programs</a:t>
            </a:r>
          </a:p>
          <a:p>
            <a:pPr lvl="1"/>
            <a:r>
              <a:rPr lang="en-US" smtClean="0"/>
              <a:t>Sets key environment variables</a:t>
            </a:r>
          </a:p>
          <a:p>
            <a:pPr lvl="1"/>
            <a:endParaRPr lang="en-US" smtClean="0"/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sample-simulator</a:t>
            </a:r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--pyrun src/core/examples/sample-simulator.py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5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variations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Configuring a build type is done at </a:t>
            </a:r>
            <a:r>
              <a:rPr lang="en-US" dirty="0" err="1" smtClean="0"/>
              <a:t>waf</a:t>
            </a:r>
            <a:r>
              <a:rPr lang="en-US" dirty="0" smtClean="0"/>
              <a:t> configuration time</a:t>
            </a:r>
          </a:p>
          <a:p>
            <a:r>
              <a:rPr lang="en-US" dirty="0" smtClean="0"/>
              <a:t>debug build (default):  all asserts and debugging code enabled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debug configure</a:t>
            </a:r>
          </a:p>
          <a:p>
            <a:r>
              <a:rPr lang="en-US" dirty="0" smtClean="0"/>
              <a:t>optimized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optimized configure</a:t>
            </a:r>
          </a:p>
          <a:p>
            <a:r>
              <a:rPr lang="en-US" dirty="0" smtClean="0"/>
              <a:t>static libraries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--enable-static configure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1069</Words>
  <Application>Microsoft Macintosh PowerPoint</Application>
  <PresentationFormat>On-screen Show (4:3)</PresentationFormat>
  <Paragraphs>218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Courier New</vt:lpstr>
      <vt:lpstr>Times New Roman</vt:lpstr>
      <vt:lpstr>Arial</vt:lpstr>
      <vt:lpstr>Default Design</vt:lpstr>
      <vt:lpstr>PowerPoint Presentation</vt:lpstr>
      <vt:lpstr>Software introduction</vt:lpstr>
      <vt:lpstr>Software building</vt:lpstr>
      <vt:lpstr>ns-3 uses the 'waf' build system</vt:lpstr>
      <vt:lpstr>waf configuration</vt:lpstr>
      <vt:lpstr>wscript example</vt:lpstr>
      <vt:lpstr>waf build</vt:lpstr>
      <vt:lpstr>Running programs</vt:lpstr>
      <vt:lpstr>Build variations</vt:lpstr>
      <vt:lpstr>Controlling the modular build</vt:lpstr>
      <vt:lpstr>Building without wscript</vt:lpstr>
      <vt:lpstr>PowerPoint Presentation</vt:lpstr>
      <vt:lpstr>Simulator core</vt:lpstr>
      <vt:lpstr>Simulator example</vt:lpstr>
      <vt:lpstr>Simulator example (in Python)</vt:lpstr>
      <vt:lpstr>Simulation program flow</vt:lpstr>
      <vt:lpstr>Command-line arguments</vt:lpstr>
      <vt:lpstr>Time in ns-3</vt:lpstr>
      <vt:lpstr>Events in ns-3</vt:lpstr>
      <vt:lpstr>Simulator and Schedulers</vt:lpstr>
      <vt:lpstr>Random Variables</vt:lpstr>
      <vt:lpstr>Random variables and independent replications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Microsoft Office User</cp:lastModifiedBy>
  <cp:revision>243</cp:revision>
  <dcterms:modified xsi:type="dcterms:W3CDTF">2017-07-01T16:36:14Z</dcterms:modified>
</cp:coreProperties>
</file>