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sldIdLst>
    <p:sldId id="256" r:id="rId2"/>
    <p:sldId id="737" r:id="rId3"/>
    <p:sldId id="738" r:id="rId4"/>
    <p:sldId id="739" r:id="rId5"/>
    <p:sldId id="740" r:id="rId6"/>
    <p:sldId id="741" r:id="rId7"/>
    <p:sldId id="742" r:id="rId8"/>
    <p:sldId id="743" r:id="rId9"/>
    <p:sldId id="744" r:id="rId10"/>
    <p:sldId id="745" r:id="rId11"/>
    <p:sldId id="746" r:id="rId12"/>
    <p:sldId id="747" r:id="rId13"/>
    <p:sldId id="748" r:id="rId14"/>
    <p:sldId id="749" r:id="rId15"/>
    <p:sldId id="750" r:id="rId16"/>
    <p:sldId id="751" r:id="rId17"/>
    <p:sldId id="752" r:id="rId18"/>
    <p:sldId id="753" r:id="rId19"/>
    <p:sldId id="754" r:id="rId20"/>
    <p:sldId id="755" r:id="rId21"/>
    <p:sldId id="756" r:id="rId22"/>
    <p:sldId id="757" r:id="rId23"/>
  </p:sldIdLst>
  <p:sldSz cx="9144000" cy="6858000" type="screen4x3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294" autoAdjust="0"/>
    <p:restoredTop sz="94648"/>
  </p:normalViewPr>
  <p:slideViewPr>
    <p:cSldViewPr>
      <p:cViewPr varScale="1">
        <p:scale>
          <a:sx n="107" d="100"/>
          <a:sy n="107" d="100"/>
        </p:scale>
        <p:origin x="1240" y="1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35313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36900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56" name="Rectangle 2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87900" cy="35909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2" name="Rectangle 24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8187" cy="431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73" name="Rectangle 2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35313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36900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4C8AA8BB-99E7-4648-BB08-A261E9BEDA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613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554866E-55A0-425D-A239-0E98A11CADCC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4506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31838" y="4560888"/>
            <a:ext cx="5819775" cy="4313237"/>
          </a:xfrm>
          <a:noFill/>
          <a:ln/>
        </p:spPr>
        <p:txBody>
          <a:bodyPr wrap="none" lIns="96661" tIns="48331" rIns="96661" bIns="48331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10089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82BAA52-BCAF-4B64-B567-4FC7DBFEEE2E}" type="slidenum">
              <a:rPr lang="en-GB"/>
              <a:pPr/>
              <a:t>4</a:t>
            </a:fld>
            <a:endParaRPr lang="en-GB"/>
          </a:p>
        </p:txBody>
      </p:sp>
      <p:sp>
        <p:nvSpPr>
          <p:cNvPr id="108545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21362" cy="43164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306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4C8AA8BB-99E7-4648-BB08-A261E9BEDA3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97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554866E-55A0-425D-A239-0E98A11CADCC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4506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31838" y="4560888"/>
            <a:ext cx="5819775" cy="4313237"/>
          </a:xfrm>
          <a:noFill/>
          <a:ln/>
        </p:spPr>
        <p:txBody>
          <a:bodyPr wrap="none" lIns="96661" tIns="48331" rIns="96661" bIns="48331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76713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4C8AA8BB-99E7-4648-BB08-A261E9BEDA34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8251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4C8AA8BB-99E7-4648-BB08-A261E9BEDA34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3336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7B32D12-27B8-4784-9A85-A3A493F6454C}" type="slidenum">
              <a:rPr lang="en-GB"/>
              <a:pPr/>
              <a:t>21</a:t>
            </a:fld>
            <a:endParaRPr lang="en-GB"/>
          </a:p>
        </p:txBody>
      </p:sp>
      <p:sp>
        <p:nvSpPr>
          <p:cNvPr id="1136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21362" cy="43164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1033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D2F1A20-2CE5-4E8E-9F8A-ED0AF8F69D7D}" type="slidenum">
              <a:rPr lang="en-GB"/>
              <a:pPr/>
              <a:t>22</a:t>
            </a:fld>
            <a:endParaRPr lang="en-GB"/>
          </a:p>
        </p:txBody>
      </p:sp>
      <p:sp>
        <p:nvSpPr>
          <p:cNvPr id="1146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21362" cy="43164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044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400800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9659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1A23D-B3FF-4502-901F-6DD3E2262D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97850" cy="855662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397625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8897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42161-B637-446D-9919-7C3A5524E6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197850" cy="85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8197850" cy="4872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63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01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97F4F442-ECC2-4426-9D1B-1D6079B1B5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304800" y="1219200"/>
            <a:ext cx="8534400" cy="1588"/>
          </a:xfrm>
          <a:prstGeom prst="line">
            <a:avLst/>
          </a:prstGeom>
          <a:noFill/>
          <a:ln w="38160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pic>
        <p:nvPicPr>
          <p:cNvPr id="8" name="Picture 7" descr="ns-3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52400" y="6204277"/>
            <a:ext cx="1143000" cy="65372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1" r:id="rId2"/>
  </p:sldLayoutIdLst>
  <p:hf hdr="0" dt="0"/>
  <p:txStyles>
    <p:titleStyle>
      <a:lvl1pPr algn="l" defTabSz="4572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0066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2pPr>
      <a:lvl3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3pPr>
      <a:lvl4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4pPr>
      <a:lvl5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5pPr>
      <a:lvl6pPr marL="4572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6pPr>
      <a:lvl7pPr marL="9144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7pPr>
      <a:lvl8pPr marL="13716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8pPr>
      <a:lvl9pPr marL="18288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9pPr>
    </p:titleStyle>
    <p:bodyStyle>
      <a:lvl1pPr marL="311150" indent="-311150" algn="l" defTabSz="457200" rtl="0" eaLnBrk="0" fontAlgn="base" hangingPunct="0">
        <a:lnSpc>
          <a:spcPct val="100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11200" indent="-254000" algn="l" defTabSz="457200" rtl="0" eaLnBrk="0" fontAlgn="base" hangingPunct="0">
        <a:lnSpc>
          <a:spcPct val="100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defTabSz="457200" rtl="0" eaLnBrk="0" fontAlgn="base" hangingPunct="0">
        <a:lnSpc>
          <a:spcPct val="100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0" y="2590800"/>
            <a:ext cx="7620000" cy="1676400"/>
          </a:xfrm>
        </p:spPr>
        <p:txBody>
          <a:bodyPr anchor="t"/>
          <a:lstStyle/>
          <a:p>
            <a:pPr marL="0" indent="0" algn="ctr" eaLnBrk="1" hangingPunct="1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b="1" dirty="0" smtClean="0">
                <a:solidFill>
                  <a:srgbClr val="006600"/>
                </a:solidFill>
                <a:ea typeface="+mj-ea"/>
                <a:cs typeface="+mj-cs"/>
              </a:rPr>
              <a:t>ns-3 </a:t>
            </a:r>
            <a:r>
              <a:rPr lang="en-US" b="1" dirty="0" err="1" smtClean="0">
                <a:solidFill>
                  <a:srgbClr val="006600"/>
                </a:solidFill>
                <a:ea typeface="+mj-ea"/>
                <a:cs typeface="+mj-cs"/>
              </a:rPr>
              <a:t>Waf</a:t>
            </a:r>
            <a:r>
              <a:rPr lang="en-US" b="1" dirty="0" smtClean="0">
                <a:solidFill>
                  <a:srgbClr val="006600"/>
                </a:solidFill>
                <a:ea typeface="+mj-ea"/>
                <a:cs typeface="+mj-cs"/>
              </a:rPr>
              <a:t> build system</a:t>
            </a:r>
          </a:p>
          <a:p>
            <a:pPr marL="0" indent="0" algn="ctr" eaLnBrk="1" hangingPunct="1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endParaRPr lang="en-US" b="1" dirty="0">
              <a:solidFill>
                <a:srgbClr val="006600"/>
              </a:solidFill>
              <a:ea typeface="+mj-ea"/>
              <a:cs typeface="+mj-cs"/>
            </a:endParaRPr>
          </a:p>
          <a:p>
            <a:pPr marL="0" indent="0" algn="ctr" eaLnBrk="1" hangingPunct="1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ea typeface="+mj-ea"/>
                <a:cs typeface="+mj-cs"/>
              </a:rPr>
              <a:t>ns-3 Annual Meeting</a:t>
            </a:r>
          </a:p>
          <a:p>
            <a:pPr marL="0" indent="0" algn="ctr" eaLnBrk="1" hangingPunct="1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ea typeface="+mj-ea"/>
                <a:cs typeface="+mj-cs"/>
              </a:rPr>
              <a:t>June 2017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842161-B637-446D-9919-7C3A5524E6A7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Controlling the modular build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97850" cy="3886200"/>
          </a:xfrm>
        </p:spPr>
        <p:txBody>
          <a:bodyPr/>
          <a:lstStyle/>
          <a:p>
            <a:r>
              <a:rPr lang="en-US" sz="2400" smtClean="0">
                <a:solidFill>
                  <a:schemeClr val="tx1"/>
                </a:solidFill>
              </a:rPr>
              <a:t>One way to disable modules:</a:t>
            </a:r>
          </a:p>
          <a:p>
            <a:pPr lvl="1"/>
            <a:r>
              <a:rPr lang="en-US" sz="20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./waf configure --enable-modules='a','b','c'</a:t>
            </a:r>
          </a:p>
          <a:p>
            <a:r>
              <a:rPr lang="en-US" sz="2400" smtClean="0">
                <a:solidFill>
                  <a:schemeClr val="tx1"/>
                </a:solidFill>
              </a:rPr>
              <a:t>The</a:t>
            </a:r>
            <a:r>
              <a:rPr lang="en-US" sz="20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.ns3rc</a:t>
            </a:r>
            <a:r>
              <a:rPr lang="en-US" sz="2400" smtClean="0">
                <a:solidFill>
                  <a:schemeClr val="tx1"/>
                </a:solidFill>
              </a:rPr>
              <a:t> file (found in utils/ directory) can be used to control the modules built</a:t>
            </a:r>
          </a:p>
          <a:p>
            <a:r>
              <a:rPr lang="en-US" sz="2400" smtClean="0">
                <a:solidFill>
                  <a:schemeClr val="tx1"/>
                </a:solidFill>
              </a:rPr>
              <a:t>Precedence in controlling build</a:t>
            </a:r>
          </a:p>
          <a:p>
            <a:pPr lvl="1">
              <a:buNone/>
            </a:pPr>
            <a:r>
              <a:rPr lang="en-US" sz="2000" smtClean="0">
                <a:solidFill>
                  <a:schemeClr val="tx1"/>
                </a:solidFill>
              </a:rPr>
              <a:t>1) command line arguments</a:t>
            </a:r>
          </a:p>
          <a:p>
            <a:pPr lvl="1">
              <a:buNone/>
            </a:pPr>
            <a:r>
              <a:rPr lang="en-US" sz="2000" smtClean="0">
                <a:solidFill>
                  <a:schemeClr val="tx1"/>
                </a:solidFill>
              </a:rPr>
              <a:t>2) .ns3rc in ns-3 top level directory</a:t>
            </a:r>
          </a:p>
          <a:p>
            <a:pPr lvl="1">
              <a:buNone/>
            </a:pPr>
            <a:r>
              <a:rPr lang="en-US" sz="2000" smtClean="0">
                <a:solidFill>
                  <a:schemeClr val="tx1"/>
                </a:solidFill>
              </a:rPr>
              <a:t>3) .ns3rc in user's home directory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609600" y="4953000"/>
            <a:ext cx="7848600" cy="6096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sz="2400" smtClean="0">
                <a:solidFill>
                  <a:schemeClr val="tx1"/>
                </a:solidFill>
              </a:rPr>
              <a:t>Demo how .ns3rc works</a:t>
            </a: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93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Building without wscript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>
                <a:solidFill>
                  <a:schemeClr val="tx1"/>
                </a:solidFill>
              </a:rPr>
              <a:t>The scratch/ directory can be used to build programs without wscripts</a:t>
            </a:r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685800" y="2514600"/>
            <a:ext cx="7848600" cy="15240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sz="2400" smtClean="0">
                <a:solidFill>
                  <a:schemeClr val="tx1"/>
                </a:solidFill>
              </a:rPr>
              <a:t>Demo how programs can be built without wscripts</a:t>
            </a: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38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Footer Placeholder 3"/>
          <p:cNvSpPr>
            <a:spLocks noGrp="1"/>
          </p:cNvSpPr>
          <p:nvPr>
            <p:ph type="ftr" idx="10"/>
          </p:nvPr>
        </p:nvSpPr>
        <p:spPr>
          <a:xfrm>
            <a:off x="914400" y="3657600"/>
            <a:ext cx="7239000" cy="1752600"/>
          </a:xfrm>
        </p:spPr>
        <p:txBody>
          <a:bodyPr/>
          <a:lstStyle/>
          <a:p>
            <a:pPr>
              <a:defRPr/>
            </a:pPr>
            <a:r>
              <a:rPr lang="en-GB" sz="2400" smtClean="0"/>
              <a:t>ns-3 training, June 2017</a:t>
            </a:r>
            <a:endParaRPr lang="en-GB" sz="3200" dirty="0"/>
          </a:p>
        </p:txBody>
      </p:sp>
      <p:sp>
        <p:nvSpPr>
          <p:cNvPr id="3075" name="Slide Number Placeholder 3"/>
          <p:cNvSpPr>
            <a:spLocks noGrp="1"/>
          </p:cNvSpPr>
          <p:nvPr>
            <p:ph type="sldNum" idx="11"/>
          </p:nvPr>
        </p:nvSpPr>
        <p:spPr>
          <a:noFill/>
        </p:spPr>
        <p:txBody>
          <a:bodyPr/>
          <a:lstStyle/>
          <a:p>
            <a:fld id="{A03D83E0-59C4-4B67-B75E-BBECB8AFFDAF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0" y="2514600"/>
            <a:ext cx="7620000" cy="1676400"/>
          </a:xfrm>
        </p:spPr>
        <p:txBody>
          <a:bodyPr anchor="t"/>
          <a:lstStyle/>
          <a:p>
            <a:pPr marL="0" indent="0" algn="ctr" eaLnBrk="1" hangingPunct="1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b="1" dirty="0" smtClean="0">
                <a:solidFill>
                  <a:srgbClr val="006600"/>
                </a:solidFill>
                <a:ea typeface="+mj-ea"/>
                <a:cs typeface="+mj-cs"/>
              </a:rPr>
              <a:t>ns-3 Training</a:t>
            </a:r>
            <a:endParaRPr lang="en-GB" dirty="0"/>
          </a:p>
          <a:p>
            <a:pPr algn="ctr" eaLnBrk="1" hangingPunct="1">
              <a:spcBef>
                <a:spcPts val="800"/>
              </a:spcBef>
              <a:buClr>
                <a:srgbClr val="000000"/>
              </a:buCl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47039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Simulator core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Simulation time</a:t>
            </a:r>
          </a:p>
          <a:p>
            <a:r>
              <a:rPr lang="en-US" dirty="0" smtClean="0"/>
              <a:t>Events</a:t>
            </a:r>
          </a:p>
          <a:p>
            <a:r>
              <a:rPr lang="en-US" dirty="0" smtClean="0"/>
              <a:t>Simulator and Scheduler</a:t>
            </a:r>
          </a:p>
          <a:p>
            <a:r>
              <a:rPr lang="en-US" dirty="0" smtClean="0"/>
              <a:t>Command line arguments</a:t>
            </a:r>
          </a:p>
          <a:p>
            <a:r>
              <a:rPr lang="en-US" dirty="0" smtClean="0"/>
              <a:t>Random variables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 bwMode="auto">
          <a:xfrm>
            <a:off x="952500" y="5461961"/>
            <a:ext cx="7391400" cy="458787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485900" y="4625348"/>
            <a:ext cx="228600" cy="22860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flipH="1">
            <a:off x="1485900" y="4625348"/>
            <a:ext cx="228600" cy="22860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H="1">
            <a:off x="1600200" y="4601535"/>
            <a:ext cx="4762" cy="252413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flipH="1" flipV="1">
            <a:off x="1457325" y="4738855"/>
            <a:ext cx="285750" cy="793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1595437" y="5577054"/>
            <a:ext cx="0" cy="2286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2171700" y="5577054"/>
            <a:ext cx="0" cy="2286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2400300" y="5581022"/>
            <a:ext cx="0" cy="2286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3314700" y="5577054"/>
            <a:ext cx="0" cy="2286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3467100" y="5577054"/>
            <a:ext cx="0" cy="2286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1752600" y="4465457"/>
            <a:ext cx="2417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Execute a function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(may generate additional events)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1595437" y="4927122"/>
            <a:ext cx="0" cy="6126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1878806" y="4945776"/>
            <a:ext cx="302419" cy="6312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1943100" y="4945776"/>
            <a:ext cx="1381124" cy="5893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9" name="Freeform 18"/>
          <p:cNvSpPr/>
          <p:nvPr/>
        </p:nvSpPr>
        <p:spPr bwMode="auto">
          <a:xfrm>
            <a:off x="1595438" y="5887411"/>
            <a:ext cx="504825" cy="347664"/>
          </a:xfrm>
          <a:custGeom>
            <a:avLst/>
            <a:gdLst>
              <a:gd name="connsiteX0" fmla="*/ 0 w 504825"/>
              <a:gd name="connsiteY0" fmla="*/ 0 h 347664"/>
              <a:gd name="connsiteX1" fmla="*/ 185737 w 504825"/>
              <a:gd name="connsiteY1" fmla="*/ 347662 h 347664"/>
              <a:gd name="connsiteX2" fmla="*/ 504825 w 504825"/>
              <a:gd name="connsiteY2" fmla="*/ 4762 h 347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4825" h="347664">
                <a:moveTo>
                  <a:pt x="0" y="0"/>
                </a:moveTo>
                <a:cubicBezTo>
                  <a:pt x="50800" y="173434"/>
                  <a:pt x="101600" y="346868"/>
                  <a:pt x="185737" y="347662"/>
                </a:cubicBezTo>
                <a:cubicBezTo>
                  <a:pt x="269874" y="348456"/>
                  <a:pt x="387349" y="176609"/>
                  <a:pt x="504825" y="4762"/>
                </a:cubicBezTo>
              </a:path>
            </a:pathLst>
          </a:custGeom>
          <a:noFill/>
          <a:ln w="381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63352" y="5862406"/>
            <a:ext cx="2004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Advance the virtual time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to the next event (function)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94032" y="5490020"/>
            <a:ext cx="1334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Virtual time</a:t>
            </a: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2017</a:t>
            </a:r>
            <a:endParaRPr lang="en-GB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792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Simulator example</a:t>
            </a:r>
            <a:endParaRPr lang="en-US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284542"/>
            <a:ext cx="3581400" cy="13991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14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819400"/>
            <a:ext cx="6125112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576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Simulator example (in Python)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15</a:t>
            </a:fld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514600"/>
            <a:ext cx="7324725" cy="3743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600200"/>
            <a:ext cx="3571875" cy="581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346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program flow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685800" y="1371600"/>
            <a:ext cx="3048000" cy="84824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50481" y="161105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Handle program inputs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85800" y="2689741"/>
            <a:ext cx="3048000" cy="84824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50481" y="2929195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Configure topology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Down Arrow 12"/>
          <p:cNvSpPr/>
          <p:nvPr/>
        </p:nvSpPr>
        <p:spPr bwMode="auto">
          <a:xfrm>
            <a:off x="2019300" y="2333624"/>
            <a:ext cx="381000" cy="251341"/>
          </a:xfrm>
          <a:prstGeom prst="downArrow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85800" y="4077513"/>
            <a:ext cx="3048000" cy="84824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50481" y="4316967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Run simulation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2019300" y="3721396"/>
            <a:ext cx="381000" cy="251341"/>
          </a:xfrm>
          <a:prstGeom prst="downArrow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85800" y="5347771"/>
            <a:ext cx="3048000" cy="84824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50481" y="5587225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Process outputs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Down Arrow 18"/>
          <p:cNvSpPr/>
          <p:nvPr/>
        </p:nvSpPr>
        <p:spPr bwMode="auto">
          <a:xfrm>
            <a:off x="2019300" y="4991654"/>
            <a:ext cx="381000" cy="251341"/>
          </a:xfrm>
          <a:prstGeom prst="downArrow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55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Command-line arguments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Add CommandLine to your program if you want command-line argument parsing</a:t>
            </a:r>
          </a:p>
          <a:p>
            <a:endParaRPr lang="en-US" sz="2800" smtClean="0"/>
          </a:p>
          <a:p>
            <a:endParaRPr lang="en-US" sz="2800" smtClean="0"/>
          </a:p>
          <a:p>
            <a:r>
              <a:rPr lang="en-US" sz="2400" smtClean="0"/>
              <a:t>Passing --PrintHelp to programs will display command line options, if CommandLine is enabled</a:t>
            </a:r>
          </a:p>
          <a:p>
            <a:pPr>
              <a:buNone/>
            </a:pPr>
            <a:r>
              <a:rPr lang="en-US" sz="2400" smtClean="0">
                <a:latin typeface="Courier New" pitchFamily="49" charset="0"/>
                <a:cs typeface="Courier New" pitchFamily="49" charset="0"/>
              </a:rPr>
              <a:t>./waf --run "sample-simulator --PrintHelp"</a:t>
            </a:r>
            <a:endParaRPr lang="en-US" sz="240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17</a:t>
            </a:fld>
            <a:endParaRPr lang="en-GB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572000"/>
            <a:ext cx="5229225" cy="1009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133600"/>
            <a:ext cx="3105150" cy="857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120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Time in ns-3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Time is stored as a large integer in ns-3</a:t>
            </a:r>
          </a:p>
          <a:p>
            <a:pPr lvl="1"/>
            <a:r>
              <a:rPr lang="en-US" sz="2000" dirty="0" smtClean="0"/>
              <a:t>Minimize floating point discrepancies across platforms</a:t>
            </a:r>
          </a:p>
          <a:p>
            <a:r>
              <a:rPr lang="en-US" sz="2400" dirty="0" smtClean="0"/>
              <a:t>Special Time classes are provided to manipulate time (such as standard operators)</a:t>
            </a:r>
          </a:p>
          <a:p>
            <a:r>
              <a:rPr lang="en-US" sz="2400" dirty="0" smtClean="0"/>
              <a:t>Default time resolution is nanoseconds, but can be set to other resolutions</a:t>
            </a:r>
          </a:p>
          <a:p>
            <a:pPr lvl="1"/>
            <a:r>
              <a:rPr lang="en-US" sz="2000" dirty="0" smtClean="0"/>
              <a:t>Note:  Changing resolution is not well used/tested</a:t>
            </a:r>
          </a:p>
          <a:p>
            <a:r>
              <a:rPr lang="en-US" sz="2400" dirty="0" smtClean="0"/>
              <a:t>Time objects can be set by floating-point values and can export floating-point values</a:t>
            </a:r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timeDouble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t.GetSeconds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/>
            <a:r>
              <a:rPr lang="en-US" sz="2000" dirty="0" smtClean="0"/>
              <a:t>Best practice is to avoid floating point conversions where possible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147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Events in ns-3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Events are just function calls that execute at a simulated time</a:t>
            </a:r>
          </a:p>
          <a:p>
            <a:pPr lvl="1"/>
            <a:r>
              <a:rPr lang="en-US" dirty="0" smtClean="0"/>
              <a:t>i.e. callbacks</a:t>
            </a:r>
          </a:p>
          <a:p>
            <a:pPr lvl="1"/>
            <a:r>
              <a:rPr lang="en-US" dirty="0" smtClean="0"/>
              <a:t>this is another difference compared to other simulators, which often use special "event handlers" in each model</a:t>
            </a:r>
          </a:p>
          <a:p>
            <a:r>
              <a:rPr lang="en-US" dirty="0" smtClean="0"/>
              <a:t>Events have IDs to allow them to be cancelled or to test their status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38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Software introduction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Download the latest release</a:t>
            </a:r>
          </a:p>
          <a:p>
            <a:pPr marL="712788" lvl="1" indent="-255588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 dirty="0" err="1" smtClean="0">
                <a:latin typeface="Courier New" pitchFamily="49" charset="0"/>
              </a:rPr>
              <a:t>wget</a:t>
            </a:r>
            <a:r>
              <a:rPr lang="en-US" sz="2000" dirty="0" smtClean="0">
                <a:latin typeface="Courier New" pitchFamily="49" charset="0"/>
              </a:rPr>
              <a:t> http://</a:t>
            </a:r>
            <a:r>
              <a:rPr lang="en-US" sz="2000" dirty="0" err="1" smtClean="0">
                <a:latin typeface="Courier New" pitchFamily="49" charset="0"/>
              </a:rPr>
              <a:t>www.nsnam.org</a:t>
            </a:r>
            <a:r>
              <a:rPr lang="en-US" sz="2000" dirty="0" smtClean="0">
                <a:latin typeface="Courier New" pitchFamily="49" charset="0"/>
              </a:rPr>
              <a:t>/releases/ns-allinone-3.26.tar.bz2</a:t>
            </a:r>
          </a:p>
          <a:p>
            <a:pPr marL="712788" lvl="1" indent="-255588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 dirty="0" smtClean="0">
                <a:latin typeface="Courier New" pitchFamily="49" charset="0"/>
              </a:rPr>
              <a:t>tar </a:t>
            </a:r>
            <a:r>
              <a:rPr lang="en-US" sz="2000" dirty="0" err="1" smtClean="0">
                <a:latin typeface="Courier New" pitchFamily="49" charset="0"/>
              </a:rPr>
              <a:t>xjf</a:t>
            </a:r>
            <a:r>
              <a:rPr lang="en-US" sz="2000" dirty="0" smtClean="0">
                <a:latin typeface="Courier New" pitchFamily="49" charset="0"/>
              </a:rPr>
              <a:t> ns-allinone-3.26.tar.bz2</a:t>
            </a:r>
          </a:p>
          <a:p>
            <a:pPr marL="312738" indent="-312738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 smtClean="0"/>
              <a:t>Clone the latest development code</a:t>
            </a:r>
          </a:p>
          <a:p>
            <a:pPr marL="712788" lvl="1" indent="-255588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 dirty="0" smtClean="0">
                <a:latin typeface="Courier New" pitchFamily="49" charset="0"/>
              </a:rPr>
              <a:t>hg clone http://code.nsnam.org/ns-3-allinone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685800" y="4191000"/>
            <a:ext cx="7848600" cy="15240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sz="2400" smtClean="0">
                <a:solidFill>
                  <a:schemeClr val="tx1"/>
                </a:solidFill>
              </a:rPr>
              <a:t>Q.  What is "</a:t>
            </a:r>
            <a:r>
              <a:rPr lang="en-US" sz="2400" b="1" smtClean="0">
                <a:solidFill>
                  <a:schemeClr val="tx1"/>
                </a:solidFill>
              </a:rPr>
              <a:t>hg clone</a:t>
            </a:r>
            <a:r>
              <a:rPr lang="en-US" sz="2400" smtClean="0">
                <a:solidFill>
                  <a:schemeClr val="tx1"/>
                </a:solidFill>
              </a:rPr>
              <a:t>"?  </a:t>
            </a:r>
          </a:p>
          <a:p>
            <a:pPr marL="0" marR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sz="2400" smtClean="0">
                <a:solidFill>
                  <a:schemeClr val="tx1"/>
                </a:solidFill>
              </a:rPr>
              <a:t>A.  Mercurial (http://www.selenic.com) is our source code control tool. </a:t>
            </a: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22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Simulator and Schedulers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Simulator class holds a scheduler, and provides the API to schedule events, start, stop, and cleanup memory</a:t>
            </a:r>
          </a:p>
          <a:p>
            <a:r>
              <a:rPr lang="en-US" dirty="0" smtClean="0"/>
              <a:t>Several scheduler data structures (calendar, heap, list, map) are possible</a:t>
            </a:r>
          </a:p>
          <a:p>
            <a:r>
              <a:rPr lang="en-US" dirty="0" smtClean="0"/>
              <a:t>"</a:t>
            </a:r>
            <a:r>
              <a:rPr lang="en-US" dirty="0" err="1" smtClean="0"/>
              <a:t>RealTime</a:t>
            </a:r>
            <a:r>
              <a:rPr lang="en-US" dirty="0" smtClean="0"/>
              <a:t>" simulation implementation aligns the simulation time to wall-clock time</a:t>
            </a:r>
          </a:p>
          <a:p>
            <a:pPr lvl="1"/>
            <a:r>
              <a:rPr lang="en-US" dirty="0" smtClean="0"/>
              <a:t>two policies (hard and soft limit) available when the simulation and real time diverge</a:t>
            </a:r>
          </a:p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17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Random Variables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201025" cy="4875213"/>
          </a:xfrm>
          <a:ln/>
        </p:spPr>
        <p:txBody>
          <a:bodyPr/>
          <a:lstStyle/>
          <a:p>
            <a:pPr marL="312738" indent="-312738">
              <a:lnSpc>
                <a:spcPct val="90000"/>
              </a:lnSpc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/>
          </a:p>
          <a:p>
            <a:pPr marL="312738" indent="-312738">
              <a:lnSpc>
                <a:spcPct val="90000"/>
              </a:lnSpc>
              <a:spcBef>
                <a:spcPct val="0"/>
              </a:spcBef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400"/>
              <a:t>Currently implemented distributions</a:t>
            </a:r>
          </a:p>
          <a:p>
            <a:pPr marL="712788" lvl="1" indent="-255588">
              <a:lnSpc>
                <a:spcPct val="90000"/>
              </a:lnSpc>
              <a:spcBef>
                <a:spcPct val="0"/>
              </a:spcBef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/>
              <a:t>Uniform: values uniformly distributed in an interval</a:t>
            </a:r>
          </a:p>
          <a:p>
            <a:pPr marL="712788" lvl="1" indent="-255588">
              <a:lnSpc>
                <a:spcPct val="90000"/>
              </a:lnSpc>
              <a:spcBef>
                <a:spcPct val="0"/>
              </a:spcBef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/>
              <a:t>Constant: value is always the same (not really random)</a:t>
            </a:r>
          </a:p>
          <a:p>
            <a:pPr marL="712788" lvl="1" indent="-255588">
              <a:lnSpc>
                <a:spcPct val="90000"/>
              </a:lnSpc>
              <a:spcBef>
                <a:spcPct val="0"/>
              </a:spcBef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/>
              <a:t>Sequential: return a sequential list of predefined values</a:t>
            </a:r>
          </a:p>
          <a:p>
            <a:pPr marL="712788" lvl="1" indent="-255588">
              <a:lnSpc>
                <a:spcPct val="90000"/>
              </a:lnSpc>
              <a:spcBef>
                <a:spcPct val="0"/>
              </a:spcBef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/>
              <a:t>Exponential: exponential distribution (poisson process)</a:t>
            </a:r>
          </a:p>
          <a:p>
            <a:pPr marL="712788" lvl="1" indent="-255588">
              <a:lnSpc>
                <a:spcPct val="90000"/>
              </a:lnSpc>
              <a:spcBef>
                <a:spcPct val="0"/>
              </a:spcBef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/>
              <a:t>Normal (gaussian</a:t>
            </a:r>
            <a:r>
              <a:rPr lang="en-US" sz="2000" smtClean="0"/>
              <a:t>), Log-Normal, Pareto, Weibull, triangular</a:t>
            </a:r>
            <a:endParaRPr lang="en-US" sz="2000"/>
          </a:p>
          <a:p>
            <a:pPr marL="712788" lvl="1" indent="-255588">
              <a:lnSpc>
                <a:spcPct val="90000"/>
              </a:lnSpc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000"/>
          </a:p>
          <a:p>
            <a:pPr marL="712788" lvl="1" indent="-255588">
              <a:lnSpc>
                <a:spcPct val="90000"/>
              </a:lnSpc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400"/>
          </a:p>
          <a:p>
            <a:pPr marL="712788" lvl="1" indent="-255588">
              <a:lnSpc>
                <a:spcPct val="90000"/>
              </a:lnSpc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400"/>
          </a:p>
          <a:p>
            <a:pPr marL="712788" lvl="1" indent="-255588">
              <a:lnSpc>
                <a:spcPct val="90000"/>
              </a:lnSpc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40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21</a:t>
            </a:fld>
            <a:endParaRPr lang="en-GB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4343400" y="304800"/>
            <a:ext cx="4554750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</a:rPr>
              <a:t>from </a:t>
            </a:r>
            <a:r>
              <a:rPr lang="en-US" smtClean="0">
                <a:solidFill>
                  <a:srgbClr val="000000"/>
                </a:solidFill>
              </a:rPr>
              <a:t>src/core/examples/sample-rng-plot.py</a:t>
            </a:r>
            <a:endParaRPr lang="en-US">
              <a:solidFill>
                <a:srgbClr val="00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3505200"/>
            <a:ext cx="3292693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3657600"/>
            <a:ext cx="4495800" cy="2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38562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30188"/>
            <a:ext cx="8201025" cy="9477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/>
              <a:t>Random variables and independent replications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2738" indent="-312738"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/>
              <a:t>Many simulation uses involve running a number of </a:t>
            </a:r>
            <a:r>
              <a:rPr lang="en-US" i="1"/>
              <a:t>independent replications</a:t>
            </a:r>
            <a:r>
              <a:rPr lang="en-US"/>
              <a:t> of the same scenario</a:t>
            </a:r>
          </a:p>
          <a:p>
            <a:pPr marL="312738" indent="-312738"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/>
          </a:p>
          <a:p>
            <a:pPr marL="312738" indent="-312738"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/>
              <a:t>In ns-3, this is typically performed by incrementing the simulation </a:t>
            </a:r>
            <a:r>
              <a:rPr lang="en-US" i="1"/>
              <a:t>run number</a:t>
            </a:r>
          </a:p>
          <a:p>
            <a:pPr marL="712788" lvl="1" indent="-255588"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i="1"/>
              <a:t>not by changing seeds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22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06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Software building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Two levels of ns-3 build</a:t>
            </a:r>
            <a:endParaRPr lang="en-US" sz="2800"/>
          </a:p>
        </p:txBody>
      </p:sp>
      <p:sp>
        <p:nvSpPr>
          <p:cNvPr id="6" name="Flowchart: Alternate Process 5"/>
          <p:cNvSpPr/>
          <p:nvPr/>
        </p:nvSpPr>
        <p:spPr bwMode="auto">
          <a:xfrm>
            <a:off x="6858000" y="2743200"/>
            <a:ext cx="1219200" cy="685800"/>
          </a:xfrm>
          <a:prstGeom prst="flowChartAlternateProcess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62800" y="2895600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smtClean="0">
                <a:solidFill>
                  <a:schemeClr val="tx1"/>
                </a:solidFill>
              </a:rPr>
              <a:t>ns-3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Flowchart: Alternate Process 7"/>
          <p:cNvSpPr/>
          <p:nvPr/>
        </p:nvSpPr>
        <p:spPr bwMode="auto">
          <a:xfrm>
            <a:off x="3962400" y="2743200"/>
            <a:ext cx="1219200" cy="685800"/>
          </a:xfrm>
          <a:prstGeom prst="flowChartAlternateProcess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62400" y="2895600"/>
            <a:ext cx="12666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smtClean="0">
                <a:solidFill>
                  <a:schemeClr val="tx1"/>
                </a:solidFill>
              </a:rPr>
              <a:t>click routing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Flowchart: Alternate Process 11"/>
          <p:cNvSpPr/>
          <p:nvPr/>
        </p:nvSpPr>
        <p:spPr bwMode="auto">
          <a:xfrm>
            <a:off x="762000" y="2743200"/>
            <a:ext cx="1219200" cy="685800"/>
          </a:xfrm>
          <a:prstGeom prst="flowChartAlternateProcess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0" y="2667000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smtClean="0">
                <a:solidFill>
                  <a:schemeClr val="tx1"/>
                </a:solidFill>
              </a:rPr>
              <a:t>Network</a:t>
            </a:r>
          </a:p>
          <a:p>
            <a:pPr>
              <a:lnSpc>
                <a:spcPct val="100000"/>
              </a:lnSpc>
            </a:pPr>
            <a:r>
              <a:rPr lang="en-US" sz="1600" smtClean="0">
                <a:solidFill>
                  <a:schemeClr val="tx1"/>
                </a:solidFill>
              </a:rPr>
              <a:t>Simulation</a:t>
            </a:r>
          </a:p>
          <a:p>
            <a:pPr>
              <a:lnSpc>
                <a:spcPct val="100000"/>
              </a:lnSpc>
            </a:pPr>
            <a:r>
              <a:rPr lang="en-US" sz="1600" smtClean="0">
                <a:solidFill>
                  <a:schemeClr val="tx1"/>
                </a:solidFill>
              </a:rPr>
              <a:t>Cradle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Flowchart: Alternate Process 13"/>
          <p:cNvSpPr/>
          <p:nvPr/>
        </p:nvSpPr>
        <p:spPr bwMode="auto">
          <a:xfrm>
            <a:off x="2362200" y="2743200"/>
            <a:ext cx="1219200" cy="685800"/>
          </a:xfrm>
          <a:prstGeom prst="flowChartAlternateProcess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62200" y="28956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smtClean="0">
                <a:solidFill>
                  <a:schemeClr val="tx1"/>
                </a:solidFill>
              </a:rPr>
              <a:t>pybindgen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5562600" y="30480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5867400" y="30480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6172200" y="30480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grpSp>
        <p:nvGrpSpPr>
          <p:cNvPr id="5" name="Group 47"/>
          <p:cNvGrpSpPr/>
          <p:nvPr/>
        </p:nvGrpSpPr>
        <p:grpSpPr>
          <a:xfrm>
            <a:off x="4648200" y="4252912"/>
            <a:ext cx="3962400" cy="1171576"/>
            <a:chOff x="4648200" y="4252912"/>
            <a:chExt cx="3962400" cy="1171576"/>
          </a:xfrm>
        </p:grpSpPr>
        <p:grpSp>
          <p:nvGrpSpPr>
            <p:cNvPr id="10" name="Group 21"/>
            <p:cNvGrpSpPr/>
            <p:nvPr/>
          </p:nvGrpSpPr>
          <p:grpSpPr>
            <a:xfrm>
              <a:off x="4648200" y="4953000"/>
              <a:ext cx="856325" cy="471488"/>
              <a:chOff x="4724400" y="4191000"/>
              <a:chExt cx="856325" cy="471488"/>
            </a:xfrm>
          </p:grpSpPr>
          <p:sp>
            <p:nvSpPr>
              <p:cNvPr id="20" name="Flowchart: Alternate Process 19"/>
              <p:cNvSpPr/>
              <p:nvPr/>
            </p:nvSpPr>
            <p:spPr bwMode="auto">
              <a:xfrm>
                <a:off x="4724400" y="4191000"/>
                <a:ext cx="838200" cy="471488"/>
              </a:xfrm>
              <a:prstGeom prst="flowChartAlternateProcess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31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724400" y="4267200"/>
                <a:ext cx="85632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smtClean="0">
                    <a:solidFill>
                      <a:schemeClr val="tx1"/>
                    </a:solidFill>
                  </a:rPr>
                  <a:t>module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" name="Group 22"/>
            <p:cNvGrpSpPr/>
            <p:nvPr/>
          </p:nvGrpSpPr>
          <p:grpSpPr>
            <a:xfrm>
              <a:off x="4648200" y="4267200"/>
              <a:ext cx="856325" cy="471488"/>
              <a:chOff x="4724400" y="4191000"/>
              <a:chExt cx="856325" cy="471488"/>
            </a:xfrm>
          </p:grpSpPr>
          <p:sp>
            <p:nvSpPr>
              <p:cNvPr id="24" name="Flowchart: Alternate Process 23"/>
              <p:cNvSpPr/>
              <p:nvPr/>
            </p:nvSpPr>
            <p:spPr bwMode="auto">
              <a:xfrm>
                <a:off x="4724400" y="4191000"/>
                <a:ext cx="838200" cy="471488"/>
              </a:xfrm>
              <a:prstGeom prst="flowChartAlternateProcess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31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724400" y="4267200"/>
                <a:ext cx="85632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smtClean="0">
                    <a:solidFill>
                      <a:schemeClr val="tx1"/>
                    </a:solidFill>
                  </a:rPr>
                  <a:t>module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6" name="Group 25"/>
            <p:cNvGrpSpPr/>
            <p:nvPr/>
          </p:nvGrpSpPr>
          <p:grpSpPr>
            <a:xfrm>
              <a:off x="5715000" y="4267200"/>
              <a:ext cx="856325" cy="471488"/>
              <a:chOff x="4724400" y="4191000"/>
              <a:chExt cx="856325" cy="471488"/>
            </a:xfrm>
          </p:grpSpPr>
          <p:sp>
            <p:nvSpPr>
              <p:cNvPr id="27" name="Flowchart: Alternate Process 26"/>
              <p:cNvSpPr/>
              <p:nvPr/>
            </p:nvSpPr>
            <p:spPr bwMode="auto">
              <a:xfrm>
                <a:off x="4724400" y="4191000"/>
                <a:ext cx="838200" cy="471488"/>
              </a:xfrm>
              <a:prstGeom prst="flowChartAlternateProcess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31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4724400" y="4267200"/>
                <a:ext cx="85632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smtClean="0">
                    <a:solidFill>
                      <a:schemeClr val="tx1"/>
                    </a:solidFill>
                  </a:rPr>
                  <a:t>module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8"/>
            <p:cNvGrpSpPr/>
            <p:nvPr/>
          </p:nvGrpSpPr>
          <p:grpSpPr>
            <a:xfrm>
              <a:off x="5715000" y="4953000"/>
              <a:ext cx="856325" cy="471488"/>
              <a:chOff x="4724400" y="4191000"/>
              <a:chExt cx="856325" cy="471488"/>
            </a:xfrm>
          </p:grpSpPr>
          <p:sp>
            <p:nvSpPr>
              <p:cNvPr id="30" name="Flowchart: Alternate Process 29"/>
              <p:cNvSpPr/>
              <p:nvPr/>
            </p:nvSpPr>
            <p:spPr bwMode="auto">
              <a:xfrm>
                <a:off x="4724400" y="4191000"/>
                <a:ext cx="838200" cy="471488"/>
              </a:xfrm>
              <a:prstGeom prst="flowChartAlternateProcess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31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4724400" y="4267200"/>
                <a:ext cx="85632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smtClean="0">
                    <a:solidFill>
                      <a:schemeClr val="tx1"/>
                    </a:solidFill>
                  </a:rPr>
                  <a:t>module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2" name="Oval 31"/>
            <p:cNvSpPr/>
            <p:nvPr/>
          </p:nvSpPr>
          <p:spPr bwMode="auto">
            <a:xfrm>
              <a:off x="6781800" y="47244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2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7086600" y="47244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2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Oval 33"/>
            <p:cNvSpPr/>
            <p:nvPr/>
          </p:nvSpPr>
          <p:spPr bwMode="auto">
            <a:xfrm>
              <a:off x="7391400" y="47244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2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grpSp>
          <p:nvGrpSpPr>
            <p:cNvPr id="23" name="Group 34"/>
            <p:cNvGrpSpPr/>
            <p:nvPr/>
          </p:nvGrpSpPr>
          <p:grpSpPr>
            <a:xfrm>
              <a:off x="7754275" y="4252912"/>
              <a:ext cx="856325" cy="471488"/>
              <a:chOff x="4724400" y="4191000"/>
              <a:chExt cx="856325" cy="471488"/>
            </a:xfrm>
          </p:grpSpPr>
          <p:sp>
            <p:nvSpPr>
              <p:cNvPr id="36" name="Flowchart: Alternate Process 35"/>
              <p:cNvSpPr/>
              <p:nvPr/>
            </p:nvSpPr>
            <p:spPr bwMode="auto">
              <a:xfrm>
                <a:off x="4724400" y="4191000"/>
                <a:ext cx="838200" cy="471488"/>
              </a:xfrm>
              <a:prstGeom prst="flowChartAlternateProcess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31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724400" y="4267200"/>
                <a:ext cx="85632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smtClean="0">
                    <a:solidFill>
                      <a:schemeClr val="tx1"/>
                    </a:solidFill>
                  </a:rPr>
                  <a:t>module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6" name="Group 37"/>
            <p:cNvGrpSpPr/>
            <p:nvPr/>
          </p:nvGrpSpPr>
          <p:grpSpPr>
            <a:xfrm>
              <a:off x="7754275" y="4938712"/>
              <a:ext cx="856325" cy="471488"/>
              <a:chOff x="4724400" y="4191000"/>
              <a:chExt cx="856325" cy="471488"/>
            </a:xfrm>
          </p:grpSpPr>
          <p:sp>
            <p:nvSpPr>
              <p:cNvPr id="39" name="Flowchart: Alternate Process 38"/>
              <p:cNvSpPr/>
              <p:nvPr/>
            </p:nvSpPr>
            <p:spPr bwMode="auto">
              <a:xfrm>
                <a:off x="4724400" y="4191000"/>
                <a:ext cx="838200" cy="471488"/>
              </a:xfrm>
              <a:prstGeom prst="flowChartAlternateProcess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31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4724400" y="4267200"/>
                <a:ext cx="85632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smtClean="0">
                    <a:solidFill>
                      <a:schemeClr val="tx1"/>
                    </a:solidFill>
                  </a:rPr>
                  <a:t>module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</p:grpSp>
      <p:cxnSp>
        <p:nvCxnSpPr>
          <p:cNvPr id="42" name="Straight Connector 41"/>
          <p:cNvCxnSpPr/>
          <p:nvPr/>
        </p:nvCxnSpPr>
        <p:spPr bwMode="auto">
          <a:xfrm flipH="1">
            <a:off x="4648200" y="3352800"/>
            <a:ext cx="2057400" cy="7620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8077200" y="3429000"/>
            <a:ext cx="457200" cy="685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381000" y="1905000"/>
            <a:ext cx="74174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6600"/>
                </a:solidFill>
              </a:rPr>
              <a:t>1) bake</a:t>
            </a:r>
            <a:r>
              <a:rPr lang="en-US" dirty="0" smtClean="0">
                <a:solidFill>
                  <a:srgbClr val="006600"/>
                </a:solidFill>
              </a:rPr>
              <a:t> (a Python-based build system to control an ordered build of </a:t>
            </a:r>
          </a:p>
          <a:p>
            <a:r>
              <a:rPr lang="en-US" dirty="0" smtClean="0">
                <a:solidFill>
                  <a:srgbClr val="006600"/>
                </a:solidFill>
              </a:rPr>
              <a:t>    ns-3 and its libraries)</a:t>
            </a:r>
            <a:endParaRPr lang="en-US" dirty="0">
              <a:solidFill>
                <a:srgbClr val="0066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81000" y="4267200"/>
            <a:ext cx="4185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6600"/>
                </a:solidFill>
              </a:rPr>
              <a:t>2) </a:t>
            </a:r>
            <a:r>
              <a:rPr lang="en-US" b="1" dirty="0" err="1" smtClean="0">
                <a:solidFill>
                  <a:srgbClr val="006600"/>
                </a:solidFill>
              </a:rPr>
              <a:t>waf</a:t>
            </a:r>
            <a:r>
              <a:rPr lang="en-US" dirty="0" smtClean="0">
                <a:solidFill>
                  <a:srgbClr val="006600"/>
                </a:solidFill>
              </a:rPr>
              <a:t>, a build system written in Python</a:t>
            </a:r>
            <a:endParaRPr lang="en-US" dirty="0">
              <a:solidFill>
                <a:srgbClr val="0066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95287" y="5749290"/>
            <a:ext cx="74302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6600"/>
                </a:solidFill>
              </a:rPr>
              <a:t>3) build.py</a:t>
            </a:r>
            <a:r>
              <a:rPr lang="en-US" dirty="0" smtClean="0">
                <a:solidFill>
                  <a:srgbClr val="006600"/>
                </a:solidFill>
              </a:rPr>
              <a:t> (a custom Python build script to control an ordered build of </a:t>
            </a:r>
          </a:p>
          <a:p>
            <a:r>
              <a:rPr lang="en-US" dirty="0" smtClean="0">
                <a:solidFill>
                  <a:srgbClr val="006600"/>
                </a:solidFill>
              </a:rPr>
              <a:t>    ns-3 and its libraries)  </a:t>
            </a:r>
            <a:r>
              <a:rPr lang="en-US" b="1" dirty="0" smtClean="0">
                <a:solidFill>
                  <a:srgbClr val="006600"/>
                </a:solidFill>
              </a:rPr>
              <a:t>&lt;--- may eventually be deprecated</a:t>
            </a:r>
            <a:endParaRPr lang="en-US" b="1" dirty="0">
              <a:solidFill>
                <a:srgbClr val="0066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59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19100"/>
            <a:ext cx="8229600" cy="58102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ns-3 uses </a:t>
            </a:r>
            <a:r>
              <a:rPr lang="en-GB" smtClean="0"/>
              <a:t>the 'waf' </a:t>
            </a:r>
            <a:r>
              <a:rPr lang="en-GB"/>
              <a:t>build system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29600" cy="4800600"/>
          </a:xfrm>
          <a:ln/>
        </p:spPr>
        <p:txBody>
          <a:bodyPr/>
          <a:lstStyle/>
          <a:p>
            <a:pPr marL="312738" indent="-312738"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Waf is a Python-based framework for configuring, compiling and installing applications. </a:t>
            </a:r>
          </a:p>
          <a:p>
            <a:pPr marL="712788" lvl="1" indent="-255588"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It is a replacement for other tools such as Autotools, Scons, CMake or Ant </a:t>
            </a:r>
          </a:p>
          <a:p>
            <a:pPr marL="712788" lvl="1" indent="-255588"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>
                <a:solidFill>
                  <a:srgbClr val="3333CC"/>
                </a:solidFill>
              </a:rPr>
              <a:t>http://code.google.com/p/waf/</a:t>
            </a:r>
          </a:p>
          <a:p>
            <a:pPr marL="312738" indent="-312738"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For those familiar with autotools:</a:t>
            </a:r>
          </a:p>
          <a:p>
            <a:pPr marL="312738" indent="-312738"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>
                <a:latin typeface="Courier New" pitchFamily="49" charset="0"/>
                <a:cs typeface="Courier New" pitchFamily="49" charset="0"/>
              </a:rPr>
              <a:t>configure</a:t>
            </a:r>
            <a:r>
              <a:rPr lang="en-GB" sz="2400"/>
              <a:t> </a:t>
            </a:r>
            <a:r>
              <a:rPr lang="en-GB" sz="2400" smtClean="0"/>
              <a:t>         </a:t>
            </a:r>
            <a:r>
              <a:rPr lang="en-GB" sz="240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400">
                <a:latin typeface="Courier New" pitchFamily="49" charset="0"/>
                <a:cs typeface="Courier New" pitchFamily="49" charset="0"/>
              </a:rPr>
              <a:t>./waf </a:t>
            </a:r>
            <a:r>
              <a:rPr lang="en-GB" sz="2400" smtClean="0">
                <a:latin typeface="Courier New" pitchFamily="49" charset="0"/>
                <a:cs typeface="Courier New" pitchFamily="49" charset="0"/>
              </a:rPr>
              <a:t>configure</a:t>
            </a:r>
            <a:endParaRPr lang="en-GB" sz="2400">
              <a:latin typeface="Courier New" pitchFamily="49" charset="0"/>
              <a:cs typeface="Courier New" pitchFamily="49" charset="0"/>
            </a:endParaRPr>
          </a:p>
          <a:p>
            <a:pPr marL="312738" indent="-312738"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>
                <a:latin typeface="Courier New" pitchFamily="49" charset="0"/>
                <a:cs typeface="Courier New" pitchFamily="49" charset="0"/>
              </a:rPr>
              <a:t>make </a:t>
            </a:r>
            <a:r>
              <a:rPr lang="en-GB" sz="2400" smtClean="0">
                <a:latin typeface="Courier New" pitchFamily="49" charset="0"/>
                <a:cs typeface="Courier New" pitchFamily="49" charset="0"/>
              </a:rPr>
              <a:t>          ./waf build</a:t>
            </a:r>
            <a:endParaRPr lang="en-GB" sz="2400">
              <a:latin typeface="Courier New" pitchFamily="49" charset="0"/>
              <a:cs typeface="Courier New" pitchFamily="49" charset="0"/>
            </a:endParaRPr>
          </a:p>
          <a:p>
            <a:pPr marL="312738" indent="-312738">
              <a:buClrTx/>
              <a:buFontTx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>
              <a:solidFill>
                <a:srgbClr val="3333CC"/>
              </a:solidFill>
            </a:endParaRPr>
          </a:p>
          <a:p>
            <a:pPr marL="712788" lvl="1" indent="-255588"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>
              <a:solidFill>
                <a:srgbClr val="3333CC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2819400" y="5105400"/>
            <a:ext cx="609600" cy="0"/>
          </a:xfrm>
          <a:prstGeom prst="straightConnector1">
            <a:avLst/>
          </a:prstGeom>
          <a:solidFill>
            <a:srgbClr val="00B8FF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2819400" y="5562600"/>
            <a:ext cx="609600" cy="0"/>
          </a:xfrm>
          <a:prstGeom prst="straightConnector1">
            <a:avLst/>
          </a:prstGeom>
          <a:solidFill>
            <a:srgbClr val="00B8FF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</p:cxn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8703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waf configuration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>
                <a:solidFill>
                  <a:schemeClr val="tx1"/>
                </a:solidFill>
              </a:rPr>
              <a:t>Key waf configuration examples</a:t>
            </a:r>
          </a:p>
          <a:p>
            <a:pPr lvl="1">
              <a:buNone/>
            </a:pPr>
            <a:r>
              <a:rPr lang="en-US" sz="24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./waf configure</a:t>
            </a:r>
          </a:p>
          <a:p>
            <a:pPr lvl="2">
              <a:buNone/>
            </a:pPr>
            <a:r>
              <a:rPr lang="en-US" sz="20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--enable-examples</a:t>
            </a:r>
          </a:p>
          <a:p>
            <a:pPr lvl="2">
              <a:buNone/>
            </a:pPr>
            <a:r>
              <a:rPr lang="en-US" sz="20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--enable-tests</a:t>
            </a:r>
          </a:p>
          <a:p>
            <a:pPr lvl="2">
              <a:buNone/>
            </a:pPr>
            <a:r>
              <a:rPr lang="en-US" sz="20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--disable-python</a:t>
            </a:r>
          </a:p>
          <a:p>
            <a:pPr lvl="2">
              <a:buNone/>
            </a:pPr>
            <a:r>
              <a:rPr lang="en-US" sz="20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--enable-modules</a:t>
            </a:r>
          </a:p>
          <a:p>
            <a:r>
              <a:rPr lang="en-US" sz="2800" smtClean="0">
                <a:solidFill>
                  <a:schemeClr val="tx1"/>
                </a:solidFill>
                <a:cs typeface="Courier New" pitchFamily="49" charset="0"/>
              </a:rPr>
              <a:t>Whenever build scripts change, need to reconfigure</a:t>
            </a:r>
          </a:p>
          <a:p>
            <a:endParaRPr lang="en-US">
              <a:solidFill>
                <a:schemeClr val="tx1"/>
              </a:solidFill>
              <a:cs typeface="Courier New" pitchFamily="49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457200" y="4724400"/>
            <a:ext cx="7848600" cy="15240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sz="2400" smtClean="0">
                <a:solidFill>
                  <a:schemeClr val="tx1"/>
                </a:solidFill>
              </a:rPr>
              <a:t>Demo:  </a:t>
            </a:r>
            <a:r>
              <a:rPr lang="en-US" sz="20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./waf --help</a:t>
            </a:r>
          </a:p>
          <a:p>
            <a:pPr marL="0" marR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sz="20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./waf configure --enable-examples --enable-tests --enable-modules='core'</a:t>
            </a:r>
          </a:p>
          <a:p>
            <a:pPr marL="0" marR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sz="2400" smtClean="0">
                <a:solidFill>
                  <a:schemeClr val="tx1"/>
                </a:solidFill>
                <a:latin typeface="+mn-lt"/>
                <a:cs typeface="Courier New" pitchFamily="49" charset="0"/>
              </a:rPr>
              <a:t>Look at:  </a:t>
            </a:r>
            <a:r>
              <a:rPr lang="en-US" sz="20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build/c4che/_cache.py 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67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wscript example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197850" cy="4872038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## -*- Mode: python; py-indent-offset: 4; indent-tabs-mode: nil; coding: utf-8; -*-</a:t>
            </a:r>
          </a:p>
          <a:p>
            <a:pPr>
              <a:spcBef>
                <a:spcPts val="0"/>
              </a:spcBef>
              <a:buNone/>
            </a:pPr>
            <a:endParaRPr lang="en-US" sz="120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def build(bld):</a:t>
            </a: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obj = bld.create_ns3_module('csma', ['network', 'applications'])</a:t>
            </a: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obj.source = [</a:t>
            </a: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'model/backoff.cc',</a:t>
            </a: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'model/csma-net-device.cc',</a:t>
            </a: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'model/csma-channel.cc',</a:t>
            </a: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'helper/csma-helper.cc',</a:t>
            </a: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]</a:t>
            </a: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headers = bld.new_task_gen(features=['ns3header'])</a:t>
            </a: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headers.module = 'csma'</a:t>
            </a: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headers.source = [</a:t>
            </a: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'model/backoff.h',</a:t>
            </a: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'model/csma-net-device.h',</a:t>
            </a: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'model/csma-channel.h',</a:t>
            </a: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'helper/csma-helper.h',</a:t>
            </a: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]</a:t>
            </a:r>
          </a:p>
          <a:p>
            <a:pPr>
              <a:spcBef>
                <a:spcPts val="0"/>
              </a:spcBef>
              <a:buNone/>
            </a:pPr>
            <a:endParaRPr lang="en-US" sz="120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if bld.env['ENABLE_EXAMPLES']:</a:t>
            </a: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bld.add_subdirs('examples')</a:t>
            </a:r>
          </a:p>
          <a:p>
            <a:pPr>
              <a:spcBef>
                <a:spcPts val="0"/>
              </a:spcBef>
              <a:buNone/>
            </a:pPr>
            <a:endParaRPr lang="en-US" sz="120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2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bld.ns3_python_bindings()</a:t>
            </a:r>
            <a:endParaRPr lang="en-US" sz="120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65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waf build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project is configured, can build via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./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waf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build </a:t>
            </a:r>
            <a:r>
              <a:rPr lang="en-US" dirty="0" smtClean="0"/>
              <a:t>or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./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waf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dirty="0" err="1" smtClean="0">
                <a:cs typeface="Courier New" pitchFamily="49" charset="0"/>
              </a:rPr>
              <a:t>waf</a:t>
            </a:r>
            <a:r>
              <a:rPr lang="en-US" dirty="0" smtClean="0">
                <a:cs typeface="Courier New" pitchFamily="49" charset="0"/>
              </a:rPr>
              <a:t> will build in parallel on multiple cores</a:t>
            </a:r>
          </a:p>
          <a:p>
            <a:r>
              <a:rPr lang="en-US" dirty="0" err="1" smtClean="0">
                <a:cs typeface="Courier New" pitchFamily="49" charset="0"/>
              </a:rPr>
              <a:t>waf</a:t>
            </a:r>
            <a:r>
              <a:rPr lang="en-US" dirty="0" smtClean="0">
                <a:cs typeface="Courier New" pitchFamily="49" charset="0"/>
              </a:rPr>
              <a:t> displays modules built at end of build</a:t>
            </a:r>
            <a:endParaRPr lang="en-US" dirty="0">
              <a:cs typeface="Courier New" pitchFamily="49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685800" y="3810000"/>
            <a:ext cx="7848600" cy="15240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sz="2400" smtClean="0">
                <a:solidFill>
                  <a:schemeClr val="tx1"/>
                </a:solidFill>
              </a:rPr>
              <a:t>Demo:  </a:t>
            </a:r>
            <a:r>
              <a:rPr lang="en-US" sz="20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./waf build</a:t>
            </a:r>
          </a:p>
          <a:p>
            <a:pPr marL="0" marR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sz="20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</a:t>
            </a:r>
          </a:p>
          <a:p>
            <a:pPr marL="0" marR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sz="2400" smtClean="0">
                <a:solidFill>
                  <a:schemeClr val="tx1"/>
                </a:solidFill>
                <a:latin typeface="+mn-lt"/>
                <a:cs typeface="Courier New" pitchFamily="49" charset="0"/>
              </a:rPr>
              <a:t>Look at:  </a:t>
            </a:r>
            <a:r>
              <a:rPr lang="en-US" sz="200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build/  </a:t>
            </a:r>
            <a:r>
              <a:rPr lang="en-US" sz="2400" smtClean="0">
                <a:solidFill>
                  <a:schemeClr val="tx1"/>
                </a:solidFill>
                <a:latin typeface="+mn-lt"/>
                <a:cs typeface="Courier New" pitchFamily="49" charset="0"/>
              </a:rPr>
              <a:t>libraries and executables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87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Running programs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>
                <a:latin typeface="Courier New" pitchFamily="49" charset="0"/>
                <a:cs typeface="Courier New" pitchFamily="49" charset="0"/>
              </a:rPr>
              <a:t>./waf shell</a:t>
            </a:r>
            <a:r>
              <a:rPr lang="en-US" smtClean="0"/>
              <a:t> provides a special shell for running programs</a:t>
            </a:r>
          </a:p>
          <a:p>
            <a:pPr lvl="1"/>
            <a:r>
              <a:rPr lang="en-US" smtClean="0"/>
              <a:t>Sets key environment variables</a:t>
            </a:r>
          </a:p>
          <a:p>
            <a:pPr lvl="1"/>
            <a:endParaRPr lang="en-US" smtClean="0"/>
          </a:p>
          <a:p>
            <a:pPr lvl="1">
              <a:buNone/>
            </a:pPr>
            <a:r>
              <a:rPr lang="en-US" sz="2400" smtClean="0">
                <a:latin typeface="Courier New" pitchFamily="49" charset="0"/>
                <a:cs typeface="Courier New" pitchFamily="49" charset="0"/>
              </a:rPr>
              <a:t>./waf --run sample-simulator</a:t>
            </a:r>
          </a:p>
          <a:p>
            <a:pPr lvl="1">
              <a:buNone/>
            </a:pPr>
            <a:r>
              <a:rPr lang="en-US" sz="2400" smtClean="0">
                <a:latin typeface="Courier New" pitchFamily="49" charset="0"/>
                <a:cs typeface="Courier New" pitchFamily="49" charset="0"/>
              </a:rPr>
              <a:t>./waf --pyrun src/core/examples/sample-simulator.py</a:t>
            </a:r>
            <a:endParaRPr lang="en-US" sz="240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50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Build variations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Configuring a build type is done at </a:t>
            </a:r>
            <a:r>
              <a:rPr lang="en-US" dirty="0" err="1" smtClean="0"/>
              <a:t>waf</a:t>
            </a:r>
            <a:r>
              <a:rPr lang="en-US" dirty="0" smtClean="0"/>
              <a:t> configuration time</a:t>
            </a:r>
          </a:p>
          <a:p>
            <a:r>
              <a:rPr lang="en-US" dirty="0" smtClean="0"/>
              <a:t>debug build (default):  all asserts and debugging code enabled</a:t>
            </a:r>
          </a:p>
          <a:p>
            <a:pPr lvl="1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./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waf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-d debug configure</a:t>
            </a:r>
          </a:p>
          <a:p>
            <a:r>
              <a:rPr lang="en-US" dirty="0" smtClean="0"/>
              <a:t>optimized</a:t>
            </a:r>
          </a:p>
          <a:p>
            <a:pPr lvl="1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./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waf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-d optimized configure</a:t>
            </a:r>
          </a:p>
          <a:p>
            <a:r>
              <a:rPr lang="en-US" dirty="0" smtClean="0"/>
              <a:t>static libraries</a:t>
            </a:r>
          </a:p>
          <a:p>
            <a:pPr lvl="1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./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waf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--enable-static configure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8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70C0"/>
      </a:hlink>
      <a:folHlink>
        <a:srgbClr val="0070C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2445</TotalTime>
  <Words>1069</Words>
  <Application>Microsoft Macintosh PowerPoint</Application>
  <PresentationFormat>On-screen Show (4:3)</PresentationFormat>
  <Paragraphs>218</Paragraphs>
  <Slides>22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Courier New</vt:lpstr>
      <vt:lpstr>Times New Roman</vt:lpstr>
      <vt:lpstr>Arial</vt:lpstr>
      <vt:lpstr>Default Design</vt:lpstr>
      <vt:lpstr>PowerPoint Presentation</vt:lpstr>
      <vt:lpstr>Software introduction</vt:lpstr>
      <vt:lpstr>Software building</vt:lpstr>
      <vt:lpstr>ns-3 uses the 'waf' build system</vt:lpstr>
      <vt:lpstr>waf configuration</vt:lpstr>
      <vt:lpstr>wscript example</vt:lpstr>
      <vt:lpstr>waf build</vt:lpstr>
      <vt:lpstr>Running programs</vt:lpstr>
      <vt:lpstr>Build variations</vt:lpstr>
      <vt:lpstr>Controlling the modular build</vt:lpstr>
      <vt:lpstr>Building without wscript</vt:lpstr>
      <vt:lpstr>PowerPoint Presentation</vt:lpstr>
      <vt:lpstr>Simulator core</vt:lpstr>
      <vt:lpstr>Simulator example</vt:lpstr>
      <vt:lpstr>Simulator example (in Python)</vt:lpstr>
      <vt:lpstr>Simulation program flow</vt:lpstr>
      <vt:lpstr>Command-line arguments</vt:lpstr>
      <vt:lpstr>Time in ns-3</vt:lpstr>
      <vt:lpstr>Events in ns-3</vt:lpstr>
      <vt:lpstr>Simulator and Schedulers</vt:lpstr>
      <vt:lpstr>Random Variables</vt:lpstr>
      <vt:lpstr>Random variables and independent replications</vt:lpstr>
    </vt:vector>
  </TitlesOfParts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ns-3 overview for WiFi-Alliance June 2008  prepared by Tom Henderson (tomhend@u.washington.edu)‏</dc:title>
  <dc:creator>Henderson, Thomas R</dc:creator>
  <cp:lastModifiedBy>Microsoft Office User</cp:lastModifiedBy>
  <cp:revision>243</cp:revision>
  <dcterms:modified xsi:type="dcterms:W3CDTF">2017-07-01T16:36:14Z</dcterms:modified>
</cp:coreProperties>
</file>