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1"/>
  </p:notesMasterIdLst>
  <p:sldIdLst>
    <p:sldId id="256" r:id="rId2"/>
    <p:sldId id="889" r:id="rId3"/>
    <p:sldId id="751" r:id="rId4"/>
    <p:sldId id="752" r:id="rId5"/>
    <p:sldId id="753" r:id="rId6"/>
    <p:sldId id="754" r:id="rId7"/>
    <p:sldId id="755" r:id="rId8"/>
    <p:sldId id="756" r:id="rId9"/>
    <p:sldId id="757" r:id="rId10"/>
    <p:sldId id="758" r:id="rId11"/>
    <p:sldId id="759" r:id="rId12"/>
    <p:sldId id="760" r:id="rId13"/>
    <p:sldId id="891" r:id="rId14"/>
    <p:sldId id="892" r:id="rId15"/>
    <p:sldId id="761" r:id="rId16"/>
    <p:sldId id="893" r:id="rId17"/>
    <p:sldId id="762" r:id="rId18"/>
    <p:sldId id="894" r:id="rId19"/>
    <p:sldId id="895" r:id="rId20"/>
    <p:sldId id="896" r:id="rId21"/>
    <p:sldId id="897" r:id="rId22"/>
    <p:sldId id="898" r:id="rId23"/>
    <p:sldId id="899" r:id="rId24"/>
    <p:sldId id="900" r:id="rId25"/>
    <p:sldId id="901" r:id="rId26"/>
    <p:sldId id="902" r:id="rId27"/>
    <p:sldId id="903" r:id="rId28"/>
    <p:sldId id="904" r:id="rId29"/>
    <p:sldId id="905" r:id="rId30"/>
    <p:sldId id="906" r:id="rId31"/>
    <p:sldId id="907" r:id="rId32"/>
    <p:sldId id="908" r:id="rId33"/>
    <p:sldId id="909" r:id="rId34"/>
    <p:sldId id="910" r:id="rId35"/>
    <p:sldId id="911" r:id="rId36"/>
    <p:sldId id="912" r:id="rId37"/>
    <p:sldId id="913" r:id="rId38"/>
    <p:sldId id="914" r:id="rId39"/>
    <p:sldId id="915" r:id="rId40"/>
    <p:sldId id="916" r:id="rId41"/>
    <p:sldId id="917" r:id="rId42"/>
    <p:sldId id="918" r:id="rId43"/>
    <p:sldId id="919" r:id="rId44"/>
    <p:sldId id="920" r:id="rId45"/>
    <p:sldId id="921" r:id="rId46"/>
    <p:sldId id="922" r:id="rId47"/>
    <p:sldId id="923" r:id="rId48"/>
    <p:sldId id="924" r:id="rId49"/>
    <p:sldId id="925" r:id="rId50"/>
    <p:sldId id="926" r:id="rId51"/>
    <p:sldId id="927" r:id="rId52"/>
    <p:sldId id="928" r:id="rId53"/>
    <p:sldId id="929" r:id="rId54"/>
    <p:sldId id="930" r:id="rId55"/>
    <p:sldId id="931" r:id="rId56"/>
    <p:sldId id="932" r:id="rId57"/>
    <p:sldId id="933" r:id="rId58"/>
    <p:sldId id="934" r:id="rId59"/>
    <p:sldId id="935" r:id="rId60"/>
  </p:sldIdLst>
  <p:sldSz cx="9144000" cy="6858000" type="screen4x3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294" autoAdjust="0"/>
    <p:restoredTop sz="94648"/>
  </p:normalViewPr>
  <p:slideViewPr>
    <p:cSldViewPr>
      <p:cViewPr varScale="1">
        <p:scale>
          <a:sx n="107" d="100"/>
          <a:sy n="107" d="100"/>
        </p:scale>
        <p:origin x="1240" y="1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viewProps" Target="viewProps.xml"/><Relationship Id="rId64" Type="http://schemas.openxmlformats.org/officeDocument/2006/relationships/theme" Target="theme/theme1.xml"/><Relationship Id="rId65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notesMaster" Target="notesMasters/notesMaster1.xml"/><Relationship Id="rId62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35313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3690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56" name="Rectangle 2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87900" cy="3590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2" name="Rectangle 24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8187" cy="431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35313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36900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4C8AA8BB-99E7-4648-BB08-A261E9BEDA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613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54866E-55A0-425D-A239-0E98A11CADC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19775" cy="4313237"/>
          </a:xfrm>
          <a:noFill/>
          <a:ln/>
        </p:spPr>
        <p:txBody>
          <a:bodyPr wrap="none" lIns="96661" tIns="48331" rIns="96661" bIns="48331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0089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CA4E5D4-D10C-4FD1-A2B9-3A9CB61D4644}" type="slidenum">
              <a:rPr lang="en-GB"/>
              <a:pPr/>
              <a:t>21</a:t>
            </a:fld>
            <a:endParaRPr lang="en-GB"/>
          </a:p>
        </p:txBody>
      </p:sp>
      <p:sp>
        <p:nvSpPr>
          <p:cNvPr id="120833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8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9968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A4F59EA-50BF-462D-9627-3B583DE855F5}" type="slidenum">
              <a:rPr lang="en-GB"/>
              <a:pPr/>
              <a:t>22</a:t>
            </a:fld>
            <a:endParaRPr lang="en-GB"/>
          </a:p>
        </p:txBody>
      </p:sp>
      <p:sp>
        <p:nvSpPr>
          <p:cNvPr id="121857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711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017E33-921B-4C83-978F-A655530B0770}" type="slidenum">
              <a:rPr lang="en-GB"/>
              <a:pPr/>
              <a:t>23</a:t>
            </a:fld>
            <a:endParaRPr lang="en-GB"/>
          </a:p>
        </p:txBody>
      </p:sp>
      <p:sp>
        <p:nvSpPr>
          <p:cNvPr id="122881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110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91E151-6F03-4031-A272-2BC27C473F62}" type="slidenum">
              <a:rPr lang="en-GB"/>
              <a:pPr/>
              <a:t>24</a:t>
            </a:fld>
            <a:endParaRPr lang="en-GB"/>
          </a:p>
        </p:txBody>
      </p:sp>
      <p:sp>
        <p:nvSpPr>
          <p:cNvPr id="1239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39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023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B183A2-509A-4824-8336-1494C6C2A23E}" type="slidenum">
              <a:rPr lang="en-GB"/>
              <a:pPr/>
              <a:t>25</a:t>
            </a:fld>
            <a:endParaRPr lang="en-GB"/>
          </a:p>
        </p:txBody>
      </p:sp>
      <p:sp>
        <p:nvSpPr>
          <p:cNvPr id="1249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666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6957EB-0E80-475A-884D-D9A6C31D599A}" type="slidenum">
              <a:rPr lang="en-GB"/>
              <a:pPr/>
              <a:t>26</a:t>
            </a:fld>
            <a:endParaRPr lang="en-GB"/>
          </a:p>
        </p:txBody>
      </p:sp>
      <p:sp>
        <p:nvSpPr>
          <p:cNvPr id="1290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8982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7F3FE13-4481-439E-983A-8E1B59305092}" type="slidenum">
              <a:rPr lang="en-GB"/>
              <a:pPr/>
              <a:t>27</a:t>
            </a:fld>
            <a:endParaRPr lang="en-GB"/>
          </a:p>
        </p:txBody>
      </p:sp>
      <p:sp>
        <p:nvSpPr>
          <p:cNvPr id="132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413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023A4DD-9FB1-4953-B5E1-2C0A25CF1B2D}" type="slidenum">
              <a:rPr lang="en-GB"/>
              <a:pPr/>
              <a:t>28</a:t>
            </a:fld>
            <a:endParaRPr lang="en-GB"/>
          </a:p>
        </p:txBody>
      </p:sp>
      <p:sp>
        <p:nvSpPr>
          <p:cNvPr id="1331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768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23B732-1333-4C75-A593-29B4B5191CEB}" type="slidenum">
              <a:rPr lang="en-GB"/>
              <a:pPr/>
              <a:t>29</a:t>
            </a:fld>
            <a:endParaRPr lang="en-GB"/>
          </a:p>
        </p:txBody>
      </p:sp>
      <p:sp>
        <p:nvSpPr>
          <p:cNvPr id="134145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54575" cy="35988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2932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4208C5-B5AF-410B-A0C5-A0D2F430A757}" type="slidenum">
              <a:rPr lang="en-GB"/>
              <a:pPr/>
              <a:t>30</a:t>
            </a:fld>
            <a:endParaRPr lang="en-GB"/>
          </a:p>
        </p:txBody>
      </p:sp>
      <p:sp>
        <p:nvSpPr>
          <p:cNvPr id="13516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54575" cy="35988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53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C8AA8BB-99E7-4648-BB08-A261E9BEDA3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3637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C8AA8BB-99E7-4648-BB08-A261E9BEDA34}" type="slidenum">
              <a:rPr lang="en-GB" smtClean="0"/>
              <a:pPr>
                <a:defRPr/>
              </a:pPr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5106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705066D-B1E2-4F07-AA9A-7D0B21E55358}" type="slidenum">
              <a:rPr lang="en-GB" altLang="en-US"/>
              <a:pPr/>
              <a:t>33</a:t>
            </a:fld>
            <a:endParaRPr lang="en-GB" altLang="en-US"/>
          </a:p>
        </p:txBody>
      </p:sp>
      <p:sp>
        <p:nvSpPr>
          <p:cNvPr id="145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5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50084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63AA361-F7D7-4DBF-A221-1AE1F0FAF097}" type="slidenum">
              <a:rPr lang="en-GB"/>
              <a:pPr/>
              <a:t>34</a:t>
            </a:fld>
            <a:endParaRPr lang="en-GB"/>
          </a:p>
        </p:txBody>
      </p:sp>
      <p:sp>
        <p:nvSpPr>
          <p:cNvPr id="141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766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BDC9E84-C5C4-4297-BE94-656060748B4D}" type="slidenum">
              <a:rPr lang="en-GB" altLang="en-US"/>
              <a:pPr/>
              <a:t>35</a:t>
            </a:fld>
            <a:endParaRPr lang="en-GB" altLang="en-US"/>
          </a:p>
        </p:txBody>
      </p:sp>
      <p:sp>
        <p:nvSpPr>
          <p:cNvPr id="146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6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7968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480B121-2867-492A-A037-C85B18881DC4}" type="slidenum">
              <a:rPr lang="en-GB" altLang="en-US"/>
              <a:pPr/>
              <a:t>36</a:t>
            </a:fld>
            <a:endParaRPr lang="en-GB" altLang="en-US"/>
          </a:p>
        </p:txBody>
      </p:sp>
      <p:sp>
        <p:nvSpPr>
          <p:cNvPr id="147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7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83867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7DBFB79-A0A8-42E3-88B7-AFA37D5C2B0B}" type="slidenum">
              <a:rPr lang="en-GB" altLang="en-US"/>
              <a:pPr/>
              <a:t>37</a:t>
            </a:fld>
            <a:endParaRPr lang="en-GB" altLang="en-US"/>
          </a:p>
        </p:txBody>
      </p:sp>
      <p:sp>
        <p:nvSpPr>
          <p:cNvPr id="148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8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3877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C8AA8BB-99E7-4648-BB08-A261E9BEDA34}" type="slidenum">
              <a:rPr lang="en-GB" smtClean="0"/>
              <a:pPr>
                <a:defRPr/>
              </a:pPr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334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B32D12-27B8-4784-9A85-A3A493F6454C}" type="slidenum">
              <a:rPr lang="en-GB"/>
              <a:pPr/>
              <a:t>48</a:t>
            </a:fld>
            <a:endParaRPr lang="en-GB"/>
          </a:p>
        </p:txBody>
      </p:sp>
      <p:sp>
        <p:nvSpPr>
          <p:cNvPr id="1136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6100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54866E-55A0-425D-A239-0E98A11CADCC}" type="slidenum">
              <a:rPr lang="en-GB" smtClean="0"/>
              <a:pPr/>
              <a:t>49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19775" cy="4313237"/>
          </a:xfrm>
          <a:noFill/>
          <a:ln/>
        </p:spPr>
        <p:txBody>
          <a:bodyPr wrap="none" lIns="96661" tIns="48331" rIns="96661" bIns="48331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41797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6E916AA-C709-4320-8471-D9033522AFFD}" type="slidenum">
              <a:rPr lang="en-GB"/>
              <a:pPr/>
              <a:t>50</a:t>
            </a:fld>
            <a:endParaRPr lang="en-GB"/>
          </a:p>
        </p:txBody>
      </p:sp>
      <p:sp>
        <p:nvSpPr>
          <p:cNvPr id="1259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826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C8AA8BB-99E7-4648-BB08-A261E9BEDA3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9153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93977C-FB14-4DD0-B169-DD41EB05538B}" type="slidenum">
              <a:rPr lang="en-GB"/>
              <a:pPr/>
              <a:t>51</a:t>
            </a:fld>
            <a:endParaRPr lang="en-GB"/>
          </a:p>
        </p:txBody>
      </p:sp>
      <p:sp>
        <p:nvSpPr>
          <p:cNvPr id="1269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560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8AF640F-C92B-47EC-A58A-822905FD9824}" type="slidenum">
              <a:rPr lang="en-GB"/>
              <a:pPr/>
              <a:t>52</a:t>
            </a:fld>
            <a:endParaRPr lang="en-GB"/>
          </a:p>
        </p:txBody>
      </p:sp>
      <p:sp>
        <p:nvSpPr>
          <p:cNvPr id="1280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69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B32D12-27B8-4784-9A85-A3A493F6454C}" type="slidenum">
              <a:rPr lang="en-GB"/>
              <a:pPr/>
              <a:t>10</a:t>
            </a:fld>
            <a:endParaRPr lang="en-GB"/>
          </a:p>
        </p:txBody>
      </p:sp>
      <p:sp>
        <p:nvSpPr>
          <p:cNvPr id="1136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65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D2F1A20-2CE5-4E8E-9F8A-ED0AF8F69D7D}" type="slidenum">
              <a:rPr lang="en-GB"/>
              <a:pPr/>
              <a:t>11</a:t>
            </a:fld>
            <a:endParaRPr lang="en-GB"/>
          </a:p>
        </p:txBody>
      </p:sp>
      <p:sp>
        <p:nvSpPr>
          <p:cNvPr id="1146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48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2DC7AD9-E370-4AC4-9F2A-6BB053906B94}" type="slidenum">
              <a:rPr lang="en-GB"/>
              <a:pPr/>
              <a:t>12</a:t>
            </a:fld>
            <a:endParaRPr lang="en-GB"/>
          </a:p>
        </p:txBody>
      </p:sp>
      <p:sp>
        <p:nvSpPr>
          <p:cNvPr id="1157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2258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D65ECFC-F881-4C41-8C7C-EE39FE783B99}" type="slidenum">
              <a:rPr lang="en-GB"/>
              <a:pPr/>
              <a:t>15</a:t>
            </a:fld>
            <a:endParaRPr lang="en-GB"/>
          </a:p>
        </p:txBody>
      </p:sp>
      <p:sp>
        <p:nvSpPr>
          <p:cNvPr id="1167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134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54866E-55A0-425D-A239-0E98A11CADCC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19775" cy="4313237"/>
          </a:xfrm>
          <a:noFill/>
          <a:ln/>
        </p:spPr>
        <p:txBody>
          <a:bodyPr wrap="none" lIns="96661" tIns="48331" rIns="96661" bIns="48331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474002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C8AA8BB-99E7-4648-BB08-A261E9BEDA34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70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400800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9659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1A23D-B3FF-4502-901F-6DD3E2262D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7850" cy="855662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397625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8897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42161-B637-446D-9919-7C3A5524E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97850" cy="85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197850" cy="4872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63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1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97F4F442-ECC2-4426-9D1B-1D6079B1B5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04800" y="1219200"/>
            <a:ext cx="8534400" cy="1588"/>
          </a:xfrm>
          <a:prstGeom prst="line">
            <a:avLst/>
          </a:prstGeom>
          <a:noFill/>
          <a:ln w="3816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pic>
        <p:nvPicPr>
          <p:cNvPr id="8" name="Picture 7" descr="ns-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2400" y="6204277"/>
            <a:ext cx="1143000" cy="6537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</p:sldLayoutIdLst>
  <p:hf hdr="0" dt="0"/>
  <p:txStyles>
    <p:titleStyle>
      <a:lvl1pPr algn="l" defTabSz="4572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0066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2pPr>
      <a:lvl3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3pPr>
      <a:lvl4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4pPr>
      <a:lvl5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5pPr>
      <a:lvl6pPr marL="4572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6pPr>
      <a:lvl7pPr marL="9144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7pPr>
      <a:lvl8pPr marL="13716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8pPr>
      <a:lvl9pPr marL="18288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9pPr>
    </p:titleStyle>
    <p:bodyStyle>
      <a:lvl1pPr marL="311150" indent="-311150" algn="l" defTabSz="457200" rtl="0" eaLnBrk="0" fontAlgn="base" hangingPunct="0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11200" indent="-254000" algn="l" defTabSz="457200" rtl="0" eaLnBrk="0" fontAlgn="base" hangingPunct="0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4" Type="http://schemas.openxmlformats.org/officeDocument/2006/relationships/image" Target="../media/image16.jpeg"/><Relationship Id="rId5" Type="http://schemas.openxmlformats.org/officeDocument/2006/relationships/image" Target="../media/image17.jpeg"/><Relationship Id="rId6" Type="http://schemas.openxmlformats.org/officeDocument/2006/relationships/image" Target="../media/image18.jpeg"/><Relationship Id="rId7" Type="http://schemas.openxmlformats.org/officeDocument/2006/relationships/image" Target="../media/image19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6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0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1.e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2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3.emf"/><Relationship Id="rId3" Type="http://schemas.openxmlformats.org/officeDocument/2006/relationships/image" Target="../media/image24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nsnam.org/wiki/LAA-WiFi-Coexistence" TargetMode="External"/><Relationship Id="rId3" Type="http://schemas.openxmlformats.org/officeDocument/2006/relationships/hyperlink" Target="http://code.nsnam.org/laa/ns-3-lbt" TargetMode="Externa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5.emf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6.png"/><Relationship Id="rId3" Type="http://schemas.openxmlformats.org/officeDocument/2006/relationships/image" Target="../media/image27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30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31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Footer Placeholder 3"/>
          <p:cNvSpPr>
            <a:spLocks noGrp="1"/>
          </p:cNvSpPr>
          <p:nvPr>
            <p:ph type="ftr" idx="10"/>
          </p:nvPr>
        </p:nvSpPr>
        <p:spPr>
          <a:xfrm>
            <a:off x="914400" y="3657600"/>
            <a:ext cx="7239000" cy="1752600"/>
          </a:xfrm>
        </p:spPr>
        <p:txBody>
          <a:bodyPr/>
          <a:lstStyle/>
          <a:p>
            <a:pPr>
              <a:defRPr/>
            </a:pPr>
            <a:r>
              <a:rPr lang="en-GB" sz="2400" smtClean="0"/>
              <a:t>ns-3 training, June 2017</a:t>
            </a:r>
            <a:endParaRPr lang="en-GB" sz="3200" dirty="0"/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idx="11"/>
          </p:nvPr>
        </p:nvSpPr>
        <p:spPr>
          <a:noFill/>
        </p:spPr>
        <p:txBody>
          <a:bodyPr/>
          <a:lstStyle/>
          <a:p>
            <a:fld id="{A03D83E0-59C4-4B67-B75E-BBECB8AFFDAF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2514600"/>
            <a:ext cx="7620000" cy="1676400"/>
          </a:xfrm>
        </p:spPr>
        <p:txBody>
          <a:bodyPr anchor="t"/>
          <a:lstStyle/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ns-3 Training</a:t>
            </a:r>
            <a:endParaRPr lang="en-GB" dirty="0"/>
          </a:p>
          <a:p>
            <a:pPr algn="ctr" eaLnBrk="1" hangingPunct="1">
              <a:spcBef>
                <a:spcPts val="800"/>
              </a:spcBef>
              <a:buClr>
                <a:srgbClr val="000000"/>
              </a:buCl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Random Variables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201025" cy="4875213"/>
          </a:xfrm>
          <a:ln/>
        </p:spPr>
        <p:txBody>
          <a:bodyPr/>
          <a:lstStyle/>
          <a:p>
            <a:pPr marL="312738" indent="-31273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/>
          </a:p>
          <a:p>
            <a:pPr marL="312738" indent="-312738">
              <a:lnSpc>
                <a:spcPct val="90000"/>
              </a:lnSpc>
              <a:spcBef>
                <a:spcPct val="0"/>
              </a:spcBef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/>
              <a:t>Currently implemented distributions</a:t>
            </a:r>
          </a:p>
          <a:p>
            <a:pPr marL="712788" lvl="1" indent="-255588">
              <a:lnSpc>
                <a:spcPct val="90000"/>
              </a:lnSpc>
              <a:spcBef>
                <a:spcPct val="0"/>
              </a:spcBef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/>
              <a:t>Uniform: values uniformly distributed in an interval</a:t>
            </a:r>
          </a:p>
          <a:p>
            <a:pPr marL="712788" lvl="1" indent="-255588">
              <a:lnSpc>
                <a:spcPct val="90000"/>
              </a:lnSpc>
              <a:spcBef>
                <a:spcPct val="0"/>
              </a:spcBef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/>
              <a:t>Constant: value is always the same (not really random)</a:t>
            </a:r>
          </a:p>
          <a:p>
            <a:pPr marL="712788" lvl="1" indent="-255588">
              <a:lnSpc>
                <a:spcPct val="90000"/>
              </a:lnSpc>
              <a:spcBef>
                <a:spcPct val="0"/>
              </a:spcBef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/>
              <a:t>Sequential: return a sequential list of predefined values</a:t>
            </a:r>
          </a:p>
          <a:p>
            <a:pPr marL="712788" lvl="1" indent="-255588">
              <a:lnSpc>
                <a:spcPct val="90000"/>
              </a:lnSpc>
              <a:spcBef>
                <a:spcPct val="0"/>
              </a:spcBef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/>
              <a:t>Exponential: exponential distribution (poisson process)</a:t>
            </a:r>
          </a:p>
          <a:p>
            <a:pPr marL="712788" lvl="1" indent="-255588">
              <a:lnSpc>
                <a:spcPct val="90000"/>
              </a:lnSpc>
              <a:spcBef>
                <a:spcPct val="0"/>
              </a:spcBef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000"/>
              <a:t>Normal (gaussian</a:t>
            </a:r>
            <a:r>
              <a:rPr lang="en-US" sz="2000" smtClean="0"/>
              <a:t>), Log-Normal, Pareto, Weibull, triangular</a:t>
            </a:r>
            <a:endParaRPr lang="en-US" sz="2000"/>
          </a:p>
          <a:p>
            <a:pPr marL="712788" lvl="1" indent="-25558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000"/>
          </a:p>
          <a:p>
            <a:pPr marL="712788" lvl="1" indent="-25558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400"/>
          </a:p>
          <a:p>
            <a:pPr marL="712788" lvl="1" indent="-25558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400"/>
          </a:p>
          <a:p>
            <a:pPr marL="712788" lvl="1" indent="-25558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40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10</a:t>
            </a:fld>
            <a:endParaRPr lang="en-GB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343400" y="304800"/>
            <a:ext cx="4554750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</a:rPr>
              <a:t>from </a:t>
            </a:r>
            <a:r>
              <a:rPr lang="en-US" smtClean="0">
                <a:solidFill>
                  <a:srgbClr val="000000"/>
                </a:solidFill>
              </a:rPr>
              <a:t>src/core/examples/sample-rng-plot.py</a:t>
            </a:r>
            <a:endParaRPr lang="en-US">
              <a:solidFill>
                <a:srgbClr val="0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3505200"/>
            <a:ext cx="329269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657600"/>
            <a:ext cx="4495800" cy="22873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080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30188"/>
            <a:ext cx="8201025" cy="9477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/>
              <a:t>Random variables and independent replications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/>
              <a:t>Many simulation uses involve running a number of </a:t>
            </a:r>
            <a:r>
              <a:rPr lang="en-US" i="1"/>
              <a:t>independent replications</a:t>
            </a:r>
            <a:r>
              <a:rPr lang="en-US"/>
              <a:t> of the same scenario</a:t>
            </a:r>
          </a:p>
          <a:p>
            <a:pPr marL="312738" indent="-312738"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/>
          </a:p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/>
              <a:t>In ns-3, this is typically performed by incrementing the simulation </a:t>
            </a:r>
            <a:r>
              <a:rPr lang="en-US" i="1"/>
              <a:t>run number</a:t>
            </a:r>
          </a:p>
          <a:p>
            <a:pPr marL="712788" lvl="1" indent="-255588"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i="1"/>
              <a:t>not by changing seeds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11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8534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ns-3 random number generator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2738" indent="-312738">
              <a:lnSpc>
                <a:spcPct val="90000"/>
              </a:lnSpc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800"/>
              <a:t>Uses the MRG32k3a generator from Pierre L'Ecuyer </a:t>
            </a:r>
          </a:p>
          <a:p>
            <a:pPr marL="712788" lvl="1" indent="-255588">
              <a:lnSpc>
                <a:spcPct val="90000"/>
              </a:lnSpc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/>
              <a:t>http://www.iro.umontreal.ca/~lecuyer/myftp/papers/streams00.pdf</a:t>
            </a:r>
          </a:p>
          <a:p>
            <a:pPr marL="712788" lvl="1" indent="-255588">
              <a:lnSpc>
                <a:spcPct val="90000"/>
              </a:lnSpc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/>
              <a:t>Period of PRNG is 3.1x10^57</a:t>
            </a:r>
          </a:p>
          <a:p>
            <a:pPr marL="312738" indent="-312738">
              <a:lnSpc>
                <a:spcPct val="90000"/>
              </a:lnSpc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800"/>
              <a:t>Partitions a pseudo-random number generator into </a:t>
            </a:r>
            <a:r>
              <a:rPr lang="en-US" sz="2800" u="sng"/>
              <a:t>uncorrelated</a:t>
            </a:r>
            <a:r>
              <a:rPr lang="en-US" sz="2800"/>
              <a:t> </a:t>
            </a:r>
            <a:r>
              <a:rPr lang="en-US" sz="2800" i="1"/>
              <a:t>streams</a:t>
            </a:r>
            <a:r>
              <a:rPr lang="en-US" sz="2800"/>
              <a:t> and </a:t>
            </a:r>
            <a:r>
              <a:rPr lang="en-US" sz="2800" i="1"/>
              <a:t>substreams</a:t>
            </a:r>
          </a:p>
          <a:p>
            <a:pPr marL="712788" lvl="1" indent="-255588">
              <a:lnSpc>
                <a:spcPct val="90000"/>
              </a:lnSpc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/>
              <a:t>Each </a:t>
            </a:r>
            <a:r>
              <a:rPr lang="en-US" sz="2400" smtClean="0"/>
              <a:t>RandomVariableStream </a:t>
            </a:r>
            <a:r>
              <a:rPr lang="en-US" sz="2400"/>
              <a:t>gets its own stream</a:t>
            </a:r>
          </a:p>
          <a:p>
            <a:pPr marL="712788" lvl="1" indent="-255588">
              <a:lnSpc>
                <a:spcPct val="90000"/>
              </a:lnSpc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/>
              <a:t>This stream partitioned into substreams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12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8560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Seed:  </a:t>
            </a:r>
            <a:r>
              <a:rPr lang="en-US" sz="2800" dirty="0" smtClean="0"/>
              <a:t>A set of values that generates an entirely new PRNG sequence</a:t>
            </a:r>
          </a:p>
          <a:p>
            <a:r>
              <a:rPr lang="en-US" sz="2800" b="1" dirty="0" smtClean="0"/>
              <a:t>Stream:  </a:t>
            </a:r>
            <a:r>
              <a:rPr lang="en-US" sz="2800" dirty="0" smtClean="0"/>
              <a:t>The PRNG sequence is divided into non-overlapping intervals called streams</a:t>
            </a:r>
          </a:p>
          <a:p>
            <a:r>
              <a:rPr lang="en-US" sz="2800" b="1" dirty="0" smtClean="0"/>
              <a:t>Run Number (</a:t>
            </a:r>
            <a:r>
              <a:rPr lang="en-US" sz="2800" b="1" dirty="0" err="1"/>
              <a:t>s</a:t>
            </a:r>
            <a:r>
              <a:rPr lang="en-US" sz="2800" b="1" dirty="0" err="1" smtClean="0"/>
              <a:t>ubstream</a:t>
            </a:r>
            <a:r>
              <a:rPr lang="en-US" sz="2800" b="1" dirty="0" smtClean="0"/>
              <a:t>):  </a:t>
            </a:r>
            <a:r>
              <a:rPr lang="en-US" sz="2800" dirty="0" smtClean="0"/>
              <a:t>Each stream is further divided to </a:t>
            </a:r>
            <a:r>
              <a:rPr lang="en-US" sz="2800" dirty="0" err="1" smtClean="0"/>
              <a:t>substreams</a:t>
            </a:r>
            <a:r>
              <a:rPr lang="en-US" sz="2800" dirty="0" smtClean="0"/>
              <a:t>, indexed by a variable called the run number.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3270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Streams and </a:t>
            </a:r>
            <a:r>
              <a:rPr lang="en-US" dirty="0" err="1" smtClean="0"/>
              <a:t>Substreams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36" y="1289128"/>
            <a:ext cx="5486400" cy="4726379"/>
          </a:xfrm>
          <a:prstGeom prst="rect">
            <a:avLst/>
          </a:prstGeom>
        </p:spPr>
      </p:pic>
      <p:sp>
        <p:nvSpPr>
          <p:cNvPr id="7" name="Freeform 6"/>
          <p:cNvSpPr/>
          <p:nvPr/>
        </p:nvSpPr>
        <p:spPr bwMode="auto">
          <a:xfrm>
            <a:off x="4571282" y="2187823"/>
            <a:ext cx="794090" cy="465346"/>
          </a:xfrm>
          <a:custGeom>
            <a:avLst/>
            <a:gdLst>
              <a:gd name="connsiteX0" fmla="*/ 0 w 794090"/>
              <a:gd name="connsiteY0" fmla="*/ 92812 h 465346"/>
              <a:gd name="connsiteX1" fmla="*/ 778933 w 794090"/>
              <a:gd name="connsiteY1" fmla="*/ 25079 h 465346"/>
              <a:gd name="connsiteX2" fmla="*/ 440266 w 794090"/>
              <a:gd name="connsiteY2" fmla="*/ 465346 h 46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4090" h="465346">
                <a:moveTo>
                  <a:pt x="0" y="92812"/>
                </a:moveTo>
                <a:cubicBezTo>
                  <a:pt x="352777" y="27901"/>
                  <a:pt x="705555" y="-37010"/>
                  <a:pt x="778933" y="25079"/>
                </a:cubicBezTo>
                <a:cubicBezTo>
                  <a:pt x="852311" y="87168"/>
                  <a:pt x="646288" y="276257"/>
                  <a:pt x="440266" y="465346"/>
                </a:cubicBezTo>
              </a:path>
            </a:pathLst>
          </a:custGeom>
          <a:noFill/>
          <a:ln w="762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2600" y="1696403"/>
            <a:ext cx="25058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Incrementing the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Run Number will move</a:t>
            </a:r>
          </a:p>
          <a:p>
            <a:r>
              <a:rPr lang="en-US" b="1" i="1" dirty="0" smtClean="0">
                <a:solidFill>
                  <a:schemeClr val="tx1"/>
                </a:solidFill>
              </a:rPr>
              <a:t>all</a:t>
            </a:r>
            <a:r>
              <a:rPr lang="en-US" dirty="0" smtClean="0">
                <a:solidFill>
                  <a:schemeClr val="tx1"/>
                </a:solidFill>
              </a:rPr>
              <a:t> streams to a new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substream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Left Brace 8"/>
          <p:cNvSpPr/>
          <p:nvPr/>
        </p:nvSpPr>
        <p:spPr bwMode="auto">
          <a:xfrm rot="1681728" flipH="1">
            <a:off x="4953742" y="4127400"/>
            <a:ext cx="533400" cy="1524000"/>
          </a:xfrm>
          <a:prstGeom prst="leftBrace">
            <a:avLst/>
          </a:prstGeom>
          <a:noFill/>
          <a:ln w="762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26296" y="4268190"/>
            <a:ext cx="262975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Each ns-3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RandomVariableStream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object is assigned to 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stream (by default,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randomly)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8733" y="5890864"/>
            <a:ext cx="80153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Figure source:  </a:t>
            </a:r>
            <a:r>
              <a:rPr lang="en-US" sz="1200" dirty="0">
                <a:solidFill>
                  <a:schemeClr val="tx1"/>
                </a:solidFill>
              </a:rPr>
              <a:t>Pierre </a:t>
            </a:r>
            <a:r>
              <a:rPr lang="en-US" sz="1200" dirty="0" err="1">
                <a:solidFill>
                  <a:schemeClr val="tx1"/>
                </a:solidFill>
              </a:rPr>
              <a:t>L’Ecuyer</a:t>
            </a:r>
            <a:r>
              <a:rPr lang="en-US" sz="1200" dirty="0">
                <a:solidFill>
                  <a:schemeClr val="tx1"/>
                </a:solidFill>
              </a:rPr>
              <a:t>, Richard Simard, E. Jack Chen, and  </a:t>
            </a:r>
            <a:r>
              <a:rPr lang="en-US" sz="1200" dirty="0" smtClean="0">
                <a:solidFill>
                  <a:schemeClr val="tx1"/>
                </a:solidFill>
              </a:rPr>
              <a:t>W</a:t>
            </a:r>
            <a:r>
              <a:rPr lang="en-US" sz="1200" dirty="0">
                <a:solidFill>
                  <a:schemeClr val="tx1"/>
                </a:solidFill>
              </a:rPr>
              <a:t>. David Kelton.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An </a:t>
            </a:r>
            <a:r>
              <a:rPr lang="en-US" sz="1200" dirty="0">
                <a:solidFill>
                  <a:schemeClr val="tx1"/>
                </a:solidFill>
              </a:rPr>
              <a:t>object-oriented random number package with  </a:t>
            </a:r>
            <a:r>
              <a:rPr lang="en-US" sz="1200" dirty="0" smtClean="0">
                <a:solidFill>
                  <a:schemeClr val="tx1"/>
                </a:solidFill>
              </a:rPr>
              <a:t>many </a:t>
            </a:r>
            <a:r>
              <a:rPr lang="en-US" sz="1200" dirty="0">
                <a:solidFill>
                  <a:schemeClr val="tx1"/>
                </a:solidFill>
              </a:rPr>
              <a:t>long streams and </a:t>
            </a:r>
            <a:r>
              <a:rPr lang="en-US" sz="1200" dirty="0" err="1">
                <a:solidFill>
                  <a:schemeClr val="tx1"/>
                </a:solidFill>
              </a:rPr>
              <a:t>substreams</a:t>
            </a:r>
            <a:r>
              <a:rPr lang="en-US" sz="1200" dirty="0">
                <a:solidFill>
                  <a:schemeClr val="tx1"/>
                </a:solidFill>
              </a:rPr>
              <a:t>. Operations Research, 2001.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841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Run number vs. seed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1"/>
            <a:ext cx="8201025" cy="2895600"/>
          </a:xfrm>
          <a:ln/>
        </p:spPr>
        <p:txBody>
          <a:bodyPr/>
          <a:lstStyle/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800" dirty="0"/>
              <a:t>If you increment the seed of the PRNG, the </a:t>
            </a:r>
            <a:r>
              <a:rPr lang="en-US" sz="2800" dirty="0" smtClean="0"/>
              <a:t>streams of random variable objects across </a:t>
            </a:r>
            <a:r>
              <a:rPr lang="en-US" sz="2800" dirty="0"/>
              <a:t>different runs are not guaranteed to be uncorrelated</a:t>
            </a:r>
          </a:p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800" dirty="0"/>
              <a:t>If you fix the seed, but increment the run number, you will get </a:t>
            </a:r>
            <a:r>
              <a:rPr lang="en-US" sz="2800" dirty="0" smtClean="0"/>
              <a:t>uncorrelated streams</a:t>
            </a:r>
            <a:endParaRPr lang="en-US" sz="280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15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3155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stream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ns-3 implementation provides access to 2^64 streams</a:t>
            </a:r>
          </a:p>
          <a:p>
            <a:r>
              <a:rPr lang="en-US" sz="2400" dirty="0" smtClean="0"/>
              <a:t>2^63 are placed in a pool for automatic assignment, and 2^63 are reserved for fixed assignment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Users may optionally assign a stream number index to a random variable using the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SetStream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() </a:t>
            </a:r>
            <a:r>
              <a:rPr lang="en-US" sz="2400" dirty="0" smtClean="0"/>
              <a:t>method.</a:t>
            </a:r>
          </a:p>
          <a:p>
            <a:pPr lvl="1"/>
            <a:r>
              <a:rPr lang="en-US" sz="2000" dirty="0" smtClean="0"/>
              <a:t>This allows better control over selected random variables</a:t>
            </a:r>
          </a:p>
          <a:p>
            <a:pPr lvl="1"/>
            <a:r>
              <a:rPr lang="en-US" sz="2000" dirty="0" smtClean="0"/>
              <a:t>Many helpers have </a:t>
            </a:r>
            <a:r>
              <a:rPr lang="en-US" sz="2000" dirty="0" err="1" smtClean="0"/>
              <a:t>AssignStreams</a:t>
            </a:r>
            <a:r>
              <a:rPr lang="en-US" sz="2000" dirty="0" smtClean="0"/>
              <a:t> () methods to do this across many such random variables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048000"/>
            <a:ext cx="7477125" cy="1149208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112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Putting it together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Example of scheduled event</a:t>
            </a:r>
            <a:endParaRPr lang="en-US" sz="280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17</a:t>
            </a:fld>
            <a:endParaRPr lang="en-GB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828800"/>
            <a:ext cx="5867400" cy="1162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3200400"/>
            <a:ext cx="6305550" cy="2447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Rounded Rectangle 6"/>
          <p:cNvSpPr/>
          <p:nvPr/>
        </p:nvSpPr>
        <p:spPr bwMode="auto">
          <a:xfrm>
            <a:off x="533400" y="5791200"/>
            <a:ext cx="7848600" cy="5334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smtClean="0">
                <a:solidFill>
                  <a:schemeClr val="tx1"/>
                </a:solidFill>
              </a:rPr>
              <a:t>Demo real-time, command-line, random variables...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946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Footer Placeholder 3"/>
          <p:cNvSpPr>
            <a:spLocks noGrp="1"/>
          </p:cNvSpPr>
          <p:nvPr>
            <p:ph type="ftr" idx="10"/>
          </p:nvPr>
        </p:nvSpPr>
        <p:spPr>
          <a:xfrm>
            <a:off x="914400" y="3657600"/>
            <a:ext cx="7239000" cy="1752600"/>
          </a:xfrm>
        </p:spPr>
        <p:txBody>
          <a:bodyPr/>
          <a:lstStyle/>
          <a:p>
            <a:pPr>
              <a:defRPr/>
            </a:pPr>
            <a:r>
              <a:rPr lang="en-GB" sz="2800" dirty="0" smtClean="0"/>
              <a:t>Program Structure and Simulation Campaigns</a:t>
            </a:r>
            <a:endParaRPr lang="en-GB" sz="3600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2514600"/>
            <a:ext cx="7620000" cy="1676400"/>
          </a:xfrm>
        </p:spPr>
        <p:txBody>
          <a:bodyPr anchor="t"/>
          <a:lstStyle/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ns-3 Training</a:t>
            </a:r>
            <a:endParaRPr lang="en-GB" dirty="0"/>
          </a:p>
          <a:p>
            <a:pPr algn="ctr" eaLnBrk="1" hangingPunct="1">
              <a:spcBef>
                <a:spcPts val="800"/>
              </a:spcBef>
              <a:buClr>
                <a:srgbClr val="000000"/>
              </a:buCl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874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walkthrough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section progressively builds up a simple ns-3 example, explaining concepts along the way</a:t>
            </a:r>
          </a:p>
          <a:p>
            <a:r>
              <a:rPr lang="en-US" dirty="0" smtClean="0"/>
              <a:t>Files for these programs are available on the ns-3 wiki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62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Simulator core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time</a:t>
            </a:r>
          </a:p>
          <a:p>
            <a:r>
              <a:rPr lang="en-US" dirty="0" smtClean="0"/>
              <a:t>Events</a:t>
            </a:r>
          </a:p>
          <a:p>
            <a:r>
              <a:rPr lang="en-US" dirty="0" smtClean="0"/>
              <a:t>Simulator and Scheduler</a:t>
            </a:r>
          </a:p>
          <a:p>
            <a:r>
              <a:rPr lang="en-US" dirty="0" smtClean="0"/>
              <a:t>Command line arguments</a:t>
            </a:r>
          </a:p>
          <a:p>
            <a:r>
              <a:rPr lang="en-US" dirty="0" smtClean="0"/>
              <a:t>Random variables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 bwMode="auto">
          <a:xfrm>
            <a:off x="952500" y="5461961"/>
            <a:ext cx="7391400" cy="458787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485900" y="4625348"/>
            <a:ext cx="228600" cy="22860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flipH="1">
            <a:off x="1485900" y="4625348"/>
            <a:ext cx="228600" cy="22860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H="1">
            <a:off x="1600200" y="4601535"/>
            <a:ext cx="4762" cy="252413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H="1" flipV="1">
            <a:off x="1457325" y="4738855"/>
            <a:ext cx="285750" cy="793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1595437" y="5577054"/>
            <a:ext cx="0" cy="2286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171700" y="5577054"/>
            <a:ext cx="0" cy="2286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2400300" y="5581022"/>
            <a:ext cx="0" cy="2286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3314700" y="5577054"/>
            <a:ext cx="0" cy="2286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3467100" y="5577054"/>
            <a:ext cx="0" cy="2286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752600" y="4465457"/>
            <a:ext cx="2417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Execute a function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(may generate additional events)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1595437" y="4927122"/>
            <a:ext cx="0" cy="6126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1878806" y="4945776"/>
            <a:ext cx="302419" cy="6312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1943100" y="4945776"/>
            <a:ext cx="1381124" cy="58935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9" name="Freeform 18"/>
          <p:cNvSpPr/>
          <p:nvPr/>
        </p:nvSpPr>
        <p:spPr bwMode="auto">
          <a:xfrm>
            <a:off x="1595438" y="5887411"/>
            <a:ext cx="504825" cy="347664"/>
          </a:xfrm>
          <a:custGeom>
            <a:avLst/>
            <a:gdLst>
              <a:gd name="connsiteX0" fmla="*/ 0 w 504825"/>
              <a:gd name="connsiteY0" fmla="*/ 0 h 347664"/>
              <a:gd name="connsiteX1" fmla="*/ 185737 w 504825"/>
              <a:gd name="connsiteY1" fmla="*/ 347662 h 347664"/>
              <a:gd name="connsiteX2" fmla="*/ 504825 w 504825"/>
              <a:gd name="connsiteY2" fmla="*/ 4762 h 347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4825" h="347664">
                <a:moveTo>
                  <a:pt x="0" y="0"/>
                </a:moveTo>
                <a:cubicBezTo>
                  <a:pt x="50800" y="173434"/>
                  <a:pt x="101600" y="346868"/>
                  <a:pt x="185737" y="347662"/>
                </a:cubicBezTo>
                <a:cubicBezTo>
                  <a:pt x="269874" y="348456"/>
                  <a:pt x="387349" y="176609"/>
                  <a:pt x="504825" y="4762"/>
                </a:cubicBezTo>
              </a:path>
            </a:pathLst>
          </a:custGeom>
          <a:noFill/>
          <a:ln w="381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63352" y="5862406"/>
            <a:ext cx="2004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Advance the virtual time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to the next event (function)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94032" y="5490020"/>
            <a:ext cx="1334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Virtual time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2017</a:t>
            </a:r>
            <a:endParaRPr lang="en-GB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1831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program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wns3-version1.cc</a:t>
            </a:r>
          </a:p>
          <a:p>
            <a:pPr lvl="1"/>
            <a:r>
              <a:rPr lang="en-US" sz="2000" dirty="0" smtClean="0">
                <a:cs typeface="Courier New" pitchFamily="49" charset="0"/>
              </a:rPr>
              <a:t>Link found on wiki page</a:t>
            </a:r>
          </a:p>
          <a:p>
            <a:pPr lvl="1"/>
            <a:r>
              <a:rPr lang="en-US" sz="2000" dirty="0" smtClean="0">
                <a:cs typeface="Courier New" pitchFamily="49" charset="0"/>
              </a:rPr>
              <a:t>Place program in scratch/ folder</a:t>
            </a:r>
          </a:p>
          <a:p>
            <a:pPr lvl="1"/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751518"/>
            <a:ext cx="6852018" cy="3524187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650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810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Fundamentals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29600" cy="2732088"/>
          </a:xfrm>
          <a:ln/>
        </p:spPr>
        <p:txBody>
          <a:bodyPr/>
          <a:lstStyle/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/>
              <a:t>Key objects in the simulator are Nodes, Packets, and Channels</a:t>
            </a:r>
          </a:p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/>
          </a:p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/>
              <a:t>Nodes contain Applications, “stacks”, and NetDevices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4468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810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Node basics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29600" cy="1066800"/>
          </a:xfrm>
          <a:ln/>
        </p:spPr>
        <p:txBody>
          <a:bodyPr/>
          <a:lstStyle/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/>
              <a:t>A Node is a </a:t>
            </a:r>
            <a:r>
              <a:rPr lang="en-GB" smtClean="0"/>
              <a:t>shell of </a:t>
            </a:r>
            <a:r>
              <a:rPr lang="en-GB"/>
              <a:t>a computer to which applications, stacks, and NICs are added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971800"/>
            <a:ext cx="2743200" cy="2365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4114800" y="2971800"/>
            <a:ext cx="2133600" cy="685800"/>
          </a:xfrm>
          <a:prstGeom prst="ellipse">
            <a:avLst/>
          </a:prstGeom>
          <a:solidFill>
            <a:srgbClr val="00B8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66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FFFFFF"/>
                </a:solidFill>
              </a:rPr>
              <a:t>Application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4876800" y="3124200"/>
            <a:ext cx="2133600" cy="685800"/>
          </a:xfrm>
          <a:prstGeom prst="ellipse">
            <a:avLst/>
          </a:prstGeom>
          <a:solidFill>
            <a:srgbClr val="00B8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66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FFFFFF"/>
                </a:solidFill>
              </a:rPr>
              <a:t>Application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5791200" y="3276600"/>
            <a:ext cx="2133600" cy="685800"/>
          </a:xfrm>
          <a:prstGeom prst="ellipse">
            <a:avLst/>
          </a:prstGeom>
          <a:solidFill>
            <a:srgbClr val="00B8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66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FFFFFF"/>
                </a:solidFill>
              </a:rPr>
              <a:t>Application</a:t>
            </a:r>
          </a:p>
        </p:txBody>
      </p:sp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5181600"/>
            <a:ext cx="1466850" cy="146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1752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0" y="5334000"/>
            <a:ext cx="1524000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1753" name="AutoShape 9"/>
          <p:cNvSpPr>
            <a:spLocks noChangeArrowheads="1"/>
          </p:cNvSpPr>
          <p:nvPr/>
        </p:nvSpPr>
        <p:spPr bwMode="auto">
          <a:xfrm>
            <a:off x="3200400" y="3200400"/>
            <a:ext cx="609600" cy="381000"/>
          </a:xfrm>
          <a:prstGeom prst="leftArrow">
            <a:avLst>
              <a:gd name="adj1" fmla="val 50000"/>
              <a:gd name="adj2" fmla="val 40000"/>
            </a:avLst>
          </a:prstGeom>
          <a:solidFill>
            <a:srgbClr val="00B8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AutoShape 10"/>
          <p:cNvSpPr>
            <a:spLocks noChangeArrowheads="1"/>
          </p:cNvSpPr>
          <p:nvPr/>
        </p:nvSpPr>
        <p:spPr bwMode="auto">
          <a:xfrm rot="1560000">
            <a:off x="2914650" y="5486400"/>
            <a:ext cx="838200" cy="457200"/>
          </a:xfrm>
          <a:prstGeom prst="leftArrow">
            <a:avLst>
              <a:gd name="adj1" fmla="val 50000"/>
              <a:gd name="adj2" fmla="val 45833"/>
            </a:avLst>
          </a:prstGeom>
          <a:solidFill>
            <a:srgbClr val="00B8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1755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19600" y="4038600"/>
            <a:ext cx="898525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1756" name="Picture 1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1200" y="4114800"/>
            <a:ext cx="968375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1757" name="AutoShape 13"/>
          <p:cNvSpPr>
            <a:spLocks noChangeArrowheads="1"/>
          </p:cNvSpPr>
          <p:nvPr/>
        </p:nvSpPr>
        <p:spPr bwMode="auto">
          <a:xfrm>
            <a:off x="3505200" y="4267200"/>
            <a:ext cx="609600" cy="381000"/>
          </a:xfrm>
          <a:prstGeom prst="leftArrow">
            <a:avLst>
              <a:gd name="adj1" fmla="val 50000"/>
              <a:gd name="adj2" fmla="val 40000"/>
            </a:avLst>
          </a:prstGeom>
          <a:solidFill>
            <a:srgbClr val="00B8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7007225" y="4495800"/>
            <a:ext cx="1146175" cy="376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66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800">
                <a:solidFill>
                  <a:srgbClr val="000000"/>
                </a:solidFill>
              </a:rPr>
              <a:t>“DTN”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45201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810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NetDevices and Channels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29600" cy="4600575"/>
          </a:xfrm>
          <a:ln/>
        </p:spPr>
        <p:txBody>
          <a:bodyPr/>
          <a:lstStyle/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 sz="2800" dirty="0" smtClean="0"/>
              <a:t>(Originally) </a:t>
            </a:r>
            <a:r>
              <a:rPr lang="en-GB" sz="2800" dirty="0" err="1" smtClean="0"/>
              <a:t>NetDevices</a:t>
            </a:r>
            <a:r>
              <a:rPr lang="en-GB" sz="2800" dirty="0" smtClean="0"/>
              <a:t> were </a:t>
            </a:r>
            <a:r>
              <a:rPr lang="en-GB" sz="2800" dirty="0"/>
              <a:t>strongly bound to Channels of a matching type</a:t>
            </a:r>
          </a:p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 sz="2800" dirty="0"/>
          </a:p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 sz="2800" dirty="0"/>
          </a:p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 sz="2800" dirty="0"/>
          </a:p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 sz="2800" dirty="0"/>
          </a:p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 sz="2800" dirty="0"/>
          </a:p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GB" sz="2800" dirty="0" smtClean="0"/>
          </a:p>
          <a:p>
            <a:pPr marL="458787" indent="-457200">
              <a:buClrTx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 sz="2400" dirty="0" smtClean="0"/>
              <a:t>ns-3 Spectrum models relax this assumption</a:t>
            </a:r>
          </a:p>
          <a:p>
            <a:pPr marL="314325" indent="-312738"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GB" sz="2800" dirty="0" smtClean="0"/>
              <a:t>Nodes </a:t>
            </a:r>
            <a:r>
              <a:rPr lang="en-GB" sz="2800" dirty="0"/>
              <a:t>are architected for multiple interfaces</a:t>
            </a: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0"/>
            <a:ext cx="1466850" cy="146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200400"/>
            <a:ext cx="1466850" cy="146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3886200"/>
            <a:ext cx="1466850" cy="146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3048000"/>
            <a:ext cx="1466850" cy="146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6008688" y="4532313"/>
            <a:ext cx="2257519" cy="2773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66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 dirty="0" err="1" smtClean="0">
                <a:solidFill>
                  <a:srgbClr val="000000"/>
                </a:solidFill>
              </a:rPr>
              <a:t>YansWifiNetDevice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2895600" y="2514600"/>
            <a:ext cx="2362200" cy="12954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3200400" y="2971800"/>
            <a:ext cx="2052334" cy="2773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66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 dirty="0" err="1" smtClean="0">
                <a:solidFill>
                  <a:srgbClr val="000000"/>
                </a:solidFill>
              </a:rPr>
              <a:t>YansWifiChannel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>
            <a:off x="1676400" y="2895600"/>
            <a:ext cx="1219200" cy="76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V="1">
            <a:off x="2667000" y="3484563"/>
            <a:ext cx="381000" cy="2698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 flipV="1">
            <a:off x="4475163" y="3713163"/>
            <a:ext cx="193675" cy="7270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 flipH="1" flipV="1">
            <a:off x="5313363" y="3255963"/>
            <a:ext cx="1108075" cy="2698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40005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Internet Stack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Internet Stack</a:t>
            </a:r>
          </a:p>
          <a:p>
            <a:pPr marL="712788" lvl="1" indent="-255588"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Provides IPv4 and some IPv6 models currently</a:t>
            </a:r>
          </a:p>
          <a:p>
            <a:pPr marL="312738" indent="-312738"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No non-IP stacks </a:t>
            </a:r>
            <a:r>
              <a:rPr lang="en-US" dirty="0" smtClean="0"/>
              <a:t>ns-3 existed until 802.15.4 was introduced in ns-3.20</a:t>
            </a:r>
            <a:endParaRPr lang="en-US" dirty="0"/>
          </a:p>
          <a:p>
            <a:pPr marL="712788" lvl="1" indent="-255588"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but no dependency on IP in the devices, </a:t>
            </a:r>
            <a:r>
              <a:rPr lang="en-US" dirty="0" smtClean="0"/>
              <a:t>Node object, Packet object, </a:t>
            </a:r>
            <a:r>
              <a:rPr lang="en-US" dirty="0"/>
              <a:t>etc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smtClean="0"/>
              <a:t> (partly due to the object aggregation system)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54416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Other basic models in ns-3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2738" indent="-312738">
              <a:lnSpc>
                <a:spcPct val="90000"/>
              </a:lnSpc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Devices</a:t>
            </a:r>
          </a:p>
          <a:p>
            <a:pPr marL="712788" lvl="1" indent="-255588">
              <a:lnSpc>
                <a:spcPct val="90000"/>
              </a:lnSpc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 err="1"/>
              <a:t>WiFi</a:t>
            </a:r>
            <a:r>
              <a:rPr lang="en-US" dirty="0"/>
              <a:t>, WiMAX, CSMA, </a:t>
            </a:r>
            <a:r>
              <a:rPr lang="en-US" dirty="0" smtClean="0"/>
              <a:t>Point-to-point, ...</a:t>
            </a:r>
            <a:endParaRPr lang="en-US" dirty="0"/>
          </a:p>
          <a:p>
            <a:pPr marL="312738" indent="-312738">
              <a:lnSpc>
                <a:spcPct val="90000"/>
              </a:lnSpc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Error models and queues</a:t>
            </a:r>
          </a:p>
          <a:p>
            <a:pPr marL="312738" indent="-312738">
              <a:lnSpc>
                <a:spcPct val="90000"/>
              </a:lnSpc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Applications</a:t>
            </a:r>
          </a:p>
          <a:p>
            <a:pPr marL="712788" lvl="1" indent="-255588">
              <a:lnSpc>
                <a:spcPct val="90000"/>
              </a:lnSpc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echo servers, traffic generator</a:t>
            </a:r>
          </a:p>
          <a:p>
            <a:pPr marL="312738" indent="-312738">
              <a:lnSpc>
                <a:spcPct val="90000"/>
              </a:lnSpc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Mobility models</a:t>
            </a:r>
          </a:p>
          <a:p>
            <a:pPr marL="312738" indent="-312738">
              <a:lnSpc>
                <a:spcPct val="90000"/>
              </a:lnSpc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Packet routing</a:t>
            </a:r>
          </a:p>
          <a:p>
            <a:pPr marL="712788" lvl="1" indent="-255588">
              <a:lnSpc>
                <a:spcPct val="90000"/>
              </a:lnSpc>
              <a:buFont typeface="Arial" charset="0"/>
              <a:buChar char="–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/>
              <a:t>OLSR, AODV, </a:t>
            </a:r>
            <a:r>
              <a:rPr lang="en-US" dirty="0" smtClean="0"/>
              <a:t>DSR, DSDV, Static</a:t>
            </a:r>
            <a:r>
              <a:rPr lang="en-US" dirty="0"/>
              <a:t>, Nix-Vector, Global (link state)</a:t>
            </a:r>
          </a:p>
          <a:p>
            <a:pPr marL="312738" indent="-31273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59604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01025" cy="8636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Structure of an ns-3 program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main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// Set default attribute values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300" dirty="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// Parse command-line arguments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300" dirty="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// Configure the topology; nodes, channels, devices, mobility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300" dirty="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// Add (Internet) stack to nodes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300" dirty="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// Configure IP addressing and routing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300" dirty="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// Add and configure applications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300" dirty="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// Configure tracing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300" dirty="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// Run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simulation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// Handle any post-simulation data processing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 </a:t>
            </a:r>
          </a:p>
          <a:p>
            <a:pPr indent="-341313">
              <a:spcBef>
                <a:spcPct val="0"/>
              </a:spcBef>
              <a:buClrTx/>
              <a:buFontTx/>
              <a:buNone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</a:tabLst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3199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Helper API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/>
              <a:t>The ns-3 “helper API” provides a set of classes and methods that make common operations easier than using the low-level API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/>
              <a:t>Consists of: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/>
              <a:t>container objects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/>
              <a:t>helper classes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/>
              <a:t>The helper API is implemented using the low-level API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/>
              <a:t>Users are encouraged to contribute or propose improvements to the ns-3 helper API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8736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Containers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Containers are part of the ns-3 “helper API”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Containers group similar objects, for convenience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They are often implemented using C++ std containers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Container objects also are intended to provide more basic (typical) API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8892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66725"/>
            <a:ext cx="8208963" cy="487363"/>
          </a:xfrm>
          <a:ln/>
        </p:spPr>
        <p:txBody>
          <a:bodyPr lIns="0" tIns="0" rIns="0" bIns="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The Helper API (vs. low-level API)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idx="1"/>
          </p:nvPr>
        </p:nvSpPr>
        <p:spPr>
          <a:xfrm>
            <a:off x="514350" y="1425575"/>
            <a:ext cx="8208963" cy="3716338"/>
          </a:xfrm>
          <a:ln/>
        </p:spPr>
        <p:txBody>
          <a:bodyPr lIns="0" tIns="0" rIns="0" bIns="0"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Is not generic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Does not try to allow code reuse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Provides simple 'syntactical sugar' to make simulation scripts look nicer and easier to read for network researchers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/>
              <a:t>Each function applies a single operation on a ''set of same objects</a:t>
            </a:r>
            <a:r>
              <a:rPr lang="en-GB" dirty="0" smtClean="0"/>
              <a:t>”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dirty="0" smtClean="0"/>
              <a:t>A typical operation is "Install()"</a:t>
            </a: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1708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Simulator example</a:t>
            </a:r>
            <a:endParaRPr lang="en-U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284542"/>
            <a:ext cx="3581400" cy="1399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3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819400"/>
            <a:ext cx="6125112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901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617538"/>
            <a:ext cx="8208963" cy="185737"/>
          </a:xfrm>
          <a:ln/>
        </p:spPr>
        <p:txBody>
          <a:bodyPr lIns="0" tIns="0" rIns="0" bIns="0"/>
          <a:lstStyle/>
          <a:p>
            <a:pPr>
              <a:lnSpc>
                <a:spcPct val="38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Helper Objects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509713"/>
            <a:ext cx="8208963" cy="3598862"/>
          </a:xfrm>
          <a:ln/>
        </p:spPr>
        <p:txBody>
          <a:bodyPr lIns="0" tIns="0" rIns="0" bIns="0"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NodeContainer: vector of Ptr&lt;Node&gt;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NetDeviceContainer: vector of Ptr&lt;NetDevice&gt;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InternetStackHelper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WifiHelper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MobilityHelper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OlsrHelper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... Each model provides a helper class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690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Installation onto containers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Installing models into containers, and handling containers, is a key API theme</a:t>
            </a:r>
          </a:p>
          <a:p>
            <a:endParaRPr lang="en-US" smtClean="0"/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NodeContainer c;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c.Create (numNodes);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mobility.Install (c);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internet.Install (c);</a:t>
            </a:r>
          </a:p>
          <a:p>
            <a:pPr>
              <a:buNone/>
            </a:pPr>
            <a:r>
              <a:rPr lang="en-US" sz="200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endParaRPr lang="en-US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5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Native IP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IPv4 stack with ARP, ICMP, UDP, and TCP</a:t>
            </a:r>
          </a:p>
          <a:p>
            <a:r>
              <a:rPr lang="en-US" dirty="0" smtClean="0"/>
              <a:t>IPv6 with ND, ICMPv6, IPv6 extension headers, TCP, UDP</a:t>
            </a:r>
          </a:p>
          <a:p>
            <a:r>
              <a:rPr lang="en-US" dirty="0" smtClean="0"/>
              <a:t>IPv4 routing:  RIPv2, static, global, </a:t>
            </a:r>
            <a:r>
              <a:rPr lang="en-US" dirty="0" err="1" smtClean="0"/>
              <a:t>NixVector</a:t>
            </a:r>
            <a:r>
              <a:rPr lang="en-US" dirty="0" smtClean="0"/>
              <a:t>, OLSR, AODV, DSR, DSDV</a:t>
            </a:r>
          </a:p>
          <a:p>
            <a:r>
              <a:rPr lang="en-US" dirty="0" smtClean="0"/>
              <a:t>IPv6 routing:  </a:t>
            </a:r>
            <a:r>
              <a:rPr lang="en-US" dirty="0" err="1" smtClean="0"/>
              <a:t>RIPng</a:t>
            </a:r>
            <a:r>
              <a:rPr lang="en-US" dirty="0" smtClean="0"/>
              <a:t>, static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53132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idx="11"/>
          </p:nvPr>
        </p:nvSpPr>
        <p:spPr>
          <a:xfrm>
            <a:off x="3330574" y="6330951"/>
            <a:ext cx="2460625" cy="460375"/>
          </a:xfrm>
        </p:spPr>
        <p:txBody>
          <a:bodyPr/>
          <a:lstStyle/>
          <a:p>
            <a:r>
              <a:rPr lang="en-GB" altLang="en-US" b="1" smtClean="0"/>
              <a:t>ns-3 training, June 2017</a:t>
            </a:r>
            <a:endParaRPr lang="en-GB" altLang="en-US" b="1" dirty="0"/>
          </a:p>
        </p:txBody>
      </p:sp>
      <p:sp>
        <p:nvSpPr>
          <p:cNvPr id="552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dirty="0" smtClean="0"/>
              <a:t>IP </a:t>
            </a:r>
            <a:r>
              <a:rPr lang="en-US" altLang="en-US" dirty="0"/>
              <a:t>address configuration</a:t>
            </a: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panose="020B0604020202020204" pitchFamily="34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 dirty="0"/>
              <a:t>An Ipv4 </a:t>
            </a:r>
            <a:r>
              <a:rPr lang="en-US" altLang="en-US" dirty="0" smtClean="0"/>
              <a:t>(or Ipv6) address </a:t>
            </a:r>
            <a:r>
              <a:rPr lang="en-US" altLang="en-US" dirty="0"/>
              <a:t>helper can assign addresses to devices in a </a:t>
            </a:r>
            <a:r>
              <a:rPr lang="en-US" altLang="en-US" dirty="0" err="1"/>
              <a:t>NetDevice</a:t>
            </a:r>
            <a:r>
              <a:rPr lang="en-US" altLang="en-US" dirty="0"/>
              <a:t> container 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990600" y="3352800"/>
            <a:ext cx="6781800" cy="179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Ipv4AddressHelper ipv4;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ipv4.SetBase ("10.1.1.0", "255.255.255.0");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csmaInterfaces = ipv4.Assign (csmaDevices);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...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ipv4.NewNetwork ();  // bumps network to 10.1.2.0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otherCsmaInterfaces = ipv4.Assign (otherCsmaDevices);</a:t>
            </a:r>
          </a:p>
        </p:txBody>
      </p:sp>
    </p:spTree>
    <p:extLst>
      <p:ext uri="{BB962C8B-B14F-4D97-AF65-F5344CB8AC3E}">
        <p14:creationId xmlns:p14="http://schemas.microsoft.com/office/powerpoint/2010/main" val="15598362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Internet stack</a:t>
            </a:r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524000"/>
            <a:ext cx="2743200" cy="472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1203" name="AutoShape 3"/>
          <p:cNvSpPr>
            <a:spLocks noChangeArrowheads="1"/>
          </p:cNvSpPr>
          <p:nvPr/>
        </p:nvSpPr>
        <p:spPr bwMode="auto">
          <a:xfrm>
            <a:off x="5334000" y="1981200"/>
            <a:ext cx="3200400" cy="3657600"/>
          </a:xfrm>
          <a:prstGeom prst="roundRect">
            <a:avLst>
              <a:gd name="adj" fmla="val 16667"/>
            </a:avLst>
          </a:prstGeom>
          <a:solidFill>
            <a:srgbClr val="7DDAFF"/>
          </a:solidFill>
          <a:ln w="9360">
            <a:solidFill>
              <a:srgbClr val="CCCC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</a:rPr>
              <a:t>  The public interface of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</a:rPr>
              <a:t>the Internet stack is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</a:rPr>
              <a:t>defined (abstract base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</a:rPr>
              <a:t>classes) in </a:t>
            </a:r>
            <a:endParaRPr lang="en-US" sz="200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smtClean="0">
                <a:solidFill>
                  <a:srgbClr val="000000"/>
                </a:solidFill>
              </a:rPr>
              <a:t>src/network/model</a:t>
            </a:r>
            <a:endParaRPr lang="en-US" sz="200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</a:rPr>
              <a:t>directory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</a:rPr>
              <a:t> The intent is to support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</a:rPr>
              <a:t>multiple implementations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</a:rPr>
              <a:t> The default ns-3 Internet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</a:rPr>
              <a:t>stack is implemented in</a:t>
            </a:r>
          </a:p>
          <a:p>
            <a:pPr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</a:rPr>
              <a:t>src/internet-stack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112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3582986" y="6332538"/>
            <a:ext cx="2436813" cy="460375"/>
          </a:xfrm>
        </p:spPr>
        <p:txBody>
          <a:bodyPr/>
          <a:lstStyle/>
          <a:p>
            <a:r>
              <a:rPr lang="en-GB" altLang="en-US" b="1" smtClean="0"/>
              <a:t>ns-3 training, June 2017</a:t>
            </a:r>
            <a:endParaRPr lang="en-GB" altLang="en-US" b="1" dirty="0"/>
          </a:p>
        </p:txBody>
      </p:sp>
      <p:sp>
        <p:nvSpPr>
          <p:cNvPr id="563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Review of sample program (cont.)</a:t>
            </a: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ApplicationContainer</a:t>
            </a:r>
            <a:r>
              <a:rPr lang="en-US" altLang="en-US" sz="1400" dirty="0">
                <a:latin typeface="Courier New" panose="02070309020205020404" pitchFamily="49" charset="0"/>
              </a:rPr>
              <a:t> apps;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OnOffHelper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onoff</a:t>
            </a:r>
            <a:r>
              <a:rPr lang="en-US" altLang="en-US" sz="1400" dirty="0">
                <a:latin typeface="Courier New" panose="02070309020205020404" pitchFamily="49" charset="0"/>
              </a:rPr>
              <a:t> ("ns3::</a:t>
            </a:r>
            <a:r>
              <a:rPr lang="en-US" altLang="en-US" sz="1400" dirty="0" err="1">
                <a:latin typeface="Courier New" panose="02070309020205020404" pitchFamily="49" charset="0"/>
              </a:rPr>
              <a:t>UdpSocketFactory</a:t>
            </a:r>
            <a:r>
              <a:rPr lang="en-US" altLang="en-US" sz="1400" dirty="0">
                <a:latin typeface="Courier New" panose="02070309020205020404" pitchFamily="49" charset="0"/>
              </a:rPr>
              <a:t>", 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             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InetSocketAddress</a:t>
            </a:r>
            <a:r>
              <a:rPr lang="en-US" altLang="en-US" sz="1400" dirty="0">
                <a:latin typeface="Courier New" panose="02070309020205020404" pitchFamily="49" charset="0"/>
              </a:rPr>
              <a:t> ("10.1.2.2", 1025));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onoff.SetAttribute</a:t>
            </a:r>
            <a:r>
              <a:rPr lang="en-US" altLang="en-US" sz="1400" dirty="0">
                <a:latin typeface="Courier New" panose="02070309020205020404" pitchFamily="49" charset="0"/>
              </a:rPr>
              <a:t> ("</a:t>
            </a:r>
            <a:r>
              <a:rPr lang="en-US" altLang="en-US" sz="1400" dirty="0" err="1">
                <a:latin typeface="Courier New" panose="02070309020205020404" pitchFamily="49" charset="0"/>
              </a:rPr>
              <a:t>OnTime</a:t>
            </a:r>
            <a:r>
              <a:rPr lang="en-US" altLang="en-US" sz="1400" dirty="0">
                <a:latin typeface="Courier New" panose="02070309020205020404" pitchFamily="49" charset="0"/>
              </a:rPr>
              <a:t>", </a:t>
            </a:r>
            <a:r>
              <a:rPr lang="en-US" altLang="en-US" sz="1400" dirty="0" err="1">
                <a:latin typeface="Courier New" panose="02070309020205020404" pitchFamily="49" charset="0"/>
              </a:rPr>
              <a:t>StringValue</a:t>
            </a:r>
            <a:r>
              <a:rPr lang="en-US" altLang="en-US" sz="1400" dirty="0">
                <a:latin typeface="Courier New" panose="02070309020205020404" pitchFamily="49" charset="0"/>
              </a:rPr>
              <a:t> ("Constant:1.0"));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onoff.SetAttribute</a:t>
            </a:r>
            <a:r>
              <a:rPr lang="en-US" altLang="en-US" sz="1400" dirty="0">
                <a:latin typeface="Courier New" panose="02070309020205020404" pitchFamily="49" charset="0"/>
              </a:rPr>
              <a:t> ("</a:t>
            </a:r>
            <a:r>
              <a:rPr lang="en-US" altLang="en-US" sz="1400" dirty="0" err="1">
                <a:latin typeface="Courier New" panose="02070309020205020404" pitchFamily="49" charset="0"/>
              </a:rPr>
              <a:t>OffTime</a:t>
            </a:r>
            <a:r>
              <a:rPr lang="en-US" altLang="en-US" sz="1400" dirty="0">
                <a:latin typeface="Courier New" panose="02070309020205020404" pitchFamily="49" charset="0"/>
              </a:rPr>
              <a:t>", </a:t>
            </a:r>
            <a:r>
              <a:rPr lang="en-US" altLang="en-US" sz="1400" dirty="0" err="1">
                <a:latin typeface="Courier New" panose="02070309020205020404" pitchFamily="49" charset="0"/>
              </a:rPr>
              <a:t>StringValue</a:t>
            </a:r>
            <a:r>
              <a:rPr lang="en-US" altLang="en-US" sz="1400" dirty="0">
                <a:latin typeface="Courier New" panose="02070309020205020404" pitchFamily="49" charset="0"/>
              </a:rPr>
              <a:t> ("Constant:0.0"));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apps = </a:t>
            </a:r>
            <a:r>
              <a:rPr lang="en-US" altLang="en-US" sz="1400" dirty="0" err="1">
                <a:latin typeface="Courier New" panose="02070309020205020404" pitchFamily="49" charset="0"/>
              </a:rPr>
              <a:t>onoff.Install</a:t>
            </a:r>
            <a:r>
              <a:rPr lang="en-US" altLang="en-US" sz="1400" dirty="0">
                <a:latin typeface="Courier New" panose="02070309020205020404" pitchFamily="49" charset="0"/>
              </a:rPr>
              <a:t> (</a:t>
            </a:r>
            <a:r>
              <a:rPr lang="en-US" altLang="en-US" sz="1400" dirty="0" err="1">
                <a:latin typeface="Courier New" panose="02070309020205020404" pitchFamily="49" charset="0"/>
              </a:rPr>
              <a:t>csmaNodes.Get</a:t>
            </a:r>
            <a:r>
              <a:rPr lang="en-US" altLang="en-US" sz="1400" dirty="0">
                <a:latin typeface="Courier New" panose="02070309020205020404" pitchFamily="49" charset="0"/>
              </a:rPr>
              <a:t> (0));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apps.Start</a:t>
            </a:r>
            <a:r>
              <a:rPr lang="en-US" altLang="en-US" sz="1400" dirty="0">
                <a:latin typeface="Courier New" panose="02070309020205020404" pitchFamily="49" charset="0"/>
              </a:rPr>
              <a:t> (Seconds (1.0));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apps.Stop</a:t>
            </a:r>
            <a:r>
              <a:rPr lang="en-US" altLang="en-US" sz="1400" dirty="0">
                <a:latin typeface="Courier New" panose="02070309020205020404" pitchFamily="49" charset="0"/>
              </a:rPr>
              <a:t> (Seconds (4.0));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PacketSinkHelper</a:t>
            </a:r>
            <a:r>
              <a:rPr lang="en-US" altLang="en-US" sz="1400" dirty="0">
                <a:latin typeface="Courier New" panose="02070309020205020404" pitchFamily="49" charset="0"/>
              </a:rPr>
              <a:t> sink ("ns3::</a:t>
            </a:r>
            <a:r>
              <a:rPr lang="en-US" altLang="en-US" sz="1400" dirty="0" err="1">
                <a:latin typeface="Courier New" panose="02070309020205020404" pitchFamily="49" charset="0"/>
              </a:rPr>
              <a:t>UdpSocketFactory</a:t>
            </a:r>
            <a:r>
              <a:rPr lang="en-US" altLang="en-US" sz="1400" dirty="0">
                <a:latin typeface="Courier New" panose="02070309020205020404" pitchFamily="49" charset="0"/>
              </a:rPr>
              <a:t>",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			 </a:t>
            </a:r>
            <a:r>
              <a:rPr lang="en-US" altLang="en-US" sz="1400" dirty="0" err="1">
                <a:latin typeface="Courier New" panose="02070309020205020404" pitchFamily="49" charset="0"/>
              </a:rPr>
              <a:t>InetSocketAddress</a:t>
            </a:r>
            <a:r>
              <a:rPr lang="en-US" altLang="en-US" sz="1400" dirty="0">
                <a:latin typeface="Courier New" panose="02070309020205020404" pitchFamily="49" charset="0"/>
              </a:rPr>
              <a:t> ("10.1.2.2", 1025));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apps = </a:t>
            </a:r>
            <a:r>
              <a:rPr lang="en-US" altLang="en-US" sz="1400" dirty="0" err="1">
                <a:latin typeface="Courier New" panose="02070309020205020404" pitchFamily="49" charset="0"/>
              </a:rPr>
              <a:t>sink.Install</a:t>
            </a:r>
            <a:r>
              <a:rPr lang="en-US" altLang="en-US" sz="1400" dirty="0">
                <a:latin typeface="Courier New" panose="02070309020205020404" pitchFamily="49" charset="0"/>
              </a:rPr>
              <a:t> (</a:t>
            </a:r>
            <a:r>
              <a:rPr lang="en-US" altLang="en-US" sz="1400" dirty="0" err="1">
                <a:latin typeface="Courier New" panose="02070309020205020404" pitchFamily="49" charset="0"/>
              </a:rPr>
              <a:t>wifiNodes.Get</a:t>
            </a:r>
            <a:r>
              <a:rPr lang="en-US" altLang="en-US" sz="1400" dirty="0">
                <a:latin typeface="Courier New" panose="02070309020205020404" pitchFamily="49" charset="0"/>
              </a:rPr>
              <a:t> (1));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apps.Start</a:t>
            </a:r>
            <a:r>
              <a:rPr lang="en-US" altLang="en-US" sz="1400" dirty="0">
                <a:latin typeface="Courier New" panose="02070309020205020404" pitchFamily="49" charset="0"/>
              </a:rPr>
              <a:t> (Seconds (0.0));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dirty="0" err="1">
                <a:latin typeface="Courier New" panose="02070309020205020404" pitchFamily="49" charset="0"/>
              </a:rPr>
              <a:t>apps.Stop</a:t>
            </a:r>
            <a:r>
              <a:rPr lang="en-US" altLang="en-US" sz="1400" dirty="0">
                <a:latin typeface="Courier New" panose="02070309020205020404" pitchFamily="49" charset="0"/>
              </a:rPr>
              <a:t> (Seconds (4.0));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6326188" y="2590800"/>
            <a:ext cx="199548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b="1">
                <a:solidFill>
                  <a:srgbClr val="3333CC"/>
                </a:solidFill>
              </a:rPr>
              <a:t>Traffic generator</a:t>
            </a: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6480175" y="3657600"/>
            <a:ext cx="18161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b="1">
                <a:solidFill>
                  <a:srgbClr val="3333CC"/>
                </a:solidFill>
              </a:rPr>
              <a:t>Traffic receiver</a:t>
            </a:r>
          </a:p>
        </p:txBody>
      </p:sp>
    </p:spTree>
    <p:extLst>
      <p:ext uri="{BB962C8B-B14F-4D97-AF65-F5344CB8AC3E}">
        <p14:creationId xmlns:p14="http://schemas.microsoft.com/office/powerpoint/2010/main" val="1629464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3352800" y="6332538"/>
            <a:ext cx="2438400" cy="460375"/>
          </a:xfrm>
        </p:spPr>
        <p:txBody>
          <a:bodyPr/>
          <a:lstStyle/>
          <a:p>
            <a:r>
              <a:rPr lang="en-GB" altLang="en-US" b="1" smtClean="0"/>
              <a:t>ns-3 training, June 2017</a:t>
            </a:r>
            <a:endParaRPr lang="en-GB" altLang="en-US" b="1"/>
          </a:p>
        </p:txBody>
      </p:sp>
      <p:sp>
        <p:nvSpPr>
          <p:cNvPr id="573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Applications and sockets</a:t>
            </a:r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panose="020B0604020202020204" pitchFamily="34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/>
              <a:t>In general, applications in ns-3 derive from the ns3::Application base class</a:t>
            </a:r>
          </a:p>
          <a:p>
            <a:pPr marL="711200" lvl="1" indent="-254000">
              <a:buFont typeface="Arial" panose="020B0604020202020204" pitchFamily="34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/>
              <a:t>A list of applications is stored in the ns3::Node</a:t>
            </a:r>
          </a:p>
          <a:p>
            <a:pPr marL="711200" lvl="1" indent="-254000">
              <a:buFont typeface="Arial" panose="020B0604020202020204" pitchFamily="34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/>
              <a:t>Applications are like processes</a:t>
            </a:r>
          </a:p>
          <a:p>
            <a:pPr marL="311150" indent="-311150">
              <a:buFont typeface="Arial" panose="020B0604020202020204" pitchFamily="34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/>
              <a:t>Applications make use of a sockets-like API</a:t>
            </a:r>
          </a:p>
          <a:p>
            <a:pPr marL="711200" lvl="1" indent="-254000">
              <a:buFont typeface="Arial" panose="020B0604020202020204" pitchFamily="34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altLang="en-US"/>
              <a:t>Application::Start () may call ns3::Socket::SendMsg() at a lower layer</a:t>
            </a:r>
          </a:p>
        </p:txBody>
      </p:sp>
    </p:spTree>
    <p:extLst>
      <p:ext uri="{BB962C8B-B14F-4D97-AF65-F5344CB8AC3E}">
        <p14:creationId xmlns:p14="http://schemas.microsoft.com/office/powerpoint/2010/main" val="11660365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idx="11"/>
          </p:nvPr>
        </p:nvSpPr>
        <p:spPr>
          <a:xfrm>
            <a:off x="3292474" y="6432550"/>
            <a:ext cx="2346325" cy="460375"/>
          </a:xfrm>
        </p:spPr>
        <p:txBody>
          <a:bodyPr/>
          <a:lstStyle/>
          <a:p>
            <a:r>
              <a:rPr lang="en-GB" altLang="en-US" b="1" smtClean="0"/>
              <a:t>ns-3 training, June 2017</a:t>
            </a:r>
            <a:endParaRPr lang="en-GB" altLang="en-US" b="1" dirty="0"/>
          </a:p>
        </p:txBody>
      </p:sp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/>
              <a:t>Sockets API</a:t>
            </a: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3810000" cy="4875213"/>
          </a:xfrm>
          <a:ln/>
        </p:spPr>
        <p:txBody>
          <a:bodyPr/>
          <a:lstStyle/>
          <a:p>
            <a:pPr marL="314325" indent="-311150">
              <a:lnSpc>
                <a:spcPct val="80000"/>
              </a:lnSpc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2000" u="sng"/>
              <a:t>Plain C sockets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400">
              <a:latin typeface="Courier New" panose="02070309020205020404" pitchFamily="49" charset="0"/>
            </a:endParaRP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int sk;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sk = </a:t>
            </a:r>
            <a:r>
              <a:rPr lang="en-US" altLang="en-US" sz="1200" b="1">
                <a:solidFill>
                  <a:srgbClr val="3333CC"/>
                </a:solidFill>
                <a:latin typeface="Courier New" panose="02070309020205020404" pitchFamily="49" charset="0"/>
              </a:rPr>
              <a:t>socket</a:t>
            </a:r>
            <a:r>
              <a:rPr lang="en-US" altLang="en-US" sz="1200">
                <a:latin typeface="Courier New" panose="02070309020205020404" pitchFamily="49" charset="0"/>
              </a:rPr>
              <a:t>(PF_INET, SOCK_DGRAM, 0);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200">
              <a:latin typeface="Courier New" panose="02070309020205020404" pitchFamily="49" charset="0"/>
            </a:endParaRP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struct </a:t>
            </a:r>
            <a:r>
              <a:rPr lang="en-US" altLang="en-US" sz="1200" b="1">
                <a:solidFill>
                  <a:srgbClr val="3333CC"/>
                </a:solidFill>
                <a:latin typeface="Courier New" panose="02070309020205020404" pitchFamily="49" charset="0"/>
              </a:rPr>
              <a:t>sockaddr_in</a:t>
            </a:r>
            <a:r>
              <a:rPr lang="en-US" altLang="en-US" sz="1200" b="1">
                <a:latin typeface="Courier New" panose="02070309020205020404" pitchFamily="49" charset="0"/>
              </a:rPr>
              <a:t> </a:t>
            </a:r>
            <a:r>
              <a:rPr lang="en-US" altLang="en-US" sz="1200">
                <a:latin typeface="Courier New" panose="02070309020205020404" pitchFamily="49" charset="0"/>
              </a:rPr>
              <a:t>src;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inet_pton(AF_INET,”0.0.0.0”,&amp;src.sin_addr);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src.sin_port = htons(80);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 b="1">
                <a:solidFill>
                  <a:srgbClr val="3333CC"/>
                </a:solidFill>
                <a:latin typeface="Courier New" panose="02070309020205020404" pitchFamily="49" charset="0"/>
              </a:rPr>
              <a:t>bind</a:t>
            </a:r>
            <a:r>
              <a:rPr lang="en-US" altLang="en-US" sz="1200">
                <a:latin typeface="Courier New" panose="02070309020205020404" pitchFamily="49" charset="0"/>
              </a:rPr>
              <a:t>(sk, (struct sockaddr *) &amp;src, sizeof(src));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200">
              <a:latin typeface="Courier New" panose="02070309020205020404" pitchFamily="49" charset="0"/>
            </a:endParaRP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struct sockaddr_in dest;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inet_pton(AF_INET,”10.0.0.1”,&amp;dest.sin_addr);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dest.sin_port = htons(80);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 b="1">
                <a:solidFill>
                  <a:srgbClr val="3333CC"/>
                </a:solidFill>
                <a:latin typeface="Courier New" panose="02070309020205020404" pitchFamily="49" charset="0"/>
              </a:rPr>
              <a:t>sendto</a:t>
            </a:r>
            <a:r>
              <a:rPr lang="en-US" altLang="en-US" sz="1200">
                <a:latin typeface="Courier New" panose="02070309020205020404" pitchFamily="49" charset="0"/>
              </a:rPr>
              <a:t>(sk, </a:t>
            </a:r>
            <a:r>
              <a:rPr lang="en-US" altLang="en-US" sz="1200" b="1">
                <a:solidFill>
                  <a:srgbClr val="3333CC"/>
                </a:solidFill>
                <a:latin typeface="Courier New" panose="02070309020205020404" pitchFamily="49" charset="0"/>
              </a:rPr>
              <a:t>”hello”, 6</a:t>
            </a:r>
            <a:r>
              <a:rPr lang="en-US" altLang="en-US" sz="1200">
                <a:latin typeface="Courier New" panose="02070309020205020404" pitchFamily="49" charset="0"/>
              </a:rPr>
              <a:t>, 0, (struct sockaddr *) &amp;dest, sizeof(dest));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altLang="en-US" sz="1200">
              <a:latin typeface="Courier New" panose="02070309020205020404" pitchFamily="49" charset="0"/>
            </a:endParaRP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char buf[6];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 b="1">
                <a:solidFill>
                  <a:srgbClr val="3333CC"/>
                </a:solidFill>
                <a:latin typeface="Courier New" panose="02070309020205020404" pitchFamily="49" charset="0"/>
              </a:rPr>
              <a:t>recv</a:t>
            </a:r>
            <a:r>
              <a:rPr lang="en-US" altLang="en-US" sz="1200">
                <a:latin typeface="Courier New" panose="02070309020205020404" pitchFamily="49" charset="0"/>
              </a:rPr>
              <a:t>(sk, buf, 6, 0);</a:t>
            </a:r>
          </a:p>
          <a:p>
            <a:pPr marL="314325" indent="-311150">
              <a:spcBef>
                <a:spcPct val="0"/>
              </a:spcBef>
              <a:buClrTx/>
              <a:buFontTx/>
              <a:buNone/>
              <a:tabLst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altLang="en-US" sz="12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4572000" y="1295400"/>
            <a:ext cx="4343400" cy="487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4325" indent="-311150"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lnSpc>
                <a:spcPct val="3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4325" algn="l"/>
                <a:tab pos="771525" algn="l"/>
                <a:tab pos="1228725" algn="l"/>
                <a:tab pos="1685925" algn="l"/>
                <a:tab pos="2143125" algn="l"/>
                <a:tab pos="2600325" algn="l"/>
                <a:tab pos="3057525" algn="l"/>
                <a:tab pos="3514725" algn="l"/>
                <a:tab pos="3971925" algn="l"/>
                <a:tab pos="4429125" algn="l"/>
                <a:tab pos="4886325" algn="l"/>
                <a:tab pos="5343525" algn="l"/>
                <a:tab pos="5800725" algn="l"/>
                <a:tab pos="6257925" algn="l"/>
                <a:tab pos="6715125" algn="l"/>
                <a:tab pos="7172325" algn="l"/>
                <a:tab pos="7629525" algn="l"/>
                <a:tab pos="8086725" algn="l"/>
                <a:tab pos="8543925" algn="l"/>
                <a:tab pos="9001125" algn="l"/>
                <a:tab pos="9458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800"/>
              </a:spcBef>
              <a:buClrTx/>
              <a:buFontTx/>
              <a:buNone/>
            </a:pPr>
            <a:r>
              <a:rPr lang="en-US" altLang="en-US" sz="2000" u="sng" dirty="0"/>
              <a:t>ns-3 sockets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 err="1">
                <a:latin typeface="Courier New" panose="02070309020205020404" pitchFamily="49" charset="0"/>
              </a:rPr>
              <a:t>Ptr</a:t>
            </a:r>
            <a:r>
              <a:rPr lang="en-US" altLang="en-US" sz="1200" dirty="0">
                <a:latin typeface="Courier New" panose="02070309020205020404" pitchFamily="49" charset="0"/>
              </a:rPr>
              <a:t>&lt;Socket&gt; </a:t>
            </a:r>
            <a:r>
              <a:rPr lang="en-US" altLang="en-US" sz="1200" dirty="0" err="1">
                <a:latin typeface="Courier New" panose="02070309020205020404" pitchFamily="49" charset="0"/>
              </a:rPr>
              <a:t>sk</a:t>
            </a:r>
            <a:r>
              <a:rPr lang="en-US" altLang="en-US" sz="1200" dirty="0">
                <a:latin typeface="Courier New" panose="02070309020205020404" pitchFamily="49" charset="0"/>
              </a:rPr>
              <a:t> = 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 err="1">
                <a:latin typeface="Courier New" panose="02070309020205020404" pitchFamily="49" charset="0"/>
              </a:rPr>
              <a:t>udpFactory</a:t>
            </a:r>
            <a:r>
              <a:rPr lang="en-US" altLang="en-US" sz="1200" dirty="0">
                <a:latin typeface="Courier New" panose="02070309020205020404" pitchFamily="49" charset="0"/>
              </a:rPr>
              <a:t>-&gt;</a:t>
            </a:r>
            <a:r>
              <a:rPr lang="en-US" altLang="en-US" sz="1200" b="1" dirty="0" err="1">
                <a:solidFill>
                  <a:srgbClr val="3333CC"/>
                </a:solidFill>
                <a:latin typeface="Courier New" panose="02070309020205020404" pitchFamily="49" charset="0"/>
              </a:rPr>
              <a:t>CreateSocket</a:t>
            </a:r>
            <a:r>
              <a:rPr lang="en-US" altLang="en-US" sz="1200" b="1" dirty="0">
                <a:latin typeface="Courier New" panose="02070309020205020404" pitchFamily="49" charset="0"/>
              </a:rPr>
              <a:t> </a:t>
            </a:r>
            <a:r>
              <a:rPr lang="en-US" altLang="en-US" sz="1200" dirty="0"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 err="1">
                <a:latin typeface="Courier New" panose="02070309020205020404" pitchFamily="49" charset="0"/>
              </a:rPr>
              <a:t>sk</a:t>
            </a:r>
            <a:r>
              <a:rPr lang="en-US" altLang="en-US" sz="1200" dirty="0">
                <a:latin typeface="Courier New" panose="02070309020205020404" pitchFamily="49" charset="0"/>
              </a:rPr>
              <a:t>-&gt;</a:t>
            </a:r>
            <a:r>
              <a:rPr lang="en-US" altLang="en-US" sz="1200" b="1" dirty="0">
                <a:solidFill>
                  <a:srgbClr val="3333CC"/>
                </a:solidFill>
                <a:latin typeface="Courier New" panose="02070309020205020404" pitchFamily="49" charset="0"/>
              </a:rPr>
              <a:t>Bind</a:t>
            </a:r>
            <a:r>
              <a:rPr lang="en-US" altLang="en-US" sz="1200" b="1" dirty="0">
                <a:latin typeface="Courier New" panose="02070309020205020404" pitchFamily="49" charset="0"/>
              </a:rPr>
              <a:t> </a:t>
            </a:r>
            <a:r>
              <a:rPr lang="en-US" altLang="en-US" sz="1200" dirty="0">
                <a:latin typeface="Courier New" panose="02070309020205020404" pitchFamily="49" charset="0"/>
              </a:rPr>
              <a:t>(</a:t>
            </a:r>
            <a:r>
              <a:rPr lang="en-US" altLang="en-US" sz="1200" b="1" dirty="0" err="1">
                <a:solidFill>
                  <a:srgbClr val="3333CC"/>
                </a:solidFill>
                <a:latin typeface="Courier New" panose="02070309020205020404" pitchFamily="49" charset="0"/>
              </a:rPr>
              <a:t>InetSocketAddress</a:t>
            </a:r>
            <a:r>
              <a:rPr lang="en-US" altLang="en-US" sz="1200" b="1" dirty="0">
                <a:solidFill>
                  <a:srgbClr val="3333CC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1200" dirty="0">
                <a:latin typeface="Courier New" panose="02070309020205020404" pitchFamily="49" charset="0"/>
              </a:rPr>
              <a:t>(80));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 err="1">
                <a:latin typeface="Courier New" panose="02070309020205020404" pitchFamily="49" charset="0"/>
              </a:rPr>
              <a:t>sk</a:t>
            </a:r>
            <a:r>
              <a:rPr lang="en-US" altLang="en-US" sz="1200" dirty="0">
                <a:latin typeface="Courier New" panose="02070309020205020404" pitchFamily="49" charset="0"/>
              </a:rPr>
              <a:t>-&gt;</a:t>
            </a:r>
            <a:r>
              <a:rPr lang="en-US" altLang="en-US" sz="1200" b="1" dirty="0" err="1">
                <a:solidFill>
                  <a:srgbClr val="3333CC"/>
                </a:solidFill>
                <a:latin typeface="Courier New" panose="02070309020205020404" pitchFamily="49" charset="0"/>
              </a:rPr>
              <a:t>SendTo</a:t>
            </a:r>
            <a:r>
              <a:rPr lang="en-US" altLang="en-US" sz="1200" b="1" dirty="0">
                <a:latin typeface="Courier New" panose="02070309020205020404" pitchFamily="49" charset="0"/>
              </a:rPr>
              <a:t> </a:t>
            </a:r>
            <a:r>
              <a:rPr lang="en-US" altLang="en-US" sz="1200" dirty="0">
                <a:latin typeface="Courier New" panose="02070309020205020404" pitchFamily="49" charset="0"/>
              </a:rPr>
              <a:t>(</a:t>
            </a:r>
            <a:r>
              <a:rPr lang="en-US" altLang="en-US" sz="1200" dirty="0" err="1">
                <a:latin typeface="Courier New" panose="02070309020205020404" pitchFamily="49" charset="0"/>
              </a:rPr>
              <a:t>InetSocketAddress</a:t>
            </a:r>
            <a:r>
              <a:rPr lang="en-US" altLang="en-US" sz="1200" dirty="0">
                <a:latin typeface="Courier New" panose="02070309020205020404" pitchFamily="49" charset="0"/>
              </a:rPr>
              <a:t> (Ipv4Address (”10.0.0.1”), 80), </a:t>
            </a:r>
            <a:r>
              <a:rPr lang="en-US" altLang="en-US" sz="1200" b="1" dirty="0">
                <a:solidFill>
                  <a:srgbClr val="3333CC"/>
                </a:solidFill>
                <a:latin typeface="Courier New" panose="02070309020205020404" pitchFamily="49" charset="0"/>
              </a:rPr>
              <a:t>Create&lt;Packet&gt; (”hello”, 6)</a:t>
            </a:r>
            <a:r>
              <a:rPr lang="en-US" altLang="en-US" sz="1200" dirty="0"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 err="1">
                <a:latin typeface="Courier New" panose="02070309020205020404" pitchFamily="49" charset="0"/>
              </a:rPr>
              <a:t>sk</a:t>
            </a:r>
            <a:r>
              <a:rPr lang="en-US" altLang="en-US" sz="1200" dirty="0">
                <a:latin typeface="Courier New" panose="02070309020205020404" pitchFamily="49" charset="0"/>
              </a:rPr>
              <a:t>-&gt;</a:t>
            </a:r>
            <a:r>
              <a:rPr lang="en-US" altLang="en-US" sz="1200" b="1" dirty="0" err="1">
                <a:solidFill>
                  <a:srgbClr val="3333CC"/>
                </a:solidFill>
                <a:latin typeface="Courier New" panose="02070309020205020404" pitchFamily="49" charset="0"/>
              </a:rPr>
              <a:t>SetReceiveCallback</a:t>
            </a:r>
            <a:r>
              <a:rPr lang="en-US" altLang="en-US" sz="1200" b="1" dirty="0">
                <a:latin typeface="Courier New" panose="02070309020205020404" pitchFamily="49" charset="0"/>
              </a:rPr>
              <a:t> </a:t>
            </a:r>
            <a:r>
              <a:rPr lang="en-US" altLang="en-US" sz="1200" dirty="0">
                <a:latin typeface="Courier New" panose="02070309020205020404" pitchFamily="49" charset="0"/>
              </a:rPr>
              <a:t>(</a:t>
            </a:r>
            <a:r>
              <a:rPr lang="en-US" altLang="en-US" sz="1200" dirty="0" err="1">
                <a:latin typeface="Courier New" panose="02070309020205020404" pitchFamily="49" charset="0"/>
              </a:rPr>
              <a:t>MakeCallback</a:t>
            </a:r>
            <a:r>
              <a:rPr lang="en-US" altLang="en-US" sz="1200" dirty="0">
                <a:latin typeface="Courier New" panose="02070309020205020404" pitchFamily="49" charset="0"/>
              </a:rPr>
              <a:t> (</a:t>
            </a:r>
            <a:r>
              <a:rPr lang="en-US" altLang="en-US" sz="1200" i="1" dirty="0" err="1">
                <a:latin typeface="Courier New" panose="02070309020205020404" pitchFamily="49" charset="0"/>
              </a:rPr>
              <a:t>MySocketReceive</a:t>
            </a:r>
            <a:r>
              <a:rPr lang="en-US" altLang="en-US" sz="1200" dirty="0">
                <a:latin typeface="Courier New" panose="02070309020205020404" pitchFamily="49" charset="0"/>
              </a:rPr>
              <a:t>));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altLang="en-US" sz="1200" dirty="0">
                <a:latin typeface="Courier New" panose="02070309020205020404" pitchFamily="49" charset="0"/>
              </a:rPr>
              <a:t>[…] (Simulator::Run ())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void </a:t>
            </a:r>
            <a:r>
              <a:rPr lang="en-US" altLang="en-US" sz="1200" i="1" dirty="0" err="1">
                <a:latin typeface="Courier New" panose="02070309020205020404" pitchFamily="49" charset="0"/>
              </a:rPr>
              <a:t>MySocketReceive</a:t>
            </a:r>
            <a:r>
              <a:rPr lang="en-US" altLang="en-US" sz="1200" i="1" dirty="0">
                <a:latin typeface="Courier New" panose="02070309020205020404" pitchFamily="49" charset="0"/>
              </a:rPr>
              <a:t> </a:t>
            </a:r>
            <a:r>
              <a:rPr lang="en-US" altLang="en-US" sz="1200" dirty="0">
                <a:latin typeface="Courier New" panose="02070309020205020404" pitchFamily="49" charset="0"/>
              </a:rPr>
              <a:t>(</a:t>
            </a:r>
            <a:r>
              <a:rPr lang="en-US" altLang="en-US" sz="1200" dirty="0" err="1">
                <a:latin typeface="Courier New" panose="02070309020205020404" pitchFamily="49" charset="0"/>
              </a:rPr>
              <a:t>Ptr</a:t>
            </a:r>
            <a:r>
              <a:rPr lang="en-US" altLang="en-US" sz="1200" dirty="0">
                <a:latin typeface="Courier New" panose="02070309020205020404" pitchFamily="49" charset="0"/>
              </a:rPr>
              <a:t>&lt;Socket&gt; </a:t>
            </a:r>
            <a:r>
              <a:rPr lang="en-US" altLang="en-US" sz="1200" dirty="0" err="1">
                <a:latin typeface="Courier New" panose="02070309020205020404" pitchFamily="49" charset="0"/>
              </a:rPr>
              <a:t>sk</a:t>
            </a:r>
            <a:r>
              <a:rPr lang="en-US" altLang="en-US" sz="1200" dirty="0">
                <a:latin typeface="Courier New" panose="02070309020205020404" pitchFamily="49" charset="0"/>
              </a:rPr>
              <a:t>, </a:t>
            </a:r>
            <a:r>
              <a:rPr lang="en-US" altLang="en-US" sz="1200" dirty="0" err="1">
                <a:latin typeface="Courier New" panose="02070309020205020404" pitchFamily="49" charset="0"/>
              </a:rPr>
              <a:t>Ptr</a:t>
            </a:r>
            <a:r>
              <a:rPr lang="en-US" altLang="en-US" sz="1200" dirty="0">
                <a:latin typeface="Courier New" panose="02070309020205020404" pitchFamily="49" charset="0"/>
              </a:rPr>
              <a:t>&lt;Packet&gt; </a:t>
            </a:r>
            <a:r>
              <a:rPr lang="en-US" altLang="en-US" sz="1200" b="1" dirty="0">
                <a:solidFill>
                  <a:srgbClr val="3333CC"/>
                </a:solidFill>
                <a:latin typeface="Courier New" panose="02070309020205020404" pitchFamily="49" charset="0"/>
              </a:rPr>
              <a:t>packet</a:t>
            </a:r>
            <a:r>
              <a:rPr lang="en-US" altLang="en-US" sz="1200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...</a:t>
            </a:r>
          </a:p>
          <a:p>
            <a:pPr>
              <a:lnSpc>
                <a:spcPct val="100000"/>
              </a:lnSpc>
              <a:buClrTx/>
              <a:buFontTx/>
              <a:buNone/>
            </a:pPr>
            <a:r>
              <a:rPr lang="en-US" altLang="en-US" sz="1200" dirty="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>
            <a:off x="304800" y="2209800"/>
            <a:ext cx="8305800" cy="1588"/>
          </a:xfrm>
          <a:prstGeom prst="line">
            <a:avLst/>
          </a:prstGeom>
          <a:noFill/>
          <a:ln w="28440">
            <a:solidFill>
              <a:srgbClr val="3333CC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>
            <a:off x="304800" y="3429000"/>
            <a:ext cx="8305800" cy="1588"/>
          </a:xfrm>
          <a:prstGeom prst="line">
            <a:avLst/>
          </a:prstGeom>
          <a:noFill/>
          <a:ln w="28440">
            <a:solidFill>
              <a:srgbClr val="3333CC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4" name="Line 6"/>
          <p:cNvSpPr>
            <a:spLocks noChangeShapeType="1"/>
          </p:cNvSpPr>
          <p:nvPr/>
        </p:nvSpPr>
        <p:spPr bwMode="auto">
          <a:xfrm>
            <a:off x="228600" y="4724400"/>
            <a:ext cx="8305800" cy="1588"/>
          </a:xfrm>
          <a:prstGeom prst="line">
            <a:avLst/>
          </a:prstGeom>
          <a:noFill/>
          <a:ln w="28440">
            <a:solidFill>
              <a:srgbClr val="3333CC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30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NetDevice trace hooks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97850" cy="838200"/>
          </a:xfrm>
        </p:spPr>
        <p:txBody>
          <a:bodyPr/>
          <a:lstStyle/>
          <a:p>
            <a:r>
              <a:rPr lang="en-US" smtClean="0"/>
              <a:t>Example:  CsmaNetDevice</a:t>
            </a:r>
            <a:endParaRPr lang="en-US"/>
          </a:p>
        </p:txBody>
      </p:sp>
      <p:grpSp>
        <p:nvGrpSpPr>
          <p:cNvPr id="6" name="Group 32"/>
          <p:cNvGrpSpPr/>
          <p:nvPr/>
        </p:nvGrpSpPr>
        <p:grpSpPr>
          <a:xfrm>
            <a:off x="457200" y="1524000"/>
            <a:ext cx="8196140" cy="4560332"/>
            <a:chOff x="457200" y="1524000"/>
            <a:chExt cx="8196140" cy="4560332"/>
          </a:xfrm>
        </p:grpSpPr>
        <p:pic>
          <p:nvPicPr>
            <p:cNvPr id="5" name="Picture 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" y="3200400"/>
              <a:ext cx="1524000" cy="91757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cxnSp>
          <p:nvCxnSpPr>
            <p:cNvPr id="7" name="Straight Connector 6"/>
            <p:cNvCxnSpPr/>
            <p:nvPr/>
          </p:nvCxnSpPr>
          <p:spPr bwMode="auto">
            <a:xfrm flipV="1">
              <a:off x="2057400" y="2209800"/>
              <a:ext cx="685800" cy="1143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2057400" y="3505200"/>
              <a:ext cx="762000" cy="20574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2895600" y="1905000"/>
              <a:ext cx="32175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CsmaNetDevice::Send ()</a:t>
              </a:r>
              <a:endParaRPr lang="en-US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>
              <a:off x="4267200" y="2286000"/>
              <a:ext cx="0" cy="68580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3886200" y="2895600"/>
              <a:ext cx="0" cy="9144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3886200" y="3810000"/>
              <a:ext cx="6858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>
              <a:off x="4572000" y="2895600"/>
              <a:ext cx="0" cy="9144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Rectangle 19"/>
            <p:cNvSpPr/>
            <p:nvPr/>
          </p:nvSpPr>
          <p:spPr bwMode="auto">
            <a:xfrm>
              <a:off x="3886200" y="3581400"/>
              <a:ext cx="685800" cy="228600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2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886200" y="3352800"/>
              <a:ext cx="685800" cy="228600"/>
            </a:xfrm>
            <a:prstGeom prst="rect">
              <a:avLst/>
            </a:prstGeom>
            <a:solidFill>
              <a:schemeClr val="accent4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2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886200" y="3124200"/>
              <a:ext cx="685800" cy="2286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2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200400" y="4800600"/>
              <a:ext cx="22525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CsmaNetDevice::</a:t>
              </a:r>
            </a:p>
            <a:p>
              <a:r>
                <a:rPr lang="en-US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TransmitStart()</a:t>
              </a:r>
              <a:endParaRPr lang="en-US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>
              <a:off x="4267200" y="3962400"/>
              <a:ext cx="0" cy="68580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>
              <a:off x="7010400" y="2286000"/>
              <a:ext cx="0" cy="2438400"/>
            </a:xfrm>
            <a:prstGeom prst="straightConnector1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triangle" w="lg" len="med"/>
              <a:tailEnd type="none" w="lg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6019800" y="4800600"/>
              <a:ext cx="22525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CsmaNetDevice::</a:t>
              </a:r>
            </a:p>
            <a:p>
              <a:r>
                <a:rPr lang="en-US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Receive()</a:t>
              </a:r>
              <a:endParaRPr lang="en-US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7" name="Can 26"/>
            <p:cNvSpPr/>
            <p:nvPr/>
          </p:nvSpPr>
          <p:spPr bwMode="auto">
            <a:xfrm rot="5400000">
              <a:off x="5372100" y="4229100"/>
              <a:ext cx="304800" cy="3276600"/>
            </a:xfrm>
            <a:prstGeom prst="can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27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Arial" charset="0"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800600" y="5715000"/>
              <a:ext cx="16466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1"/>
                  </a:solidFill>
                </a:rPr>
                <a:t>CsmaChannel</a:t>
              </a: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400800" y="1524000"/>
              <a:ext cx="22525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NetDevice::</a:t>
              </a:r>
            </a:p>
            <a:p>
              <a:r>
                <a:rPr lang="en-US" smtClean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ReceiveCallback</a:t>
              </a:r>
              <a:endParaRPr lang="en-US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124200" y="3276600"/>
              <a:ext cx="68159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i="1" smtClean="0">
                  <a:solidFill>
                    <a:schemeClr val="tx1"/>
                  </a:solidFill>
                </a:rPr>
                <a:t>queue</a:t>
              </a:r>
              <a:endParaRPr lang="en-US" sz="1400" i="1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43"/>
          <p:cNvGrpSpPr/>
          <p:nvPr/>
        </p:nvGrpSpPr>
        <p:grpSpPr>
          <a:xfrm>
            <a:off x="2743200" y="2514600"/>
            <a:ext cx="5784820" cy="2426732"/>
            <a:chOff x="2743200" y="2514600"/>
            <a:chExt cx="5784820" cy="2426732"/>
          </a:xfrm>
        </p:grpSpPr>
        <p:sp>
          <p:nvSpPr>
            <p:cNvPr id="34" name="TextBox 33"/>
            <p:cNvSpPr txBox="1"/>
            <p:nvPr/>
          </p:nvSpPr>
          <p:spPr>
            <a:xfrm>
              <a:off x="7315200" y="2514600"/>
              <a:ext cx="92845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MacRx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724400" y="2819400"/>
              <a:ext cx="1172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MacDrop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495800" y="2590800"/>
              <a:ext cx="9028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MacTx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343400" y="3810000"/>
              <a:ext cx="17491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MacTxBackoff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743200" y="4267200"/>
              <a:ext cx="15183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PhyTxBegin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819400" y="4572000"/>
              <a:ext cx="1313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PhyTxEnd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343400" y="4419600"/>
              <a:ext cx="14157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PhyTxDrop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486400" y="3200400"/>
              <a:ext cx="18261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Sniffer</a:t>
              </a:r>
            </a:p>
            <a:p>
              <a:r>
                <a:rPr lang="en-US" b="1" smtClean="0">
                  <a:solidFill>
                    <a:schemeClr val="tx1"/>
                  </a:solidFill>
                </a:rPr>
                <a:t>PromiscSniffer</a:t>
              </a:r>
              <a:endParaRPr lang="en-US" b="1">
                <a:solidFill>
                  <a:schemeClr val="tx1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086600" y="4267200"/>
              <a:ext cx="144142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smtClean="0">
                  <a:solidFill>
                    <a:schemeClr val="tx1"/>
                  </a:solidFill>
                </a:rPr>
                <a:t>PhyRxEnd</a:t>
              </a:r>
            </a:p>
            <a:p>
              <a:r>
                <a:rPr lang="en-US" b="1" smtClean="0">
                  <a:solidFill>
                    <a:schemeClr val="tx1"/>
                  </a:solidFill>
                </a:rPr>
                <a:t>PhyRxDrop</a:t>
              </a:r>
              <a:endParaRPr lang="en-US" b="1">
                <a:solidFill>
                  <a:schemeClr val="tx1"/>
                </a:solidFill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559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900" y="3124200"/>
            <a:ext cx="4648200" cy="855662"/>
          </a:xfrm>
        </p:spPr>
        <p:txBody>
          <a:bodyPr/>
          <a:lstStyle/>
          <a:p>
            <a:pPr algn="ctr"/>
            <a:r>
              <a:rPr lang="en-US" dirty="0" smtClean="0"/>
              <a:t>LTE/Wi-Fi Coexistence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0" dirty="0" smtClean="0">
                <a:solidFill>
                  <a:schemeClr val="tx1"/>
                </a:solidFill>
              </a:rPr>
              <a:t>case study</a:t>
            </a: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2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Simulator example (in Python)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4</a:t>
            </a:fld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514600"/>
            <a:ext cx="7324725" cy="3743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600200"/>
            <a:ext cx="3571875" cy="581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84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case: LAA Wi-Fi Coexistence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ns-3 has been extended to support scenarios for LTE LAA/Wi-Fi Coexistence</a:t>
            </a:r>
          </a:p>
          <a:p>
            <a:r>
              <a:rPr lang="en-US" sz="2800" dirty="0" smtClean="0"/>
              <a:t>Methodology defined in 3GPP Technical Report TR36.889</a:t>
            </a:r>
          </a:p>
          <a:p>
            <a:r>
              <a:rPr lang="en-US" sz="2800" dirty="0" smtClean="0"/>
              <a:t>Enhancements needed:</a:t>
            </a:r>
          </a:p>
          <a:p>
            <a:pPr lvl="1"/>
            <a:r>
              <a:rPr lang="en-US" sz="2400" dirty="0" smtClean="0"/>
              <a:t>Wireless models (LBT access manager, </a:t>
            </a:r>
            <a:r>
              <a:rPr lang="en-US" sz="2400" dirty="0" err="1" smtClean="0"/>
              <a:t>SpectrumWifiPhy</a:t>
            </a:r>
            <a:r>
              <a:rPr lang="en-US" sz="2400" dirty="0" smtClean="0"/>
              <a:t>, propagation/fading models)</a:t>
            </a:r>
          </a:p>
          <a:p>
            <a:pPr lvl="1"/>
            <a:r>
              <a:rPr lang="en-US" sz="2400" dirty="0" smtClean="0"/>
              <a:t>Scenario support (traffic models)</a:t>
            </a:r>
          </a:p>
          <a:p>
            <a:pPr lvl="1"/>
            <a:r>
              <a:rPr lang="en-US" sz="2400" dirty="0" smtClean="0"/>
              <a:t>Output data processing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8044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Indoor 3GPP scenario</a:t>
            </a:r>
            <a:endParaRPr lang="en-US" dirty="0"/>
          </a:p>
        </p:txBody>
      </p:sp>
      <p:pic>
        <p:nvPicPr>
          <p:cNvPr id="191" name="Picture 19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371600"/>
            <a:ext cx="8763000" cy="3845543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3259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Indoor scenario details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4445" y="1329531"/>
            <a:ext cx="4723360" cy="4872038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2435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Outdoor 3GPP scenario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04800" y="1295400"/>
            <a:ext cx="8197850" cy="487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lr>
                <a:srgbClr val="000066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lr>
                <a:srgbClr val="000066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lr>
                <a:srgbClr val="000066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lr>
                <a:srgbClr val="000066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s-ES" altLang="es-ES" sz="1600" b="1" dirty="0" err="1"/>
              <a:t>Outdoor</a:t>
            </a:r>
            <a:r>
              <a:rPr lang="es-ES" altLang="es-ES" sz="1600" b="1" dirty="0"/>
              <a:t> </a:t>
            </a:r>
            <a:r>
              <a:rPr lang="es-ES" altLang="es-ES" sz="1600" b="1" dirty="0" err="1"/>
              <a:t>layout</a:t>
            </a:r>
            <a:r>
              <a:rPr lang="es-ES" altLang="es-ES" sz="1600" dirty="0"/>
              <a:t>: hexagonal </a:t>
            </a:r>
            <a:r>
              <a:rPr lang="es-ES" altLang="es-ES" sz="1600" dirty="0" err="1"/>
              <a:t>macrocell</a:t>
            </a:r>
            <a:r>
              <a:rPr lang="es-ES" altLang="es-ES" sz="1600" dirty="0"/>
              <a:t> </a:t>
            </a:r>
            <a:r>
              <a:rPr lang="es-ES" altLang="es-ES" sz="1600" dirty="0" err="1"/>
              <a:t>layout</a:t>
            </a:r>
            <a:r>
              <a:rPr lang="es-ES" altLang="es-ES" sz="1600" dirty="0"/>
              <a:t>. 7 macro </a:t>
            </a:r>
            <a:r>
              <a:rPr lang="es-ES" altLang="es-ES" sz="1600" dirty="0" err="1"/>
              <a:t>sites</a:t>
            </a:r>
            <a:r>
              <a:rPr lang="es-ES" altLang="es-ES" sz="1600" dirty="0"/>
              <a:t> and 3 </a:t>
            </a:r>
            <a:r>
              <a:rPr lang="es-ES" altLang="es-ES" sz="1600" dirty="0" err="1"/>
              <a:t>cells</a:t>
            </a:r>
            <a:r>
              <a:rPr lang="es-ES" altLang="es-ES" sz="1600" dirty="0"/>
              <a:t> per </a:t>
            </a:r>
            <a:r>
              <a:rPr lang="es-ES" altLang="es-ES" sz="1600" dirty="0" err="1"/>
              <a:t>site</a:t>
            </a:r>
            <a:r>
              <a:rPr lang="es-ES" altLang="es-ES" sz="1600" dirty="0"/>
              <a:t>. 1 </a:t>
            </a:r>
            <a:r>
              <a:rPr lang="es-ES" altLang="es-ES" sz="1600" dirty="0" err="1"/>
              <a:t>Cluster</a:t>
            </a:r>
            <a:r>
              <a:rPr lang="es-ES" altLang="es-ES" sz="1600" dirty="0"/>
              <a:t> per </a:t>
            </a:r>
            <a:r>
              <a:rPr lang="es-ES" altLang="es-ES" sz="1600" dirty="0" err="1"/>
              <a:t>cell</a:t>
            </a:r>
            <a:r>
              <a:rPr lang="es-ES" altLang="es-ES" sz="1600" dirty="0"/>
              <a:t>. 4 </a:t>
            </a:r>
            <a:r>
              <a:rPr lang="es-ES" altLang="es-ES" sz="1600" dirty="0" err="1"/>
              <a:t>small</a:t>
            </a:r>
            <a:r>
              <a:rPr lang="es-ES" altLang="es-ES" sz="1600" dirty="0"/>
              <a:t> </a:t>
            </a:r>
            <a:r>
              <a:rPr lang="es-ES" altLang="es-ES" sz="1600" dirty="0" err="1"/>
              <a:t>cells</a:t>
            </a:r>
            <a:r>
              <a:rPr lang="es-ES" altLang="es-ES" sz="1600" dirty="0"/>
              <a:t> per </a:t>
            </a:r>
            <a:r>
              <a:rPr lang="es-ES" altLang="es-ES" sz="1600" dirty="0" err="1"/>
              <a:t>operator</a:t>
            </a:r>
            <a:r>
              <a:rPr lang="es-ES" altLang="es-ES" sz="1600" dirty="0"/>
              <a:t> per </a:t>
            </a:r>
            <a:r>
              <a:rPr lang="es-ES" altLang="es-ES" sz="1600" dirty="0" err="1"/>
              <a:t>cluster</a:t>
            </a:r>
            <a:r>
              <a:rPr lang="es-ES" altLang="es-ES" sz="1600" dirty="0"/>
              <a:t>, </a:t>
            </a:r>
            <a:r>
              <a:rPr lang="es-ES" altLang="es-ES" sz="1600" dirty="0" err="1"/>
              <a:t>uniformly</a:t>
            </a:r>
            <a:r>
              <a:rPr lang="es-ES" altLang="es-ES" sz="1600" dirty="0"/>
              <a:t> </a:t>
            </a:r>
            <a:r>
              <a:rPr lang="es-ES" altLang="es-ES" sz="1600" dirty="0" err="1"/>
              <a:t>dropped</a:t>
            </a:r>
            <a:r>
              <a:rPr lang="es-ES" altLang="es-ES" sz="1600" dirty="0"/>
              <a:t>. ITU </a:t>
            </a:r>
            <a:r>
              <a:rPr lang="es-ES" altLang="es-ES" sz="1600" dirty="0" err="1"/>
              <a:t>UMi</a:t>
            </a:r>
            <a:r>
              <a:rPr lang="es-ES" altLang="es-ES" sz="1600" dirty="0"/>
              <a:t> </a:t>
            </a:r>
            <a:r>
              <a:rPr lang="es-ES" altLang="es-ES" sz="1600" dirty="0" err="1"/>
              <a:t>channel</a:t>
            </a:r>
            <a:r>
              <a:rPr lang="es-ES" altLang="es-ES" sz="1600" dirty="0"/>
              <a:t> </a:t>
            </a:r>
            <a:r>
              <a:rPr lang="es-ES" altLang="es-ES" sz="1600" dirty="0" err="1"/>
              <a:t>model</a:t>
            </a:r>
            <a:r>
              <a:rPr lang="es-ES" altLang="es-ES" sz="1600" dirty="0"/>
              <a:t>.</a:t>
            </a:r>
          </a:p>
          <a:p>
            <a:pPr>
              <a:buFontTx/>
              <a:buNone/>
            </a:pPr>
            <a:endParaRPr lang="es-ES" altLang="es-ES" sz="1200" dirty="0"/>
          </a:p>
          <a:p>
            <a:endParaRPr lang="es-ES" altLang="es-ES" sz="1200" dirty="0"/>
          </a:p>
          <a:p>
            <a:endParaRPr lang="es-ES" altLang="es-ES" sz="1200" dirty="0"/>
          </a:p>
          <a:p>
            <a:endParaRPr lang="es-ES" altLang="es-ES" sz="1200" dirty="0"/>
          </a:p>
          <a:p>
            <a:endParaRPr lang="es-ES" altLang="es-ES" sz="1200" dirty="0"/>
          </a:p>
          <a:p>
            <a:endParaRPr lang="es-ES" altLang="es-ES" sz="1200" dirty="0"/>
          </a:p>
          <a:p>
            <a:endParaRPr lang="es-ES" altLang="es-ES" sz="1200" dirty="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5303838" y="2895600"/>
            <a:ext cx="3409950" cy="2319338"/>
            <a:chOff x="5304093" y="2895600"/>
            <a:chExt cx="3409908" cy="2319010"/>
          </a:xfrm>
        </p:grpSpPr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56483" y="2895600"/>
              <a:ext cx="2826579" cy="2057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6"/>
            <p:cNvSpPr txBox="1">
              <a:spLocks noChangeArrowheads="1"/>
            </p:cNvSpPr>
            <p:nvPr/>
          </p:nvSpPr>
          <p:spPr bwMode="auto">
            <a:xfrm>
              <a:off x="5304093" y="4953000"/>
              <a:ext cx="340990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0066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66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66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66"/>
                </a:buClr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s-ES" sz="1100">
                  <a:latin typeface="Times New Roman" panose="02020603050405020304" pitchFamily="18" charset="0"/>
                </a:rPr>
                <a:t>Figure source:  3GPP TR 36.889 V13.0.0 (2015-05)</a:t>
              </a:r>
            </a:p>
          </p:txBody>
        </p:sp>
      </p:grpSp>
      <p:pic>
        <p:nvPicPr>
          <p:cNvPr id="9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09800"/>
            <a:ext cx="4495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88868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ns-3 Wiki page:  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www.nsnam.org/wiki/LAA-WiFi-Coexistence</a:t>
            </a:r>
            <a:endParaRPr lang="en-US" dirty="0" smtClean="0"/>
          </a:p>
          <a:p>
            <a:pPr lvl="2"/>
            <a:r>
              <a:rPr lang="en-US" dirty="0" smtClean="0"/>
              <a:t>module documentation</a:t>
            </a:r>
          </a:p>
          <a:p>
            <a:pPr lvl="2"/>
            <a:r>
              <a:rPr lang="en-US" dirty="0" smtClean="0"/>
              <a:t>references to various publications</a:t>
            </a:r>
          </a:p>
          <a:p>
            <a:pPr lvl="2"/>
            <a:r>
              <a:rPr lang="en-US" dirty="0" smtClean="0"/>
              <a:t>documentation on reproducing results</a:t>
            </a:r>
          </a:p>
          <a:p>
            <a:r>
              <a:rPr lang="en-US" dirty="0" smtClean="0"/>
              <a:t>Code:</a:t>
            </a:r>
          </a:p>
          <a:p>
            <a:pPr lvl="1"/>
            <a:r>
              <a:rPr lang="en-US" dirty="0" smtClean="0">
                <a:hlinkClick r:id="rId3"/>
              </a:rPr>
              <a:t>http://code.nsnam.org/laa/ns-3-lbt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9904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results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177" y="1828800"/>
            <a:ext cx="8351873" cy="335280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02755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Gnuplot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>
                <a:latin typeface="Courier New" pitchFamily="49" charset="0"/>
                <a:cs typeface="Courier New" pitchFamily="49" charset="0"/>
              </a:rPr>
              <a:t>src/tools/gnuplot.{cc,h}</a:t>
            </a:r>
          </a:p>
          <a:p>
            <a:r>
              <a:rPr lang="en-US" smtClean="0"/>
              <a:t>C++ wrapper around gnuplot</a:t>
            </a:r>
          </a:p>
          <a:p>
            <a:r>
              <a:rPr lang="en-US" smtClean="0"/>
              <a:t>classes:</a:t>
            </a:r>
          </a:p>
          <a:p>
            <a:pPr lvl="1"/>
            <a:r>
              <a:rPr lang="en-US" smtClean="0">
                <a:latin typeface="Courier New" pitchFamily="49" charset="0"/>
                <a:cs typeface="Courier New" pitchFamily="49" charset="0"/>
              </a:rPr>
              <a:t>Gnuplot</a:t>
            </a:r>
          </a:p>
          <a:p>
            <a:pPr lvl="1"/>
            <a:r>
              <a:rPr lang="en-US" smtClean="0">
                <a:latin typeface="Courier New" pitchFamily="49" charset="0"/>
                <a:cs typeface="Courier New" pitchFamily="49" charset="0"/>
              </a:rPr>
              <a:t>GnuplotDataset</a:t>
            </a:r>
          </a:p>
          <a:p>
            <a:pPr lvl="2"/>
            <a:r>
              <a:rPr lang="en-US" smtClean="0">
                <a:latin typeface="Courier New" pitchFamily="49" charset="0"/>
                <a:cs typeface="Courier New" pitchFamily="49" charset="0"/>
              </a:rPr>
              <a:t>Gnuplot2dDataset, Gnuplot2dFunction</a:t>
            </a:r>
          </a:p>
          <a:p>
            <a:pPr lvl="2"/>
            <a:r>
              <a:rPr lang="en-US" smtClean="0">
                <a:latin typeface="Courier New" pitchFamily="49" charset="0"/>
                <a:cs typeface="Courier New" pitchFamily="49" charset="0"/>
              </a:rPr>
              <a:t>Gnuplot3dDataset, Gnuplot3dFunction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47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648200"/>
            <a:ext cx="6915150" cy="885825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133600"/>
            <a:ext cx="5105400" cy="16287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Enabling gnuplot for your code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197850" cy="990600"/>
          </a:xfrm>
        </p:spPr>
        <p:txBody>
          <a:bodyPr/>
          <a:lstStyle/>
          <a:p>
            <a:r>
              <a:rPr lang="en-US" sz="2000" smtClean="0">
                <a:latin typeface="Courier New" pitchFamily="49" charset="0"/>
                <a:cs typeface="Courier New" pitchFamily="49" charset="0"/>
              </a:rPr>
              <a:t>examples/wireless/wifi-clear-channel-cmu.cc</a:t>
            </a:r>
            <a:endParaRPr lang="en-US" sz="20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72200" y="3352800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6600"/>
                </a:solidFill>
              </a:rPr>
              <a:t>one dataset per mode</a:t>
            </a:r>
            <a:endParaRPr lang="en-US">
              <a:solidFill>
                <a:srgbClr val="0066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72200" y="4953000"/>
            <a:ext cx="218521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6600"/>
                </a:solidFill>
              </a:rPr>
              <a:t>Add data to dataset</a:t>
            </a:r>
            <a:endParaRPr lang="en-US">
              <a:solidFill>
                <a:srgbClr val="0066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19800" y="5715000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6600"/>
                </a:solidFill>
              </a:rPr>
              <a:t>Add dataset to plot</a:t>
            </a:r>
            <a:endParaRPr lang="en-US">
              <a:solidFill>
                <a:srgbClr val="006600"/>
              </a:solidFill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914400" y="3505200"/>
            <a:ext cx="3200400" cy="152400"/>
          </a:xfrm>
          <a:prstGeom prst="rect">
            <a:avLst/>
          </a:prstGeom>
          <a:solidFill>
            <a:srgbClr val="006600">
              <a:alpha val="2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09600" y="2667000"/>
            <a:ext cx="4267200" cy="228600"/>
          </a:xfrm>
          <a:prstGeom prst="rect">
            <a:avLst/>
          </a:prstGeom>
          <a:solidFill>
            <a:srgbClr val="006600">
              <a:alpha val="2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914400" y="4800600"/>
            <a:ext cx="2895600" cy="228600"/>
          </a:xfrm>
          <a:prstGeom prst="rect">
            <a:avLst/>
          </a:prstGeom>
          <a:solidFill>
            <a:srgbClr val="006600">
              <a:alpha val="2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09600" y="5334000"/>
            <a:ext cx="2667000" cy="228600"/>
          </a:xfrm>
          <a:prstGeom prst="rect">
            <a:avLst/>
          </a:prstGeom>
          <a:solidFill>
            <a:srgbClr val="006600">
              <a:alpha val="2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5105400" y="2743200"/>
            <a:ext cx="9144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0066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038600" y="3581400"/>
            <a:ext cx="1981200" cy="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0066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3733800" y="4953000"/>
            <a:ext cx="2362200" cy="15240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0066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endCxn id="14" idx="1"/>
          </p:cNvCxnSpPr>
          <p:nvPr/>
        </p:nvCxnSpPr>
        <p:spPr bwMode="auto">
          <a:xfrm>
            <a:off x="3429000" y="5410200"/>
            <a:ext cx="2590800" cy="489466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rgbClr val="0066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6176521" y="2514600"/>
            <a:ext cx="29674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6600"/>
                </a:solidFill>
              </a:rPr>
              <a:t>produce a plot file that</a:t>
            </a:r>
          </a:p>
          <a:p>
            <a:r>
              <a:rPr lang="en-US" smtClean="0">
                <a:solidFill>
                  <a:srgbClr val="006600"/>
                </a:solidFill>
              </a:rPr>
              <a:t>will generate an EPS figure</a:t>
            </a:r>
            <a:endParaRPr lang="en-US">
              <a:solidFill>
                <a:srgbClr val="0066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880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Matplotlib</a:t>
            </a:r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201025" cy="4875213"/>
          </a:xfrm>
          <a:ln/>
        </p:spPr>
        <p:txBody>
          <a:bodyPr/>
          <a:lstStyle/>
          <a:p>
            <a:pPr marL="312738" indent="-31273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800"/>
          </a:p>
          <a:p>
            <a:pPr marL="312738" indent="-312738">
              <a:lnSpc>
                <a:spcPct val="90000"/>
              </a:lnSpc>
              <a:spcBef>
                <a:spcPct val="0"/>
              </a:spcBef>
              <a:buFont typeface="Arial" charset="0"/>
              <a:buChar char="•"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2400" smtClean="0">
                <a:latin typeface="Courier New" pitchFamily="49" charset="0"/>
                <a:cs typeface="Courier New" pitchFamily="49" charset="0"/>
              </a:rPr>
              <a:t>src/core/examples/sample-rng-plot.py</a:t>
            </a:r>
            <a:endParaRPr lang="en-US" sz="2000">
              <a:latin typeface="Courier New" pitchFamily="49" charset="0"/>
              <a:cs typeface="Courier New" pitchFamily="49" charset="0"/>
            </a:endParaRPr>
          </a:p>
          <a:p>
            <a:pPr marL="712788" lvl="1" indent="-25558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000"/>
          </a:p>
          <a:p>
            <a:pPr marL="712788" lvl="1" indent="-25558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400"/>
          </a:p>
          <a:p>
            <a:pPr marL="712788" lvl="1" indent="-25558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400"/>
          </a:p>
          <a:p>
            <a:pPr marL="712788" lvl="1" indent="-255588">
              <a:lnSpc>
                <a:spcPct val="90000"/>
              </a:lnSpc>
              <a:buFont typeface="Arial" charset="0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240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590800"/>
            <a:ext cx="622505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1200" y="1981200"/>
            <a:ext cx="3078163" cy="2492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1285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Footer Placeholder 3"/>
          <p:cNvSpPr>
            <a:spLocks noGrp="1"/>
          </p:cNvSpPr>
          <p:nvPr>
            <p:ph type="ftr" idx="10"/>
          </p:nvPr>
        </p:nvSpPr>
        <p:spPr>
          <a:xfrm>
            <a:off x="1143000" y="3541712"/>
            <a:ext cx="7239000" cy="1752600"/>
          </a:xfrm>
        </p:spPr>
        <p:txBody>
          <a:bodyPr/>
          <a:lstStyle/>
          <a:p>
            <a:pPr>
              <a:defRPr/>
            </a:pPr>
            <a:r>
              <a:rPr lang="en-US" sz="2400" smtClean="0"/>
              <a:t>ns-3 Annual meeting June 2017</a:t>
            </a:r>
            <a:endParaRPr lang="en-GB" sz="2400" dirty="0"/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idx="11"/>
          </p:nvPr>
        </p:nvSpPr>
        <p:spPr>
          <a:noFill/>
        </p:spPr>
        <p:txBody>
          <a:bodyPr/>
          <a:lstStyle/>
          <a:p>
            <a:fld id="{A03D83E0-59C4-4B67-B75E-BBECB8AFFDAF}" type="slidenum">
              <a:rPr lang="en-GB" smtClean="0"/>
              <a:pPr/>
              <a:t>49</a:t>
            </a:fld>
            <a:endParaRPr lang="en-GB" smtClean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2514600"/>
            <a:ext cx="7620000" cy="1676400"/>
          </a:xfrm>
        </p:spPr>
        <p:txBody>
          <a:bodyPr anchor="t"/>
          <a:lstStyle/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ns-3 Training:  Packets</a:t>
            </a:r>
            <a:endParaRPr lang="en-GB" dirty="0"/>
          </a:p>
          <a:p>
            <a:pPr algn="ctr" eaLnBrk="1" hangingPunct="1">
              <a:spcBef>
                <a:spcPts val="800"/>
              </a:spcBef>
              <a:buClr>
                <a:srgbClr val="000000"/>
              </a:buCl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8368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program flow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685800" y="1371600"/>
            <a:ext cx="3048000" cy="84824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50481" y="1611054"/>
            <a:ext cx="2518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Handle program inputs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5800" y="2689741"/>
            <a:ext cx="3048000" cy="84824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50481" y="2929195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Configure topology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 bwMode="auto">
          <a:xfrm>
            <a:off x="2019300" y="2333624"/>
            <a:ext cx="381000" cy="251341"/>
          </a:xfrm>
          <a:prstGeom prst="down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85800" y="4077513"/>
            <a:ext cx="3048000" cy="84824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50481" y="4316967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Run simulation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Down Arrow 15"/>
          <p:cNvSpPr/>
          <p:nvPr/>
        </p:nvSpPr>
        <p:spPr bwMode="auto">
          <a:xfrm>
            <a:off x="2019300" y="3721396"/>
            <a:ext cx="381000" cy="251341"/>
          </a:xfrm>
          <a:prstGeom prst="down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85800" y="5347771"/>
            <a:ext cx="3048000" cy="84824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50481" y="5587225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Process outputs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Down Arrow 18"/>
          <p:cNvSpPr/>
          <p:nvPr/>
        </p:nvSpPr>
        <p:spPr bwMode="auto">
          <a:xfrm>
            <a:off x="2019300" y="4991654"/>
            <a:ext cx="381000" cy="251341"/>
          </a:xfrm>
          <a:prstGeom prst="downArrow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31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01025" cy="8636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ns-3 Packet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Packet is an advanced data structure with the following capabilities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Supports fragmentation and reassembly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Supports real or virtual application data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Extensible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Serializable (for emulation)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Supports pretty-printing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Efficient (copy-on-write semantics)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50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28258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01025" cy="8636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ns-3 Packet structure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Analogous to an mbuf/skbuff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51</a:t>
            </a:fld>
            <a:endParaRPr lang="en-GB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057400"/>
            <a:ext cx="3894138" cy="3886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9591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01025" cy="8636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Copy-on-write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Copy data bytes only as needed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52</a:t>
            </a:fld>
            <a:endParaRPr lang="en-GB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286000"/>
            <a:ext cx="5981700" cy="366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371600" y="685800"/>
            <a:ext cx="228600" cy="1588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133600" y="6170613"/>
            <a:ext cx="4895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Figure source:  Mathieu </a:t>
            </a:r>
            <a:r>
              <a:rPr lang="en-US" dirty="0" err="1" smtClean="0">
                <a:solidFill>
                  <a:schemeClr val="tx1"/>
                </a:solidFill>
              </a:rPr>
              <a:t>Lacage's</a:t>
            </a:r>
            <a:r>
              <a:rPr lang="en-US" dirty="0" smtClean="0">
                <a:solidFill>
                  <a:schemeClr val="tx1"/>
                </a:solidFill>
              </a:rPr>
              <a:t> Ph.D. thesis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6862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Headers and trailers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operations on packet involve adding and removing an ns3::Header</a:t>
            </a:r>
          </a:p>
          <a:p>
            <a:r>
              <a:rPr lang="en-US" dirty="0" smtClean="0"/>
              <a:t>class ns3::Header must implement four methods: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Serialize()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Deserialize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GetSerializedSize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2017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53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79149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Headers and trailers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Headers are serialized into the packet byte buffer with Packet::</a:t>
            </a:r>
            <a:r>
              <a:rPr lang="en-US" dirty="0" err="1" smtClean="0"/>
              <a:t>AddHeader</a:t>
            </a:r>
            <a:r>
              <a:rPr lang="en-US" dirty="0" smtClean="0"/>
              <a:t>() and removed with Packet::</a:t>
            </a:r>
            <a:r>
              <a:rPr lang="en-US" dirty="0" err="1" smtClean="0"/>
              <a:t>RemoveHeader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Headers can also be 'Peeked' without removal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&lt;Packet&gt;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pkt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Create&lt;Packet&gt; ();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UdpHeader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hdr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// Note:  not heap allocated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pkt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AddHeader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hdr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Ipv4Header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iphdr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pkt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AddHeader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iphdr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2017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5293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Packet tag objects allow packets to carry around simulator-specific metadata</a:t>
            </a:r>
          </a:p>
          <a:p>
            <a:pPr lvl="1"/>
            <a:r>
              <a:rPr lang="en-US" sz="2400" dirty="0" smtClean="0"/>
              <a:t>Such as a "unique ID" for packets or </a:t>
            </a:r>
          </a:p>
          <a:p>
            <a:r>
              <a:rPr lang="en-US" sz="2800" dirty="0" smtClean="0"/>
              <a:t>Tags may associate with byte ranges of data, or with the whole packet</a:t>
            </a:r>
          </a:p>
          <a:p>
            <a:pPr lvl="1"/>
            <a:r>
              <a:rPr lang="en-US" sz="2400" dirty="0" smtClean="0"/>
              <a:t>Distinction is important when packets are fragmented and reassembled</a:t>
            </a:r>
          </a:p>
          <a:p>
            <a:r>
              <a:rPr lang="en-US" sz="2800" dirty="0" smtClean="0"/>
              <a:t>Tags presently are not preserved across serialization boundaries (e.g. MPI)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2017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53549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PacketTag</a:t>
            </a:r>
            <a:r>
              <a:rPr lang="en-US" dirty="0" smtClean="0"/>
              <a:t> vs. </a:t>
            </a:r>
            <a:r>
              <a:rPr lang="en-US" dirty="0" err="1" smtClean="0"/>
              <a:t>ByteTag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Two tag types are available:  </a:t>
            </a:r>
            <a:r>
              <a:rPr lang="en-US" sz="2800" dirty="0" err="1" smtClean="0"/>
              <a:t>PacketTag</a:t>
            </a:r>
            <a:r>
              <a:rPr lang="en-US" sz="2800" dirty="0" smtClean="0"/>
              <a:t> and </a:t>
            </a:r>
            <a:r>
              <a:rPr lang="en-US" sz="2800" dirty="0" err="1" smtClean="0"/>
              <a:t>ByteTag</a:t>
            </a:r>
            <a:endParaRPr lang="en-US" sz="2800" dirty="0" smtClean="0"/>
          </a:p>
          <a:p>
            <a:pPr lvl="1"/>
            <a:r>
              <a:rPr lang="en-US" sz="2400" dirty="0" err="1" smtClean="0"/>
              <a:t>ByteTags</a:t>
            </a:r>
            <a:r>
              <a:rPr lang="en-US" sz="2400" dirty="0" smtClean="0"/>
              <a:t> run with bytes</a:t>
            </a:r>
          </a:p>
          <a:p>
            <a:pPr lvl="1"/>
            <a:r>
              <a:rPr lang="en-US" sz="2400" dirty="0" err="1" smtClean="0"/>
              <a:t>PacketTags</a:t>
            </a:r>
            <a:r>
              <a:rPr lang="en-US" sz="2400" dirty="0" smtClean="0"/>
              <a:t> run with packets</a:t>
            </a:r>
          </a:p>
          <a:p>
            <a:r>
              <a:rPr lang="en-US" sz="2800" dirty="0" smtClean="0"/>
              <a:t>When Packet is fragmented, both copies of Packet get copies of </a:t>
            </a:r>
            <a:r>
              <a:rPr lang="en-US" sz="2800" dirty="0" err="1" smtClean="0"/>
              <a:t>PacketTags</a:t>
            </a:r>
            <a:endParaRPr lang="en-US" sz="2800" dirty="0" smtClean="0"/>
          </a:p>
          <a:p>
            <a:r>
              <a:rPr lang="en-US" sz="2800" dirty="0" smtClean="0"/>
              <a:t>When two Packets are merged, only the </a:t>
            </a:r>
            <a:r>
              <a:rPr lang="en-US" sz="2800" dirty="0" err="1" smtClean="0"/>
              <a:t>PacketTags</a:t>
            </a:r>
            <a:r>
              <a:rPr lang="en-US" sz="2800" dirty="0" smtClean="0"/>
              <a:t> of the first are preserved</a:t>
            </a:r>
          </a:p>
          <a:p>
            <a:r>
              <a:rPr lang="en-US" sz="2800" dirty="0" err="1" smtClean="0"/>
              <a:t>PacketTags</a:t>
            </a:r>
            <a:r>
              <a:rPr lang="en-US" sz="2800" dirty="0" smtClean="0"/>
              <a:t> may be removed individually; </a:t>
            </a:r>
            <a:r>
              <a:rPr lang="en-US" sz="2800" dirty="0" err="1" smtClean="0"/>
              <a:t>ByteTags</a:t>
            </a:r>
            <a:r>
              <a:rPr lang="en-US" sz="2800" dirty="0" smtClean="0"/>
              <a:t> may be removed all at once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2017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83140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Here is a simple example illustrating the use of tags from the code in </a:t>
            </a:r>
            <a:r>
              <a:rPr lang="en-US" sz="2000" dirty="0" err="1"/>
              <a:t>src</a:t>
            </a:r>
            <a:r>
              <a:rPr lang="en-US" sz="2000" dirty="0"/>
              <a:t>/internet/model/udp-socket-impl.cc</a:t>
            </a:r>
            <a:r>
              <a:rPr lang="en-US" sz="2000" dirty="0" smtClean="0"/>
              <a:t>:</a:t>
            </a:r>
            <a:endParaRPr lang="en-US" sz="2000" dirty="0"/>
          </a:p>
          <a:p>
            <a:pPr marL="457200" lvl="1" indent="0">
              <a:spcBef>
                <a:spcPts val="600"/>
              </a:spcBef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&lt;Packet&gt; p;  // pointer to a pre-existing packet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SocketIpTtlTag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tag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tag.SetTtl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m_ipMulticastTtl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 // Convey the TTL from UDP layer to IP layer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p-&gt;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AddPacketTag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(tag);</a:t>
            </a:r>
          </a:p>
          <a:p>
            <a:r>
              <a:rPr lang="en-US" sz="2000" dirty="0"/>
              <a:t>This tag is read at the IP layer, then stripped (</a:t>
            </a:r>
            <a:r>
              <a:rPr lang="en-US" sz="2000" dirty="0" err="1"/>
              <a:t>src</a:t>
            </a:r>
            <a:r>
              <a:rPr lang="en-US" sz="2000" dirty="0"/>
              <a:t>/internet/model/ipv4-l3-protocol.cc</a:t>
            </a:r>
            <a:r>
              <a:rPr lang="en-US" sz="2000" dirty="0" smtClean="0"/>
              <a:t>):</a:t>
            </a:r>
            <a:endParaRPr lang="en-US" sz="2000" dirty="0"/>
          </a:p>
          <a:p>
            <a:pPr marL="457200" lvl="1" indent="0">
              <a:spcBef>
                <a:spcPts val="60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uint8_t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m_defaultTtl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SocketIpTtlTag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tag;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bool found = packet-&gt;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RemovePacketTag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(tag);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if (found)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tag.GetTtl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2017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32967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metadata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Packets may optionally carry metadata</a:t>
            </a:r>
          </a:p>
          <a:p>
            <a:pPr lvl="1"/>
            <a:r>
              <a:rPr lang="en-US" sz="2400" dirty="0" smtClean="0"/>
              <a:t>record every operation on a packet's buffer</a:t>
            </a:r>
          </a:p>
          <a:p>
            <a:pPr lvl="1"/>
            <a:r>
              <a:rPr lang="en-US" sz="2400" dirty="0" smtClean="0"/>
              <a:t>implementation of Packet::Print for pretty-printing of the packet</a:t>
            </a:r>
          </a:p>
          <a:p>
            <a:pPr lvl="1"/>
            <a:r>
              <a:rPr lang="en-US" sz="2400" dirty="0" smtClean="0"/>
              <a:t>sanity check that when a Header is removed, the Header was actually present to begin with</a:t>
            </a:r>
          </a:p>
          <a:p>
            <a:r>
              <a:rPr lang="en-US" sz="2800" dirty="0" smtClean="0"/>
              <a:t>Not enabled by default, for performance reasons</a:t>
            </a:r>
          </a:p>
          <a:p>
            <a:r>
              <a:rPr lang="en-US" sz="2800" dirty="0"/>
              <a:t>To </a:t>
            </a:r>
            <a:r>
              <a:rPr lang="en-US" sz="2800" dirty="0" smtClean="0"/>
              <a:t>enable, insert </a:t>
            </a:r>
            <a:r>
              <a:rPr lang="en-US" sz="2800" dirty="0"/>
              <a:t>one or both </a:t>
            </a:r>
            <a:r>
              <a:rPr lang="en-US" sz="2800" dirty="0" smtClean="0"/>
              <a:t>statements:</a:t>
            </a:r>
            <a:endParaRPr lang="en-US" sz="28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Packet::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EnablePrinting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Packet::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EnableChecking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2017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58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05830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Ptr</a:t>
            </a:r>
            <a:r>
              <a:rPr lang="en-US" dirty="0" smtClean="0"/>
              <a:t>&lt;Packet&gt;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Packets are reference counted objects that support the smart pointer class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 smtClean="0"/>
              <a:t>Use a templated "Create" method instead of </a:t>
            </a:r>
            <a:r>
              <a:rPr lang="en-US" sz="2800" dirty="0" err="1" smtClean="0"/>
              <a:t>CreateObject</a:t>
            </a:r>
            <a:r>
              <a:rPr lang="en-US" sz="2800" dirty="0" smtClean="0"/>
              <a:t> for ns3::Objects</a:t>
            </a:r>
          </a:p>
          <a:p>
            <a:r>
              <a:rPr lang="en-US" sz="2800" dirty="0" smtClean="0"/>
              <a:t>Typical creation:  </a:t>
            </a:r>
          </a:p>
          <a:p>
            <a:pPr lvl="1"/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&lt;Packet&gt;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pkt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Create&lt;Packet&gt; ();</a:t>
            </a:r>
          </a:p>
          <a:p>
            <a:r>
              <a:rPr lang="en-US" sz="2800" dirty="0" smtClean="0"/>
              <a:t>In model code, Packet pointers may be </a:t>
            </a:r>
            <a:r>
              <a:rPr lang="en-US" sz="2800" dirty="0" err="1" smtClean="0"/>
              <a:t>const</a:t>
            </a:r>
            <a:r>
              <a:rPr lang="en-US" sz="2800" dirty="0" smtClean="0"/>
              <a:t> or non-</a:t>
            </a:r>
            <a:r>
              <a:rPr lang="en-US" sz="2800" dirty="0" err="1" smtClean="0"/>
              <a:t>const</a:t>
            </a:r>
            <a:r>
              <a:rPr lang="en-US" sz="2800" dirty="0" smtClean="0"/>
              <a:t>; often Packet::Copy() is used to obtain non-</a:t>
            </a:r>
            <a:r>
              <a:rPr lang="en-US" sz="2800" dirty="0" err="1" smtClean="0"/>
              <a:t>const</a:t>
            </a:r>
            <a:r>
              <a:rPr lang="en-US" sz="2800" dirty="0" smtClean="0"/>
              <a:t> from </a:t>
            </a:r>
            <a:r>
              <a:rPr lang="en-US" sz="2800" dirty="0" err="1" smtClean="0"/>
              <a:t>const</a:t>
            </a:r>
            <a:endParaRPr lang="en-US" sz="2800" dirty="0" smtClean="0"/>
          </a:p>
          <a:p>
            <a:pPr lvl="1"/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Packet&gt;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cpkt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...;</a:t>
            </a:r>
          </a:p>
          <a:p>
            <a:pPr lvl="1"/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&lt;Packet&gt; p =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cpkt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-&gt;Copy ();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ns-3 Annual meeting June 2017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552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Command-line arguments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smtClean="0"/>
              <a:t>Add CommandLine to your program if you want command-line argument parsing</a:t>
            </a:r>
          </a:p>
          <a:p>
            <a:endParaRPr lang="en-US" sz="2800" smtClean="0"/>
          </a:p>
          <a:p>
            <a:endParaRPr lang="en-US" sz="2800" smtClean="0"/>
          </a:p>
          <a:p>
            <a:r>
              <a:rPr lang="en-US" sz="2400" smtClean="0"/>
              <a:t>Passing --PrintHelp to programs will display command line options, if CommandLine is enabled</a:t>
            </a:r>
          </a:p>
          <a:p>
            <a:pPr>
              <a:buNone/>
            </a:pPr>
            <a:r>
              <a:rPr lang="en-US" sz="2400" smtClean="0">
                <a:latin typeface="Courier New" pitchFamily="49" charset="0"/>
                <a:cs typeface="Courier New" pitchFamily="49" charset="0"/>
              </a:rPr>
              <a:t>./waf --run "sample-simulator --PrintHelp"</a:t>
            </a:r>
            <a:endParaRPr lang="en-US" sz="24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6</a:t>
            </a:fld>
            <a:endParaRPr lang="en-GB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572000"/>
            <a:ext cx="5229225" cy="1009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133600"/>
            <a:ext cx="3105150" cy="857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099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 in ns-3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Time is stored as a large integer in ns-3</a:t>
            </a:r>
          </a:p>
          <a:p>
            <a:pPr lvl="1"/>
            <a:r>
              <a:rPr lang="en-US" sz="2000" dirty="0" smtClean="0"/>
              <a:t>Minimize floating point discrepancies across platforms</a:t>
            </a:r>
          </a:p>
          <a:p>
            <a:r>
              <a:rPr lang="en-US" sz="2400" dirty="0" smtClean="0"/>
              <a:t>Special Time classes are provided to manipulate time (such as standard operators)</a:t>
            </a:r>
          </a:p>
          <a:p>
            <a:r>
              <a:rPr lang="en-US" sz="2400" dirty="0" smtClean="0"/>
              <a:t>Default time resolution is nanoseconds, but can be set to other resolutions</a:t>
            </a:r>
          </a:p>
          <a:p>
            <a:pPr lvl="1"/>
            <a:r>
              <a:rPr lang="en-US" sz="2000" dirty="0" smtClean="0"/>
              <a:t>Note:  Changing resolution is not well used/tested</a:t>
            </a:r>
          </a:p>
          <a:p>
            <a:r>
              <a:rPr lang="en-US" sz="2400" dirty="0" smtClean="0"/>
              <a:t>Time objects can be set by floating-point values and can export floating-point values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timeDouble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t.GetSeconds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/>
            <a:r>
              <a:rPr lang="en-US" sz="2000" dirty="0" smtClean="0"/>
              <a:t>Best practice is to avoid floating point conversions where possible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8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Events in ns-3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Events are just function calls that execute at a simulated time</a:t>
            </a:r>
          </a:p>
          <a:p>
            <a:pPr lvl="1"/>
            <a:r>
              <a:rPr lang="en-US" dirty="0" smtClean="0"/>
              <a:t>i.e. callbacks</a:t>
            </a:r>
          </a:p>
          <a:p>
            <a:pPr lvl="1"/>
            <a:r>
              <a:rPr lang="en-US" dirty="0" smtClean="0"/>
              <a:t>this is another difference compared to other simulators, which often use special "event handlers" in each model</a:t>
            </a:r>
          </a:p>
          <a:p>
            <a:r>
              <a:rPr lang="en-US" dirty="0" smtClean="0"/>
              <a:t>Events have IDs to allow them to be cancelled or to test their status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51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Simulator and Schedulers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Simulator class holds a scheduler, and provides the API to schedule events, start, stop, and cleanup memory</a:t>
            </a:r>
          </a:p>
          <a:p>
            <a:r>
              <a:rPr lang="en-US" dirty="0" smtClean="0"/>
              <a:t>Several scheduler data structures (calendar, heap, list, map) are possible</a:t>
            </a:r>
          </a:p>
          <a:p>
            <a:r>
              <a:rPr lang="en-US" dirty="0" smtClean="0"/>
              <a:t>"</a:t>
            </a:r>
            <a:r>
              <a:rPr lang="en-US" dirty="0" err="1" smtClean="0"/>
              <a:t>RealTime</a:t>
            </a:r>
            <a:r>
              <a:rPr lang="en-US" dirty="0" smtClean="0"/>
              <a:t>" simulation implementation aligns the simulation time to wall-clock time</a:t>
            </a:r>
          </a:p>
          <a:p>
            <a:pPr lvl="1"/>
            <a:r>
              <a:rPr lang="en-US" dirty="0" smtClean="0"/>
              <a:t>two policies (hard and soft limit) available when the simulation and real time diverge</a:t>
            </a:r>
          </a:p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883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70C0"/>
      </a:hlink>
      <a:folHlink>
        <a:srgbClr val="0070C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2466</TotalTime>
  <Words>2691</Words>
  <Application>Microsoft Macintosh PowerPoint</Application>
  <PresentationFormat>On-screen Show (4:3)</PresentationFormat>
  <Paragraphs>553</Paragraphs>
  <Slides>59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3" baseType="lpstr">
      <vt:lpstr>Courier New</vt:lpstr>
      <vt:lpstr>Times New Roman</vt:lpstr>
      <vt:lpstr>Arial</vt:lpstr>
      <vt:lpstr>Default Design</vt:lpstr>
      <vt:lpstr>PowerPoint Presentation</vt:lpstr>
      <vt:lpstr>Simulator core</vt:lpstr>
      <vt:lpstr>Simulator example</vt:lpstr>
      <vt:lpstr>Simulator example (in Python)</vt:lpstr>
      <vt:lpstr>Simulation program flow</vt:lpstr>
      <vt:lpstr>Command-line arguments</vt:lpstr>
      <vt:lpstr>Time in ns-3</vt:lpstr>
      <vt:lpstr>Events in ns-3</vt:lpstr>
      <vt:lpstr>Simulator and Schedulers</vt:lpstr>
      <vt:lpstr>Random Variables</vt:lpstr>
      <vt:lpstr>Random variables and independent replications</vt:lpstr>
      <vt:lpstr>ns-3 random number generator</vt:lpstr>
      <vt:lpstr>Key Terminology</vt:lpstr>
      <vt:lpstr>Streams and Substreams</vt:lpstr>
      <vt:lpstr>Run number vs. seed</vt:lpstr>
      <vt:lpstr>Setting the stream number</vt:lpstr>
      <vt:lpstr>Putting it together</vt:lpstr>
      <vt:lpstr>PowerPoint Presentation</vt:lpstr>
      <vt:lpstr>Example walkthrough</vt:lpstr>
      <vt:lpstr>Example program</vt:lpstr>
      <vt:lpstr>Fundamentals</vt:lpstr>
      <vt:lpstr>Node basics</vt:lpstr>
      <vt:lpstr>NetDevices and Channels</vt:lpstr>
      <vt:lpstr>Internet Stack</vt:lpstr>
      <vt:lpstr>Other basic models in ns-3</vt:lpstr>
      <vt:lpstr>Structure of an ns-3 program</vt:lpstr>
      <vt:lpstr>Helper API</vt:lpstr>
      <vt:lpstr>Containers</vt:lpstr>
      <vt:lpstr>The Helper API (vs. low-level API)</vt:lpstr>
      <vt:lpstr>Helper Objects</vt:lpstr>
      <vt:lpstr>Installation onto containers</vt:lpstr>
      <vt:lpstr>Native IP models</vt:lpstr>
      <vt:lpstr>IP address configuration</vt:lpstr>
      <vt:lpstr>Internet stack</vt:lpstr>
      <vt:lpstr>Review of sample program (cont.)</vt:lpstr>
      <vt:lpstr>Applications and sockets</vt:lpstr>
      <vt:lpstr>Sockets API</vt:lpstr>
      <vt:lpstr>NetDevice trace hooks</vt:lpstr>
      <vt:lpstr>LTE/Wi-Fi Coexistence  case study</vt:lpstr>
      <vt:lpstr>Use case: LAA Wi-Fi Coexistence</vt:lpstr>
      <vt:lpstr>Indoor 3GPP scenario</vt:lpstr>
      <vt:lpstr>Indoor scenario details</vt:lpstr>
      <vt:lpstr>Outdoor 3GPP scenario</vt:lpstr>
      <vt:lpstr>References</vt:lpstr>
      <vt:lpstr>Sample results</vt:lpstr>
      <vt:lpstr>Gnuplot</vt:lpstr>
      <vt:lpstr>Enabling gnuplot for your code</vt:lpstr>
      <vt:lpstr>Matplotlib</vt:lpstr>
      <vt:lpstr>PowerPoint Presentation</vt:lpstr>
      <vt:lpstr>ns-3 Packet</vt:lpstr>
      <vt:lpstr>ns-3 Packet structure</vt:lpstr>
      <vt:lpstr>Copy-on-write</vt:lpstr>
      <vt:lpstr>Headers and trailers</vt:lpstr>
      <vt:lpstr>Headers and trailers (cont.)</vt:lpstr>
      <vt:lpstr>Packet tags</vt:lpstr>
      <vt:lpstr>PacketTag vs. ByteTag</vt:lpstr>
      <vt:lpstr>Tag example</vt:lpstr>
      <vt:lpstr>Packet metadata</vt:lpstr>
      <vt:lpstr>Ptr&lt;Packet&gt;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ns-3 overview for WiFi-Alliance June 2008  prepared by Tom Henderson (tomhend@u.washington.edu)‏</dc:title>
  <dc:creator>Henderson, Thomas R</dc:creator>
  <cp:lastModifiedBy>Microsoft Office User</cp:lastModifiedBy>
  <cp:revision>240</cp:revision>
  <dcterms:modified xsi:type="dcterms:W3CDTF">2017-07-01T17:26:31Z</dcterms:modified>
</cp:coreProperties>
</file>