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40"/>
  </p:notesMasterIdLst>
  <p:sldIdLst>
    <p:sldId id="256" r:id="rId2"/>
    <p:sldId id="890" r:id="rId3"/>
    <p:sldId id="891" r:id="rId4"/>
    <p:sldId id="900" r:id="rId5"/>
    <p:sldId id="934" r:id="rId6"/>
    <p:sldId id="928" r:id="rId7"/>
    <p:sldId id="929" r:id="rId8"/>
    <p:sldId id="930" r:id="rId9"/>
    <p:sldId id="931" r:id="rId10"/>
    <p:sldId id="932" r:id="rId11"/>
    <p:sldId id="933" r:id="rId12"/>
    <p:sldId id="892" r:id="rId13"/>
    <p:sldId id="916" r:id="rId14"/>
    <p:sldId id="920" r:id="rId15"/>
    <p:sldId id="917" r:id="rId16"/>
    <p:sldId id="918" r:id="rId17"/>
    <p:sldId id="922" r:id="rId18"/>
    <p:sldId id="923" r:id="rId19"/>
    <p:sldId id="924" r:id="rId20"/>
    <p:sldId id="926" r:id="rId21"/>
    <p:sldId id="927" r:id="rId22"/>
    <p:sldId id="915" r:id="rId23"/>
    <p:sldId id="919" r:id="rId24"/>
    <p:sldId id="921" r:id="rId25"/>
    <p:sldId id="913" r:id="rId26"/>
    <p:sldId id="901" r:id="rId27"/>
    <p:sldId id="902" r:id="rId28"/>
    <p:sldId id="903" r:id="rId29"/>
    <p:sldId id="912" r:id="rId30"/>
    <p:sldId id="904" r:id="rId31"/>
    <p:sldId id="905" r:id="rId32"/>
    <p:sldId id="906" r:id="rId33"/>
    <p:sldId id="914" r:id="rId34"/>
    <p:sldId id="907" r:id="rId35"/>
    <p:sldId id="908" r:id="rId36"/>
    <p:sldId id="909" r:id="rId37"/>
    <p:sldId id="910" r:id="rId38"/>
    <p:sldId id="911" r:id="rId39"/>
  </p:sldIdLst>
  <p:sldSz cx="9144000" cy="6858000" type="screen4x3"/>
  <p:notesSz cx="7315200" cy="96012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48"/>
  </p:normalViewPr>
  <p:slideViewPr>
    <p:cSldViewPr>
      <p:cViewPr varScale="1">
        <p:scale>
          <a:sx n="107" d="100"/>
          <a:sy n="107" d="100"/>
        </p:scale>
        <p:origin x="1240" y="1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notesMaster" Target="notesMasters/notesMaster1.xml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2" name="AutoShape 14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3" name="AutoShape 15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5" name="AutoShape 17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6" name="AutoShape 18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7" name="AutoShape 19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8" name="AutoShape 20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35313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>
            <a:lvl1pPr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70" name="Rectangle 22"/>
          <p:cNvSpPr>
            <a:spLocks noGrp="1" noChangeArrowheads="1"/>
          </p:cNvSpPr>
          <p:nvPr>
            <p:ph type="dt"/>
          </p:nvPr>
        </p:nvSpPr>
        <p:spPr bwMode="auto">
          <a:xfrm>
            <a:off x="4143375" y="0"/>
            <a:ext cx="3136900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>
            <a:lvl1pPr algn="r"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056" name="Rectangle 2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87900" cy="35909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72" name="Rectangle 24"/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18187" cy="431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73" name="Rectangle 25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35313" cy="44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b" anchorCtr="0" compatLnSpc="1">
            <a:prstTxWarp prst="textNoShape">
              <a:avLst/>
            </a:prstTxWarp>
          </a:bodyPr>
          <a:lstStyle>
            <a:lvl1pPr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74" name="Rectangle 26"/>
          <p:cNvSpPr>
            <a:spLocks noGrp="1" noChangeArrowheads="1"/>
          </p:cNvSpPr>
          <p:nvPr>
            <p:ph type="sldNum"/>
          </p:nvPr>
        </p:nvSpPr>
        <p:spPr bwMode="auto">
          <a:xfrm>
            <a:off x="4143375" y="9120188"/>
            <a:ext cx="3136900" cy="44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b" anchorCtr="0" compatLnSpc="1">
            <a:prstTxWarp prst="textNoShape">
              <a:avLst/>
            </a:prstTxWarp>
          </a:bodyPr>
          <a:lstStyle>
            <a:lvl1pPr algn="r"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4C8AA8BB-99E7-4648-BB08-A261E9BEDA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6131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554866E-55A0-425D-A239-0E98A11CADCC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en-US"/>
          </a:p>
        </p:txBody>
      </p:sp>
      <p:sp>
        <p:nvSpPr>
          <p:cNvPr id="4506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31838" y="4560888"/>
            <a:ext cx="5819775" cy="4313237"/>
          </a:xfrm>
          <a:noFill/>
          <a:ln/>
        </p:spPr>
        <p:txBody>
          <a:bodyPr wrap="none" lIns="96661" tIns="48331" rIns="96661" bIns="48331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10089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4C8AA8BB-99E7-4648-BB08-A261E9BEDA3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77496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Explain key differences of these models</a:t>
            </a:r>
            <a:r>
              <a:rPr lang="en-US" baseline="0" dirty="0" smtClean="0"/>
              <a:t> and under what situations would I use each one.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9D0BDA-5B10-FD46-BE86-A1B8A9B4D5D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017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Relationship Id="rId3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xfrm>
            <a:off x="3124200" y="6400800"/>
            <a:ext cx="2863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xfrm>
            <a:off x="6965950" y="6397625"/>
            <a:ext cx="2101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1A23D-B3FF-4502-901F-6DD3E2262D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97850" cy="855662"/>
          </a:xfr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idx="10"/>
          </p:nvPr>
        </p:nvSpPr>
        <p:spPr>
          <a:xfrm>
            <a:off x="3124200" y="6397625"/>
            <a:ext cx="2863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xfrm>
            <a:off x="6889750" y="6397625"/>
            <a:ext cx="2101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42161-B637-446D-9919-7C3A5524E6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33006F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 dirty="0" smtClean="0"/>
              <a:t>HEADER HERE </a:t>
            </a:r>
          </a:p>
          <a:p>
            <a:pPr lvl="0"/>
            <a:r>
              <a:rPr lang="en-US" dirty="0" smtClean="0"/>
              <a:t>(ENCODE NORMAL BLACK, 30 PT.)</a:t>
            </a:r>
            <a:endParaRPr lang="en-US" dirty="0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0" i="0" baseline="0">
                <a:solidFill>
                  <a:schemeClr val="accent5"/>
                </a:solidFill>
                <a:latin typeface="Open Sans Light"/>
                <a:cs typeface="Open Sans Light"/>
              </a:defRPr>
            </a:lvl1pPr>
            <a:lvl2pPr>
              <a:defRPr sz="2000" b="0" i="0" baseline="0">
                <a:solidFill>
                  <a:schemeClr val="accent5"/>
                </a:solidFill>
                <a:latin typeface="Open Sans Light"/>
                <a:cs typeface="Open Sans Light"/>
              </a:defRPr>
            </a:lvl2pPr>
            <a:lvl3pPr marL="1143000" indent="-228600">
              <a:buSzPct val="100000"/>
              <a:buFont typeface="Lucida Grande"/>
              <a:buChar char="&gt;"/>
              <a:defRPr sz="1800" b="0" i="0" baseline="0">
                <a:solidFill>
                  <a:schemeClr val="accent5"/>
                </a:solidFill>
                <a:latin typeface="Open Sans Light"/>
                <a:cs typeface="Open Sans Light"/>
              </a:defRPr>
            </a:lvl3pPr>
            <a:lvl4pPr>
              <a:defRPr sz="1600" b="0" i="0" baseline="0">
                <a:solidFill>
                  <a:schemeClr val="accent5"/>
                </a:solidFill>
                <a:latin typeface="Open Sans Light"/>
                <a:cs typeface="Open Sans Light"/>
              </a:defRPr>
            </a:lvl4pPr>
            <a:lvl5pPr marL="2057400" indent="-228600">
              <a:buFont typeface="Lucida Grande"/>
              <a:buChar char="&gt;"/>
              <a:defRPr sz="1400" b="0" i="0" baseline="0">
                <a:solidFill>
                  <a:schemeClr val="accent5"/>
                </a:solidFill>
                <a:latin typeface="Open Sans Light"/>
                <a:cs typeface="Open Sans Light"/>
              </a:defRPr>
            </a:lvl5pPr>
          </a:lstStyle>
          <a:p>
            <a:pPr lvl="0"/>
            <a:r>
              <a:rPr lang="en-US" dirty="0" smtClean="0"/>
              <a:t>Bulleted content here (Open Sans Light, 24 pt.)</a:t>
            </a:r>
          </a:p>
          <a:p>
            <a:pPr lvl="1"/>
            <a:r>
              <a:rPr lang="en-US" dirty="0" smtClean="0"/>
              <a:t>Second level (Open Sans Light, 20)</a:t>
            </a:r>
          </a:p>
          <a:p>
            <a:pPr lvl="2"/>
            <a:r>
              <a:rPr lang="en-US" dirty="0" smtClean="0"/>
              <a:t>Third level (Open Sans Light, 18)</a:t>
            </a:r>
          </a:p>
          <a:p>
            <a:pPr lvl="3"/>
            <a:r>
              <a:rPr lang="en-US" dirty="0" smtClean="0"/>
              <a:t>Fourth level (Open Sans Light, 16)</a:t>
            </a:r>
          </a:p>
          <a:p>
            <a:pPr lvl="4"/>
            <a:r>
              <a:rPr lang="en-US" dirty="0" smtClean="0"/>
              <a:t>Fifth level (Open Sans Light, 14)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66763" y="1363508"/>
            <a:ext cx="1103781" cy="9636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483915" y="5945854"/>
            <a:ext cx="1371600" cy="92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146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197850" cy="85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8197850" cy="4872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638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b="1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018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97F4F442-ECC2-4426-9D1B-1D6079B1B5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304800" y="1219200"/>
            <a:ext cx="8534400" cy="1588"/>
          </a:xfrm>
          <a:prstGeom prst="line">
            <a:avLst/>
          </a:prstGeom>
          <a:noFill/>
          <a:ln w="38160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pic>
        <p:nvPicPr>
          <p:cNvPr id="8" name="Picture 7" descr="ns-3.pn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152400" y="6204277"/>
            <a:ext cx="1143000" cy="65372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1" r:id="rId2"/>
    <p:sldLayoutId id="2147483662" r:id="rId3"/>
  </p:sldLayoutIdLst>
  <p:hf sldNum="0" hdr="0" dt="0"/>
  <p:txStyles>
    <p:titleStyle>
      <a:lvl1pPr algn="l" defTabSz="4572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006600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2pPr>
      <a:lvl3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3pPr>
      <a:lvl4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4pPr>
      <a:lvl5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5pPr>
      <a:lvl6pPr marL="4572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6pPr>
      <a:lvl7pPr marL="9144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7pPr>
      <a:lvl8pPr marL="13716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8pPr>
      <a:lvl9pPr marL="18288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9pPr>
    </p:titleStyle>
    <p:bodyStyle>
      <a:lvl1pPr marL="311150" indent="-311150" algn="l" defTabSz="457200" rtl="0" eaLnBrk="0" fontAlgn="base" hangingPunct="0">
        <a:lnSpc>
          <a:spcPct val="100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11200" indent="-254000" algn="l" defTabSz="457200" rtl="0" eaLnBrk="0" fontAlgn="base" hangingPunct="0">
        <a:lnSpc>
          <a:spcPct val="100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defTabSz="457200" rtl="0" eaLnBrk="0" fontAlgn="base" hangingPunct="0">
        <a:lnSpc>
          <a:spcPct val="100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defTabSz="457200" rtl="0" eaLnBrk="0" fontAlgn="base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defTabSz="457200" rtl="0" eaLnBrk="0" fontAlgn="base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1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2.e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4.emf"/><Relationship Id="rId3" Type="http://schemas.openxmlformats.org/officeDocument/2006/relationships/image" Target="../media/image15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nsnam.org/wiki/LAA-WiFi-Coexistence" TargetMode="External"/><Relationship Id="rId3" Type="http://schemas.openxmlformats.org/officeDocument/2006/relationships/hyperlink" Target="http://code.nsnam.org/laa/ns-3-lbt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6.e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7.pn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8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www.nsnam.org/wiki/LAA-WiFi-Coexistence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s://code.google.com/p/ns-3-highway-mobility/" TargetMode="External"/><Relationship Id="rId3" Type="http://schemas.openxmlformats.org/officeDocument/2006/relationships/hyperlink" Target="https://dsn.tm.kit.edu/misc_3434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Footer Placeholder 3"/>
          <p:cNvSpPr>
            <a:spLocks noGrp="1"/>
          </p:cNvSpPr>
          <p:nvPr>
            <p:ph type="ftr" idx="10"/>
          </p:nvPr>
        </p:nvSpPr>
        <p:spPr>
          <a:xfrm>
            <a:off x="914400" y="3657600"/>
            <a:ext cx="7239000" cy="1752600"/>
          </a:xfrm>
        </p:spPr>
        <p:txBody>
          <a:bodyPr/>
          <a:lstStyle/>
          <a:p>
            <a:pPr>
              <a:defRPr/>
            </a:pPr>
            <a:r>
              <a:rPr lang="en-GB" sz="1800" dirty="0" smtClean="0"/>
              <a:t>ns-3 training, June 2017</a:t>
            </a:r>
            <a:endParaRPr lang="en-GB" sz="2400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subTitle" idx="4294967295"/>
          </p:nvPr>
        </p:nvSpPr>
        <p:spPr>
          <a:xfrm>
            <a:off x="533400" y="2514600"/>
            <a:ext cx="7620000" cy="2819400"/>
          </a:xfrm>
        </p:spPr>
        <p:txBody>
          <a:bodyPr anchor="t"/>
          <a:lstStyle/>
          <a:p>
            <a:pPr marL="0" indent="0" algn="ctr" eaLnBrk="1" hangingPunct="1"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r>
              <a:rPr lang="en-US" b="1" dirty="0" smtClean="0">
                <a:solidFill>
                  <a:srgbClr val="006600"/>
                </a:solidFill>
                <a:ea typeface="+mj-ea"/>
                <a:cs typeface="+mj-cs"/>
              </a:rPr>
              <a:t>ns-3 Training</a:t>
            </a:r>
            <a:endParaRPr lang="en-GB" dirty="0"/>
          </a:p>
          <a:p>
            <a:pPr algn="ctr" eaLnBrk="1" hangingPunct="1">
              <a:spcBef>
                <a:spcPts val="800"/>
              </a:spcBef>
              <a:buClr>
                <a:srgbClr val="000000"/>
              </a:buCl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endParaRPr lang="en-GB" dirty="0" smtClean="0"/>
          </a:p>
          <a:p>
            <a:pPr algn="ctr" eaLnBrk="1" hangingPunct="1">
              <a:spcBef>
                <a:spcPts val="800"/>
              </a:spcBef>
              <a:buClr>
                <a:srgbClr val="000000"/>
              </a:buCl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endParaRPr lang="en-GB" dirty="0"/>
          </a:p>
          <a:p>
            <a:pPr algn="ctr" eaLnBrk="1" hangingPunct="1">
              <a:spcBef>
                <a:spcPts val="800"/>
              </a:spcBef>
              <a:buClr>
                <a:srgbClr val="000000"/>
              </a:buClr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Propagation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Propagation Loss</a:t>
            </a:r>
          </a:p>
          <a:p>
            <a:pPr lvl="1"/>
            <a:r>
              <a:rPr lang="en-US" dirty="0" smtClean="0"/>
              <a:t>ITUR1411, </a:t>
            </a:r>
            <a:r>
              <a:rPr lang="en-US" dirty="0" err="1" smtClean="0"/>
              <a:t>LogDistance</a:t>
            </a:r>
            <a:r>
              <a:rPr lang="en-US" dirty="0" smtClean="0"/>
              <a:t>, </a:t>
            </a:r>
            <a:r>
              <a:rPr lang="en-US" dirty="0" err="1" smtClean="0"/>
              <a:t>ThreeLogDistance</a:t>
            </a:r>
            <a:r>
              <a:rPr lang="en-US" dirty="0" smtClean="0"/>
              <a:t>, Range, </a:t>
            </a:r>
            <a:r>
              <a:rPr lang="en-US" dirty="0" err="1" smtClean="0"/>
              <a:t>TwoRayGround</a:t>
            </a:r>
            <a:r>
              <a:rPr lang="en-US" dirty="0" smtClean="0"/>
              <a:t>, </a:t>
            </a:r>
            <a:r>
              <a:rPr lang="en-US" dirty="0" err="1" smtClean="0"/>
              <a:t>Friis</a:t>
            </a:r>
            <a:endParaRPr lang="en-US" dirty="0" smtClean="0"/>
          </a:p>
          <a:p>
            <a:pPr lvl="1"/>
            <a:r>
              <a:rPr lang="en-US" dirty="0" err="1" smtClean="0"/>
              <a:t>Nakagami</a:t>
            </a:r>
            <a:r>
              <a:rPr lang="en-US" dirty="0" smtClean="0"/>
              <a:t>, Jakes</a:t>
            </a:r>
          </a:p>
          <a:p>
            <a:pPr lvl="1"/>
            <a:r>
              <a:rPr lang="en-US" dirty="0" smtClean="0"/>
              <a:t>Obstacle model (*)</a:t>
            </a:r>
          </a:p>
          <a:p>
            <a:endParaRPr lang="en-US" dirty="0"/>
          </a:p>
          <a:p>
            <a:r>
              <a:rPr lang="en-US" dirty="0" smtClean="0"/>
              <a:t>Propagation Delay</a:t>
            </a:r>
          </a:p>
          <a:p>
            <a:pPr lvl="1"/>
            <a:r>
              <a:rPr lang="en-US" dirty="0" smtClean="0"/>
              <a:t>Constant Speed</a:t>
            </a:r>
          </a:p>
          <a:p>
            <a:pPr lvl="1"/>
            <a:r>
              <a:rPr lang="en-US" dirty="0" smtClean="0"/>
              <a:t>Random</a:t>
            </a:r>
          </a:p>
          <a:p>
            <a:endParaRPr lang="en-US" dirty="0"/>
          </a:p>
          <a:p>
            <a:r>
              <a:rPr lang="en-US" dirty="0" smtClean="0">
                <a:solidFill>
                  <a:schemeClr val="tx1"/>
                </a:solidFill>
              </a:rPr>
              <a:t>Be careful </a:t>
            </a:r>
            <a:r>
              <a:rPr lang="en-US" dirty="0" smtClean="0"/>
              <a:t>when </a:t>
            </a:r>
            <a:r>
              <a:rPr lang="en-US" dirty="0"/>
              <a:t>using </a:t>
            </a:r>
            <a:r>
              <a:rPr lang="en-US" dirty="0" err="1" smtClean="0">
                <a:solidFill>
                  <a:schemeClr val="accent5"/>
                </a:solidFill>
                <a:latin typeface="Consolas"/>
                <a:cs typeface="Consolas"/>
              </a:rPr>
              <a:t>YansWifiChannelHelper</a:t>
            </a:r>
            <a:r>
              <a:rPr lang="en-US" dirty="0" smtClean="0">
                <a:solidFill>
                  <a:schemeClr val="accent5"/>
                </a:solidFill>
                <a:latin typeface="Consolas"/>
                <a:cs typeface="Consolas"/>
              </a:rPr>
              <a:t>::Default()</a:t>
            </a:r>
            <a:r>
              <a:rPr lang="en-US" dirty="0" smtClean="0">
                <a:solidFill>
                  <a:schemeClr val="accent5"/>
                </a:solidFill>
                <a:cs typeface="Consolas"/>
              </a:rPr>
              <a:t> </a:t>
            </a:r>
            <a:r>
              <a:rPr lang="en-US" dirty="0" smtClean="0">
                <a:cs typeface="Consolas"/>
              </a:rPr>
              <a:t>the </a:t>
            </a:r>
            <a:r>
              <a:rPr lang="en-US" dirty="0" err="1" smtClean="0">
                <a:cs typeface="Consolas"/>
              </a:rPr>
              <a:t>LogDistance</a:t>
            </a:r>
            <a:r>
              <a:rPr lang="en-US" dirty="0" smtClean="0">
                <a:cs typeface="Consolas"/>
              </a:rPr>
              <a:t> propagation model is added. Calling </a:t>
            </a:r>
            <a:r>
              <a:rPr lang="en-US" dirty="0" err="1" smtClean="0">
                <a:solidFill>
                  <a:schemeClr val="accent1"/>
                </a:solidFill>
                <a:latin typeface="Consolas"/>
                <a:cs typeface="Consolas"/>
              </a:rPr>
              <a:t>AddPropagationLoss</a:t>
            </a:r>
            <a:r>
              <a:rPr lang="en-US" dirty="0" smtClean="0">
                <a:solidFill>
                  <a:srgbClr val="94C600"/>
                </a:solidFill>
                <a:latin typeface="Consolas"/>
                <a:cs typeface="Consolas"/>
              </a:rPr>
              <a:t>()</a:t>
            </a:r>
            <a:r>
              <a:rPr lang="en-US" dirty="0" smtClean="0">
                <a:solidFill>
                  <a:srgbClr val="94C600"/>
                </a:solidFill>
                <a:cs typeface="Consolas"/>
              </a:rPr>
              <a:t> </a:t>
            </a:r>
            <a:r>
              <a:rPr lang="en-US" dirty="0" smtClean="0">
                <a:cs typeface="Consolas"/>
              </a:rPr>
              <a:t>again will add a </a:t>
            </a:r>
            <a:r>
              <a:rPr lang="en-US" i="1" dirty="0" smtClean="0">
                <a:cs typeface="Consolas"/>
              </a:rPr>
              <a:t>second</a:t>
            </a:r>
            <a:r>
              <a:rPr lang="en-US" dirty="0" smtClean="0">
                <a:cs typeface="Consolas"/>
              </a:rPr>
              <a:t> propagation loss model.</a:t>
            </a:r>
            <a:endParaRPr lang="en-US" i="1" dirty="0">
              <a:latin typeface="Consolas"/>
              <a:cs typeface="Consola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81399" y="6277505"/>
            <a:ext cx="2296487" cy="460375"/>
          </a:xfrm>
        </p:spPr>
        <p:txBody>
          <a:bodyPr/>
          <a:lstStyle/>
          <a:p>
            <a:r>
              <a:rPr lang="en-US" b="1" smtClean="0"/>
              <a:t>ns-3 training, June 2017</a:t>
            </a:r>
            <a:endParaRPr lang="en-US" b="1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259FED-E9AC-A34F-A9FE-B6AFC9605985}" type="slidenum">
              <a:rPr lang="en-US" smtClean="0"/>
              <a:t>10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877887" y="2796867"/>
            <a:ext cx="30403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4"/>
                </a:solidFill>
              </a:rPr>
              <a:t>(*) Presented in WNS3 2015</a:t>
            </a:r>
            <a:endParaRPr lang="en-US" sz="1400" dirty="0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2260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Communication Range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Depends on many factors</a:t>
            </a:r>
          </a:p>
          <a:p>
            <a:pPr lvl="1"/>
            <a:r>
              <a:rPr lang="en-US" sz="2400" dirty="0" smtClean="0"/>
              <a:t>Propagation loss model and PHY configuration</a:t>
            </a:r>
          </a:p>
          <a:p>
            <a:pPr lvl="1"/>
            <a:r>
              <a:rPr lang="en-US" sz="2400" dirty="0" smtClean="0"/>
              <a:t>Frame size (big </a:t>
            </a:r>
            <a:r>
              <a:rPr lang="en-US" sz="2400" dirty="0" err="1" smtClean="0"/>
              <a:t>vs</a:t>
            </a:r>
            <a:r>
              <a:rPr lang="en-US" sz="2400" dirty="0" smtClean="0"/>
              <a:t> small)</a:t>
            </a:r>
          </a:p>
          <a:p>
            <a:pPr lvl="1"/>
            <a:r>
              <a:rPr lang="en-US" sz="2400" dirty="0" smtClean="0"/>
              <a:t>Transmission mode (6Mbps </a:t>
            </a:r>
            <a:r>
              <a:rPr lang="en-US" sz="2400" dirty="0" err="1" smtClean="0"/>
              <a:t>vs</a:t>
            </a:r>
            <a:r>
              <a:rPr lang="en-US" sz="2400" dirty="0" smtClean="0"/>
              <a:t> 54 Mbps)</a:t>
            </a:r>
          </a:p>
          <a:p>
            <a:pPr lvl="1"/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81400" y="6332538"/>
            <a:ext cx="2101850" cy="460375"/>
          </a:xfrm>
        </p:spPr>
        <p:txBody>
          <a:bodyPr/>
          <a:lstStyle/>
          <a:p>
            <a:r>
              <a:rPr lang="en-US" b="1" smtClean="0"/>
              <a:t>ns-3 training, June 2017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259FED-E9AC-A34F-A9FE-B6AFC9605985}" type="slidenum">
              <a:rPr lang="en-US" smtClean="0"/>
              <a:t>11</a:t>
            </a:fld>
            <a:endParaRPr lang="en-US" dirty="0"/>
          </a:p>
        </p:txBody>
      </p:sp>
      <p:pic>
        <p:nvPicPr>
          <p:cNvPr id="6" name="Picture 5" descr="Screen Shot 2015-04-20 at 13.30.28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102" y="3650376"/>
            <a:ext cx="4506120" cy="2475787"/>
          </a:xfrm>
          <a:prstGeom prst="rect">
            <a:avLst/>
          </a:prstGeom>
        </p:spPr>
      </p:pic>
      <p:pic>
        <p:nvPicPr>
          <p:cNvPr id="7" name="Picture 6" descr="Screen Shot 2015-04-20 at 13.31.00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5562" y="3650375"/>
            <a:ext cx="4333771" cy="2475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5346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Wi-Fi Architecture</a:t>
            </a:r>
            <a:endParaRPr lang="en-US" dirty="0"/>
          </a:p>
        </p:txBody>
      </p:sp>
      <p:pic>
        <p:nvPicPr>
          <p:cNvPr id="1026" name="Picture 2" descr="_images/WifiArchitectu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600200"/>
            <a:ext cx="6324600" cy="4662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53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High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Presently</a:t>
            </a:r>
            <a:r>
              <a:rPr lang="en-US" dirty="0"/>
              <a:t>, three MAC high models</a:t>
            </a:r>
          </a:p>
          <a:p>
            <a:pPr lvl="1"/>
            <a:r>
              <a:rPr lang="en-US" dirty="0" err="1" smtClean="0"/>
              <a:t>AdhocWifiMac</a:t>
            </a:r>
            <a:r>
              <a:rPr lang="en-US" dirty="0"/>
              <a:t>: simplest one</a:t>
            </a:r>
          </a:p>
          <a:p>
            <a:pPr lvl="1"/>
            <a:r>
              <a:rPr lang="en-US" dirty="0" err="1" smtClean="0"/>
              <a:t>ApWifiMac</a:t>
            </a:r>
            <a:r>
              <a:rPr lang="en-US" dirty="0"/>
              <a:t>: beacon, associations by STAs</a:t>
            </a:r>
          </a:p>
          <a:p>
            <a:pPr lvl="1"/>
            <a:r>
              <a:rPr lang="en-US" dirty="0" err="1" smtClean="0"/>
              <a:t>StaWifiMac</a:t>
            </a:r>
            <a:r>
              <a:rPr lang="en-US" dirty="0"/>
              <a:t>: association based on beacons</a:t>
            </a:r>
          </a:p>
          <a:p>
            <a:r>
              <a:rPr lang="en-US" dirty="0" smtClean="0"/>
              <a:t>All </a:t>
            </a:r>
            <a:r>
              <a:rPr lang="en-US" dirty="0"/>
              <a:t>inherit from </a:t>
            </a:r>
            <a:r>
              <a:rPr lang="en-US" dirty="0" err="1"/>
              <a:t>RegularWifiMac</a:t>
            </a:r>
            <a:r>
              <a:rPr lang="en-US" dirty="0"/>
              <a:t>, which handles </a:t>
            </a:r>
            <a:r>
              <a:rPr lang="en-US" dirty="0" err="1" smtClean="0"/>
              <a:t>QoS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/>
              <a:t>non-</a:t>
            </a:r>
            <a:r>
              <a:rPr lang="en-US" dirty="0" err="1"/>
              <a:t>QoS</a:t>
            </a:r>
            <a:r>
              <a:rPr lang="en-US" dirty="0"/>
              <a:t> </a:t>
            </a:r>
            <a:r>
              <a:rPr lang="en-US" dirty="0" smtClean="0"/>
              <a:t>support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65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Rate controls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The following rate control algorithms can be used by the MAC low layer</a:t>
            </a:r>
            <a:r>
              <a:rPr lang="en-US" sz="2400" dirty="0" smtClean="0"/>
              <a:t>:</a:t>
            </a:r>
            <a:endParaRPr lang="en-US" sz="2400" dirty="0"/>
          </a:p>
          <a:p>
            <a:r>
              <a:rPr lang="en-US" sz="2000" dirty="0"/>
              <a:t>Algorithms found in real devices:</a:t>
            </a:r>
          </a:p>
          <a:p>
            <a:pPr lvl="1"/>
            <a:r>
              <a:rPr lang="en-US" sz="1800" dirty="0" err="1"/>
              <a:t>ArfWifiManager</a:t>
            </a:r>
            <a:r>
              <a:rPr lang="en-US" sz="1800" dirty="0"/>
              <a:t> (default for </a:t>
            </a:r>
            <a:r>
              <a:rPr lang="en-US" sz="1800" dirty="0" err="1"/>
              <a:t>WifiHelper</a:t>
            </a:r>
            <a:r>
              <a:rPr lang="en-US" sz="1800" dirty="0"/>
              <a:t>), </a:t>
            </a:r>
            <a:r>
              <a:rPr lang="en-US" sz="1800" dirty="0" err="1"/>
              <a:t>OnoeWifiManager</a:t>
            </a:r>
            <a:r>
              <a:rPr lang="en-US" sz="1800" dirty="0"/>
              <a:t>, </a:t>
            </a:r>
            <a:r>
              <a:rPr lang="en-US" sz="1800" dirty="0" err="1"/>
              <a:t>ConstantRateWifiManager</a:t>
            </a:r>
            <a:r>
              <a:rPr lang="en-US" sz="1800" dirty="0"/>
              <a:t>, </a:t>
            </a:r>
            <a:r>
              <a:rPr lang="en-US" sz="1800" dirty="0" err="1" smtClean="0"/>
              <a:t>MinstrelWifiManager</a:t>
            </a:r>
            <a:r>
              <a:rPr lang="en-US" sz="1800" dirty="0" smtClean="0"/>
              <a:t>, </a:t>
            </a:r>
            <a:r>
              <a:rPr lang="en-US" sz="1800" dirty="0" err="1" smtClean="0"/>
              <a:t>MinstrelHtWifiManager</a:t>
            </a:r>
            <a:endParaRPr lang="en-US" sz="1800" dirty="0"/>
          </a:p>
          <a:p>
            <a:r>
              <a:rPr lang="en-US" sz="2000" dirty="0"/>
              <a:t>Algorithms in literature:</a:t>
            </a:r>
          </a:p>
          <a:p>
            <a:pPr lvl="1"/>
            <a:r>
              <a:rPr lang="en-US" sz="1800" dirty="0" err="1"/>
              <a:t>IdealWifiManager</a:t>
            </a:r>
            <a:r>
              <a:rPr lang="en-US" sz="1800" dirty="0"/>
              <a:t>, </a:t>
            </a:r>
            <a:r>
              <a:rPr lang="en-US" sz="1800" dirty="0" err="1"/>
              <a:t>AarfWifiManager</a:t>
            </a:r>
            <a:r>
              <a:rPr lang="en-US" sz="1800" dirty="0"/>
              <a:t>, </a:t>
            </a:r>
            <a:r>
              <a:rPr lang="en-US" sz="1800" dirty="0" err="1"/>
              <a:t>AmrrWifiManager</a:t>
            </a:r>
            <a:r>
              <a:rPr lang="en-US" sz="1800" dirty="0"/>
              <a:t>, </a:t>
            </a:r>
            <a:r>
              <a:rPr lang="en-US" sz="1800" dirty="0" err="1"/>
              <a:t>CaraWifiManager</a:t>
            </a:r>
            <a:r>
              <a:rPr lang="en-US" sz="1800" dirty="0"/>
              <a:t>, </a:t>
            </a:r>
            <a:r>
              <a:rPr lang="en-US" sz="1800" dirty="0" err="1"/>
              <a:t>RraaWifiManager</a:t>
            </a:r>
            <a:r>
              <a:rPr lang="en-US" sz="1800" dirty="0"/>
              <a:t>, </a:t>
            </a:r>
            <a:r>
              <a:rPr lang="en-US" sz="1800" dirty="0" err="1"/>
              <a:t>AarfcdWifiManager</a:t>
            </a:r>
            <a:r>
              <a:rPr lang="en-US" sz="1800" dirty="0"/>
              <a:t>, </a:t>
            </a:r>
            <a:r>
              <a:rPr lang="en-US" sz="1800" dirty="0" err="1"/>
              <a:t>ParfWifiManager</a:t>
            </a:r>
            <a:r>
              <a:rPr lang="en-US" sz="1800" dirty="0"/>
              <a:t>, </a:t>
            </a:r>
            <a:r>
              <a:rPr lang="en-US" sz="1800" dirty="0" err="1"/>
              <a:t>AparfWifiManager</a:t>
            </a:r>
            <a:r>
              <a:rPr lang="en-US" sz="1800" dirty="0"/>
              <a:t> </a:t>
            </a:r>
            <a:endParaRPr lang="en-US" sz="2000" dirty="0"/>
          </a:p>
          <a:p>
            <a:r>
              <a:rPr lang="en-US" sz="2000" dirty="0"/>
              <a:t>Example use of constant rate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err="1">
                <a:latin typeface="Consolas"/>
                <a:cs typeface="Consolas"/>
              </a:rPr>
              <a:t>std</a:t>
            </a:r>
            <a:r>
              <a:rPr lang="en-US" sz="1800" dirty="0">
                <a:latin typeface="Consolas"/>
                <a:cs typeface="Consolas"/>
              </a:rPr>
              <a:t>::string </a:t>
            </a:r>
            <a:r>
              <a:rPr lang="en-US" sz="1800" dirty="0" err="1">
                <a:latin typeface="Consolas"/>
                <a:cs typeface="Consolas"/>
              </a:rPr>
              <a:t>phyMode</a:t>
            </a:r>
            <a:r>
              <a:rPr lang="en-US" sz="1800" dirty="0">
                <a:latin typeface="Consolas"/>
                <a:cs typeface="Consolas"/>
              </a:rPr>
              <a:t> ("OfdmRate54Mbps");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 err="1">
                <a:latin typeface="Consolas"/>
                <a:cs typeface="Consolas"/>
              </a:rPr>
              <a:t>wifi.SetRemoteStationManager</a:t>
            </a:r>
            <a:r>
              <a:rPr lang="en-US" sz="1800" dirty="0">
                <a:latin typeface="Consolas"/>
                <a:cs typeface="Consolas"/>
              </a:rPr>
              <a:t> ("ns3::</a:t>
            </a:r>
            <a:r>
              <a:rPr lang="en-US" sz="1800" dirty="0" err="1">
                <a:latin typeface="Consolas"/>
                <a:cs typeface="Consolas"/>
              </a:rPr>
              <a:t>ConstantRateWifiManager</a:t>
            </a:r>
            <a:r>
              <a:rPr lang="en-US" sz="1800" dirty="0">
                <a:latin typeface="Consolas"/>
                <a:cs typeface="Consolas"/>
              </a:rPr>
              <a:t>",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/>
                <a:cs typeface="Consolas"/>
              </a:rPr>
              <a:t>						  "</a:t>
            </a:r>
            <a:r>
              <a:rPr lang="en-US" sz="1800" dirty="0" err="1">
                <a:latin typeface="Consolas"/>
                <a:cs typeface="Consolas"/>
              </a:rPr>
              <a:t>DataMode</a:t>
            </a:r>
            <a:r>
              <a:rPr lang="en-US" sz="1800" dirty="0">
                <a:latin typeface="Consolas"/>
                <a:cs typeface="Consolas"/>
              </a:rPr>
              <a:t>",</a:t>
            </a:r>
            <a:r>
              <a:rPr lang="en-US" sz="1800" dirty="0" err="1">
                <a:latin typeface="Consolas"/>
                <a:cs typeface="Consolas"/>
              </a:rPr>
              <a:t>StringValue</a:t>
            </a:r>
            <a:r>
              <a:rPr lang="en-US" sz="1800" dirty="0">
                <a:latin typeface="Consolas"/>
                <a:cs typeface="Consolas"/>
              </a:rPr>
              <a:t> (</a:t>
            </a:r>
            <a:r>
              <a:rPr lang="en-US" sz="1800" dirty="0" err="1">
                <a:latin typeface="Consolas"/>
                <a:cs typeface="Consolas"/>
              </a:rPr>
              <a:t>phyMode</a:t>
            </a:r>
            <a:r>
              <a:rPr lang="en-US" sz="1800" dirty="0">
                <a:latin typeface="Consolas"/>
                <a:cs typeface="Consolas"/>
              </a:rPr>
              <a:t>),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/>
                <a:cs typeface="Consolas"/>
              </a:rPr>
              <a:t>						  "</a:t>
            </a:r>
            <a:r>
              <a:rPr lang="en-US" sz="1800" dirty="0" err="1">
                <a:latin typeface="Consolas"/>
                <a:cs typeface="Consolas"/>
              </a:rPr>
              <a:t>ControlMode</a:t>
            </a:r>
            <a:r>
              <a:rPr lang="en-US" sz="1800" dirty="0">
                <a:latin typeface="Consolas"/>
                <a:cs typeface="Consolas"/>
              </a:rPr>
              <a:t>",</a:t>
            </a:r>
            <a:r>
              <a:rPr lang="en-US" sz="1800" dirty="0" err="1">
                <a:latin typeface="Consolas"/>
                <a:cs typeface="Consolas"/>
              </a:rPr>
              <a:t>StringValue</a:t>
            </a:r>
            <a:r>
              <a:rPr lang="en-US" sz="1800" dirty="0">
                <a:latin typeface="Consolas"/>
                <a:cs typeface="Consolas"/>
              </a:rPr>
              <a:t> (</a:t>
            </a:r>
            <a:r>
              <a:rPr lang="en-US" sz="1800" dirty="0" err="1">
                <a:latin typeface="Consolas"/>
                <a:cs typeface="Consolas"/>
              </a:rPr>
              <a:t>phyMode</a:t>
            </a:r>
            <a:r>
              <a:rPr lang="en-US" sz="1800" dirty="0">
                <a:latin typeface="Consolas"/>
                <a:cs typeface="Consolas"/>
              </a:rPr>
              <a:t>)); </a:t>
            </a:r>
          </a:p>
        </p:txBody>
      </p:sp>
    </p:spTree>
    <p:extLst>
      <p:ext uri="{BB962C8B-B14F-4D97-AF65-F5344CB8AC3E}">
        <p14:creationId xmlns:p14="http://schemas.microsoft.com/office/powerpoint/2010/main" val="3865163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MAC Middle/Low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6356"/>
            <a:ext cx="8197850" cy="4872038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/>
              <a:t>Three </a:t>
            </a:r>
            <a:r>
              <a:rPr lang="en-US" sz="2800" dirty="0" smtClean="0"/>
              <a:t>components:</a:t>
            </a:r>
            <a:endParaRPr lang="en-US" sz="2800" dirty="0"/>
          </a:p>
          <a:p>
            <a:r>
              <a:rPr lang="en-US" sz="2800" dirty="0" err="1" smtClean="0"/>
              <a:t>MacLow</a:t>
            </a:r>
            <a:endParaRPr lang="en-US" sz="2800" dirty="0"/>
          </a:p>
          <a:p>
            <a:pPr lvl="1"/>
            <a:r>
              <a:rPr lang="en-US" sz="2400" dirty="0" smtClean="0"/>
              <a:t>RTS/CTS/DATA/ACK transactions</a:t>
            </a:r>
          </a:p>
          <a:p>
            <a:pPr lvl="1"/>
            <a:r>
              <a:rPr lang="en-US" sz="2400" dirty="0" smtClean="0"/>
              <a:t>Aggregation, Block </a:t>
            </a:r>
            <a:r>
              <a:rPr lang="en-US" sz="2400" dirty="0" err="1" smtClean="0"/>
              <a:t>acks</a:t>
            </a:r>
            <a:endParaRPr lang="en-US" sz="2400" dirty="0"/>
          </a:p>
          <a:p>
            <a:r>
              <a:rPr lang="en-US" sz="2800" dirty="0" err="1" smtClean="0"/>
              <a:t>DcfManager</a:t>
            </a:r>
            <a:endParaRPr lang="en-US" sz="2800" dirty="0"/>
          </a:p>
          <a:p>
            <a:pPr lvl="1"/>
            <a:r>
              <a:rPr lang="en-US" sz="2400" dirty="0" smtClean="0"/>
              <a:t>implements </a:t>
            </a:r>
            <a:r>
              <a:rPr lang="en-US" sz="2400" dirty="0"/>
              <a:t>the DCF</a:t>
            </a:r>
          </a:p>
          <a:p>
            <a:r>
              <a:rPr lang="en-US" sz="2800" dirty="0" err="1" smtClean="0"/>
              <a:t>DcaTxop</a:t>
            </a:r>
            <a:r>
              <a:rPr lang="en-US" sz="2800" dirty="0" smtClean="0"/>
              <a:t> </a:t>
            </a:r>
            <a:r>
              <a:rPr lang="en-US" sz="2800" dirty="0"/>
              <a:t>and </a:t>
            </a:r>
            <a:r>
              <a:rPr lang="en-US" sz="2800" dirty="0" err="1"/>
              <a:t>EdcaTxopN</a:t>
            </a:r>
            <a:r>
              <a:rPr lang="en-US" sz="2800" dirty="0"/>
              <a:t>:</a:t>
            </a:r>
          </a:p>
          <a:p>
            <a:pPr lvl="1"/>
            <a:r>
              <a:rPr lang="en-US" sz="2400" dirty="0" smtClean="0"/>
              <a:t>One </a:t>
            </a:r>
            <a:r>
              <a:rPr lang="en-US" sz="2400" dirty="0"/>
              <a:t>for </a:t>
            </a:r>
            <a:r>
              <a:rPr lang="en-US" sz="2400" dirty="0" err="1"/>
              <a:t>NQoS</a:t>
            </a:r>
            <a:r>
              <a:rPr lang="en-US" sz="2400" dirty="0"/>
              <a:t>, the other for </a:t>
            </a:r>
            <a:r>
              <a:rPr lang="en-US" sz="2400" dirty="0" err="1"/>
              <a:t>QoS</a:t>
            </a:r>
            <a:endParaRPr lang="en-US" sz="2400" dirty="0"/>
          </a:p>
          <a:p>
            <a:pPr lvl="1"/>
            <a:r>
              <a:rPr lang="en-US" sz="2400" dirty="0" smtClean="0"/>
              <a:t>Packet </a:t>
            </a:r>
            <a:r>
              <a:rPr lang="en-US" sz="2400" dirty="0"/>
              <a:t>queue</a:t>
            </a:r>
          </a:p>
          <a:p>
            <a:pPr lvl="1"/>
            <a:r>
              <a:rPr lang="en-US" sz="2400" dirty="0" smtClean="0"/>
              <a:t>Fragmentation/Retransmissions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68332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layer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</a:t>
            </a:r>
            <a:r>
              <a:rPr lang="en-US" dirty="0"/>
              <a:t>AGC model</a:t>
            </a:r>
          </a:p>
          <a:p>
            <a:r>
              <a:rPr lang="en-US" dirty="0" smtClean="0"/>
              <a:t>Sync </a:t>
            </a:r>
            <a:r>
              <a:rPr lang="en-US" dirty="0"/>
              <a:t>on first RX with energy &gt; </a:t>
            </a:r>
            <a:r>
              <a:rPr lang="en-US" dirty="0" smtClean="0"/>
              <a:t>detection threshold</a:t>
            </a:r>
            <a:endParaRPr lang="en-US" dirty="0"/>
          </a:p>
          <a:p>
            <a:r>
              <a:rPr lang="en-US" dirty="0" smtClean="0"/>
              <a:t>Collision</a:t>
            </a:r>
            <a:r>
              <a:rPr lang="en-US" dirty="0"/>
              <a:t>: the error model </a:t>
            </a:r>
            <a:r>
              <a:rPr lang="en-US" dirty="0" smtClean="0"/>
              <a:t>will likely cause a </a:t>
            </a:r>
            <a:r>
              <a:rPr lang="en-US" dirty="0"/>
              <a:t>drop </a:t>
            </a:r>
            <a:r>
              <a:rPr lang="en-US" dirty="0" smtClean="0"/>
              <a:t>of the </a:t>
            </a:r>
            <a:r>
              <a:rPr lang="en-US" dirty="0"/>
              <a:t>packet</a:t>
            </a:r>
          </a:p>
          <a:p>
            <a:r>
              <a:rPr lang="en-US" dirty="0" smtClean="0"/>
              <a:t>No </a:t>
            </a:r>
            <a:r>
              <a:rPr lang="en-US" dirty="0"/>
              <a:t>capture effect: won’t re-sync on a stronger packet</a:t>
            </a:r>
          </a:p>
        </p:txBody>
      </p:sp>
    </p:spTree>
    <p:extLst>
      <p:ext uri="{BB962C8B-B14F-4D97-AF65-F5344CB8AC3E}">
        <p14:creationId xmlns:p14="http://schemas.microsoft.com/office/powerpoint/2010/main" val="840403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Error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Based on analytical models with error bounds</a:t>
            </a:r>
          </a:p>
          <a:p>
            <a:r>
              <a:rPr lang="en-US" sz="2400" dirty="0" smtClean="0"/>
              <a:t>Three implementations with different bounds:  </a:t>
            </a:r>
            <a:r>
              <a:rPr lang="en-US" sz="2400" dirty="0" err="1" smtClean="0"/>
              <a:t>YansErrorRateModel</a:t>
            </a:r>
            <a:r>
              <a:rPr lang="en-US" sz="2400" dirty="0" smtClean="0"/>
              <a:t>, </a:t>
            </a:r>
            <a:r>
              <a:rPr lang="en-US" sz="2400" dirty="0" err="1" smtClean="0"/>
              <a:t>NistErrorRateModel</a:t>
            </a:r>
            <a:r>
              <a:rPr lang="en-US" sz="2400" dirty="0" smtClean="0"/>
              <a:t>, </a:t>
            </a:r>
            <a:r>
              <a:rPr lang="en-US" sz="2400" dirty="0" err="1" smtClean="0"/>
              <a:t>DssErrorRateModel</a:t>
            </a:r>
            <a:endParaRPr lang="en-US" sz="2400" dirty="0"/>
          </a:p>
        </p:txBody>
      </p:sp>
      <p:pic>
        <p:nvPicPr>
          <p:cNvPr id="4098" name="Picture 2" descr="_images/clear-channe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844" y="3060859"/>
            <a:ext cx="4347481" cy="3043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_images/nist-frame-success-rat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125" y="3091657"/>
            <a:ext cx="4303484" cy="30124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622707" y="5982772"/>
            <a:ext cx="31085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NistErrorRateModel</a:t>
            </a:r>
            <a:r>
              <a:rPr lang="en-US" dirty="0" smtClean="0">
                <a:solidFill>
                  <a:schemeClr val="tx1"/>
                </a:solidFill>
              </a:rPr>
              <a:t> (OFDM)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243658" y="6075105"/>
            <a:ext cx="23262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DsssErrorRateModel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96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Interference helper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SINR evaluated on chunk-by-chunk basis</a:t>
            </a:r>
            <a:endParaRPr lang="en-US" sz="2800" dirty="0"/>
          </a:p>
        </p:txBody>
      </p:sp>
      <p:pic>
        <p:nvPicPr>
          <p:cNvPr id="6146" name="Picture 2" descr="_images/sni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" y="1946030"/>
            <a:ext cx="4495800" cy="4336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9804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Configuring 802.11n/ac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Example programs include</a:t>
            </a:r>
          </a:p>
          <a:p>
            <a:pPr lvl="1"/>
            <a:r>
              <a:rPr lang="en-US" sz="2400" dirty="0" smtClean="0"/>
              <a:t>examples/wireless/ht-wifi-network.cc</a:t>
            </a:r>
          </a:p>
          <a:p>
            <a:pPr lvl="1"/>
            <a:r>
              <a:rPr lang="en-US" sz="2400" dirty="0" smtClean="0"/>
              <a:t>examples/wireless/vht-wifi-network.cc</a:t>
            </a:r>
          </a:p>
          <a:p>
            <a:pPr lvl="1"/>
            <a:r>
              <a:rPr lang="en-US" sz="2400" dirty="0" smtClean="0"/>
              <a:t>examples/wireless/wifi-aggregation.cc</a:t>
            </a:r>
          </a:p>
          <a:p>
            <a:r>
              <a:rPr lang="en-US" sz="2800" dirty="0" smtClean="0"/>
              <a:t>Setting the </a:t>
            </a:r>
            <a:r>
              <a:rPr lang="en-US" sz="2800" dirty="0" err="1" smtClean="0"/>
              <a:t>WifiPhyStandard</a:t>
            </a:r>
            <a:r>
              <a:rPr lang="en-US" sz="2800" dirty="0" smtClean="0"/>
              <a:t> will set most defaults reasonably</a:t>
            </a:r>
            <a:endParaRPr lang="en-US" sz="2800" dirty="0"/>
          </a:p>
          <a:p>
            <a:pPr marL="400050" lvl="1" indent="0"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WifiHelper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wifi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400050" lvl="1" indent="0"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wifi.SetStandard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(WIFI_PHY_STANDARD_80211ac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400050" lvl="1" indent="0">
              <a:buNone/>
            </a:pP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WifiMacHelper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mac;</a:t>
            </a:r>
          </a:p>
          <a:p>
            <a:r>
              <a:rPr lang="en-US" sz="2800" dirty="0" smtClean="0"/>
              <a:t>802.11ac uses 80 MHz channel by default; 802.11n uses 20 MHz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9514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Wi-Fi in detail</a:t>
            </a:r>
          </a:p>
          <a:p>
            <a:pPr lvl="1"/>
            <a:r>
              <a:rPr lang="en-US" sz="2400" dirty="0"/>
              <a:t>Support of standard features</a:t>
            </a:r>
          </a:p>
          <a:p>
            <a:pPr lvl="1"/>
            <a:r>
              <a:rPr lang="en-US" sz="2400" dirty="0" smtClean="0"/>
              <a:t>Architecture</a:t>
            </a:r>
          </a:p>
          <a:p>
            <a:pPr lvl="1"/>
            <a:r>
              <a:rPr lang="en-US" sz="2400" dirty="0" smtClean="0"/>
              <a:t>Configuration via helpers</a:t>
            </a:r>
          </a:p>
          <a:p>
            <a:r>
              <a:rPr lang="en-US" sz="2800" dirty="0" smtClean="0"/>
              <a:t>Advanced use case:  LAA-</a:t>
            </a:r>
            <a:r>
              <a:rPr lang="en-US" sz="2800" dirty="0" err="1" smtClean="0"/>
              <a:t>Wifi</a:t>
            </a:r>
            <a:r>
              <a:rPr lang="en-US" sz="2800" dirty="0" smtClean="0"/>
              <a:t>-Coexistence</a:t>
            </a:r>
          </a:p>
          <a:p>
            <a:pPr lvl="1"/>
            <a:r>
              <a:rPr lang="en-US" sz="2400" dirty="0" err="1" smtClean="0"/>
              <a:t>SpectrumWifiPhy</a:t>
            </a:r>
            <a:endParaRPr lang="en-US" sz="2400" dirty="0" smtClean="0"/>
          </a:p>
          <a:p>
            <a:pPr lvl="1"/>
            <a:r>
              <a:rPr lang="en-US" sz="2400" dirty="0" smtClean="0"/>
              <a:t>Adding a LBT Access Manager</a:t>
            </a:r>
          </a:p>
          <a:p>
            <a:pPr lvl="1"/>
            <a:r>
              <a:rPr lang="en-US" sz="2400" dirty="0" smtClean="0"/>
              <a:t>Scenario support</a:t>
            </a:r>
          </a:p>
          <a:p>
            <a:pPr lvl="1"/>
            <a:r>
              <a:rPr lang="en-US" sz="2400" dirty="0" smtClean="0"/>
              <a:t>Output data processing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52418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802.11n/ac rate controls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Possible options are </a:t>
            </a:r>
            <a:r>
              <a:rPr lang="en-US" dirty="0" err="1" smtClean="0"/>
              <a:t>IdealWifiManager</a:t>
            </a:r>
            <a:r>
              <a:rPr lang="en-US" dirty="0" smtClean="0"/>
              <a:t>, </a:t>
            </a:r>
            <a:r>
              <a:rPr lang="en-US" dirty="0" err="1" smtClean="0"/>
              <a:t>MinstrelHtWifiManager</a:t>
            </a:r>
            <a:r>
              <a:rPr lang="en-US" dirty="0" smtClean="0"/>
              <a:t>, and </a:t>
            </a:r>
            <a:r>
              <a:rPr lang="en-US" dirty="0" err="1" smtClean="0"/>
              <a:t>ConstantRateWifiManager</a:t>
            </a:r>
            <a:endParaRPr lang="en-US" dirty="0" smtClean="0"/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src/wifi/examples/ideal-wifi-manager-example.cc</a:t>
            </a:r>
          </a:p>
          <a:p>
            <a:pPr lvl="1"/>
            <a:r>
              <a:rPr lang="en-US" dirty="0" smtClean="0"/>
              <a:t>src/wifi/examples/minstrel-ht-wifi-manager-example.cc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2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output for </a:t>
            </a:r>
            <a:r>
              <a:rPr lang="en-US" dirty="0" err="1" smtClean="0"/>
              <a:t>MinstrelHt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/>
              <a:t>$ ./</a:t>
            </a:r>
            <a:r>
              <a:rPr lang="en-US" sz="1800" dirty="0" err="1"/>
              <a:t>waf</a:t>
            </a:r>
            <a:r>
              <a:rPr lang="en-US" sz="1800" dirty="0"/>
              <a:t> --run "minstrel-</a:t>
            </a:r>
            <a:r>
              <a:rPr lang="en-US" sz="1800" dirty="0" err="1"/>
              <a:t>ht</a:t>
            </a:r>
            <a:r>
              <a:rPr lang="en-US" sz="1800" dirty="0"/>
              <a:t>-</a:t>
            </a:r>
            <a:r>
              <a:rPr lang="en-US" sz="1800" dirty="0" err="1"/>
              <a:t>wifi</a:t>
            </a:r>
            <a:r>
              <a:rPr lang="en-US" sz="1800" dirty="0"/>
              <a:t>-manager-example --standard=802.11n-5GHz</a:t>
            </a:r>
            <a:r>
              <a:rPr lang="en-US" sz="1800" dirty="0" smtClean="0"/>
              <a:t>"</a:t>
            </a:r>
          </a:p>
          <a:p>
            <a:pPr marL="0" indent="0">
              <a:buNone/>
            </a:pPr>
            <a:r>
              <a:rPr lang="en-US" sz="1800" dirty="0" smtClean="0"/>
              <a:t>$ </a:t>
            </a:r>
            <a:r>
              <a:rPr lang="en-US" sz="1800" dirty="0" err="1" smtClean="0"/>
              <a:t>gnuplot</a:t>
            </a:r>
            <a:r>
              <a:rPr lang="en-US" sz="1800" dirty="0" smtClean="0"/>
              <a:t> </a:t>
            </a:r>
            <a:r>
              <a:rPr lang="en-US" sz="1800" dirty="0"/>
              <a:t>minstrel-ht-802.11n-5GHz-20MHz-LGI-1SS.plt</a:t>
            </a:r>
            <a:endParaRPr lang="en-US" sz="1800" dirty="0" smtClean="0"/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06" y="2025903"/>
            <a:ext cx="6095238" cy="45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550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::string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phyMode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("DsssRate1Mbps");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NodeContainer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ap.Create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(1);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NodeContainer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sta.Create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(2);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WifiHelper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wifi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wifi.SetStandard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(WIFI_PHY_STANDARD_80211b);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YansWifiPhyHelper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wifiPhy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YansWifiPhyHelper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::Default 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// ns-3 supports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RadioTap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and Prism tracing extensions for 802.11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wifiPhy.SetPcapDataLinkType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YansWifiPhyHelper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::DLT_IEEE802_11_RADIO);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YansWifiChannelHelper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wifiChannel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// reference loss must be changed since 802.11b is operating at 2.4GHz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wifiChannel.SetPropagationDelay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("ns3::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ConstantSpeedPropagationDelayModel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wifiChannel.AddPropagationLoss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("ns3::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LogDistancePropagationLossModel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"Exponent",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DoubleValue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(3.0),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  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ReferenceLoss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DoubleValue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(40.0459));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wifiPhy.SetChannel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wifiChannel.Create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());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43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configuration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5587"/>
            <a:ext cx="8197850" cy="4872038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// Add a non-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QoS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upper mac, and disable rate control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WifiMacHelper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wifiMac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wifi.SetRemoteStationManager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("ns3::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ConstantRateWifiManager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DataMode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StringValue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phyMode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    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ControlMode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StringValue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phyMode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// Setup the rest of the upper mac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Ssid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ssid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Ssid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wifi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-default");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// setup ap.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wifiMac.SetType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("ns3::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ApWifiMac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Ssid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SsidValue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ssid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NetDeviceContainer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apDevice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wifi.Install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wifiPhy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wifiMac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NetDeviceContainer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devices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apDevice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// setup sta.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wifiMac.SetType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("ns3::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StaWifiMac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Ssid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SsidValue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ssid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"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ActiveProbing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",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BooleanValue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(false));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NetDeviceContainer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staDevice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wifi.Install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wifiPhy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wifiMac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devices.Add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staDevice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360836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configuration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5587"/>
            <a:ext cx="8197850" cy="4872038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// Configure mobility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MobilityHelper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mobility;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ListPositionAllocator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positionAlloc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CreateObject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ListPositionAllocator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 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positionAlloc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-&gt;Add (Vector (0.0, 0.0, 0.0));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positionAlloc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-&gt;Add (Vector (5.0, 0.0, 0.0));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positionAlloc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-&gt;Add (Vector (0.0, 5.0, 0.0));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mobility.SetPositionAllocator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positionAlloc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mobility.SetMobilityModel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("ns3::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ConstantPositionMobilityModel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mobility.Install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mobility.Install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// other set up (e.g.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InternetStack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Application)</a:t>
            </a:r>
          </a:p>
        </p:txBody>
      </p:sp>
    </p:spTree>
    <p:extLst>
      <p:ext uri="{BB962C8B-B14F-4D97-AF65-F5344CB8AC3E}">
        <p14:creationId xmlns:p14="http://schemas.microsoft.com/office/powerpoint/2010/main" val="82740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Athstats</a:t>
            </a:r>
            <a:r>
              <a:rPr lang="en-US" dirty="0" smtClean="0"/>
              <a:t> helper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>
                <a:cs typeface="Courier New" panose="02070309020205020404" pitchFamily="49" charset="0"/>
              </a:rPr>
              <a:t>Hooks Wi-Fi traces to provide debugging similar to </a:t>
            </a:r>
            <a:r>
              <a:rPr lang="en-US" sz="1800" dirty="0" err="1" smtClean="0">
                <a:cs typeface="Courier New" panose="02070309020205020404" pitchFamily="49" charset="0"/>
              </a:rPr>
              <a:t>Madwifi</a:t>
            </a:r>
            <a:r>
              <a:rPr lang="en-US" sz="1800" dirty="0" smtClean="0">
                <a:cs typeface="Courier New" panose="02070309020205020404" pitchFamily="49" charset="0"/>
              </a:rPr>
              <a:t> drivers</a:t>
            </a:r>
          </a:p>
          <a:p>
            <a:pPr marL="0" indent="0">
              <a:buNone/>
            </a:pPr>
            <a:r>
              <a:rPr lang="en-US" sz="1800" dirty="0" smtClean="0">
                <a:cs typeface="Courier New" panose="02070309020205020404" pitchFamily="49" charset="0"/>
              </a:rPr>
              <a:t>Example </a:t>
            </a:r>
            <a:r>
              <a:rPr lang="en-US" sz="1800" dirty="0" err="1" smtClean="0">
                <a:cs typeface="Courier New" panose="02070309020205020404" pitchFamily="49" charset="0"/>
              </a:rPr>
              <a:t>athstats</a:t>
            </a:r>
            <a:r>
              <a:rPr lang="en-US" sz="1800" dirty="0" smtClean="0">
                <a:cs typeface="Courier New" panose="02070309020205020404" pitchFamily="49" charset="0"/>
              </a:rPr>
              <a:t> output from example 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./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waf</a:t>
            </a:r>
            <a:r>
              <a:rPr lang="en-US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--run </a:t>
            </a:r>
            <a:r>
              <a:rPr lang="en-US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wifi-ap</a:t>
            </a:r>
            <a:endParaRPr lang="en-US" sz="1800" dirty="0" smtClean="0"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2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m_txCount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m_rxCount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unused  short  long exceeded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rxError</a:t>
            </a: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0        0       0       0       0      0      0      0       0    0   0M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0       60       0       0       0      0      0      0       0    0   0M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0      123       0       0       0      0      0      0       0    0   0M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0      122       0       0       0      0      0      0       0    0   0M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0      122       0       0       0      0      0      0       0    0   0M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0      122       0       0       0      0      0      0       0    0   0M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0      122       0       0       0      0      2      0       0    0   0M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0      122       0       0       0      0     23      0       0    0   0M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0      122       0       0       0      0     14      0       0    0   0M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0      122       0       0       0      0     14      0       0    0   0M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0      122       0       0       0      0     26      0       0    0   0M</a:t>
            </a:r>
          </a:p>
          <a:p>
            <a:pPr marL="0" indent="0"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      0      122       0       0       0      0     12      0       0    0   0M</a:t>
            </a:r>
          </a:p>
        </p:txBody>
      </p:sp>
    </p:spTree>
    <p:extLst>
      <p:ext uri="{BB962C8B-B14F-4D97-AF65-F5344CB8AC3E}">
        <p14:creationId xmlns:p14="http://schemas.microsoft.com/office/powerpoint/2010/main" val="427287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7900" y="3124200"/>
            <a:ext cx="4648200" cy="855662"/>
          </a:xfrm>
        </p:spPr>
        <p:txBody>
          <a:bodyPr/>
          <a:lstStyle/>
          <a:p>
            <a:r>
              <a:rPr lang="en-US" dirty="0" smtClean="0"/>
              <a:t>LTE/Wi-Fi Coexistence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5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case: LAA Wi-Fi Coexistence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ns-3 has been extended to support scenarios for LTE LAA/Wi-Fi Coexistence</a:t>
            </a:r>
          </a:p>
          <a:p>
            <a:r>
              <a:rPr lang="en-US" sz="2800" dirty="0" smtClean="0"/>
              <a:t>Methodology defined in 3GPP Technical Report TR36.889</a:t>
            </a:r>
          </a:p>
          <a:p>
            <a:r>
              <a:rPr lang="en-US" sz="2800" dirty="0" smtClean="0"/>
              <a:t>Enhancements needed:</a:t>
            </a:r>
          </a:p>
          <a:p>
            <a:pPr lvl="1"/>
            <a:r>
              <a:rPr lang="en-US" sz="2400" dirty="0" smtClean="0"/>
              <a:t>Wireless models (LBT access manager, </a:t>
            </a:r>
            <a:r>
              <a:rPr lang="en-US" sz="2400" dirty="0" err="1" smtClean="0"/>
              <a:t>SpectrumWifiPhy</a:t>
            </a:r>
            <a:r>
              <a:rPr lang="en-US" sz="2400" dirty="0" smtClean="0"/>
              <a:t>, propagation/fading models)</a:t>
            </a:r>
          </a:p>
          <a:p>
            <a:pPr lvl="1"/>
            <a:r>
              <a:rPr lang="en-US" sz="2400" dirty="0" smtClean="0"/>
              <a:t>Scenario support (traffic models)</a:t>
            </a:r>
          </a:p>
          <a:p>
            <a:pPr lvl="1"/>
            <a:r>
              <a:rPr lang="en-US" sz="2400" dirty="0" smtClean="0"/>
              <a:t>Output data processing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84753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Indoor 3GPP scenario</a:t>
            </a:r>
            <a:endParaRPr lang="en-US" dirty="0"/>
          </a:p>
        </p:txBody>
      </p:sp>
      <p:pic>
        <p:nvPicPr>
          <p:cNvPr id="191" name="Picture 19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371600"/>
            <a:ext cx="8763000" cy="3845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00182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Indoor scenario details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194445" y="1329531"/>
            <a:ext cx="4723360" cy="4872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3357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Wi-Fi Overview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err="1"/>
              <a:t>WiFi</a:t>
            </a:r>
            <a:r>
              <a:rPr lang="en-US" sz="2400" dirty="0"/>
              <a:t> module features</a:t>
            </a:r>
          </a:p>
          <a:p>
            <a:pPr lvl="1">
              <a:spcBef>
                <a:spcPts val="500"/>
              </a:spcBef>
            </a:pPr>
            <a:r>
              <a:rPr lang="en-US" sz="2000" dirty="0"/>
              <a:t>DCF implementation (Basic + RTS/CTS)</a:t>
            </a:r>
          </a:p>
          <a:p>
            <a:pPr lvl="1">
              <a:spcBef>
                <a:spcPts val="500"/>
              </a:spcBef>
            </a:pPr>
            <a:r>
              <a:rPr lang="en-US" sz="2000" dirty="0"/>
              <a:t>802.11 </a:t>
            </a:r>
            <a:r>
              <a:rPr lang="en-US" sz="2000" dirty="0" smtClean="0"/>
              <a:t>a/b/g/n/ac </a:t>
            </a:r>
            <a:r>
              <a:rPr lang="en-US" sz="2000" dirty="0"/>
              <a:t>(2.4 &amp; 5 GHz) PHY</a:t>
            </a:r>
          </a:p>
          <a:p>
            <a:pPr lvl="1">
              <a:spcBef>
                <a:spcPts val="500"/>
              </a:spcBef>
            </a:pPr>
            <a:r>
              <a:rPr lang="en-US" sz="2000" dirty="0"/>
              <a:t>MSDU/MPDU aggregation</a:t>
            </a:r>
          </a:p>
          <a:p>
            <a:pPr lvl="1">
              <a:spcBef>
                <a:spcPts val="500"/>
              </a:spcBef>
            </a:pPr>
            <a:r>
              <a:rPr lang="en-US" sz="2000" dirty="0" err="1"/>
              <a:t>QoS</a:t>
            </a:r>
            <a:r>
              <a:rPr lang="en-US" sz="2000" dirty="0"/>
              <a:t> support </a:t>
            </a:r>
            <a:r>
              <a:rPr lang="en-US" sz="2000" dirty="0" smtClean="0"/>
              <a:t>(EDCA)</a:t>
            </a:r>
            <a:endParaRPr lang="en-US" sz="2000" dirty="0"/>
          </a:p>
          <a:p>
            <a:pPr lvl="1">
              <a:spcBef>
                <a:spcPts val="500"/>
              </a:spcBef>
            </a:pPr>
            <a:r>
              <a:rPr lang="en-US" sz="2000" dirty="0"/>
              <a:t>Infrastructure and ad-hoc modes </a:t>
            </a:r>
          </a:p>
          <a:p>
            <a:pPr lvl="1">
              <a:spcBef>
                <a:spcPts val="500"/>
              </a:spcBef>
            </a:pPr>
            <a:r>
              <a:rPr lang="en-US" sz="2000" dirty="0" smtClean="0"/>
              <a:t>Many rate </a:t>
            </a:r>
            <a:r>
              <a:rPr lang="en-US" sz="2000" dirty="0"/>
              <a:t>adaptation algorithms </a:t>
            </a:r>
            <a:endParaRPr lang="en-US" sz="2000" dirty="0" smtClean="0"/>
          </a:p>
          <a:p>
            <a:pPr lvl="1">
              <a:spcBef>
                <a:spcPts val="500"/>
              </a:spcBef>
            </a:pPr>
            <a:r>
              <a:rPr lang="en-US" sz="2000" dirty="0" smtClean="0"/>
              <a:t>AWGN-based error models</a:t>
            </a:r>
          </a:p>
          <a:p>
            <a:r>
              <a:rPr lang="en-US" sz="2400" dirty="0" smtClean="0"/>
              <a:t>Unsupported features</a:t>
            </a:r>
          </a:p>
          <a:p>
            <a:pPr lvl="1">
              <a:spcBef>
                <a:spcPts val="500"/>
              </a:spcBef>
            </a:pPr>
            <a:r>
              <a:rPr lang="en-US" sz="2000" dirty="0" smtClean="0"/>
              <a:t>MIMO</a:t>
            </a:r>
          </a:p>
          <a:p>
            <a:pPr lvl="1">
              <a:spcBef>
                <a:spcPts val="500"/>
              </a:spcBef>
            </a:pPr>
            <a:r>
              <a:rPr lang="en-US" sz="2000" dirty="0" smtClean="0"/>
              <a:t>11ac advanced features (</a:t>
            </a:r>
            <a:r>
              <a:rPr lang="en-US" sz="2000" dirty="0" err="1" smtClean="0"/>
              <a:t>Tx</a:t>
            </a:r>
            <a:r>
              <a:rPr lang="en-US" sz="2000" dirty="0" smtClean="0"/>
              <a:t> beamforming, Mu-MIMO)</a:t>
            </a:r>
          </a:p>
          <a:p>
            <a:r>
              <a:rPr lang="en-US" sz="2400" dirty="0" smtClean="0"/>
              <a:t>Related modules </a:t>
            </a:r>
          </a:p>
          <a:p>
            <a:pPr lvl="1">
              <a:spcBef>
                <a:spcPts val="500"/>
              </a:spcBef>
            </a:pPr>
            <a:r>
              <a:rPr lang="en-US" sz="2000" dirty="0" smtClean="0"/>
              <a:t>Mesh (802.11s) and WAVE (802.11p/vehicular)</a:t>
            </a:r>
            <a:endParaRPr lang="en-US" sz="20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1277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Outdoor 3GPP scenario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04800" y="1295400"/>
            <a:ext cx="8197850" cy="4872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57200">
              <a:spcBef>
                <a:spcPct val="20000"/>
              </a:spcBef>
              <a:buClr>
                <a:srgbClr val="000066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457200">
              <a:spcBef>
                <a:spcPct val="20000"/>
              </a:spcBef>
              <a:buClr>
                <a:srgbClr val="000066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457200">
              <a:spcBef>
                <a:spcPct val="20000"/>
              </a:spcBef>
              <a:buClr>
                <a:srgbClr val="000066"/>
              </a:buClr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457200">
              <a:spcBef>
                <a:spcPct val="20000"/>
              </a:spcBef>
              <a:buClr>
                <a:srgbClr val="000066"/>
              </a:buClr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457200">
              <a:spcBef>
                <a:spcPct val="20000"/>
              </a:spcBef>
              <a:buClr>
                <a:srgbClr val="000066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Char char="•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None/>
            </a:pPr>
            <a:r>
              <a:rPr lang="es-ES" altLang="es-ES" sz="1600" b="1" dirty="0" err="1"/>
              <a:t>Outdoor</a:t>
            </a:r>
            <a:r>
              <a:rPr lang="es-ES" altLang="es-ES" sz="1600" b="1" dirty="0"/>
              <a:t> </a:t>
            </a:r>
            <a:r>
              <a:rPr lang="es-ES" altLang="es-ES" sz="1600" b="1" dirty="0" err="1"/>
              <a:t>layout</a:t>
            </a:r>
            <a:r>
              <a:rPr lang="es-ES" altLang="es-ES" sz="1600" dirty="0"/>
              <a:t>: hexagonal </a:t>
            </a:r>
            <a:r>
              <a:rPr lang="es-ES" altLang="es-ES" sz="1600" dirty="0" err="1"/>
              <a:t>macrocell</a:t>
            </a:r>
            <a:r>
              <a:rPr lang="es-ES" altLang="es-ES" sz="1600" dirty="0"/>
              <a:t> </a:t>
            </a:r>
            <a:r>
              <a:rPr lang="es-ES" altLang="es-ES" sz="1600" dirty="0" err="1"/>
              <a:t>layout</a:t>
            </a:r>
            <a:r>
              <a:rPr lang="es-ES" altLang="es-ES" sz="1600" dirty="0"/>
              <a:t>. 7 macro </a:t>
            </a:r>
            <a:r>
              <a:rPr lang="es-ES" altLang="es-ES" sz="1600" dirty="0" err="1"/>
              <a:t>sites</a:t>
            </a:r>
            <a:r>
              <a:rPr lang="es-ES" altLang="es-ES" sz="1600" dirty="0"/>
              <a:t> and 3 </a:t>
            </a:r>
            <a:r>
              <a:rPr lang="es-ES" altLang="es-ES" sz="1600" dirty="0" err="1"/>
              <a:t>cells</a:t>
            </a:r>
            <a:r>
              <a:rPr lang="es-ES" altLang="es-ES" sz="1600" dirty="0"/>
              <a:t> per </a:t>
            </a:r>
            <a:r>
              <a:rPr lang="es-ES" altLang="es-ES" sz="1600" dirty="0" err="1"/>
              <a:t>site</a:t>
            </a:r>
            <a:r>
              <a:rPr lang="es-ES" altLang="es-ES" sz="1600" dirty="0"/>
              <a:t>. 1 </a:t>
            </a:r>
            <a:r>
              <a:rPr lang="es-ES" altLang="es-ES" sz="1600" dirty="0" err="1"/>
              <a:t>Cluster</a:t>
            </a:r>
            <a:r>
              <a:rPr lang="es-ES" altLang="es-ES" sz="1600" dirty="0"/>
              <a:t> per </a:t>
            </a:r>
            <a:r>
              <a:rPr lang="es-ES" altLang="es-ES" sz="1600" dirty="0" err="1"/>
              <a:t>cell</a:t>
            </a:r>
            <a:r>
              <a:rPr lang="es-ES" altLang="es-ES" sz="1600" dirty="0"/>
              <a:t>. 4 </a:t>
            </a:r>
            <a:r>
              <a:rPr lang="es-ES" altLang="es-ES" sz="1600" dirty="0" err="1"/>
              <a:t>small</a:t>
            </a:r>
            <a:r>
              <a:rPr lang="es-ES" altLang="es-ES" sz="1600" dirty="0"/>
              <a:t> </a:t>
            </a:r>
            <a:r>
              <a:rPr lang="es-ES" altLang="es-ES" sz="1600" dirty="0" err="1"/>
              <a:t>cells</a:t>
            </a:r>
            <a:r>
              <a:rPr lang="es-ES" altLang="es-ES" sz="1600" dirty="0"/>
              <a:t> per </a:t>
            </a:r>
            <a:r>
              <a:rPr lang="es-ES" altLang="es-ES" sz="1600" dirty="0" err="1"/>
              <a:t>operator</a:t>
            </a:r>
            <a:r>
              <a:rPr lang="es-ES" altLang="es-ES" sz="1600" dirty="0"/>
              <a:t> per </a:t>
            </a:r>
            <a:r>
              <a:rPr lang="es-ES" altLang="es-ES" sz="1600" dirty="0" err="1"/>
              <a:t>cluster</a:t>
            </a:r>
            <a:r>
              <a:rPr lang="es-ES" altLang="es-ES" sz="1600" dirty="0"/>
              <a:t>, </a:t>
            </a:r>
            <a:r>
              <a:rPr lang="es-ES" altLang="es-ES" sz="1600" dirty="0" err="1"/>
              <a:t>uniformly</a:t>
            </a:r>
            <a:r>
              <a:rPr lang="es-ES" altLang="es-ES" sz="1600" dirty="0"/>
              <a:t> </a:t>
            </a:r>
            <a:r>
              <a:rPr lang="es-ES" altLang="es-ES" sz="1600" dirty="0" err="1"/>
              <a:t>dropped</a:t>
            </a:r>
            <a:r>
              <a:rPr lang="es-ES" altLang="es-ES" sz="1600" dirty="0"/>
              <a:t>. ITU </a:t>
            </a:r>
            <a:r>
              <a:rPr lang="es-ES" altLang="es-ES" sz="1600" dirty="0" err="1"/>
              <a:t>UMi</a:t>
            </a:r>
            <a:r>
              <a:rPr lang="es-ES" altLang="es-ES" sz="1600" dirty="0"/>
              <a:t> </a:t>
            </a:r>
            <a:r>
              <a:rPr lang="es-ES" altLang="es-ES" sz="1600" dirty="0" err="1"/>
              <a:t>channel</a:t>
            </a:r>
            <a:r>
              <a:rPr lang="es-ES" altLang="es-ES" sz="1600" dirty="0"/>
              <a:t> </a:t>
            </a:r>
            <a:r>
              <a:rPr lang="es-ES" altLang="es-ES" sz="1600" dirty="0" err="1"/>
              <a:t>model</a:t>
            </a:r>
            <a:r>
              <a:rPr lang="es-ES" altLang="es-ES" sz="1600" dirty="0"/>
              <a:t>.</a:t>
            </a:r>
          </a:p>
          <a:p>
            <a:pPr>
              <a:buFontTx/>
              <a:buNone/>
            </a:pPr>
            <a:endParaRPr lang="es-ES" altLang="es-ES" sz="1200" dirty="0"/>
          </a:p>
          <a:p>
            <a:endParaRPr lang="es-ES" altLang="es-ES" sz="1200" dirty="0"/>
          </a:p>
          <a:p>
            <a:endParaRPr lang="es-ES" altLang="es-ES" sz="1200" dirty="0"/>
          </a:p>
          <a:p>
            <a:endParaRPr lang="es-ES" altLang="es-ES" sz="1200" dirty="0"/>
          </a:p>
          <a:p>
            <a:endParaRPr lang="es-ES" altLang="es-ES" sz="1200" dirty="0"/>
          </a:p>
          <a:p>
            <a:endParaRPr lang="es-ES" altLang="es-ES" sz="1200" dirty="0"/>
          </a:p>
          <a:p>
            <a:endParaRPr lang="es-ES" altLang="es-ES" sz="1200" dirty="0"/>
          </a:p>
        </p:txBody>
      </p:sp>
      <p:grpSp>
        <p:nvGrpSpPr>
          <p:cNvPr id="6" name="Group 4"/>
          <p:cNvGrpSpPr>
            <a:grpSpLocks/>
          </p:cNvGrpSpPr>
          <p:nvPr/>
        </p:nvGrpSpPr>
        <p:grpSpPr bwMode="auto">
          <a:xfrm>
            <a:off x="5303838" y="2895600"/>
            <a:ext cx="3409950" cy="2319338"/>
            <a:chOff x="5304093" y="2895600"/>
            <a:chExt cx="3409908" cy="2319010"/>
          </a:xfrm>
        </p:grpSpPr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56483" y="2895600"/>
              <a:ext cx="2826579" cy="2057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Box 6"/>
            <p:cNvSpPr txBox="1">
              <a:spLocks noChangeArrowheads="1"/>
            </p:cNvSpPr>
            <p:nvPr/>
          </p:nvSpPr>
          <p:spPr bwMode="auto">
            <a:xfrm>
              <a:off x="5304093" y="4953000"/>
              <a:ext cx="3409908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rgbClr val="000066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rgbClr val="000066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rgbClr val="000066"/>
                </a:buClr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rgbClr val="000066"/>
                </a:buClr>
                <a:buChar char="•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rgbClr val="000066"/>
                </a:buClr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000066"/>
                </a:buClr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US" altLang="es-ES" sz="1100">
                  <a:latin typeface="Times New Roman" panose="02020603050405020304" pitchFamily="18" charset="0"/>
                </a:rPr>
                <a:t>Figure source:  3GPP TR 36.889 V13.0.0 (2015-05)</a:t>
              </a:r>
            </a:p>
          </p:txBody>
        </p:sp>
      </p:grpSp>
      <p:pic>
        <p:nvPicPr>
          <p:cNvPr id="9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09800"/>
            <a:ext cx="44958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05154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ns-3 Wiki page:  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www.nsnam.org/wiki/LAA-WiFi-Coexistence</a:t>
            </a:r>
            <a:endParaRPr lang="en-US" dirty="0" smtClean="0"/>
          </a:p>
          <a:p>
            <a:pPr lvl="2"/>
            <a:r>
              <a:rPr lang="en-US" dirty="0" smtClean="0"/>
              <a:t>module documentation</a:t>
            </a:r>
          </a:p>
          <a:p>
            <a:pPr lvl="2"/>
            <a:r>
              <a:rPr lang="en-US" dirty="0" smtClean="0"/>
              <a:t>references to various publications</a:t>
            </a:r>
          </a:p>
          <a:p>
            <a:pPr lvl="2"/>
            <a:r>
              <a:rPr lang="en-US" dirty="0" smtClean="0"/>
              <a:t>documentation on reproducing results</a:t>
            </a:r>
          </a:p>
          <a:p>
            <a:r>
              <a:rPr lang="en-US" dirty="0" smtClean="0"/>
              <a:t>Code:</a:t>
            </a:r>
          </a:p>
          <a:p>
            <a:pPr lvl="1"/>
            <a:r>
              <a:rPr lang="en-US" dirty="0" smtClean="0">
                <a:hlinkClick r:id="rId3"/>
              </a:rPr>
              <a:t>http://code.nsnam.org/laa/ns-3-lbt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3949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results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3177" y="1828800"/>
            <a:ext cx="8351873" cy="335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89388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Wi-Fi enhancements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5" name="Picture 5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516" y="1429063"/>
            <a:ext cx="8117217" cy="4855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9662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enhancements:  Wi-Fi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s-ES" sz="2400" dirty="0" smtClean="0"/>
              <a:t>Spectrum Wi-Fi </a:t>
            </a:r>
            <a:r>
              <a:rPr lang="en-US" altLang="es-ES" sz="2400" dirty="0" err="1" smtClean="0"/>
              <a:t>Phy</a:t>
            </a:r>
            <a:r>
              <a:rPr lang="en-US" altLang="es-ES" sz="2400" dirty="0" smtClean="0"/>
              <a:t> implementation</a:t>
            </a:r>
          </a:p>
          <a:p>
            <a:r>
              <a:rPr lang="en-US" altLang="es-ES" sz="2400" dirty="0" smtClean="0"/>
              <a:t>Wi-Fi </a:t>
            </a:r>
            <a:r>
              <a:rPr lang="en-US" altLang="es-ES" sz="2400" dirty="0"/>
              <a:t>preamble detection based on AWGN and </a:t>
            </a:r>
            <a:r>
              <a:rPr lang="en-US" altLang="es-ES" sz="2400" dirty="0" err="1"/>
              <a:t>TGn</a:t>
            </a:r>
            <a:r>
              <a:rPr lang="en-US" altLang="es-ES" sz="2400" dirty="0"/>
              <a:t> Channel Model D</a:t>
            </a:r>
          </a:p>
          <a:p>
            <a:r>
              <a:rPr lang="en-US" altLang="es-ES" sz="2400" dirty="0"/>
              <a:t>Wi-Fi RSS-based AP selection and roaming</a:t>
            </a:r>
          </a:p>
          <a:p>
            <a:r>
              <a:rPr lang="en-US" altLang="es-ES" sz="2400" dirty="0"/>
              <a:t>Wi-Fi MIMO approximations to support 2x2 DL, 1x2 DL on AWGN and </a:t>
            </a:r>
            <a:r>
              <a:rPr lang="en-US" altLang="es-ES" sz="2400" dirty="0" err="1"/>
              <a:t>TGn</a:t>
            </a:r>
            <a:r>
              <a:rPr lang="en-US" altLang="es-ES" sz="2400" dirty="0"/>
              <a:t> Model D</a:t>
            </a:r>
          </a:p>
        </p:txBody>
      </p:sp>
    </p:spTree>
    <p:extLst>
      <p:ext uri="{BB962C8B-B14F-4D97-AF65-F5344CB8AC3E}">
        <p14:creationId xmlns:p14="http://schemas.microsoft.com/office/powerpoint/2010/main" val="7521016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enhancements:  LTE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altLang="es-ES" sz="2400" dirty="0"/>
              <a:t>LTE </a:t>
            </a:r>
            <a:r>
              <a:rPr lang="es-ES" altLang="es-ES" sz="2400" dirty="0" err="1"/>
              <a:t>interference</a:t>
            </a:r>
            <a:r>
              <a:rPr lang="es-ES" altLang="es-ES" sz="2400" dirty="0"/>
              <a:t> </a:t>
            </a:r>
            <a:r>
              <a:rPr lang="es-ES" altLang="es-ES" sz="2400" dirty="0" err="1"/>
              <a:t>model</a:t>
            </a:r>
            <a:r>
              <a:rPr lang="es-ES" altLang="es-ES" sz="2400" dirty="0"/>
              <a:t> </a:t>
            </a:r>
            <a:r>
              <a:rPr lang="es-ES" altLang="es-ES" sz="2400" dirty="0" err="1"/>
              <a:t>relies</a:t>
            </a:r>
            <a:r>
              <a:rPr lang="es-ES" altLang="es-ES" sz="2400" dirty="0"/>
              <a:t> </a:t>
            </a:r>
            <a:r>
              <a:rPr lang="es-ES" altLang="es-ES" sz="2400" dirty="0" err="1"/>
              <a:t>on</a:t>
            </a:r>
            <a:r>
              <a:rPr lang="es-ES" altLang="es-ES" sz="2400" dirty="0"/>
              <a:t> </a:t>
            </a:r>
            <a:r>
              <a:rPr lang="es-ES" altLang="es-ES" sz="2400" dirty="0" err="1"/>
              <a:t>the</a:t>
            </a:r>
            <a:r>
              <a:rPr lang="es-ES" altLang="es-ES" sz="2400" dirty="0"/>
              <a:t> </a:t>
            </a:r>
            <a:r>
              <a:rPr lang="es-ES" altLang="es-ES" sz="2400" dirty="0" err="1"/>
              <a:t>simplifying</a:t>
            </a:r>
            <a:r>
              <a:rPr lang="es-ES" altLang="es-ES" sz="2400" dirty="0"/>
              <a:t> </a:t>
            </a:r>
            <a:r>
              <a:rPr lang="es-ES" altLang="es-ES" sz="2400" dirty="0" err="1"/>
              <a:t>assumption</a:t>
            </a:r>
            <a:r>
              <a:rPr lang="es-ES" altLang="es-ES" sz="2400" dirty="0"/>
              <a:t> </a:t>
            </a:r>
            <a:r>
              <a:rPr lang="es-ES" altLang="es-ES" sz="2400" dirty="0" err="1"/>
              <a:t>that</a:t>
            </a:r>
            <a:r>
              <a:rPr lang="es-ES" altLang="es-ES" sz="2400" dirty="0"/>
              <a:t> </a:t>
            </a:r>
            <a:r>
              <a:rPr lang="es-ES" altLang="es-ES" sz="2400" dirty="0" err="1"/>
              <a:t>all</a:t>
            </a:r>
            <a:r>
              <a:rPr lang="es-ES" altLang="es-ES" sz="2400" dirty="0"/>
              <a:t> </a:t>
            </a:r>
            <a:r>
              <a:rPr lang="es-ES" altLang="es-ES" sz="2400" dirty="0" err="1"/>
              <a:t>interfering</a:t>
            </a:r>
            <a:r>
              <a:rPr lang="es-ES" altLang="es-ES" sz="2400" dirty="0"/>
              <a:t> </a:t>
            </a:r>
            <a:r>
              <a:rPr lang="es-ES" altLang="es-ES" sz="2400" dirty="0" err="1"/>
              <a:t>signals</a:t>
            </a:r>
            <a:r>
              <a:rPr lang="es-ES" altLang="es-ES" sz="2400" dirty="0"/>
              <a:t> are LTE and are </a:t>
            </a:r>
            <a:r>
              <a:rPr lang="es-ES" altLang="es-ES" sz="2400" dirty="0" err="1"/>
              <a:t>synchronized</a:t>
            </a:r>
            <a:r>
              <a:rPr lang="es-ES" altLang="es-ES" sz="2400" dirty="0"/>
              <a:t> at </a:t>
            </a:r>
            <a:r>
              <a:rPr lang="es-ES" altLang="es-ES" sz="2400" dirty="0" err="1" smtClean="0"/>
              <a:t>the</a:t>
            </a:r>
            <a:r>
              <a:rPr lang="es-ES" altLang="es-ES" sz="2400" dirty="0" smtClean="0"/>
              <a:t> </a:t>
            </a:r>
            <a:r>
              <a:rPr lang="es-ES" altLang="es-ES" sz="2400" dirty="0" err="1" smtClean="0"/>
              <a:t>subframe</a:t>
            </a:r>
            <a:r>
              <a:rPr lang="es-ES" altLang="es-ES" sz="2400" dirty="0" smtClean="0"/>
              <a:t> </a:t>
            </a:r>
            <a:r>
              <a:rPr lang="es-ES" altLang="es-ES" sz="2400" dirty="0" err="1"/>
              <a:t>level</a:t>
            </a:r>
            <a:r>
              <a:rPr lang="es-ES" altLang="es-ES" sz="2400" dirty="0"/>
              <a:t>.</a:t>
            </a:r>
          </a:p>
          <a:p>
            <a:r>
              <a:rPr lang="es-ES" altLang="es-ES" sz="2400" dirty="0"/>
              <a:t>LTE </a:t>
            </a:r>
            <a:r>
              <a:rPr lang="es-ES" altLang="es-ES" sz="2400" dirty="0" err="1"/>
              <a:t>inteference</a:t>
            </a:r>
            <a:r>
              <a:rPr lang="es-ES" altLang="es-ES" sz="2400" dirty="0"/>
              <a:t> </a:t>
            </a:r>
            <a:r>
              <a:rPr lang="es-ES" altLang="es-ES" sz="2400" dirty="0" err="1"/>
              <a:t>model</a:t>
            </a:r>
            <a:r>
              <a:rPr lang="es-ES" altLang="es-ES" sz="2400" dirty="0"/>
              <a:t> has </a:t>
            </a:r>
            <a:r>
              <a:rPr lang="es-ES" altLang="es-ES" sz="2400" dirty="0" err="1"/>
              <a:t>been</a:t>
            </a:r>
            <a:r>
              <a:rPr lang="es-ES" altLang="es-ES" sz="2400" dirty="0"/>
              <a:t> </a:t>
            </a:r>
            <a:r>
              <a:rPr lang="es-ES" altLang="es-ES" sz="2400" dirty="0" err="1"/>
              <a:t>enhanced</a:t>
            </a:r>
            <a:r>
              <a:rPr lang="es-ES" altLang="es-ES" sz="2400" dirty="0"/>
              <a:t> to </a:t>
            </a:r>
            <a:r>
              <a:rPr lang="es-ES" altLang="es-ES" sz="2400" dirty="0" err="1"/>
              <a:t>handle</a:t>
            </a:r>
            <a:r>
              <a:rPr lang="es-ES" altLang="es-ES" sz="2400" dirty="0"/>
              <a:t> </a:t>
            </a:r>
            <a:r>
              <a:rPr lang="es-ES" altLang="es-ES" sz="2400" dirty="0" err="1"/>
              <a:t>inteference</a:t>
            </a:r>
            <a:r>
              <a:rPr lang="es-ES" altLang="es-ES" sz="2400" dirty="0"/>
              <a:t> </a:t>
            </a:r>
            <a:r>
              <a:rPr lang="es-ES" altLang="es-ES" sz="2400" dirty="0" err="1"/>
              <a:t>by</a:t>
            </a:r>
            <a:r>
              <a:rPr lang="es-ES" altLang="es-ES" sz="2400" dirty="0"/>
              <a:t> </a:t>
            </a:r>
            <a:r>
              <a:rPr lang="es-ES" altLang="es-ES" sz="2400" dirty="0" err="1"/>
              <a:t>signals</a:t>
            </a:r>
            <a:r>
              <a:rPr lang="es-ES" altLang="es-ES" sz="2400" dirty="0"/>
              <a:t> of </a:t>
            </a:r>
            <a:r>
              <a:rPr lang="es-ES" altLang="es-ES" sz="2400" dirty="0" err="1"/>
              <a:t>any</a:t>
            </a:r>
            <a:r>
              <a:rPr lang="es-ES" altLang="es-ES" sz="2400" dirty="0"/>
              <a:t> </a:t>
            </a:r>
            <a:r>
              <a:rPr lang="es-ES" altLang="es-ES" sz="2400" dirty="0" err="1"/>
              <a:t>type</a:t>
            </a:r>
            <a:r>
              <a:rPr lang="es-ES" altLang="es-ES" sz="2400" dirty="0"/>
              <a:t>.</a:t>
            </a:r>
          </a:p>
          <a:p>
            <a:r>
              <a:rPr lang="es-ES" altLang="es-ES" sz="2400" dirty="0" err="1"/>
              <a:t>This</a:t>
            </a:r>
            <a:r>
              <a:rPr lang="es-ES" altLang="es-ES" sz="2400" dirty="0"/>
              <a:t> </a:t>
            </a:r>
            <a:r>
              <a:rPr lang="es-ES" altLang="es-ES" sz="2400" dirty="0" err="1"/>
              <a:t>relies</a:t>
            </a:r>
            <a:r>
              <a:rPr lang="es-ES" altLang="es-ES" sz="2400" dirty="0"/>
              <a:t> </a:t>
            </a:r>
            <a:r>
              <a:rPr lang="es-ES" altLang="es-ES" sz="2400" dirty="0" err="1"/>
              <a:t>on</a:t>
            </a:r>
            <a:r>
              <a:rPr lang="es-ES" altLang="es-ES" sz="2400" dirty="0"/>
              <a:t> </a:t>
            </a:r>
            <a:r>
              <a:rPr lang="es-ES" altLang="es-ES" sz="2400" dirty="0" err="1" smtClean="0"/>
              <a:t>the</a:t>
            </a:r>
            <a:r>
              <a:rPr lang="es-ES" altLang="es-ES" sz="2400" dirty="0" smtClean="0"/>
              <a:t> ns-3 </a:t>
            </a:r>
            <a:r>
              <a:rPr lang="es-ES" altLang="es-ES" sz="2400" dirty="0" err="1"/>
              <a:t>Spectrum</a:t>
            </a:r>
            <a:r>
              <a:rPr lang="es-ES" altLang="es-ES" sz="2400" dirty="0"/>
              <a:t> </a:t>
            </a:r>
            <a:r>
              <a:rPr lang="es-ES" altLang="es-ES" sz="2400" dirty="0" err="1"/>
              <a:t>framework</a:t>
            </a:r>
            <a:r>
              <a:rPr lang="es-ES" altLang="es-ES" sz="2400" dirty="0"/>
              <a:t>.</a:t>
            </a:r>
          </a:p>
          <a:p>
            <a:r>
              <a:rPr lang="es-ES" altLang="es-ES" sz="2400" dirty="0" err="1"/>
              <a:t>The</a:t>
            </a:r>
            <a:r>
              <a:rPr lang="es-ES" altLang="es-ES" sz="2400" dirty="0"/>
              <a:t> </a:t>
            </a:r>
            <a:r>
              <a:rPr lang="es-ES" altLang="es-ES" sz="2400" dirty="0" err="1"/>
              <a:t>reception</a:t>
            </a:r>
            <a:r>
              <a:rPr lang="es-ES" altLang="es-ES" sz="2400" dirty="0"/>
              <a:t> of LTE </a:t>
            </a:r>
            <a:r>
              <a:rPr lang="es-ES" altLang="es-ES" sz="2400" dirty="0" err="1"/>
              <a:t>signals</a:t>
            </a:r>
            <a:r>
              <a:rPr lang="es-ES" altLang="es-ES" sz="2400" dirty="0"/>
              <a:t> </a:t>
            </a:r>
            <a:r>
              <a:rPr lang="es-ES" altLang="es-ES" sz="2400" dirty="0" err="1"/>
              <a:t>is</a:t>
            </a:r>
            <a:r>
              <a:rPr lang="es-ES" altLang="es-ES" sz="2400" dirty="0"/>
              <a:t> </a:t>
            </a:r>
            <a:r>
              <a:rPr lang="es-ES" altLang="es-ES" sz="2400" dirty="0" err="1"/>
              <a:t>evaluated</a:t>
            </a:r>
            <a:r>
              <a:rPr lang="es-ES" altLang="es-ES" sz="2400" dirty="0"/>
              <a:t> </a:t>
            </a:r>
            <a:r>
              <a:rPr lang="es-ES" altLang="es-ES" sz="2400" dirty="0" err="1"/>
              <a:t>by</a:t>
            </a:r>
            <a:r>
              <a:rPr lang="es-ES" altLang="es-ES" sz="2400" dirty="0"/>
              <a:t> </a:t>
            </a:r>
            <a:r>
              <a:rPr lang="es-ES" altLang="es-ES" sz="2400" dirty="0" err="1"/>
              <a:t>chunks</a:t>
            </a:r>
            <a:r>
              <a:rPr lang="es-ES" altLang="es-ES" sz="2400" dirty="0"/>
              <a:t>, </a:t>
            </a:r>
            <a:r>
              <a:rPr lang="es-ES" altLang="es-ES" sz="2400" dirty="0" err="1"/>
              <a:t>where</a:t>
            </a:r>
            <a:r>
              <a:rPr lang="es-ES" altLang="es-ES" sz="2400" dirty="0"/>
              <a:t> </a:t>
            </a:r>
            <a:r>
              <a:rPr lang="es-ES" altLang="es-ES" sz="2400" dirty="0" err="1"/>
              <a:t>each</a:t>
            </a:r>
            <a:r>
              <a:rPr lang="es-ES" altLang="es-ES" sz="2400" dirty="0"/>
              <a:t> </a:t>
            </a:r>
            <a:r>
              <a:rPr lang="es-ES" altLang="es-ES" sz="2400" dirty="0" err="1"/>
              <a:t>chunk</a:t>
            </a:r>
            <a:r>
              <a:rPr lang="es-ES" altLang="es-ES" sz="2400" dirty="0"/>
              <a:t> </a:t>
            </a:r>
            <a:r>
              <a:rPr lang="es-ES" altLang="es-ES" sz="2400" dirty="0" err="1"/>
              <a:t>is</a:t>
            </a:r>
            <a:r>
              <a:rPr lang="es-ES" altLang="es-ES" sz="2400" dirty="0"/>
              <a:t> </a:t>
            </a:r>
            <a:r>
              <a:rPr lang="es-ES" altLang="es-ES" sz="2400" dirty="0" err="1"/>
              <a:t>identified</a:t>
            </a:r>
            <a:r>
              <a:rPr lang="es-ES" altLang="es-ES" sz="2400" dirty="0"/>
              <a:t> </a:t>
            </a:r>
            <a:r>
              <a:rPr lang="es-ES" altLang="es-ES" sz="2400" dirty="0" err="1"/>
              <a:t>by</a:t>
            </a:r>
            <a:r>
              <a:rPr lang="es-ES" altLang="es-ES" sz="2400" dirty="0"/>
              <a:t> a </a:t>
            </a:r>
            <a:r>
              <a:rPr lang="es-ES" altLang="es-ES" sz="2400" dirty="0" err="1"/>
              <a:t>constant</a:t>
            </a:r>
            <a:r>
              <a:rPr lang="es-ES" altLang="es-ES" sz="2400" dirty="0"/>
              <a:t> </a:t>
            </a:r>
            <a:r>
              <a:rPr lang="es-ES" altLang="es-ES" sz="2400" dirty="0" err="1"/>
              <a:t>power</a:t>
            </a:r>
            <a:r>
              <a:rPr lang="es-ES" altLang="es-ES" sz="2400" dirty="0"/>
              <a:t> </a:t>
            </a:r>
            <a:r>
              <a:rPr lang="es-ES" altLang="es-ES" sz="2400" dirty="0" err="1"/>
              <a:t>spectral</a:t>
            </a:r>
            <a:r>
              <a:rPr lang="es-ES" altLang="es-ES" sz="2400" dirty="0"/>
              <a:t> </a:t>
            </a:r>
            <a:r>
              <a:rPr lang="es-ES" altLang="es-ES" sz="2400" dirty="0" err="1"/>
              <a:t>density</a:t>
            </a:r>
            <a:r>
              <a:rPr lang="es-ES" altLang="es-ES" sz="2400" dirty="0"/>
              <a:t>.</a:t>
            </a:r>
          </a:p>
          <a:p>
            <a:endParaRPr lang="es-ES" altLang="es-E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277916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960" y="1331912"/>
            <a:ext cx="8197850" cy="4872038"/>
          </a:xfrm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rgbClr val="000066"/>
              </a:buClr>
              <a:buFontTx/>
              <a:buChar char="•"/>
              <a:defRPr/>
            </a:pPr>
            <a:r>
              <a:rPr lang="en-US" sz="2000" dirty="0"/>
              <a:t>An initial test scenario, useful for testing basic model operation in a small scale setting, grew into TR36.889-like indoor and outdoor scenarios</a:t>
            </a:r>
          </a:p>
          <a:p>
            <a:pPr marL="342900" indent="-342900">
              <a:spcBef>
                <a:spcPct val="20000"/>
              </a:spcBef>
              <a:buClr>
                <a:srgbClr val="000066"/>
              </a:buClr>
              <a:buFontTx/>
              <a:buChar char="•"/>
              <a:defRPr/>
            </a:pPr>
            <a:r>
              <a:rPr lang="en-US" sz="2000" dirty="0"/>
              <a:t>D1 and d2 can vary and operator A and B can be both LTE or Wi-Fi</a:t>
            </a:r>
          </a:p>
          <a:p>
            <a:endParaRPr lang="en-US" sz="2000" dirty="0"/>
          </a:p>
        </p:txBody>
      </p:sp>
      <p:pic>
        <p:nvPicPr>
          <p:cNvPr id="5" name="Picture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792253"/>
            <a:ext cx="5091112" cy="388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362385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Output experiment scripts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Shell scripts and </a:t>
            </a:r>
            <a:r>
              <a:rPr lang="en-US" dirty="0" err="1" smtClean="0"/>
              <a:t>gnuplot</a:t>
            </a:r>
            <a:r>
              <a:rPr lang="en-US" dirty="0" smtClean="0"/>
              <a:t> helpers to manage configuration and data output</a:t>
            </a:r>
          </a:p>
          <a:p>
            <a:endParaRPr lang="en-US" dirty="0"/>
          </a:p>
          <a:p>
            <a:r>
              <a:rPr lang="en-US" i="1" dirty="0" smtClean="0">
                <a:solidFill>
                  <a:srgbClr val="FF0000"/>
                </a:solidFill>
              </a:rPr>
              <a:t>(demonstrate)</a:t>
            </a:r>
            <a:endParaRPr 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528066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Portions are being migrated into ns-3-dev</a:t>
            </a:r>
          </a:p>
          <a:p>
            <a:pPr lvl="1"/>
            <a:r>
              <a:rPr lang="en-US" dirty="0" err="1" smtClean="0"/>
              <a:t>SpectrumWifiPhy</a:t>
            </a:r>
            <a:r>
              <a:rPr lang="en-US" dirty="0" smtClean="0"/>
              <a:t> in ns-3.26</a:t>
            </a:r>
          </a:p>
          <a:p>
            <a:pPr lvl="1"/>
            <a:r>
              <a:rPr lang="en-US" dirty="0" smtClean="0"/>
              <a:t>LTE components, propagation model likely in ns-3.27</a:t>
            </a:r>
          </a:p>
          <a:p>
            <a:pPr lvl="1"/>
            <a:r>
              <a:rPr lang="en-US" dirty="0" smtClean="0"/>
              <a:t>Scenario helper may be rewritten</a:t>
            </a:r>
          </a:p>
          <a:p>
            <a:r>
              <a:rPr lang="en-US" dirty="0" smtClean="0"/>
              <a:t>Trying to decompose into pieces easy to merge</a:t>
            </a:r>
          </a:p>
          <a:p>
            <a:r>
              <a:rPr lang="en-US" dirty="0" smtClean="0"/>
              <a:t>For more information:</a:t>
            </a:r>
          </a:p>
          <a:p>
            <a:pPr lvl="1"/>
            <a:r>
              <a:rPr lang="en-US" sz="2400" dirty="0">
                <a:hlinkClick r:id="rId2"/>
              </a:rPr>
              <a:t>https://www.nsnam.org/wiki/LAA-WiFi-Coexistence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4112033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Wi-Fi PHY abstraction</a:t>
            </a:r>
            <a:endParaRPr lang="en-US" dirty="0"/>
          </a:p>
        </p:txBody>
      </p:sp>
      <p:pic>
        <p:nvPicPr>
          <p:cNvPr id="67" name="Picture 6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590" y="1244635"/>
            <a:ext cx="8657070" cy="5041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896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Spectrum Module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09234" y="3170708"/>
            <a:ext cx="8196210" cy="3382492"/>
          </a:xfrm>
          <a:solidFill>
            <a:schemeClr val="bg1"/>
          </a:solidFill>
        </p:spPr>
        <p:txBody>
          <a:bodyPr/>
          <a:lstStyle/>
          <a:p>
            <a:r>
              <a:rPr lang="en-US" sz="1600" b="1" dirty="0">
                <a:solidFill>
                  <a:srgbClr val="FF0000"/>
                </a:solidFill>
              </a:rPr>
              <a:t>Three key pieces </a:t>
            </a:r>
          </a:p>
          <a:p>
            <a:pPr lvl="1"/>
            <a:r>
              <a:rPr lang="en-US" sz="1600" dirty="0" err="1">
                <a:solidFill>
                  <a:schemeClr val="tx1"/>
                </a:solidFill>
              </a:rPr>
              <a:t>SpectrumValue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 err="1">
                <a:solidFill>
                  <a:schemeClr val="tx1"/>
                </a:solidFill>
              </a:rPr>
              <a:t>SpectrumChannel</a:t>
            </a:r>
            <a:r>
              <a:rPr lang="en-US" sz="1600" dirty="0">
                <a:solidFill>
                  <a:schemeClr val="tx1"/>
                </a:solidFill>
              </a:rPr>
              <a:t>, </a:t>
            </a:r>
            <a:r>
              <a:rPr lang="en-US" sz="1600" dirty="0" err="1">
                <a:solidFill>
                  <a:schemeClr val="tx1"/>
                </a:solidFill>
              </a:rPr>
              <a:t>SpectrumPhy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b="1" dirty="0" err="1">
                <a:solidFill>
                  <a:srgbClr val="FF0000"/>
                </a:solidFill>
              </a:rPr>
              <a:t>SpectrumValue</a:t>
            </a:r>
            <a:r>
              <a:rPr lang="en-US" sz="1600" dirty="0"/>
              <a:t> </a:t>
            </a:r>
            <a:r>
              <a:rPr lang="en-US" sz="1600" dirty="0">
                <a:solidFill>
                  <a:schemeClr val="tx1"/>
                </a:solidFill>
              </a:rPr>
              <a:t>is the signal abstraction being passed through to the channel (and to the users)</a:t>
            </a:r>
          </a:p>
          <a:p>
            <a:pPr lvl="1"/>
            <a:r>
              <a:rPr lang="en-US" sz="1600" dirty="0">
                <a:solidFill>
                  <a:schemeClr val="tx1"/>
                </a:solidFill>
              </a:rPr>
              <a:t>A vector of sub-bands representing center frequency, bandwidth, and sub-band power </a:t>
            </a:r>
            <a:r>
              <a:rPr lang="en-US" sz="1600" dirty="0" err="1">
                <a:solidFill>
                  <a:schemeClr val="tx1"/>
                </a:solidFill>
              </a:rPr>
              <a:t>specral</a:t>
            </a:r>
            <a:r>
              <a:rPr lang="en-US" sz="1600" dirty="0">
                <a:solidFill>
                  <a:schemeClr val="tx1"/>
                </a:solidFill>
              </a:rPr>
              <a:t> density</a:t>
            </a:r>
          </a:p>
          <a:p>
            <a:r>
              <a:rPr lang="en-US" sz="1600" b="1" dirty="0" err="1">
                <a:solidFill>
                  <a:srgbClr val="FF0000"/>
                </a:solidFill>
              </a:rPr>
              <a:t>SpectrumChannel</a:t>
            </a:r>
            <a:r>
              <a:rPr lang="en-US" sz="1600" dirty="0"/>
              <a:t> </a:t>
            </a:r>
            <a:r>
              <a:rPr lang="en-US" sz="1600" dirty="0">
                <a:solidFill>
                  <a:schemeClr val="tx1"/>
                </a:solidFill>
              </a:rPr>
              <a:t>delays/attenuates/modifies the transmitted signal as specified before providing copies to all </a:t>
            </a:r>
            <a:r>
              <a:rPr lang="en-US" sz="1600" dirty="0" smtClean="0">
                <a:solidFill>
                  <a:schemeClr val="tx1"/>
                </a:solidFill>
              </a:rPr>
              <a:t>receivers</a:t>
            </a:r>
          </a:p>
          <a:p>
            <a:pPr lvl="1"/>
            <a:r>
              <a:rPr lang="en-US" sz="1600" dirty="0" smtClean="0">
                <a:solidFill>
                  <a:schemeClr val="tx1"/>
                </a:solidFill>
              </a:rPr>
              <a:t>Automatically converts signals with different resolutions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Inheriting from </a:t>
            </a:r>
            <a:r>
              <a:rPr lang="en-US" sz="1600" b="1" dirty="0" err="1">
                <a:solidFill>
                  <a:schemeClr val="tx1"/>
                </a:solidFill>
              </a:rPr>
              <a:t>SpectrumPhy</a:t>
            </a:r>
            <a:r>
              <a:rPr lang="en-US" sz="1600" dirty="0">
                <a:solidFill>
                  <a:schemeClr val="tx1"/>
                </a:solidFill>
              </a:rPr>
              <a:t> allows different types of devices to </a:t>
            </a:r>
            <a:r>
              <a:rPr lang="en-US" sz="1600" dirty="0" smtClean="0">
                <a:solidFill>
                  <a:schemeClr val="tx1"/>
                </a:solidFill>
              </a:rPr>
              <a:t>interact </a:t>
            </a:r>
            <a:r>
              <a:rPr lang="en-US" sz="1600" dirty="0">
                <a:solidFill>
                  <a:schemeClr val="tx1"/>
                </a:solidFill>
              </a:rPr>
              <a:t>through the wireless channel</a:t>
            </a:r>
          </a:p>
          <a:p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990337" y="2743278"/>
            <a:ext cx="6641187" cy="304373"/>
          </a:xfrm>
          <a:prstGeom prst="rect">
            <a:avLst/>
          </a:prstGeom>
          <a:solidFill>
            <a:srgbClr val="CCCCFF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solidFill>
                  <a:schemeClr val="tx1"/>
                </a:solidFill>
              </a:rPr>
              <a:t>SpectrumChannel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09234" y="1554473"/>
            <a:ext cx="1399393" cy="68622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Dev 1 </a:t>
            </a:r>
          </a:p>
          <a:p>
            <a:r>
              <a:rPr lang="en-US" sz="1400" dirty="0"/>
              <a:t>(</a:t>
            </a:r>
            <a:r>
              <a:rPr lang="en-US" sz="1200" dirty="0" err="1" smtClean="0"/>
              <a:t>SpectrumPhy</a:t>
            </a:r>
            <a:r>
              <a:rPr lang="en-US" sz="1200" dirty="0" smtClean="0"/>
              <a:t>)</a:t>
            </a:r>
            <a:endParaRPr lang="en-US" sz="1400" dirty="0" smtClean="0"/>
          </a:p>
        </p:txBody>
      </p:sp>
      <p:cxnSp>
        <p:nvCxnSpPr>
          <p:cNvPr id="7" name="Straight Arrow Connector 6"/>
          <p:cNvCxnSpPr>
            <a:stCxn id="6" idx="2"/>
          </p:cNvCxnSpPr>
          <p:nvPr/>
        </p:nvCxnSpPr>
        <p:spPr>
          <a:xfrm flipH="1">
            <a:off x="1108930" y="2240702"/>
            <a:ext cx="1" cy="50257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2271137" y="1554473"/>
            <a:ext cx="1399393" cy="68622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Dev 2 </a:t>
            </a:r>
          </a:p>
          <a:p>
            <a:r>
              <a:rPr lang="en-US" sz="1400" dirty="0"/>
              <a:t>(</a:t>
            </a:r>
            <a:r>
              <a:rPr lang="en-US" sz="1200" dirty="0" err="1" smtClean="0"/>
              <a:t>SpectrumPhy</a:t>
            </a:r>
            <a:r>
              <a:rPr lang="en-US" sz="1200" dirty="0" smtClean="0"/>
              <a:t>)</a:t>
            </a:r>
            <a:endParaRPr lang="en-US" sz="1400" dirty="0" smtClean="0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970833" y="2240702"/>
            <a:ext cx="1" cy="50257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6813234" y="1554473"/>
            <a:ext cx="1399393" cy="68622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b="1" dirty="0" smtClean="0"/>
              <a:t>Dev N </a:t>
            </a:r>
          </a:p>
          <a:p>
            <a:r>
              <a:rPr lang="en-US" sz="1400" dirty="0"/>
              <a:t>(</a:t>
            </a:r>
            <a:r>
              <a:rPr lang="en-US" sz="1200" dirty="0" err="1" smtClean="0"/>
              <a:t>SpectrumPhy</a:t>
            </a:r>
            <a:r>
              <a:rPr lang="en-US" sz="1200" dirty="0" smtClean="0"/>
              <a:t>)</a:t>
            </a:r>
            <a:endParaRPr lang="en-US" sz="1400" dirty="0" smtClean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7512930" y="2240702"/>
            <a:ext cx="1" cy="50257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Group 11"/>
          <p:cNvGrpSpPr/>
          <p:nvPr/>
        </p:nvGrpSpPr>
        <p:grpSpPr>
          <a:xfrm>
            <a:off x="4856458" y="1745399"/>
            <a:ext cx="770848" cy="152188"/>
            <a:chOff x="4798032" y="2671281"/>
            <a:chExt cx="667817" cy="113016"/>
          </a:xfrm>
        </p:grpSpPr>
        <p:sp>
          <p:nvSpPr>
            <p:cNvPr id="16" name="Oval 15"/>
            <p:cNvSpPr/>
            <p:nvPr/>
          </p:nvSpPr>
          <p:spPr>
            <a:xfrm>
              <a:off x="4798032" y="2671281"/>
              <a:ext cx="113016" cy="113016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5085707" y="2671281"/>
              <a:ext cx="113016" cy="113016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5352833" y="2671281"/>
              <a:ext cx="113016" cy="113016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98140" y="2315846"/>
            <a:ext cx="1221579" cy="3522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 err="1" smtClean="0">
                <a:solidFill>
                  <a:srgbClr val="C00000"/>
                </a:solidFill>
              </a:rPr>
              <a:t>SpectrumValue</a:t>
            </a:r>
            <a:endParaRPr lang="en-US" sz="1050" dirty="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360043" y="2315846"/>
            <a:ext cx="1221579" cy="3522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 err="1" smtClean="0">
                <a:solidFill>
                  <a:srgbClr val="C00000"/>
                </a:solidFill>
              </a:rPr>
              <a:t>SpectrumValue</a:t>
            </a:r>
            <a:endParaRPr lang="en-US" sz="1050" dirty="0">
              <a:solidFill>
                <a:srgbClr val="C0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902140" y="2315846"/>
            <a:ext cx="1221579" cy="3522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50" dirty="0" err="1" smtClean="0">
                <a:solidFill>
                  <a:srgbClr val="C00000"/>
                </a:solidFill>
              </a:rPr>
              <a:t>SpectrumValue</a:t>
            </a:r>
            <a:endParaRPr lang="en-US" sz="105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101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Nodes, Mobility, and Position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68502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ALL nodes have to be created before simulation starts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Position Allocators setup initial position of nodes</a:t>
            </a:r>
          </a:p>
          <a:p>
            <a:pPr lvl="1"/>
            <a:r>
              <a:rPr lang="en-US" dirty="0" smtClean="0"/>
              <a:t>List, Grid, Random position…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Mobility models specify how nodes will move</a:t>
            </a:r>
          </a:p>
          <a:p>
            <a:pPr lvl="1"/>
            <a:r>
              <a:rPr lang="en-US" dirty="0" smtClean="0"/>
              <a:t>Constant position, constant velocity/acceleration, waypoint…</a:t>
            </a:r>
          </a:p>
          <a:p>
            <a:pPr lvl="1"/>
            <a:r>
              <a:rPr lang="en-US" dirty="0" smtClean="0"/>
              <a:t>Trace-file based from mobility tools such as SUMO, </a:t>
            </a:r>
            <a:r>
              <a:rPr lang="en-US" dirty="0" err="1" smtClean="0"/>
              <a:t>BonnMotion</a:t>
            </a:r>
            <a:r>
              <a:rPr lang="en-US" dirty="0" smtClean="0"/>
              <a:t> (using NS2 format) </a:t>
            </a:r>
          </a:p>
          <a:p>
            <a:pPr lvl="1"/>
            <a:r>
              <a:rPr lang="en-US" dirty="0" smtClean="0"/>
              <a:t>Routes Mobility using Google API (*)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05200" y="6261100"/>
            <a:ext cx="2209800" cy="460375"/>
          </a:xfrm>
        </p:spPr>
        <p:txBody>
          <a:bodyPr/>
          <a:lstStyle/>
          <a:p>
            <a:r>
              <a:rPr lang="en-US" b="1" smtClean="0"/>
              <a:t>ns-3 training, June 2017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259FED-E9AC-A34F-A9FE-B6AFC9605985}" type="slidenum">
              <a:rPr lang="en-US" smtClean="0"/>
              <a:t>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478560" y="5982184"/>
            <a:ext cx="26654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909465"/>
                </a:solidFill>
              </a:rPr>
              <a:t>(*) Presented in WNS3 - 2015</a:t>
            </a:r>
            <a:endParaRPr lang="en-US" sz="1200" dirty="0">
              <a:solidFill>
                <a:srgbClr val="90946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106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Position Allocation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342900" lvl="1" indent="-342900">
              <a:buFont typeface="Arial"/>
              <a:buChar char="•"/>
            </a:pPr>
            <a:r>
              <a:rPr lang="en-US" sz="2400" dirty="0"/>
              <a:t>List </a:t>
            </a:r>
            <a:br>
              <a:rPr lang="en-US" sz="2400" dirty="0"/>
            </a:br>
            <a:r>
              <a:rPr lang="en-US" sz="1800" dirty="0" err="1">
                <a:solidFill>
                  <a:srgbClr val="FF0000"/>
                </a:solidFill>
                <a:latin typeface="Consolas"/>
                <a:cs typeface="Consolas"/>
              </a:rPr>
              <a:t>MobilityHelper</a:t>
            </a:r>
            <a:r>
              <a:rPr lang="en-US" sz="1800" dirty="0">
                <a:solidFill>
                  <a:srgbClr val="FF0000"/>
                </a:solidFill>
                <a:latin typeface="Consolas"/>
                <a:cs typeface="Consolas"/>
              </a:rPr>
              <a:t> mobility;</a:t>
            </a:r>
            <a:br>
              <a:rPr lang="en-US" sz="1800" dirty="0">
                <a:solidFill>
                  <a:srgbClr val="FF0000"/>
                </a:solidFill>
                <a:latin typeface="Consolas"/>
                <a:cs typeface="Consolas"/>
              </a:rPr>
            </a:br>
            <a:r>
              <a:rPr lang="en-US" sz="1800" dirty="0">
                <a:latin typeface="Consolas"/>
                <a:cs typeface="Consolas"/>
              </a:rPr>
              <a:t>// place two nodes at specific positions (100,0) and (0,100)</a:t>
            </a:r>
            <a:br>
              <a:rPr lang="en-US" sz="1800" dirty="0">
                <a:latin typeface="Consolas"/>
                <a:cs typeface="Consolas"/>
              </a:rPr>
            </a:br>
            <a:r>
              <a:rPr lang="en-US" sz="1800" dirty="0" err="1">
                <a:solidFill>
                  <a:srgbClr val="956B43"/>
                </a:solidFill>
                <a:latin typeface="Consolas"/>
                <a:cs typeface="Consolas"/>
              </a:rPr>
              <a:t>Ptr</a:t>
            </a:r>
            <a:r>
              <a:rPr lang="en-US" sz="1800" dirty="0">
                <a:solidFill>
                  <a:srgbClr val="956B43"/>
                </a:solidFill>
                <a:latin typeface="Consolas"/>
                <a:cs typeface="Consolas"/>
              </a:rPr>
              <a:t>&lt;</a:t>
            </a:r>
            <a:r>
              <a:rPr lang="en-US" sz="1800" dirty="0" err="1">
                <a:solidFill>
                  <a:srgbClr val="956B43"/>
                </a:solidFill>
                <a:latin typeface="Consolas"/>
                <a:cs typeface="Consolas"/>
              </a:rPr>
              <a:t>ListPositionAllocator</a:t>
            </a:r>
            <a:r>
              <a:rPr lang="en-US" sz="1800" dirty="0">
                <a:solidFill>
                  <a:srgbClr val="956B43"/>
                </a:solidFill>
                <a:latin typeface="Consolas"/>
                <a:cs typeface="Consolas"/>
              </a:rPr>
              <a:t>&gt; </a:t>
            </a:r>
            <a:r>
              <a:rPr lang="en-US" sz="1800" dirty="0" err="1">
                <a:solidFill>
                  <a:srgbClr val="956B43"/>
                </a:solidFill>
                <a:latin typeface="Consolas"/>
                <a:cs typeface="Consolas"/>
              </a:rPr>
              <a:t>positionAlloc</a:t>
            </a:r>
            <a:r>
              <a:rPr lang="en-US" sz="1800" dirty="0">
                <a:solidFill>
                  <a:srgbClr val="956B43"/>
                </a:solidFill>
                <a:latin typeface="Consolas"/>
                <a:cs typeface="Consolas"/>
              </a:rPr>
              <a:t> = </a:t>
            </a:r>
            <a:r>
              <a:rPr lang="en-US" sz="1800" dirty="0" err="1">
                <a:solidFill>
                  <a:srgbClr val="956B43"/>
                </a:solidFill>
                <a:latin typeface="Consolas"/>
                <a:cs typeface="Consolas"/>
              </a:rPr>
              <a:t>CreateObject</a:t>
            </a:r>
            <a:r>
              <a:rPr lang="en-US" sz="1800" dirty="0">
                <a:solidFill>
                  <a:srgbClr val="956B43"/>
                </a:solidFill>
                <a:latin typeface="Consolas"/>
                <a:cs typeface="Consolas"/>
              </a:rPr>
              <a:t>&lt;</a:t>
            </a:r>
            <a:r>
              <a:rPr lang="en-US" sz="1800" dirty="0" err="1">
                <a:solidFill>
                  <a:srgbClr val="956B43"/>
                </a:solidFill>
                <a:latin typeface="Consolas"/>
                <a:cs typeface="Consolas"/>
              </a:rPr>
              <a:t>ListPositionAllocator</a:t>
            </a:r>
            <a:r>
              <a:rPr lang="en-US" sz="1800" dirty="0">
                <a:solidFill>
                  <a:srgbClr val="956B43"/>
                </a:solidFill>
                <a:latin typeface="Consolas"/>
                <a:cs typeface="Consolas"/>
              </a:rPr>
              <a:t>&gt; ();</a:t>
            </a:r>
            <a:br>
              <a:rPr lang="en-US" sz="1800" dirty="0">
                <a:solidFill>
                  <a:srgbClr val="956B43"/>
                </a:solidFill>
                <a:latin typeface="Consolas"/>
                <a:cs typeface="Consolas"/>
              </a:rPr>
            </a:br>
            <a:r>
              <a:rPr lang="en-US" sz="1800" dirty="0" err="1">
                <a:solidFill>
                  <a:srgbClr val="956B43"/>
                </a:solidFill>
                <a:latin typeface="Consolas"/>
                <a:cs typeface="Consolas"/>
              </a:rPr>
              <a:t>positionAlloc</a:t>
            </a:r>
            <a:r>
              <a:rPr lang="en-US" sz="1800" dirty="0">
                <a:solidFill>
                  <a:srgbClr val="956B43"/>
                </a:solidFill>
                <a:latin typeface="Consolas"/>
                <a:cs typeface="Consolas"/>
              </a:rPr>
              <a:t>-&gt;Add (Vector (100, 0, 0));</a:t>
            </a:r>
            <a:br>
              <a:rPr lang="en-US" sz="1800" dirty="0">
                <a:solidFill>
                  <a:srgbClr val="956B43"/>
                </a:solidFill>
                <a:latin typeface="Consolas"/>
                <a:cs typeface="Consolas"/>
              </a:rPr>
            </a:br>
            <a:r>
              <a:rPr lang="en-US" sz="1800" dirty="0" err="1">
                <a:solidFill>
                  <a:srgbClr val="956B43"/>
                </a:solidFill>
                <a:latin typeface="Consolas"/>
                <a:cs typeface="Consolas"/>
              </a:rPr>
              <a:t>positionAlloc</a:t>
            </a:r>
            <a:r>
              <a:rPr lang="en-US" sz="1800" dirty="0">
                <a:solidFill>
                  <a:srgbClr val="956B43"/>
                </a:solidFill>
                <a:latin typeface="Consolas"/>
                <a:cs typeface="Consolas"/>
              </a:rPr>
              <a:t>-&gt;Add (Vector (0, 100, 0));</a:t>
            </a:r>
            <a:br>
              <a:rPr lang="en-US" sz="1800" dirty="0">
                <a:solidFill>
                  <a:srgbClr val="956B43"/>
                </a:solidFill>
                <a:latin typeface="Consolas"/>
                <a:cs typeface="Consolas"/>
              </a:rPr>
            </a:br>
            <a:r>
              <a:rPr lang="en-US" sz="1800" dirty="0" err="1">
                <a:solidFill>
                  <a:srgbClr val="FF0000"/>
                </a:solidFill>
                <a:latin typeface="Consolas"/>
                <a:cs typeface="Consolas"/>
              </a:rPr>
              <a:t>mobility</a:t>
            </a:r>
            <a:r>
              <a:rPr lang="en-US" sz="1800" dirty="0" err="1">
                <a:solidFill>
                  <a:schemeClr val="accent1"/>
                </a:solidFill>
                <a:latin typeface="Consolas"/>
                <a:cs typeface="Consolas"/>
              </a:rPr>
              <a:t>.SetPositionAllocator</a:t>
            </a:r>
            <a:r>
              <a:rPr lang="en-US" sz="1800" dirty="0">
                <a:latin typeface="Consolas"/>
                <a:cs typeface="Consolas"/>
              </a:rPr>
              <a:t>(</a:t>
            </a:r>
            <a:r>
              <a:rPr lang="en-US" sz="1800" dirty="0" err="1">
                <a:solidFill>
                  <a:schemeClr val="accent5"/>
                </a:solidFill>
                <a:latin typeface="Consolas"/>
                <a:cs typeface="Consolas"/>
              </a:rPr>
              <a:t>positionAlloc</a:t>
            </a:r>
            <a:r>
              <a:rPr lang="en-US" sz="1800" dirty="0">
                <a:latin typeface="Consolas"/>
                <a:cs typeface="Consolas"/>
              </a:rPr>
              <a:t>);</a:t>
            </a:r>
          </a:p>
          <a:p>
            <a:pPr marL="342900" lvl="1" indent="-342900">
              <a:buFont typeface="Arial"/>
              <a:buChar char="•"/>
            </a:pPr>
            <a:endParaRPr lang="en-US" sz="2400" dirty="0" smtClean="0"/>
          </a:p>
          <a:p>
            <a:r>
              <a:rPr lang="en-US" sz="2400" dirty="0" smtClean="0"/>
              <a:t>Grid Position</a:t>
            </a:r>
          </a:p>
          <a:p>
            <a:pPr marL="400050" lvl="1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nsolas"/>
                <a:cs typeface="Consolas"/>
              </a:rPr>
              <a:t>MobilityHelper</a:t>
            </a:r>
            <a:r>
              <a:rPr lang="en-US" sz="1800" dirty="0" smtClean="0">
                <a:solidFill>
                  <a:srgbClr val="FF0000"/>
                </a:solidFill>
                <a:latin typeface="Consolas"/>
                <a:cs typeface="Consolas"/>
              </a:rPr>
              <a:t> </a:t>
            </a:r>
            <a:r>
              <a:rPr lang="en-US" sz="1800" dirty="0">
                <a:solidFill>
                  <a:srgbClr val="FF0000"/>
                </a:solidFill>
                <a:latin typeface="Consolas"/>
                <a:cs typeface="Consolas"/>
              </a:rPr>
              <a:t>mobility;</a:t>
            </a:r>
          </a:p>
          <a:p>
            <a:pPr marL="400050" lvl="1" indent="0">
              <a:buNone/>
            </a:pPr>
            <a:r>
              <a:rPr lang="en-US" sz="1800" dirty="0" smtClean="0">
                <a:latin typeface="Consolas"/>
                <a:cs typeface="Consolas"/>
              </a:rPr>
              <a:t>/</a:t>
            </a:r>
            <a:r>
              <a:rPr lang="en-US" sz="1800" dirty="0">
                <a:latin typeface="Consolas"/>
                <a:cs typeface="Consolas"/>
              </a:rPr>
              <a:t>/ setup the grid itself: </a:t>
            </a:r>
            <a:r>
              <a:rPr lang="en-US" sz="1800" dirty="0" smtClean="0">
                <a:latin typeface="Consolas"/>
                <a:cs typeface="Consolas"/>
              </a:rPr>
              <a:t>nodes are laid out started </a:t>
            </a:r>
            <a:r>
              <a:rPr lang="en-US" sz="1800" dirty="0">
                <a:latin typeface="Consolas"/>
                <a:cs typeface="Consolas"/>
              </a:rPr>
              <a:t>from (-100,-100) with 20 </a:t>
            </a:r>
            <a:r>
              <a:rPr lang="en-US" sz="1800" dirty="0" smtClean="0">
                <a:latin typeface="Consolas"/>
                <a:cs typeface="Consolas"/>
              </a:rPr>
              <a:t>per </a:t>
            </a:r>
            <a:r>
              <a:rPr lang="en-US" sz="1800" dirty="0">
                <a:latin typeface="Consolas"/>
                <a:cs typeface="Consolas"/>
              </a:rPr>
              <a:t>row</a:t>
            </a:r>
            <a:r>
              <a:rPr lang="en-US" sz="1800" dirty="0" smtClean="0">
                <a:latin typeface="Consolas"/>
                <a:cs typeface="Consolas"/>
              </a:rPr>
              <a:t>, </a:t>
            </a:r>
            <a:r>
              <a:rPr lang="en-US" sz="1800" dirty="0">
                <a:latin typeface="Consolas"/>
                <a:cs typeface="Consolas"/>
              </a:rPr>
              <a:t>the x </a:t>
            </a:r>
            <a:endParaRPr lang="en-US" sz="1800" dirty="0" smtClean="0">
              <a:latin typeface="Consolas"/>
              <a:cs typeface="Consolas"/>
            </a:endParaRPr>
          </a:p>
          <a:p>
            <a:pPr marL="400050" lvl="1" indent="0">
              <a:buNone/>
            </a:pPr>
            <a:r>
              <a:rPr lang="en-US" sz="1800" dirty="0" smtClean="0">
                <a:latin typeface="Consolas"/>
                <a:cs typeface="Consolas"/>
              </a:rPr>
              <a:t>// interval </a:t>
            </a:r>
            <a:r>
              <a:rPr lang="en-US" sz="1800" dirty="0">
                <a:latin typeface="Consolas"/>
                <a:cs typeface="Consolas"/>
              </a:rPr>
              <a:t>between each object is 5 </a:t>
            </a:r>
            <a:r>
              <a:rPr lang="en-US" sz="1800" dirty="0" smtClean="0">
                <a:latin typeface="Consolas"/>
                <a:cs typeface="Consolas"/>
              </a:rPr>
              <a:t>meters and </a:t>
            </a:r>
            <a:r>
              <a:rPr lang="en-US" sz="1800" dirty="0">
                <a:latin typeface="Consolas"/>
                <a:cs typeface="Consolas"/>
              </a:rPr>
              <a:t>the y interval between each object is 20 meters</a:t>
            </a:r>
          </a:p>
          <a:p>
            <a:pPr marL="400050" lvl="1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nsolas"/>
                <a:cs typeface="Consolas"/>
              </a:rPr>
              <a:t>mobility</a:t>
            </a:r>
            <a:r>
              <a:rPr lang="en-US" sz="1800" dirty="0" err="1" smtClean="0">
                <a:latin typeface="Consolas"/>
                <a:cs typeface="Consolas"/>
              </a:rPr>
              <a:t>.</a:t>
            </a:r>
            <a:r>
              <a:rPr lang="en-US" sz="1800" dirty="0" err="1" smtClean="0">
                <a:solidFill>
                  <a:schemeClr val="accent1"/>
                </a:solidFill>
                <a:latin typeface="Consolas"/>
                <a:cs typeface="Consolas"/>
              </a:rPr>
              <a:t>SetPositionAllocator</a:t>
            </a:r>
            <a:r>
              <a:rPr lang="en-US" sz="1800" dirty="0" smtClean="0">
                <a:latin typeface="Consolas"/>
                <a:cs typeface="Consolas"/>
              </a:rPr>
              <a:t> </a:t>
            </a:r>
            <a:r>
              <a:rPr lang="en-US" sz="1800" dirty="0">
                <a:latin typeface="Consolas"/>
                <a:cs typeface="Consolas"/>
              </a:rPr>
              <a:t>(</a:t>
            </a:r>
            <a:r>
              <a:rPr lang="en-US" sz="1800" dirty="0">
                <a:solidFill>
                  <a:schemeClr val="accent5"/>
                </a:solidFill>
                <a:latin typeface="Consolas"/>
                <a:cs typeface="Consolas"/>
              </a:rPr>
              <a:t>"ns3::</a:t>
            </a:r>
            <a:r>
              <a:rPr lang="en-US" sz="1800" dirty="0" err="1">
                <a:solidFill>
                  <a:schemeClr val="accent5"/>
                </a:solidFill>
                <a:latin typeface="Consolas"/>
                <a:cs typeface="Consolas"/>
              </a:rPr>
              <a:t>GridPositionAllocator</a:t>
            </a:r>
            <a:r>
              <a:rPr lang="en-US" sz="1800" dirty="0">
                <a:solidFill>
                  <a:schemeClr val="accent5"/>
                </a:solidFill>
                <a:latin typeface="Consolas"/>
                <a:cs typeface="Consolas"/>
              </a:rPr>
              <a:t>",</a:t>
            </a:r>
          </a:p>
          <a:p>
            <a:pPr marL="400050" lvl="1" indent="0">
              <a:buNone/>
            </a:pPr>
            <a:r>
              <a:rPr lang="en-US" sz="1800" dirty="0">
                <a:solidFill>
                  <a:schemeClr val="accent5"/>
                </a:solidFill>
                <a:latin typeface="Consolas"/>
                <a:cs typeface="Consolas"/>
              </a:rPr>
              <a:t>                               </a:t>
            </a:r>
            <a:r>
              <a:rPr lang="en-US" sz="1800" dirty="0" smtClean="0">
                <a:solidFill>
                  <a:schemeClr val="accent5"/>
                </a:solidFill>
                <a:latin typeface="Consolas"/>
                <a:cs typeface="Consolas"/>
              </a:rPr>
              <a:t>"</a:t>
            </a:r>
            <a:r>
              <a:rPr lang="en-US" sz="1800" dirty="0" err="1">
                <a:solidFill>
                  <a:schemeClr val="accent5"/>
                </a:solidFill>
                <a:latin typeface="Consolas"/>
                <a:cs typeface="Consolas"/>
              </a:rPr>
              <a:t>MinX</a:t>
            </a:r>
            <a:r>
              <a:rPr lang="en-US" sz="1800" dirty="0">
                <a:solidFill>
                  <a:schemeClr val="accent5"/>
                </a:solidFill>
                <a:latin typeface="Consolas"/>
                <a:cs typeface="Consolas"/>
              </a:rPr>
              <a:t>", </a:t>
            </a:r>
            <a:r>
              <a:rPr lang="en-US" sz="1800" dirty="0" err="1">
                <a:solidFill>
                  <a:schemeClr val="accent5"/>
                </a:solidFill>
                <a:latin typeface="Consolas"/>
                <a:cs typeface="Consolas"/>
              </a:rPr>
              <a:t>DoubleValue</a:t>
            </a:r>
            <a:r>
              <a:rPr lang="en-US" sz="1800" dirty="0">
                <a:solidFill>
                  <a:schemeClr val="accent5"/>
                </a:solidFill>
                <a:latin typeface="Consolas"/>
                <a:cs typeface="Consolas"/>
              </a:rPr>
              <a:t> (-100.0),</a:t>
            </a:r>
          </a:p>
          <a:p>
            <a:pPr marL="400050" lvl="1" indent="0">
              <a:buNone/>
            </a:pPr>
            <a:r>
              <a:rPr lang="en-US" sz="1800" dirty="0">
                <a:solidFill>
                  <a:schemeClr val="accent5"/>
                </a:solidFill>
                <a:latin typeface="Consolas"/>
                <a:cs typeface="Consolas"/>
              </a:rPr>
              <a:t>                               </a:t>
            </a:r>
            <a:r>
              <a:rPr lang="en-US" sz="1800" dirty="0" smtClean="0">
                <a:solidFill>
                  <a:schemeClr val="accent5"/>
                </a:solidFill>
                <a:latin typeface="Consolas"/>
                <a:cs typeface="Consolas"/>
              </a:rPr>
              <a:t>"</a:t>
            </a:r>
            <a:r>
              <a:rPr lang="en-US" sz="1800" dirty="0" err="1">
                <a:solidFill>
                  <a:schemeClr val="accent5"/>
                </a:solidFill>
                <a:latin typeface="Consolas"/>
                <a:cs typeface="Consolas"/>
              </a:rPr>
              <a:t>MinY</a:t>
            </a:r>
            <a:r>
              <a:rPr lang="en-US" sz="1800" dirty="0">
                <a:solidFill>
                  <a:schemeClr val="accent5"/>
                </a:solidFill>
                <a:latin typeface="Consolas"/>
                <a:cs typeface="Consolas"/>
              </a:rPr>
              <a:t>", </a:t>
            </a:r>
            <a:r>
              <a:rPr lang="en-US" sz="1800" dirty="0" err="1">
                <a:solidFill>
                  <a:schemeClr val="accent5"/>
                </a:solidFill>
                <a:latin typeface="Consolas"/>
                <a:cs typeface="Consolas"/>
              </a:rPr>
              <a:t>DoubleValue</a:t>
            </a:r>
            <a:r>
              <a:rPr lang="en-US" sz="1800" dirty="0">
                <a:solidFill>
                  <a:schemeClr val="accent5"/>
                </a:solidFill>
                <a:latin typeface="Consolas"/>
                <a:cs typeface="Consolas"/>
              </a:rPr>
              <a:t> (-100.0),</a:t>
            </a:r>
          </a:p>
          <a:p>
            <a:pPr marL="400050" lvl="1" indent="0">
              <a:buNone/>
            </a:pPr>
            <a:r>
              <a:rPr lang="en-US" sz="1800" dirty="0">
                <a:solidFill>
                  <a:schemeClr val="accent5"/>
                </a:solidFill>
                <a:latin typeface="Consolas"/>
                <a:cs typeface="Consolas"/>
              </a:rPr>
              <a:t>                               </a:t>
            </a:r>
            <a:r>
              <a:rPr lang="en-US" sz="1800" dirty="0" smtClean="0">
                <a:solidFill>
                  <a:schemeClr val="accent5"/>
                </a:solidFill>
                <a:latin typeface="Consolas"/>
                <a:cs typeface="Consolas"/>
              </a:rPr>
              <a:t>"</a:t>
            </a:r>
            <a:r>
              <a:rPr lang="en-US" sz="1800" dirty="0" err="1">
                <a:solidFill>
                  <a:schemeClr val="accent5"/>
                </a:solidFill>
                <a:latin typeface="Consolas"/>
                <a:cs typeface="Consolas"/>
              </a:rPr>
              <a:t>DeltaX</a:t>
            </a:r>
            <a:r>
              <a:rPr lang="en-US" sz="1800" dirty="0">
                <a:solidFill>
                  <a:schemeClr val="accent5"/>
                </a:solidFill>
                <a:latin typeface="Consolas"/>
                <a:cs typeface="Consolas"/>
              </a:rPr>
              <a:t>", </a:t>
            </a:r>
            <a:r>
              <a:rPr lang="en-US" sz="1800" dirty="0" err="1">
                <a:solidFill>
                  <a:schemeClr val="accent5"/>
                </a:solidFill>
                <a:latin typeface="Consolas"/>
                <a:cs typeface="Consolas"/>
              </a:rPr>
              <a:t>DoubleValue</a:t>
            </a:r>
            <a:r>
              <a:rPr lang="en-US" sz="1800" dirty="0">
                <a:solidFill>
                  <a:schemeClr val="accent5"/>
                </a:solidFill>
                <a:latin typeface="Consolas"/>
                <a:cs typeface="Consolas"/>
              </a:rPr>
              <a:t> (5.0),</a:t>
            </a:r>
          </a:p>
          <a:p>
            <a:pPr marL="400050" lvl="1" indent="0">
              <a:buNone/>
            </a:pPr>
            <a:r>
              <a:rPr lang="en-US" sz="1800" dirty="0">
                <a:solidFill>
                  <a:schemeClr val="accent5"/>
                </a:solidFill>
                <a:latin typeface="Consolas"/>
                <a:cs typeface="Consolas"/>
              </a:rPr>
              <a:t>                               </a:t>
            </a:r>
            <a:r>
              <a:rPr lang="en-US" sz="1800" dirty="0" smtClean="0">
                <a:solidFill>
                  <a:schemeClr val="accent5"/>
                </a:solidFill>
                <a:latin typeface="Consolas"/>
                <a:cs typeface="Consolas"/>
              </a:rPr>
              <a:t>"</a:t>
            </a:r>
            <a:r>
              <a:rPr lang="en-US" sz="1800" dirty="0" err="1">
                <a:solidFill>
                  <a:schemeClr val="accent5"/>
                </a:solidFill>
                <a:latin typeface="Consolas"/>
                <a:cs typeface="Consolas"/>
              </a:rPr>
              <a:t>DeltaY</a:t>
            </a:r>
            <a:r>
              <a:rPr lang="en-US" sz="1800" dirty="0">
                <a:solidFill>
                  <a:schemeClr val="accent5"/>
                </a:solidFill>
                <a:latin typeface="Consolas"/>
                <a:cs typeface="Consolas"/>
              </a:rPr>
              <a:t>", </a:t>
            </a:r>
            <a:r>
              <a:rPr lang="en-US" sz="1800" dirty="0" err="1">
                <a:solidFill>
                  <a:schemeClr val="accent5"/>
                </a:solidFill>
                <a:latin typeface="Consolas"/>
                <a:cs typeface="Consolas"/>
              </a:rPr>
              <a:t>DoubleValue</a:t>
            </a:r>
            <a:r>
              <a:rPr lang="en-US" sz="1800" dirty="0">
                <a:solidFill>
                  <a:schemeClr val="accent5"/>
                </a:solidFill>
                <a:latin typeface="Consolas"/>
                <a:cs typeface="Consolas"/>
              </a:rPr>
              <a:t> (20.0),</a:t>
            </a:r>
          </a:p>
          <a:p>
            <a:pPr marL="400050" lvl="1" indent="0">
              <a:buNone/>
            </a:pPr>
            <a:r>
              <a:rPr lang="en-US" sz="1800" dirty="0">
                <a:solidFill>
                  <a:schemeClr val="accent5"/>
                </a:solidFill>
                <a:latin typeface="Consolas"/>
                <a:cs typeface="Consolas"/>
              </a:rPr>
              <a:t>                               </a:t>
            </a:r>
            <a:r>
              <a:rPr lang="en-US" sz="1800" dirty="0" smtClean="0">
                <a:solidFill>
                  <a:schemeClr val="accent5"/>
                </a:solidFill>
                <a:latin typeface="Consolas"/>
                <a:cs typeface="Consolas"/>
              </a:rPr>
              <a:t>"</a:t>
            </a:r>
            <a:r>
              <a:rPr lang="en-US" sz="1800" dirty="0" err="1">
                <a:solidFill>
                  <a:schemeClr val="accent5"/>
                </a:solidFill>
                <a:latin typeface="Consolas"/>
                <a:cs typeface="Consolas"/>
              </a:rPr>
              <a:t>GridWidth</a:t>
            </a:r>
            <a:r>
              <a:rPr lang="en-US" sz="1800" dirty="0">
                <a:solidFill>
                  <a:schemeClr val="accent5"/>
                </a:solidFill>
                <a:latin typeface="Consolas"/>
                <a:cs typeface="Consolas"/>
              </a:rPr>
              <a:t>", </a:t>
            </a:r>
            <a:r>
              <a:rPr lang="en-US" sz="1800" dirty="0" err="1">
                <a:solidFill>
                  <a:schemeClr val="accent5"/>
                </a:solidFill>
                <a:latin typeface="Consolas"/>
                <a:cs typeface="Consolas"/>
              </a:rPr>
              <a:t>UintegerValue</a:t>
            </a:r>
            <a:r>
              <a:rPr lang="en-US" sz="1800" dirty="0">
                <a:solidFill>
                  <a:schemeClr val="accent5"/>
                </a:solidFill>
                <a:latin typeface="Consolas"/>
                <a:cs typeface="Consolas"/>
              </a:rPr>
              <a:t> (20),</a:t>
            </a:r>
          </a:p>
          <a:p>
            <a:pPr marL="400050" lvl="1" indent="0">
              <a:buNone/>
            </a:pPr>
            <a:r>
              <a:rPr lang="en-US" sz="1800" dirty="0">
                <a:solidFill>
                  <a:schemeClr val="accent5"/>
                </a:solidFill>
                <a:latin typeface="Consolas"/>
                <a:cs typeface="Consolas"/>
              </a:rPr>
              <a:t>                               </a:t>
            </a:r>
            <a:r>
              <a:rPr lang="en-US" sz="1800" dirty="0" smtClean="0">
                <a:solidFill>
                  <a:schemeClr val="accent5"/>
                </a:solidFill>
                <a:latin typeface="Consolas"/>
                <a:cs typeface="Consolas"/>
              </a:rPr>
              <a:t>"</a:t>
            </a:r>
            <a:r>
              <a:rPr lang="en-US" sz="1800" dirty="0" err="1">
                <a:solidFill>
                  <a:schemeClr val="accent5"/>
                </a:solidFill>
                <a:latin typeface="Consolas"/>
                <a:cs typeface="Consolas"/>
              </a:rPr>
              <a:t>LayoutType</a:t>
            </a:r>
            <a:r>
              <a:rPr lang="en-US" sz="1800" dirty="0">
                <a:solidFill>
                  <a:schemeClr val="accent5"/>
                </a:solidFill>
                <a:latin typeface="Consolas"/>
                <a:cs typeface="Consolas"/>
              </a:rPr>
              <a:t>", </a:t>
            </a:r>
            <a:r>
              <a:rPr lang="en-US" sz="1800" dirty="0" err="1">
                <a:solidFill>
                  <a:schemeClr val="accent5"/>
                </a:solidFill>
                <a:latin typeface="Consolas"/>
                <a:cs typeface="Consolas"/>
              </a:rPr>
              <a:t>StringValue</a:t>
            </a:r>
            <a:r>
              <a:rPr lang="en-US" sz="1800" dirty="0">
                <a:solidFill>
                  <a:schemeClr val="accent5"/>
                </a:solidFill>
                <a:latin typeface="Consolas"/>
                <a:cs typeface="Consolas"/>
              </a:rPr>
              <a:t> ("</a:t>
            </a:r>
            <a:r>
              <a:rPr lang="en-US" sz="1800" dirty="0" err="1">
                <a:solidFill>
                  <a:schemeClr val="accent5"/>
                </a:solidFill>
                <a:latin typeface="Consolas"/>
                <a:cs typeface="Consolas"/>
              </a:rPr>
              <a:t>RowFirst</a:t>
            </a:r>
            <a:r>
              <a:rPr lang="en-US" sz="1800" dirty="0">
                <a:solidFill>
                  <a:schemeClr val="accent5"/>
                </a:solidFill>
                <a:latin typeface="Consolas"/>
                <a:cs typeface="Consolas"/>
              </a:rPr>
              <a:t>")</a:t>
            </a:r>
            <a:r>
              <a:rPr lang="en-US" sz="1800" dirty="0">
                <a:latin typeface="Consolas"/>
                <a:cs typeface="Consolas"/>
              </a:rPr>
              <a:t>)</a:t>
            </a:r>
            <a:r>
              <a:rPr lang="en-US" sz="1800" dirty="0" smtClean="0">
                <a:latin typeface="Consolas"/>
                <a:cs typeface="Consolas"/>
              </a:rPr>
              <a:t>;</a:t>
            </a:r>
          </a:p>
          <a:p>
            <a:r>
              <a:rPr lang="en-US" sz="2400" dirty="0" smtClean="0"/>
              <a:t>Random Rectangle Position</a:t>
            </a:r>
            <a:endParaRPr lang="en-US" sz="2400" dirty="0"/>
          </a:p>
          <a:p>
            <a:pPr marL="400050" lvl="1" indent="0">
              <a:buNone/>
            </a:pPr>
            <a:r>
              <a:rPr lang="en-US" sz="1800" dirty="0" smtClean="0">
                <a:latin typeface="Consolas"/>
                <a:cs typeface="Consolas"/>
              </a:rPr>
              <a:t>/</a:t>
            </a:r>
            <a:r>
              <a:rPr lang="en-US" sz="1800" dirty="0">
                <a:latin typeface="Consolas"/>
                <a:cs typeface="Consolas"/>
              </a:rPr>
              <a:t>/ </a:t>
            </a:r>
            <a:r>
              <a:rPr lang="en-US" sz="1800" dirty="0" smtClean="0">
                <a:latin typeface="Consolas"/>
                <a:cs typeface="Consolas"/>
              </a:rPr>
              <a:t>place nodes uniformly on a straight line from (0, 1000) </a:t>
            </a:r>
          </a:p>
          <a:p>
            <a:pPr marL="400050" lvl="1" indent="0">
              <a:buNone/>
            </a:pPr>
            <a:r>
              <a:rPr lang="en-US" sz="1800" dirty="0" err="1">
                <a:solidFill>
                  <a:srgbClr val="FF0000"/>
                </a:solidFill>
                <a:latin typeface="Consolas"/>
                <a:cs typeface="Consolas"/>
              </a:rPr>
              <a:t>MobilityHelper</a:t>
            </a:r>
            <a:r>
              <a:rPr lang="en-US" sz="1800" dirty="0">
                <a:solidFill>
                  <a:srgbClr val="FF0000"/>
                </a:solidFill>
                <a:latin typeface="Consolas"/>
                <a:cs typeface="Consolas"/>
              </a:rPr>
              <a:t> mobility;</a:t>
            </a:r>
          </a:p>
          <a:p>
            <a:pPr marL="400050" lvl="1" indent="0">
              <a:buNone/>
            </a:pPr>
            <a:r>
              <a:rPr lang="en-US" sz="1800" dirty="0" err="1" smtClean="0">
                <a:solidFill>
                  <a:srgbClr val="956B43"/>
                </a:solidFill>
                <a:latin typeface="Consolas"/>
                <a:cs typeface="Consolas"/>
              </a:rPr>
              <a:t>Ptr</a:t>
            </a:r>
            <a:r>
              <a:rPr lang="en-US" sz="1800" dirty="0">
                <a:solidFill>
                  <a:srgbClr val="956B43"/>
                </a:solidFill>
                <a:latin typeface="Consolas"/>
                <a:cs typeface="Consolas"/>
              </a:rPr>
              <a:t>&lt;</a:t>
            </a:r>
            <a:r>
              <a:rPr lang="en-US" sz="1800" dirty="0" err="1">
                <a:solidFill>
                  <a:srgbClr val="956B43"/>
                </a:solidFill>
                <a:latin typeface="Consolas"/>
                <a:cs typeface="Consolas"/>
              </a:rPr>
              <a:t>RandomRectanglePositionAllocator</a:t>
            </a:r>
            <a:r>
              <a:rPr lang="en-US" sz="1800" dirty="0">
                <a:solidFill>
                  <a:srgbClr val="956B43"/>
                </a:solidFill>
                <a:latin typeface="Consolas"/>
                <a:cs typeface="Consolas"/>
              </a:rPr>
              <a:t>&gt; </a:t>
            </a:r>
            <a:r>
              <a:rPr lang="en-US" sz="1800" dirty="0" err="1">
                <a:solidFill>
                  <a:srgbClr val="956B43"/>
                </a:solidFill>
                <a:latin typeface="Consolas"/>
                <a:cs typeface="Consolas"/>
              </a:rPr>
              <a:t>positionAloc</a:t>
            </a:r>
            <a:r>
              <a:rPr lang="en-US" sz="1800" dirty="0">
                <a:solidFill>
                  <a:srgbClr val="956B43"/>
                </a:solidFill>
                <a:latin typeface="Consolas"/>
                <a:cs typeface="Consolas"/>
              </a:rPr>
              <a:t> = </a:t>
            </a:r>
            <a:r>
              <a:rPr lang="en-US" sz="1800" dirty="0" err="1">
                <a:solidFill>
                  <a:srgbClr val="956B43"/>
                </a:solidFill>
                <a:latin typeface="Consolas"/>
                <a:cs typeface="Consolas"/>
              </a:rPr>
              <a:t>CreateObject</a:t>
            </a:r>
            <a:r>
              <a:rPr lang="en-US" sz="1800" dirty="0">
                <a:solidFill>
                  <a:srgbClr val="956B43"/>
                </a:solidFill>
                <a:latin typeface="Consolas"/>
                <a:cs typeface="Consolas"/>
              </a:rPr>
              <a:t>&lt;</a:t>
            </a:r>
            <a:r>
              <a:rPr lang="en-US" sz="1800" dirty="0" err="1">
                <a:solidFill>
                  <a:srgbClr val="956B43"/>
                </a:solidFill>
                <a:latin typeface="Consolas"/>
                <a:cs typeface="Consolas"/>
              </a:rPr>
              <a:t>RandomRectanglePositionAllocator</a:t>
            </a:r>
            <a:r>
              <a:rPr lang="en-US" sz="1800" dirty="0">
                <a:solidFill>
                  <a:srgbClr val="956B43"/>
                </a:solidFill>
                <a:latin typeface="Consolas"/>
                <a:cs typeface="Consolas"/>
              </a:rPr>
              <a:t>&gt;();</a:t>
            </a:r>
          </a:p>
          <a:p>
            <a:pPr marL="400050" lvl="1" indent="0">
              <a:buNone/>
            </a:pPr>
            <a:r>
              <a:rPr lang="en-US" sz="1800" dirty="0" err="1" smtClean="0">
                <a:solidFill>
                  <a:srgbClr val="956B43"/>
                </a:solidFill>
                <a:latin typeface="Consolas"/>
                <a:cs typeface="Consolas"/>
              </a:rPr>
              <a:t>positionAloc</a:t>
            </a:r>
            <a:r>
              <a:rPr lang="en-US" sz="1800" dirty="0">
                <a:solidFill>
                  <a:srgbClr val="956B43"/>
                </a:solidFill>
                <a:latin typeface="Consolas"/>
                <a:cs typeface="Consolas"/>
              </a:rPr>
              <a:t>-&gt;</a:t>
            </a:r>
            <a:r>
              <a:rPr lang="en-US" sz="1800" dirty="0" err="1">
                <a:solidFill>
                  <a:srgbClr val="956B43"/>
                </a:solidFill>
                <a:latin typeface="Consolas"/>
                <a:cs typeface="Consolas"/>
              </a:rPr>
              <a:t>SetAttribute</a:t>
            </a:r>
            <a:r>
              <a:rPr lang="en-US" sz="1800" dirty="0">
                <a:solidFill>
                  <a:srgbClr val="956B43"/>
                </a:solidFill>
                <a:latin typeface="Consolas"/>
                <a:cs typeface="Consolas"/>
              </a:rPr>
              <a:t>("X", </a:t>
            </a:r>
            <a:r>
              <a:rPr lang="en-US" sz="1800" dirty="0" err="1">
                <a:solidFill>
                  <a:srgbClr val="956B43"/>
                </a:solidFill>
                <a:latin typeface="Consolas"/>
                <a:cs typeface="Consolas"/>
              </a:rPr>
              <a:t>StringValue</a:t>
            </a:r>
            <a:r>
              <a:rPr lang="en-US" sz="1800" dirty="0">
                <a:solidFill>
                  <a:srgbClr val="956B43"/>
                </a:solidFill>
                <a:latin typeface="Consolas"/>
                <a:cs typeface="Consolas"/>
              </a:rPr>
              <a:t>("ns3::</a:t>
            </a:r>
            <a:r>
              <a:rPr lang="en-US" sz="1800" dirty="0" err="1">
                <a:solidFill>
                  <a:srgbClr val="956B43"/>
                </a:solidFill>
                <a:latin typeface="Consolas"/>
                <a:cs typeface="Consolas"/>
              </a:rPr>
              <a:t>UniformRandomVariable</a:t>
            </a:r>
            <a:r>
              <a:rPr lang="en-US" sz="1800" dirty="0">
                <a:solidFill>
                  <a:srgbClr val="956B43"/>
                </a:solidFill>
                <a:latin typeface="Consolas"/>
                <a:cs typeface="Consolas"/>
              </a:rPr>
              <a:t>[Min=0.0|Max=100.0]"));</a:t>
            </a:r>
          </a:p>
          <a:p>
            <a:pPr marL="400050" lvl="1" indent="0">
              <a:buNone/>
            </a:pPr>
            <a:r>
              <a:rPr lang="en-US" sz="1800" dirty="0" err="1" smtClean="0">
                <a:solidFill>
                  <a:srgbClr val="956B43"/>
                </a:solidFill>
                <a:latin typeface="Consolas"/>
                <a:cs typeface="Consolas"/>
              </a:rPr>
              <a:t>positionAloc</a:t>
            </a:r>
            <a:r>
              <a:rPr lang="en-US" sz="1800" dirty="0">
                <a:solidFill>
                  <a:srgbClr val="956B43"/>
                </a:solidFill>
                <a:latin typeface="Consolas"/>
                <a:cs typeface="Consolas"/>
              </a:rPr>
              <a:t>-&gt;</a:t>
            </a:r>
            <a:r>
              <a:rPr lang="en-US" sz="1800" dirty="0" err="1">
                <a:solidFill>
                  <a:srgbClr val="956B43"/>
                </a:solidFill>
                <a:latin typeface="Consolas"/>
                <a:cs typeface="Consolas"/>
              </a:rPr>
              <a:t>SetAttribute</a:t>
            </a:r>
            <a:r>
              <a:rPr lang="en-US" sz="1800" dirty="0">
                <a:solidFill>
                  <a:srgbClr val="956B43"/>
                </a:solidFill>
                <a:latin typeface="Consolas"/>
                <a:cs typeface="Consolas"/>
              </a:rPr>
              <a:t>("Y", </a:t>
            </a:r>
            <a:r>
              <a:rPr lang="en-US" sz="1800" dirty="0" err="1">
                <a:solidFill>
                  <a:srgbClr val="956B43"/>
                </a:solidFill>
                <a:latin typeface="Consolas"/>
                <a:cs typeface="Consolas"/>
              </a:rPr>
              <a:t>StringValue</a:t>
            </a:r>
            <a:r>
              <a:rPr lang="en-US" sz="1800" dirty="0">
                <a:solidFill>
                  <a:srgbClr val="956B43"/>
                </a:solidFill>
                <a:latin typeface="Consolas"/>
                <a:cs typeface="Consolas"/>
              </a:rPr>
              <a:t>("ns3::</a:t>
            </a:r>
            <a:r>
              <a:rPr lang="en-US" sz="1800" dirty="0" err="1">
                <a:solidFill>
                  <a:srgbClr val="956B43"/>
                </a:solidFill>
                <a:latin typeface="Consolas"/>
                <a:cs typeface="Consolas"/>
              </a:rPr>
              <a:t>ConstantRandomVariable</a:t>
            </a:r>
            <a:r>
              <a:rPr lang="en-US" sz="1800" dirty="0">
                <a:solidFill>
                  <a:srgbClr val="956B43"/>
                </a:solidFill>
                <a:latin typeface="Consolas"/>
                <a:cs typeface="Consolas"/>
              </a:rPr>
              <a:t>[Constant=50.0]"));</a:t>
            </a:r>
          </a:p>
          <a:p>
            <a:pPr marL="400050" lvl="1" indent="0">
              <a:buNone/>
            </a:pPr>
            <a:r>
              <a:rPr lang="en-US" sz="1800" dirty="0" err="1" smtClean="0">
                <a:solidFill>
                  <a:srgbClr val="FF0000"/>
                </a:solidFill>
                <a:latin typeface="Consolas"/>
                <a:cs typeface="Consolas"/>
              </a:rPr>
              <a:t>mobility</a:t>
            </a:r>
            <a:r>
              <a:rPr lang="en-US" sz="1800" dirty="0" err="1" smtClean="0">
                <a:latin typeface="Consolas"/>
                <a:cs typeface="Consolas"/>
              </a:rPr>
              <a:t>.</a:t>
            </a:r>
            <a:r>
              <a:rPr lang="en-US" sz="1800" dirty="0" err="1" smtClean="0">
                <a:solidFill>
                  <a:schemeClr val="accent1"/>
                </a:solidFill>
                <a:latin typeface="Consolas"/>
                <a:cs typeface="Consolas"/>
              </a:rPr>
              <a:t>SetPositionAllocator</a:t>
            </a:r>
            <a:r>
              <a:rPr lang="en-US" sz="1800" dirty="0">
                <a:latin typeface="Consolas"/>
                <a:cs typeface="Consolas"/>
              </a:rPr>
              <a:t>(</a:t>
            </a:r>
            <a:r>
              <a:rPr lang="en-US" sz="1800" dirty="0" err="1">
                <a:solidFill>
                  <a:srgbClr val="956B43"/>
                </a:solidFill>
                <a:latin typeface="Consolas"/>
                <a:cs typeface="Consolas"/>
              </a:rPr>
              <a:t>positionAloc</a:t>
            </a:r>
            <a:r>
              <a:rPr lang="en-US" sz="1800" dirty="0">
                <a:latin typeface="Consolas"/>
                <a:cs typeface="Consolas"/>
              </a:rPr>
              <a:t>);</a:t>
            </a:r>
            <a:endParaRPr lang="en-US" sz="1800" dirty="0" smtClean="0">
              <a:latin typeface="Consolas"/>
              <a:cs typeface="Consolas"/>
            </a:endParaRPr>
          </a:p>
          <a:p>
            <a:pPr marL="400050" lvl="1" indent="0">
              <a:buNone/>
            </a:pPr>
            <a:endParaRPr lang="en-US" sz="1400" dirty="0" smtClean="0">
              <a:latin typeface="Consolas"/>
              <a:cs typeface="Consolas"/>
            </a:endParaRPr>
          </a:p>
          <a:p>
            <a:pPr marL="400050" lvl="1" indent="0">
              <a:buNone/>
            </a:pPr>
            <a:endParaRPr lang="en-US" sz="1400" dirty="0">
              <a:latin typeface="Consolas"/>
              <a:cs typeface="Consola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05200" y="6332538"/>
            <a:ext cx="2101850" cy="460375"/>
          </a:xfrm>
        </p:spPr>
        <p:txBody>
          <a:bodyPr/>
          <a:lstStyle/>
          <a:p>
            <a:r>
              <a:rPr lang="en-US" b="1" smtClean="0"/>
              <a:t>ns-3 training, June 2017</a:t>
            </a:r>
            <a:endParaRPr lang="en-US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259FED-E9AC-A34F-A9FE-B6AFC960598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50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Mobility Model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428" y="1171575"/>
            <a:ext cx="8423393" cy="4525963"/>
          </a:xfrm>
        </p:spPr>
        <p:txBody>
          <a:bodyPr>
            <a:normAutofit fontScale="32500" lnSpcReduction="20000"/>
          </a:bodyPr>
          <a:lstStyle/>
          <a:p>
            <a:r>
              <a:rPr lang="en-US" dirty="0" smtClean="0"/>
              <a:t>Constant Position</a:t>
            </a:r>
          </a:p>
          <a:p>
            <a:pPr marL="400050" lvl="1" indent="0">
              <a:buNone/>
            </a:pP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Consolas"/>
                <a:cs typeface="Consolas"/>
              </a:rPr>
              <a:t>MobilityHelper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 mobility;</a:t>
            </a:r>
          </a:p>
          <a:p>
            <a:pPr marL="400050" lvl="1" indent="0">
              <a:buNone/>
            </a:pP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onsolas"/>
                <a:cs typeface="Consolas"/>
              </a:rPr>
              <a:t>mobility</a:t>
            </a:r>
            <a:r>
              <a:rPr lang="en-US" dirty="0" err="1" smtClean="0">
                <a:latin typeface="Consolas"/>
                <a:cs typeface="Consolas"/>
              </a:rPr>
              <a:t>.</a:t>
            </a:r>
            <a:r>
              <a:rPr lang="en-US" dirty="0" err="1" smtClean="0">
                <a:solidFill>
                  <a:schemeClr val="accent1"/>
                </a:solidFill>
                <a:latin typeface="Consolas"/>
                <a:cs typeface="Consolas"/>
              </a:rPr>
              <a:t>SetMobilityModel</a:t>
            </a: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>
                <a:latin typeface="Consolas"/>
                <a:cs typeface="Consolas"/>
              </a:rPr>
              <a:t>(</a:t>
            </a:r>
            <a:r>
              <a:rPr lang="en-US" dirty="0">
                <a:solidFill>
                  <a:schemeClr val="accent5"/>
                </a:solidFill>
                <a:latin typeface="Consolas"/>
                <a:cs typeface="Consolas"/>
              </a:rPr>
              <a:t>"ns3::</a:t>
            </a:r>
            <a:r>
              <a:rPr lang="en-US" dirty="0" err="1">
                <a:solidFill>
                  <a:schemeClr val="accent5"/>
                </a:solidFill>
                <a:latin typeface="Consolas"/>
                <a:cs typeface="Consolas"/>
              </a:rPr>
              <a:t>ConstantPositionMobilityModel</a:t>
            </a:r>
            <a:r>
              <a:rPr lang="en-US" dirty="0">
                <a:solidFill>
                  <a:schemeClr val="accent5"/>
                </a:solidFill>
                <a:latin typeface="Consolas"/>
                <a:cs typeface="Consolas"/>
              </a:rPr>
              <a:t>"</a:t>
            </a:r>
            <a:r>
              <a:rPr lang="en-US" dirty="0">
                <a:latin typeface="Consolas"/>
                <a:cs typeface="Consolas"/>
              </a:rPr>
              <a:t>);</a:t>
            </a:r>
          </a:p>
          <a:p>
            <a:pPr marL="400050" lvl="1" indent="0">
              <a:buNone/>
            </a:pPr>
            <a:r>
              <a:rPr lang="en-US" dirty="0" smtClean="0">
                <a:latin typeface="Consolas"/>
                <a:cs typeface="Consolas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onsolas"/>
                <a:cs typeface="Consolas"/>
              </a:rPr>
              <a:t>mobility</a:t>
            </a:r>
            <a:r>
              <a:rPr lang="en-US" dirty="0" err="1" smtClean="0">
                <a:latin typeface="Consolas"/>
                <a:cs typeface="Consolas"/>
              </a:rPr>
              <a:t>.</a:t>
            </a:r>
            <a:r>
              <a:rPr lang="en-US" dirty="0" err="1" smtClean="0">
                <a:solidFill>
                  <a:srgbClr val="94C600"/>
                </a:solidFill>
                <a:latin typeface="Consolas"/>
                <a:cs typeface="Consolas"/>
              </a:rPr>
              <a:t>Install</a:t>
            </a:r>
            <a:r>
              <a:rPr lang="en-US" dirty="0" smtClean="0">
                <a:solidFill>
                  <a:srgbClr val="94C600"/>
                </a:solidFill>
                <a:latin typeface="Consolas"/>
                <a:cs typeface="Consolas"/>
              </a:rPr>
              <a:t> (nodes</a:t>
            </a:r>
            <a:r>
              <a:rPr lang="en-US" dirty="0">
                <a:solidFill>
                  <a:srgbClr val="94C600"/>
                </a:solidFill>
                <a:latin typeface="Consolas"/>
                <a:cs typeface="Consolas"/>
              </a:rPr>
              <a:t>)</a:t>
            </a:r>
            <a:r>
              <a:rPr lang="en-US" dirty="0" smtClean="0">
                <a:latin typeface="Consolas"/>
                <a:cs typeface="Consolas"/>
              </a:rPr>
              <a:t>;</a:t>
            </a:r>
          </a:p>
          <a:p>
            <a:pPr marL="400050" lvl="1" indent="0">
              <a:buNone/>
            </a:pPr>
            <a:endParaRPr lang="en-US" dirty="0" smtClean="0">
              <a:latin typeface="Consolas"/>
              <a:cs typeface="Consolas"/>
            </a:endParaRPr>
          </a:p>
          <a:p>
            <a:r>
              <a:rPr lang="en-US" dirty="0" smtClean="0"/>
              <a:t>Constant Speed</a:t>
            </a:r>
          </a:p>
          <a:p>
            <a:pPr marL="400050" lvl="1" indent="0">
              <a:buNone/>
            </a:pP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Consolas"/>
                <a:cs typeface="Consolas"/>
              </a:rPr>
              <a:t>MobilityHelper</a:t>
            </a:r>
            <a:r>
              <a:rPr lang="en-US" dirty="0">
                <a:solidFill>
                  <a:srgbClr val="FF0000"/>
                </a:solidFill>
                <a:latin typeface="Consolas"/>
                <a:cs typeface="Consolas"/>
              </a:rPr>
              <a:t> mobility;</a:t>
            </a:r>
          </a:p>
          <a:p>
            <a:pPr marL="400050" lvl="1" indent="0">
              <a:buNone/>
            </a:pP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Consolas"/>
                <a:cs typeface="Consolas"/>
              </a:rPr>
              <a:t>mobility</a:t>
            </a:r>
            <a:r>
              <a:rPr lang="en-US" dirty="0" err="1" smtClean="0">
                <a:latin typeface="Consolas"/>
                <a:cs typeface="Consolas"/>
              </a:rPr>
              <a:t>.</a:t>
            </a:r>
            <a:r>
              <a:rPr lang="en-US" dirty="0" err="1" smtClean="0">
                <a:solidFill>
                  <a:schemeClr val="accent1"/>
                </a:solidFill>
                <a:latin typeface="Consolas"/>
                <a:cs typeface="Consolas"/>
              </a:rPr>
              <a:t>SetMobilityModel</a:t>
            </a:r>
            <a:r>
              <a:rPr lang="en-US" dirty="0" smtClean="0">
                <a:solidFill>
                  <a:schemeClr val="accent1"/>
                </a:solidFill>
                <a:latin typeface="Consolas"/>
                <a:cs typeface="Consolas"/>
              </a:rPr>
              <a:t> </a:t>
            </a:r>
            <a:r>
              <a:rPr lang="en-US" dirty="0">
                <a:latin typeface="Consolas"/>
                <a:cs typeface="Consolas"/>
              </a:rPr>
              <a:t>(</a:t>
            </a:r>
            <a:r>
              <a:rPr lang="en-US" dirty="0">
                <a:solidFill>
                  <a:srgbClr val="956B43"/>
                </a:solidFill>
                <a:latin typeface="Consolas"/>
                <a:cs typeface="Consolas"/>
              </a:rPr>
              <a:t>"ns3::</a:t>
            </a:r>
            <a:r>
              <a:rPr lang="en-US" dirty="0" err="1">
                <a:solidFill>
                  <a:srgbClr val="956B43"/>
                </a:solidFill>
                <a:latin typeface="Consolas"/>
                <a:cs typeface="Consolas"/>
              </a:rPr>
              <a:t>ConstantVelocityMobilityModel</a:t>
            </a:r>
            <a:r>
              <a:rPr lang="en-US" dirty="0">
                <a:solidFill>
                  <a:srgbClr val="956B43"/>
                </a:solidFill>
                <a:latin typeface="Consolas"/>
                <a:cs typeface="Consolas"/>
              </a:rPr>
              <a:t>"</a:t>
            </a:r>
            <a:r>
              <a:rPr lang="en-US" dirty="0">
                <a:latin typeface="Consolas"/>
                <a:cs typeface="Consolas"/>
              </a:rPr>
              <a:t>);</a:t>
            </a:r>
          </a:p>
          <a:p>
            <a:pPr marL="400050" lvl="1" indent="0">
              <a:buNone/>
            </a:pPr>
            <a:r>
              <a:rPr lang="en-US" sz="2700" dirty="0" smtClean="0">
                <a:latin typeface="Consolas"/>
                <a:cs typeface="Consolas"/>
              </a:rPr>
              <a:t> </a:t>
            </a:r>
            <a:r>
              <a:rPr lang="en-US" sz="2700" dirty="0" err="1" smtClean="0">
                <a:solidFill>
                  <a:srgbClr val="FF0000"/>
                </a:solidFill>
                <a:latin typeface="Consolas"/>
                <a:cs typeface="Consolas"/>
              </a:rPr>
              <a:t>mobility</a:t>
            </a:r>
            <a:r>
              <a:rPr lang="en-US" sz="2700" dirty="0" err="1" smtClean="0">
                <a:latin typeface="Consolas"/>
                <a:cs typeface="Consolas"/>
              </a:rPr>
              <a:t>.</a:t>
            </a:r>
            <a:r>
              <a:rPr lang="en-US" sz="2700" dirty="0" err="1" smtClean="0">
                <a:solidFill>
                  <a:srgbClr val="94C600"/>
                </a:solidFill>
                <a:latin typeface="Consolas"/>
                <a:cs typeface="Consolas"/>
              </a:rPr>
              <a:t>Install</a:t>
            </a:r>
            <a:r>
              <a:rPr lang="en-US" sz="2700" dirty="0" smtClean="0">
                <a:latin typeface="Consolas"/>
                <a:cs typeface="Consolas"/>
              </a:rPr>
              <a:t> </a:t>
            </a:r>
            <a:r>
              <a:rPr lang="en-US" sz="2700" dirty="0">
                <a:solidFill>
                  <a:srgbClr val="94C600"/>
                </a:solidFill>
                <a:latin typeface="Consolas"/>
                <a:cs typeface="Consolas"/>
              </a:rPr>
              <a:t>(nodes)</a:t>
            </a:r>
            <a:r>
              <a:rPr lang="en-US" sz="2700" dirty="0" smtClean="0">
                <a:latin typeface="Consolas"/>
                <a:cs typeface="Consolas"/>
              </a:rPr>
              <a:t>;</a:t>
            </a:r>
          </a:p>
          <a:p>
            <a:pPr marL="400050" lvl="1" indent="0">
              <a:buNone/>
            </a:pPr>
            <a:r>
              <a:rPr lang="en-US" sz="2700" dirty="0">
                <a:latin typeface="Consolas"/>
                <a:cs typeface="Consolas"/>
              </a:rPr>
              <a:t>	</a:t>
            </a:r>
            <a:r>
              <a:rPr lang="en-US" sz="2700" dirty="0" err="1" smtClean="0">
                <a:solidFill>
                  <a:schemeClr val="accent6"/>
                </a:solidFill>
                <a:latin typeface="Consolas"/>
                <a:cs typeface="Consolas"/>
              </a:rPr>
              <a:t>Ptr</a:t>
            </a:r>
            <a:r>
              <a:rPr lang="en-US" sz="2700" dirty="0">
                <a:solidFill>
                  <a:schemeClr val="accent6"/>
                </a:solidFill>
                <a:latin typeface="Consolas"/>
                <a:cs typeface="Consolas"/>
              </a:rPr>
              <a:t>&lt;</a:t>
            </a:r>
            <a:r>
              <a:rPr lang="en-US" sz="2700" dirty="0" err="1">
                <a:solidFill>
                  <a:schemeClr val="accent6"/>
                </a:solidFill>
                <a:latin typeface="Consolas"/>
                <a:cs typeface="Consolas"/>
              </a:rPr>
              <a:t>UniformRandomVariable</a:t>
            </a:r>
            <a:r>
              <a:rPr lang="en-US" sz="2700" dirty="0">
                <a:solidFill>
                  <a:schemeClr val="accent6"/>
                </a:solidFill>
                <a:latin typeface="Consolas"/>
                <a:cs typeface="Consolas"/>
              </a:rPr>
              <a:t>&gt; </a:t>
            </a:r>
            <a:r>
              <a:rPr lang="en-US" sz="2700" dirty="0" err="1">
                <a:solidFill>
                  <a:schemeClr val="accent6"/>
                </a:solidFill>
                <a:latin typeface="Consolas"/>
                <a:cs typeface="Consolas"/>
              </a:rPr>
              <a:t>rvar</a:t>
            </a:r>
            <a:r>
              <a:rPr lang="en-US" sz="2700" dirty="0">
                <a:solidFill>
                  <a:schemeClr val="accent6"/>
                </a:solidFill>
                <a:latin typeface="Consolas"/>
                <a:cs typeface="Consolas"/>
              </a:rPr>
              <a:t> = </a:t>
            </a:r>
            <a:r>
              <a:rPr lang="en-US" sz="2700" dirty="0" err="1">
                <a:solidFill>
                  <a:schemeClr val="accent6"/>
                </a:solidFill>
                <a:latin typeface="Consolas"/>
                <a:cs typeface="Consolas"/>
              </a:rPr>
              <a:t>CreateObject</a:t>
            </a:r>
            <a:r>
              <a:rPr lang="en-US" sz="2700" dirty="0">
                <a:solidFill>
                  <a:schemeClr val="accent6"/>
                </a:solidFill>
                <a:latin typeface="Consolas"/>
                <a:cs typeface="Consolas"/>
              </a:rPr>
              <a:t>&lt;</a:t>
            </a:r>
            <a:r>
              <a:rPr lang="en-US" sz="2700" dirty="0" err="1">
                <a:solidFill>
                  <a:schemeClr val="accent6"/>
                </a:solidFill>
                <a:latin typeface="Consolas"/>
                <a:cs typeface="Consolas"/>
              </a:rPr>
              <a:t>UniformRandomVariable</a:t>
            </a:r>
            <a:r>
              <a:rPr lang="en-US" sz="2700" dirty="0">
                <a:solidFill>
                  <a:schemeClr val="accent6"/>
                </a:solidFill>
                <a:latin typeface="Consolas"/>
                <a:cs typeface="Consolas"/>
              </a:rPr>
              <a:t>&gt;();</a:t>
            </a:r>
            <a:endParaRPr lang="en-US" sz="2700" dirty="0">
              <a:latin typeface="Consolas"/>
              <a:cs typeface="Consolas"/>
            </a:endParaRPr>
          </a:p>
          <a:p>
            <a:pPr marL="400050" lvl="1" indent="0">
              <a:buNone/>
            </a:pPr>
            <a:r>
              <a:rPr lang="en-US" sz="2700" dirty="0">
                <a:latin typeface="Consolas"/>
                <a:cs typeface="Consolas"/>
              </a:rPr>
              <a:t> for (</a:t>
            </a:r>
            <a:r>
              <a:rPr lang="en-US" sz="2700" dirty="0" err="1">
                <a:latin typeface="Consolas"/>
                <a:cs typeface="Consolas"/>
              </a:rPr>
              <a:t>NodeContainer</a:t>
            </a:r>
            <a:r>
              <a:rPr lang="en-US" sz="2700" dirty="0">
                <a:latin typeface="Consolas"/>
                <a:cs typeface="Consolas"/>
              </a:rPr>
              <a:t>::Iterator </a:t>
            </a:r>
            <a:r>
              <a:rPr lang="en-US" sz="2700" dirty="0" err="1">
                <a:latin typeface="Consolas"/>
                <a:cs typeface="Consolas"/>
              </a:rPr>
              <a:t>i</a:t>
            </a:r>
            <a:r>
              <a:rPr lang="en-US" sz="2700" dirty="0">
                <a:latin typeface="Consolas"/>
                <a:cs typeface="Consolas"/>
              </a:rPr>
              <a:t> = </a:t>
            </a:r>
            <a:r>
              <a:rPr lang="en-US" sz="2700" dirty="0" err="1">
                <a:latin typeface="Consolas"/>
                <a:cs typeface="Consolas"/>
              </a:rPr>
              <a:t>nodes.Begin</a:t>
            </a:r>
            <a:r>
              <a:rPr lang="en-US" sz="2700" dirty="0">
                <a:latin typeface="Consolas"/>
                <a:cs typeface="Consolas"/>
              </a:rPr>
              <a:t> (); </a:t>
            </a:r>
            <a:r>
              <a:rPr lang="en-US" sz="2700" dirty="0" err="1">
                <a:latin typeface="Consolas"/>
                <a:cs typeface="Consolas"/>
              </a:rPr>
              <a:t>i</a:t>
            </a:r>
            <a:r>
              <a:rPr lang="en-US" sz="2700" dirty="0">
                <a:latin typeface="Consolas"/>
                <a:cs typeface="Consolas"/>
              </a:rPr>
              <a:t> != </a:t>
            </a:r>
            <a:r>
              <a:rPr lang="en-US" sz="2700" dirty="0" err="1">
                <a:latin typeface="Consolas"/>
                <a:cs typeface="Consolas"/>
              </a:rPr>
              <a:t>nodes.End</a:t>
            </a:r>
            <a:r>
              <a:rPr lang="en-US" sz="2700" dirty="0">
                <a:latin typeface="Consolas"/>
                <a:cs typeface="Consolas"/>
              </a:rPr>
              <a:t> (); ++</a:t>
            </a:r>
            <a:r>
              <a:rPr lang="en-US" sz="2700" dirty="0" err="1" smtClean="0">
                <a:latin typeface="Consolas"/>
                <a:cs typeface="Consolas"/>
              </a:rPr>
              <a:t>i</a:t>
            </a:r>
            <a:r>
              <a:rPr lang="en-US" sz="2700" dirty="0" smtClean="0">
                <a:latin typeface="Consolas"/>
                <a:cs typeface="Consolas"/>
              </a:rPr>
              <a:t>){</a:t>
            </a:r>
            <a:endParaRPr lang="en-US" sz="2700" dirty="0">
              <a:latin typeface="Consolas"/>
              <a:cs typeface="Consolas"/>
            </a:endParaRPr>
          </a:p>
          <a:p>
            <a:pPr marL="400050" lvl="1" indent="0">
              <a:buNone/>
            </a:pPr>
            <a:r>
              <a:rPr lang="en-US" sz="2700" dirty="0">
                <a:latin typeface="Consolas"/>
                <a:cs typeface="Consolas"/>
              </a:rPr>
              <a:t>	  </a:t>
            </a:r>
            <a:r>
              <a:rPr lang="en-US" sz="2700" dirty="0" err="1">
                <a:latin typeface="Consolas"/>
                <a:cs typeface="Consolas"/>
              </a:rPr>
              <a:t>Ptr</a:t>
            </a:r>
            <a:r>
              <a:rPr lang="en-US" sz="2700" dirty="0">
                <a:latin typeface="Consolas"/>
                <a:cs typeface="Consolas"/>
              </a:rPr>
              <a:t>&lt;Node&gt; node = (*</a:t>
            </a:r>
            <a:r>
              <a:rPr lang="en-US" sz="2700" dirty="0" err="1">
                <a:latin typeface="Consolas"/>
                <a:cs typeface="Consolas"/>
              </a:rPr>
              <a:t>i</a:t>
            </a:r>
            <a:r>
              <a:rPr lang="en-US" sz="2700" dirty="0">
                <a:latin typeface="Consolas"/>
                <a:cs typeface="Consolas"/>
              </a:rPr>
              <a:t>)</a:t>
            </a:r>
            <a:r>
              <a:rPr lang="en-US" sz="2700" dirty="0" smtClean="0">
                <a:latin typeface="Consolas"/>
                <a:cs typeface="Consolas"/>
              </a:rPr>
              <a:t>;</a:t>
            </a:r>
            <a:endParaRPr lang="en-US" sz="2700" dirty="0" smtClean="0">
              <a:solidFill>
                <a:schemeClr val="accent6"/>
              </a:solidFill>
              <a:latin typeface="Consolas"/>
              <a:cs typeface="Consolas"/>
            </a:endParaRPr>
          </a:p>
          <a:p>
            <a:pPr marL="400050" lvl="1" indent="0">
              <a:buNone/>
            </a:pPr>
            <a:r>
              <a:rPr lang="en-US" sz="2700" dirty="0" smtClean="0">
                <a:solidFill>
                  <a:schemeClr val="accent6"/>
                </a:solidFill>
                <a:latin typeface="Consolas"/>
                <a:cs typeface="Consolas"/>
              </a:rPr>
              <a:t>	  double speed = </a:t>
            </a:r>
            <a:r>
              <a:rPr lang="en-US" sz="2700" dirty="0" err="1" smtClean="0">
                <a:solidFill>
                  <a:schemeClr val="accent6"/>
                </a:solidFill>
                <a:latin typeface="Consolas"/>
                <a:cs typeface="Consolas"/>
              </a:rPr>
              <a:t>rvar</a:t>
            </a:r>
            <a:r>
              <a:rPr lang="en-US" sz="2700" dirty="0" smtClean="0">
                <a:solidFill>
                  <a:schemeClr val="accent6"/>
                </a:solidFill>
                <a:latin typeface="Consolas"/>
                <a:cs typeface="Consolas"/>
              </a:rPr>
              <a:t>-&gt;</a:t>
            </a:r>
            <a:r>
              <a:rPr lang="en-US" sz="2700" dirty="0" err="1" smtClean="0">
                <a:solidFill>
                  <a:schemeClr val="accent6"/>
                </a:solidFill>
                <a:latin typeface="Consolas"/>
                <a:cs typeface="Consolas"/>
              </a:rPr>
              <a:t>GetValue</a:t>
            </a:r>
            <a:r>
              <a:rPr lang="en-US" sz="2700" dirty="0" smtClean="0">
                <a:solidFill>
                  <a:schemeClr val="accent6"/>
                </a:solidFill>
                <a:latin typeface="Consolas"/>
                <a:cs typeface="Consolas"/>
              </a:rPr>
              <a:t>(15, 25);</a:t>
            </a:r>
            <a:endParaRPr lang="en-US" sz="2700" dirty="0">
              <a:solidFill>
                <a:schemeClr val="accent6"/>
              </a:solidFill>
              <a:latin typeface="Consolas"/>
              <a:cs typeface="Consolas"/>
            </a:endParaRPr>
          </a:p>
          <a:p>
            <a:pPr marL="400050" lvl="1" indent="0">
              <a:buNone/>
            </a:pPr>
            <a:r>
              <a:rPr lang="en-US" sz="2700" dirty="0" smtClean="0">
                <a:latin typeface="Consolas"/>
                <a:cs typeface="Consolas"/>
              </a:rPr>
              <a:t>	  node</a:t>
            </a:r>
            <a:r>
              <a:rPr lang="en-US" sz="2700" dirty="0">
                <a:latin typeface="Consolas"/>
                <a:cs typeface="Consolas"/>
              </a:rPr>
              <a:t>-&gt;</a:t>
            </a:r>
            <a:r>
              <a:rPr lang="en-US" sz="2700" dirty="0" err="1">
                <a:latin typeface="Consolas"/>
                <a:cs typeface="Consolas"/>
              </a:rPr>
              <a:t>GetObject</a:t>
            </a:r>
            <a:r>
              <a:rPr lang="en-US" sz="2700" dirty="0">
                <a:latin typeface="Consolas"/>
                <a:cs typeface="Consolas"/>
              </a:rPr>
              <a:t>&lt;</a:t>
            </a:r>
            <a:r>
              <a:rPr lang="en-US" sz="2700" dirty="0" err="1">
                <a:solidFill>
                  <a:schemeClr val="accent5"/>
                </a:solidFill>
                <a:latin typeface="Consolas"/>
                <a:cs typeface="Consolas"/>
              </a:rPr>
              <a:t>ConstantVelocityMobilityModel</a:t>
            </a:r>
            <a:r>
              <a:rPr lang="en-US" sz="2700" dirty="0" smtClean="0">
                <a:latin typeface="Consolas"/>
                <a:cs typeface="Consolas"/>
              </a:rPr>
              <a:t>&gt;(</a:t>
            </a:r>
            <a:r>
              <a:rPr lang="en-US" sz="2700" dirty="0">
                <a:latin typeface="Consolas"/>
                <a:cs typeface="Consolas"/>
              </a:rPr>
              <a:t>)-&gt;</a:t>
            </a:r>
            <a:r>
              <a:rPr lang="en-US" sz="2700" dirty="0" err="1" smtClean="0">
                <a:solidFill>
                  <a:srgbClr val="94C600"/>
                </a:solidFill>
                <a:latin typeface="Consolas"/>
                <a:cs typeface="Consolas"/>
              </a:rPr>
              <a:t>SetVelocity</a:t>
            </a:r>
            <a:r>
              <a:rPr lang="en-US" sz="2700" dirty="0" smtClean="0">
                <a:latin typeface="Consolas"/>
                <a:cs typeface="Consolas"/>
              </a:rPr>
              <a:t>(Vector(</a:t>
            </a:r>
            <a:r>
              <a:rPr lang="en-US" sz="2700" dirty="0" smtClean="0">
                <a:solidFill>
                  <a:srgbClr val="FEA022"/>
                </a:solidFill>
                <a:latin typeface="Consolas"/>
                <a:cs typeface="Consolas"/>
              </a:rPr>
              <a:t>speed</a:t>
            </a:r>
            <a:r>
              <a:rPr lang="en-US" sz="2700" dirty="0" smtClean="0">
                <a:latin typeface="Consolas"/>
                <a:cs typeface="Consolas"/>
              </a:rPr>
              <a:t>,0,0</a:t>
            </a:r>
            <a:r>
              <a:rPr lang="en-US" sz="2700" dirty="0">
                <a:latin typeface="Consolas"/>
                <a:cs typeface="Consolas"/>
              </a:rPr>
              <a:t>));</a:t>
            </a:r>
          </a:p>
          <a:p>
            <a:pPr marL="400050" lvl="1" indent="0">
              <a:buNone/>
            </a:pPr>
            <a:r>
              <a:rPr lang="en-US" sz="2700" dirty="0" smtClean="0">
                <a:latin typeface="Consolas"/>
                <a:cs typeface="Consolas"/>
              </a:rPr>
              <a:t> }</a:t>
            </a:r>
          </a:p>
          <a:p>
            <a:pPr marL="400050" lvl="1" indent="0">
              <a:buNone/>
            </a:pPr>
            <a:endParaRPr lang="en-US" sz="2700" dirty="0">
              <a:latin typeface="Consolas"/>
              <a:cs typeface="Consolas"/>
            </a:endParaRPr>
          </a:p>
          <a:p>
            <a:r>
              <a:rPr lang="en-US" dirty="0" smtClean="0"/>
              <a:t>Trace-file based</a:t>
            </a:r>
          </a:p>
          <a:p>
            <a:pPr marL="400050" lvl="1" indent="0">
              <a:buNone/>
            </a:pP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err="1">
                <a:latin typeface="Consolas"/>
                <a:cs typeface="Consolas"/>
              </a:rPr>
              <a:t>std</a:t>
            </a:r>
            <a:r>
              <a:rPr lang="en-US" dirty="0">
                <a:latin typeface="Consolas"/>
                <a:cs typeface="Consolas"/>
              </a:rPr>
              <a:t>::string </a:t>
            </a:r>
            <a:r>
              <a:rPr lang="en-US" dirty="0" err="1" smtClean="0">
                <a:latin typeface="Consolas"/>
                <a:cs typeface="Consolas"/>
              </a:rPr>
              <a:t>traceFile</a:t>
            </a:r>
            <a:r>
              <a:rPr lang="en-US" dirty="0" smtClean="0">
                <a:latin typeface="Consolas"/>
                <a:cs typeface="Consolas"/>
              </a:rPr>
              <a:t> = “</a:t>
            </a:r>
            <a:r>
              <a:rPr lang="en-US" dirty="0" err="1" smtClean="0">
                <a:latin typeface="Consolas"/>
                <a:cs typeface="Consolas"/>
              </a:rPr>
              <a:t>mobility_trace.txt</a:t>
            </a:r>
            <a:r>
              <a:rPr lang="en-US" dirty="0" smtClean="0">
                <a:latin typeface="Consolas"/>
                <a:cs typeface="Consolas"/>
              </a:rPr>
              <a:t>”;</a:t>
            </a:r>
          </a:p>
          <a:p>
            <a:pPr marL="400050" lvl="1" indent="0">
              <a:buNone/>
            </a:pPr>
            <a:r>
              <a:rPr lang="en-US" dirty="0">
                <a:latin typeface="Consolas"/>
                <a:cs typeface="Consolas"/>
              </a:rPr>
              <a:t> // Create Ns2MobilityHelper with the specified trace log file as parameter</a:t>
            </a:r>
          </a:p>
          <a:p>
            <a:pPr marL="400050" lvl="1" indent="0">
              <a:buNone/>
            </a:pP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 smtClean="0">
                <a:solidFill>
                  <a:srgbClr val="956B43"/>
                </a:solidFill>
                <a:latin typeface="Consolas"/>
                <a:cs typeface="Consolas"/>
              </a:rPr>
              <a:t>Ns2MobilityHelper </a:t>
            </a:r>
            <a:r>
              <a:rPr lang="en-US" dirty="0">
                <a:solidFill>
                  <a:srgbClr val="956B43"/>
                </a:solidFill>
                <a:latin typeface="Consolas"/>
                <a:cs typeface="Consolas"/>
              </a:rPr>
              <a:t>ns2 = Ns2MobilityHelper (</a:t>
            </a:r>
            <a:r>
              <a:rPr lang="en-US" dirty="0" err="1">
                <a:solidFill>
                  <a:srgbClr val="956B43"/>
                </a:solidFill>
                <a:latin typeface="Consolas"/>
                <a:cs typeface="Consolas"/>
              </a:rPr>
              <a:t>traceFile</a:t>
            </a:r>
            <a:r>
              <a:rPr lang="en-US" dirty="0">
                <a:solidFill>
                  <a:srgbClr val="956B43"/>
                </a:solidFill>
                <a:latin typeface="Consolas"/>
                <a:cs typeface="Consolas"/>
              </a:rPr>
              <a:t>)</a:t>
            </a:r>
            <a:r>
              <a:rPr lang="en-US" dirty="0" smtClean="0">
                <a:latin typeface="Consolas"/>
                <a:cs typeface="Consolas"/>
              </a:rPr>
              <a:t>;</a:t>
            </a:r>
          </a:p>
          <a:p>
            <a:pPr marL="400050" lvl="1" indent="0">
              <a:buNone/>
            </a:pPr>
            <a:r>
              <a:rPr lang="en-US" dirty="0">
                <a:latin typeface="Consolas"/>
                <a:cs typeface="Consolas"/>
              </a:rPr>
              <a:t> </a:t>
            </a:r>
            <a:r>
              <a:rPr lang="en-US" dirty="0">
                <a:solidFill>
                  <a:srgbClr val="956B43"/>
                </a:solidFill>
                <a:latin typeface="Consolas"/>
                <a:cs typeface="Consolas"/>
              </a:rPr>
              <a:t>ns2.Install (); </a:t>
            </a:r>
            <a:r>
              <a:rPr lang="en-US" dirty="0">
                <a:latin typeface="Consolas"/>
                <a:cs typeface="Consolas"/>
              </a:rPr>
              <a:t>// configure movements for each node, while reading trace file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259FED-E9AC-A34F-A9FE-B6AFC9605985}" type="slidenum">
              <a:rPr lang="en-US" smtClean="0"/>
              <a:t>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1937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Interesting ns-3 extensions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ns-3-highway-mobility (</a:t>
            </a:r>
            <a:r>
              <a:rPr lang="en-US" dirty="0">
                <a:hlinkClick r:id="rId2"/>
              </a:rPr>
              <a:t>https://code.google.com/p/ns-3-highway-mobility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Implement IDM and MOBIL change lane, highway class, traffic-lights.</a:t>
            </a:r>
          </a:p>
          <a:p>
            <a:pPr lvl="1"/>
            <a:r>
              <a:rPr lang="en-US" dirty="0" smtClean="0"/>
              <a:t>Based on ns-3.8</a:t>
            </a:r>
          </a:p>
          <a:p>
            <a:pPr lvl="1"/>
            <a:r>
              <a:rPr lang="en-US" dirty="0" smtClean="0"/>
              <a:t>No longer maintained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Virtual </a:t>
            </a:r>
            <a:r>
              <a:rPr lang="en-US" dirty="0"/>
              <a:t>Traffic Lights (PROMELA) (</a:t>
            </a:r>
            <a:r>
              <a:rPr lang="en-US" dirty="0">
                <a:hlinkClick r:id="rId3"/>
              </a:rPr>
              <a:t>https://dsn.tm.kit.edu/misc_3434.</a:t>
            </a:r>
            <a:r>
              <a:rPr lang="en-US" dirty="0" smtClean="0">
                <a:hlinkClick r:id="rId3"/>
              </a:rPr>
              <a:t>php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Manhattan IDM mobility model</a:t>
            </a:r>
          </a:p>
          <a:p>
            <a:pPr lvl="1"/>
            <a:r>
              <a:rPr lang="en-US" dirty="0" smtClean="0"/>
              <a:t>NLOS propagation loss models</a:t>
            </a:r>
          </a:p>
          <a:p>
            <a:pPr lvl="1"/>
            <a:r>
              <a:rPr lang="en-US" dirty="0" smtClean="0"/>
              <a:t>(Virtual) Traffic Light applications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ns-3 training, June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C259FED-E9AC-A34F-A9FE-B6AFC9605985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844295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070C0"/>
      </a:hlink>
      <a:folHlink>
        <a:srgbClr val="0070C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2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2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2803</TotalTime>
  <Words>1610</Words>
  <Application>Microsoft Macintosh PowerPoint</Application>
  <PresentationFormat>On-screen Show (4:3)</PresentationFormat>
  <Paragraphs>329</Paragraphs>
  <Slides>38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6" baseType="lpstr">
      <vt:lpstr>Consolas</vt:lpstr>
      <vt:lpstr>Courier New</vt:lpstr>
      <vt:lpstr>Encode Sans Normal Black</vt:lpstr>
      <vt:lpstr>Lucida Grande</vt:lpstr>
      <vt:lpstr>Open Sans Light</vt:lpstr>
      <vt:lpstr>Times New Roman</vt:lpstr>
      <vt:lpstr>Arial</vt:lpstr>
      <vt:lpstr>Default Design</vt:lpstr>
      <vt:lpstr>PowerPoint Presentation</vt:lpstr>
      <vt:lpstr>Outline</vt:lpstr>
      <vt:lpstr>Wi-Fi Overview </vt:lpstr>
      <vt:lpstr>Current Wi-Fi PHY abstraction</vt:lpstr>
      <vt:lpstr>PowerPoint Presentation</vt:lpstr>
      <vt:lpstr>Nodes, Mobility, and Position</vt:lpstr>
      <vt:lpstr>Position Allocation Examples</vt:lpstr>
      <vt:lpstr>Mobility Model Example</vt:lpstr>
      <vt:lpstr>Interesting ns-3 extensions</vt:lpstr>
      <vt:lpstr>Propagation Models</vt:lpstr>
      <vt:lpstr>Communication Range</vt:lpstr>
      <vt:lpstr>Wi-Fi Architecture</vt:lpstr>
      <vt:lpstr>MAC High</vt:lpstr>
      <vt:lpstr>Rate controls</vt:lpstr>
      <vt:lpstr>MAC Middle/Low</vt:lpstr>
      <vt:lpstr>Physical layer</vt:lpstr>
      <vt:lpstr>Error models</vt:lpstr>
      <vt:lpstr>Interference helper</vt:lpstr>
      <vt:lpstr>Configuring 802.11n/ac</vt:lpstr>
      <vt:lpstr>802.11n/ac rate controls</vt:lpstr>
      <vt:lpstr>Example output for MinstrelHt</vt:lpstr>
      <vt:lpstr>Typical configuration</vt:lpstr>
      <vt:lpstr>Typical configuration (cont.)</vt:lpstr>
      <vt:lpstr>Typical configuration (cont.)</vt:lpstr>
      <vt:lpstr>Athstats helper</vt:lpstr>
      <vt:lpstr>LTE/Wi-Fi Coexistence</vt:lpstr>
      <vt:lpstr>Use case: LAA Wi-Fi Coexistence</vt:lpstr>
      <vt:lpstr>Indoor 3GPP scenario</vt:lpstr>
      <vt:lpstr>Indoor scenario details</vt:lpstr>
      <vt:lpstr>Outdoor 3GPP scenario</vt:lpstr>
      <vt:lpstr>References</vt:lpstr>
      <vt:lpstr>Sample results</vt:lpstr>
      <vt:lpstr>Wi-Fi enhancements</vt:lpstr>
      <vt:lpstr>Model enhancements:  Wi-Fi</vt:lpstr>
      <vt:lpstr>Model enhancements:  LTE</vt:lpstr>
      <vt:lpstr>Scenario</vt:lpstr>
      <vt:lpstr>Output experiment scripts</vt:lpstr>
      <vt:lpstr>Status </vt:lpstr>
    </vt:vector>
  </TitlesOfParts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ns-3 overview for WiFi-Alliance June 2008  prepared by Tom Henderson (tomhend@u.washington.edu)‏</dc:title>
  <dc:creator>Henderson, Thomas R</dc:creator>
  <cp:lastModifiedBy>Microsoft Office User</cp:lastModifiedBy>
  <cp:revision>251</cp:revision>
  <dcterms:modified xsi:type="dcterms:W3CDTF">2017-07-01T17:54:17Z</dcterms:modified>
</cp:coreProperties>
</file>