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0"/>
  </p:notesMasterIdLst>
  <p:sldIdLst>
    <p:sldId id="256" r:id="rId2"/>
    <p:sldId id="890" r:id="rId3"/>
    <p:sldId id="891" r:id="rId4"/>
    <p:sldId id="900" r:id="rId5"/>
    <p:sldId id="934" r:id="rId6"/>
    <p:sldId id="928" r:id="rId7"/>
    <p:sldId id="929" r:id="rId8"/>
    <p:sldId id="930" r:id="rId9"/>
    <p:sldId id="931" r:id="rId10"/>
    <p:sldId id="932" r:id="rId11"/>
    <p:sldId id="933" r:id="rId12"/>
    <p:sldId id="892" r:id="rId13"/>
    <p:sldId id="916" r:id="rId14"/>
    <p:sldId id="920" r:id="rId15"/>
    <p:sldId id="917" r:id="rId16"/>
    <p:sldId id="918" r:id="rId17"/>
    <p:sldId id="922" r:id="rId18"/>
    <p:sldId id="923" r:id="rId19"/>
    <p:sldId id="924" r:id="rId20"/>
    <p:sldId id="926" r:id="rId21"/>
    <p:sldId id="927" r:id="rId22"/>
    <p:sldId id="915" r:id="rId23"/>
    <p:sldId id="919" r:id="rId24"/>
    <p:sldId id="921" r:id="rId25"/>
    <p:sldId id="913" r:id="rId26"/>
    <p:sldId id="901" r:id="rId27"/>
    <p:sldId id="902" r:id="rId28"/>
    <p:sldId id="903" r:id="rId29"/>
    <p:sldId id="912" r:id="rId30"/>
    <p:sldId id="904" r:id="rId31"/>
    <p:sldId id="905" r:id="rId32"/>
    <p:sldId id="906" r:id="rId33"/>
    <p:sldId id="914" r:id="rId34"/>
    <p:sldId id="907" r:id="rId35"/>
    <p:sldId id="908" r:id="rId36"/>
    <p:sldId id="909" r:id="rId37"/>
    <p:sldId id="910" r:id="rId38"/>
    <p:sldId id="911" r:id="rId39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48"/>
  </p:normalViewPr>
  <p:slideViewPr>
    <p:cSldViewPr>
      <p:cViewPr varScale="1">
        <p:scale>
          <a:sx n="107" d="100"/>
          <a:sy n="107" d="100"/>
        </p:scale>
        <p:origin x="1240" y="1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74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key differences of these models</a:t>
            </a:r>
            <a:r>
              <a:rPr lang="en-US" baseline="0" dirty="0" smtClean="0"/>
              <a:t> and under what situations would I use each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D0BDA-5B10-FD46-BE86-A1B8A9B4D5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17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83915" y="5945854"/>
            <a:ext cx="13716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4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62" r:id="rId3"/>
  </p:sldLayoutIdLst>
  <p:hf sldNum="0"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emf"/><Relationship Id="rId3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nsnam.org/wiki/LAA-WiFi-Coexistence" TargetMode="External"/><Relationship Id="rId3" Type="http://schemas.openxmlformats.org/officeDocument/2006/relationships/hyperlink" Target="http://code.nsnam.org/laa/ns-3-lbt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nsnam.org/wiki/LAA-WiFi-Coexistenc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ode.google.com/p/ns-3-highway-mobility/" TargetMode="External"/><Relationship Id="rId3" Type="http://schemas.openxmlformats.org/officeDocument/2006/relationships/hyperlink" Target="https://dsn.tm.kit.edu/misc_3434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1800" dirty="0" smtClean="0"/>
              <a:t>ns-3 training, June 2017</a:t>
            </a:r>
            <a:endParaRPr lang="en-GB" sz="2400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2819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 smtClean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Propagation Loss</a:t>
            </a:r>
          </a:p>
          <a:p>
            <a:pPr lvl="1"/>
            <a:r>
              <a:rPr lang="en-US" dirty="0" smtClean="0"/>
              <a:t>ITUR1411, </a:t>
            </a:r>
            <a:r>
              <a:rPr lang="en-US" dirty="0" err="1" smtClean="0"/>
              <a:t>LogDistance</a:t>
            </a:r>
            <a:r>
              <a:rPr lang="en-US" dirty="0" smtClean="0"/>
              <a:t>, </a:t>
            </a:r>
            <a:r>
              <a:rPr lang="en-US" dirty="0" err="1" smtClean="0"/>
              <a:t>ThreeLogDistance</a:t>
            </a:r>
            <a:r>
              <a:rPr lang="en-US" dirty="0" smtClean="0"/>
              <a:t>, Range, </a:t>
            </a:r>
            <a:r>
              <a:rPr lang="en-US" dirty="0" err="1" smtClean="0"/>
              <a:t>TwoRayGround</a:t>
            </a:r>
            <a:r>
              <a:rPr lang="en-US" dirty="0" smtClean="0"/>
              <a:t>, </a:t>
            </a:r>
            <a:r>
              <a:rPr lang="en-US" dirty="0" err="1" smtClean="0"/>
              <a:t>Friis</a:t>
            </a:r>
            <a:endParaRPr lang="en-US" dirty="0" smtClean="0"/>
          </a:p>
          <a:p>
            <a:pPr lvl="1"/>
            <a:r>
              <a:rPr lang="en-US" dirty="0" err="1" smtClean="0"/>
              <a:t>Nakagami</a:t>
            </a:r>
            <a:r>
              <a:rPr lang="en-US" dirty="0" smtClean="0"/>
              <a:t>, Jakes</a:t>
            </a:r>
          </a:p>
          <a:p>
            <a:pPr lvl="1"/>
            <a:r>
              <a:rPr lang="en-US" dirty="0" smtClean="0"/>
              <a:t>Obstacle model (*)</a:t>
            </a:r>
          </a:p>
          <a:p>
            <a:endParaRPr lang="en-US" dirty="0"/>
          </a:p>
          <a:p>
            <a:r>
              <a:rPr lang="en-US" dirty="0" smtClean="0"/>
              <a:t>Propagation Delay</a:t>
            </a:r>
          </a:p>
          <a:p>
            <a:pPr lvl="1"/>
            <a:r>
              <a:rPr lang="en-US" dirty="0" smtClean="0"/>
              <a:t>Constant Speed</a:t>
            </a:r>
          </a:p>
          <a:p>
            <a:pPr lvl="1"/>
            <a:r>
              <a:rPr lang="en-US" dirty="0" smtClean="0"/>
              <a:t>Random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Be careful </a:t>
            </a:r>
            <a:r>
              <a:rPr lang="en-US" dirty="0" smtClean="0"/>
              <a:t>when </a:t>
            </a:r>
            <a:r>
              <a:rPr lang="en-US" dirty="0"/>
              <a:t>using </a:t>
            </a:r>
            <a:r>
              <a:rPr lang="en-US" dirty="0" err="1" smtClean="0">
                <a:solidFill>
                  <a:schemeClr val="accent5"/>
                </a:solidFill>
                <a:latin typeface="Consolas"/>
                <a:cs typeface="Consolas"/>
              </a:rPr>
              <a:t>YansWifiChannelHelper</a:t>
            </a:r>
            <a:r>
              <a:rPr lang="en-US" dirty="0" smtClean="0">
                <a:solidFill>
                  <a:schemeClr val="accent5"/>
                </a:solidFill>
                <a:latin typeface="Consolas"/>
                <a:cs typeface="Consolas"/>
              </a:rPr>
              <a:t>::Default()</a:t>
            </a:r>
            <a:r>
              <a:rPr lang="en-US" dirty="0" smtClean="0">
                <a:solidFill>
                  <a:schemeClr val="accent5"/>
                </a:solidFill>
                <a:cs typeface="Consolas"/>
              </a:rPr>
              <a:t> </a:t>
            </a:r>
            <a:r>
              <a:rPr lang="en-US" dirty="0" smtClean="0">
                <a:cs typeface="Consolas"/>
              </a:rPr>
              <a:t>the </a:t>
            </a:r>
            <a:r>
              <a:rPr lang="en-US" dirty="0" err="1" smtClean="0">
                <a:cs typeface="Consolas"/>
              </a:rPr>
              <a:t>LogDistance</a:t>
            </a:r>
            <a:r>
              <a:rPr lang="en-US" dirty="0" smtClean="0">
                <a:cs typeface="Consolas"/>
              </a:rPr>
              <a:t> propagation model is added. Calling </a:t>
            </a:r>
            <a:r>
              <a:rPr lang="en-US" dirty="0" err="1" smtClean="0">
                <a:solidFill>
                  <a:schemeClr val="accent1"/>
                </a:solidFill>
                <a:latin typeface="Consolas"/>
                <a:cs typeface="Consolas"/>
              </a:rPr>
              <a:t>AddPropagationLoss</a:t>
            </a:r>
            <a:r>
              <a:rPr lang="en-US" dirty="0" smtClean="0">
                <a:solidFill>
                  <a:srgbClr val="94C600"/>
                </a:solidFill>
                <a:latin typeface="Consolas"/>
                <a:cs typeface="Consolas"/>
              </a:rPr>
              <a:t>()</a:t>
            </a:r>
            <a:r>
              <a:rPr lang="en-US" dirty="0" smtClean="0">
                <a:solidFill>
                  <a:srgbClr val="94C600"/>
                </a:solidFill>
                <a:cs typeface="Consolas"/>
              </a:rPr>
              <a:t> </a:t>
            </a:r>
            <a:r>
              <a:rPr lang="en-US" dirty="0" smtClean="0">
                <a:cs typeface="Consolas"/>
              </a:rPr>
              <a:t>again will add a </a:t>
            </a:r>
            <a:r>
              <a:rPr lang="en-US" i="1" dirty="0" smtClean="0">
                <a:cs typeface="Consolas"/>
              </a:rPr>
              <a:t>second</a:t>
            </a:r>
            <a:r>
              <a:rPr lang="en-US" dirty="0" smtClean="0">
                <a:cs typeface="Consolas"/>
              </a:rPr>
              <a:t> propagation loss model.</a:t>
            </a:r>
            <a:endParaRPr lang="en-US" i="1" dirty="0">
              <a:latin typeface="Consolas"/>
              <a:cs typeface="Consola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399" y="6277505"/>
            <a:ext cx="2296487" cy="460375"/>
          </a:xfrm>
        </p:spPr>
        <p:txBody>
          <a:bodyPr/>
          <a:lstStyle/>
          <a:p>
            <a:r>
              <a:rPr lang="en-US" b="1" smtClean="0"/>
              <a:t>ns-3 training, June 2017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77887" y="2796867"/>
            <a:ext cx="3040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(*) Presented in WNS3 2015</a:t>
            </a:r>
            <a:endParaRPr lang="en-US" sz="1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26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Depends on many factors</a:t>
            </a:r>
          </a:p>
          <a:p>
            <a:pPr lvl="1"/>
            <a:r>
              <a:rPr lang="en-US" sz="2400" dirty="0" smtClean="0"/>
              <a:t>Propagation loss model and PHY configuration</a:t>
            </a:r>
          </a:p>
          <a:p>
            <a:pPr lvl="1"/>
            <a:r>
              <a:rPr lang="en-US" sz="2400" dirty="0" smtClean="0"/>
              <a:t>Frame size (big </a:t>
            </a:r>
            <a:r>
              <a:rPr lang="en-US" sz="2400" dirty="0" err="1" smtClean="0"/>
              <a:t>vs</a:t>
            </a:r>
            <a:r>
              <a:rPr lang="en-US" sz="2400" dirty="0" smtClean="0"/>
              <a:t> small)</a:t>
            </a:r>
          </a:p>
          <a:p>
            <a:pPr lvl="1"/>
            <a:r>
              <a:rPr lang="en-US" sz="2400" dirty="0" smtClean="0"/>
              <a:t>Transmission mode (6Mbps </a:t>
            </a:r>
            <a:r>
              <a:rPr lang="en-US" sz="2400" dirty="0" err="1" smtClean="0"/>
              <a:t>vs</a:t>
            </a:r>
            <a:r>
              <a:rPr lang="en-US" sz="2400" dirty="0" smtClean="0"/>
              <a:t> 54 Mbps)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332538"/>
            <a:ext cx="2101850" cy="460375"/>
          </a:xfrm>
        </p:spPr>
        <p:txBody>
          <a:bodyPr/>
          <a:lstStyle/>
          <a:p>
            <a:r>
              <a:rPr lang="en-US" b="1" smtClean="0"/>
              <a:t>ns-3 training, June 2017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 descr="Screen Shot 2015-04-20 at 13.30.2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2" y="3650376"/>
            <a:ext cx="4506120" cy="2475787"/>
          </a:xfrm>
          <a:prstGeom prst="rect">
            <a:avLst/>
          </a:prstGeom>
        </p:spPr>
      </p:pic>
      <p:pic>
        <p:nvPicPr>
          <p:cNvPr id="7" name="Picture 6" descr="Screen Shot 2015-04-20 at 13.31.0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62" y="3650375"/>
            <a:ext cx="4333771" cy="247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34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Architecture</a:t>
            </a:r>
            <a:endParaRPr lang="en-US" dirty="0"/>
          </a:p>
        </p:txBody>
      </p:sp>
      <p:pic>
        <p:nvPicPr>
          <p:cNvPr id="1026" name="Picture 2" descr="_images/WifiArchite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6324600" cy="466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High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Presently</a:t>
            </a:r>
            <a:r>
              <a:rPr lang="en-US" dirty="0"/>
              <a:t>, three MAC high models</a:t>
            </a:r>
          </a:p>
          <a:p>
            <a:pPr lvl="1"/>
            <a:r>
              <a:rPr lang="en-US" dirty="0" err="1" smtClean="0"/>
              <a:t>AdhocWifiMac</a:t>
            </a:r>
            <a:r>
              <a:rPr lang="en-US" dirty="0"/>
              <a:t>: simplest one</a:t>
            </a:r>
          </a:p>
          <a:p>
            <a:pPr lvl="1"/>
            <a:r>
              <a:rPr lang="en-US" dirty="0" err="1" smtClean="0"/>
              <a:t>ApWifiMac</a:t>
            </a:r>
            <a:r>
              <a:rPr lang="en-US" dirty="0"/>
              <a:t>: beacon, associations by STAs</a:t>
            </a:r>
          </a:p>
          <a:p>
            <a:pPr lvl="1"/>
            <a:r>
              <a:rPr lang="en-US" dirty="0" err="1" smtClean="0"/>
              <a:t>StaWifiMac</a:t>
            </a:r>
            <a:r>
              <a:rPr lang="en-US" dirty="0"/>
              <a:t>: association based on beacons</a:t>
            </a:r>
          </a:p>
          <a:p>
            <a:r>
              <a:rPr lang="en-US" dirty="0" smtClean="0"/>
              <a:t>All </a:t>
            </a:r>
            <a:r>
              <a:rPr lang="en-US" dirty="0"/>
              <a:t>inherit from </a:t>
            </a:r>
            <a:r>
              <a:rPr lang="en-US" dirty="0" err="1"/>
              <a:t>RegularWifiMac</a:t>
            </a:r>
            <a:r>
              <a:rPr lang="en-US" dirty="0"/>
              <a:t>, which handles </a:t>
            </a:r>
            <a:r>
              <a:rPr lang="en-US" dirty="0" err="1" smtClean="0"/>
              <a:t>QoS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non-</a:t>
            </a:r>
            <a:r>
              <a:rPr lang="en-US" dirty="0" err="1"/>
              <a:t>QoS</a:t>
            </a:r>
            <a:r>
              <a:rPr lang="en-US" dirty="0"/>
              <a:t> </a:t>
            </a:r>
            <a:r>
              <a:rPr lang="en-US" dirty="0" smtClean="0"/>
              <a:t>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following rate control algorithms can be used by the MAC low layer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000" dirty="0"/>
              <a:t>Algorithms found in real devices:</a:t>
            </a:r>
          </a:p>
          <a:p>
            <a:pPr lvl="1"/>
            <a:r>
              <a:rPr lang="en-US" sz="1800" dirty="0" err="1"/>
              <a:t>ArfWifiManager</a:t>
            </a:r>
            <a:r>
              <a:rPr lang="en-US" sz="1800" dirty="0"/>
              <a:t> (default for </a:t>
            </a:r>
            <a:r>
              <a:rPr lang="en-US" sz="1800" dirty="0" err="1"/>
              <a:t>WifiHelper</a:t>
            </a:r>
            <a:r>
              <a:rPr lang="en-US" sz="1800" dirty="0"/>
              <a:t>), </a:t>
            </a:r>
            <a:r>
              <a:rPr lang="en-US" sz="1800" dirty="0" err="1"/>
              <a:t>OnoeWifiManager</a:t>
            </a:r>
            <a:r>
              <a:rPr lang="en-US" sz="1800" dirty="0"/>
              <a:t>, </a:t>
            </a:r>
            <a:r>
              <a:rPr lang="en-US" sz="1800" dirty="0" err="1"/>
              <a:t>ConstantRateWifiManager</a:t>
            </a:r>
            <a:r>
              <a:rPr lang="en-US" sz="1800" dirty="0"/>
              <a:t>, </a:t>
            </a:r>
            <a:r>
              <a:rPr lang="en-US" sz="1800" dirty="0" err="1" smtClean="0"/>
              <a:t>MinstrelWifiManager</a:t>
            </a:r>
            <a:r>
              <a:rPr lang="en-US" sz="1800" dirty="0" smtClean="0"/>
              <a:t>, </a:t>
            </a:r>
            <a:r>
              <a:rPr lang="en-US" sz="1800" dirty="0" err="1" smtClean="0"/>
              <a:t>MinstrelHtWifiManager</a:t>
            </a:r>
            <a:endParaRPr lang="en-US" sz="1800" dirty="0"/>
          </a:p>
          <a:p>
            <a:r>
              <a:rPr lang="en-US" sz="2000" dirty="0"/>
              <a:t>Algorithms in literature:</a:t>
            </a:r>
          </a:p>
          <a:p>
            <a:pPr lvl="1"/>
            <a:r>
              <a:rPr lang="en-US" sz="1800" dirty="0" err="1"/>
              <a:t>IdealWifiManager</a:t>
            </a:r>
            <a:r>
              <a:rPr lang="en-US" sz="1800" dirty="0"/>
              <a:t>, </a:t>
            </a:r>
            <a:r>
              <a:rPr lang="en-US" sz="1800" dirty="0" err="1"/>
              <a:t>AarfWifiManager</a:t>
            </a:r>
            <a:r>
              <a:rPr lang="en-US" sz="1800" dirty="0"/>
              <a:t>, </a:t>
            </a:r>
            <a:r>
              <a:rPr lang="en-US" sz="1800" dirty="0" err="1"/>
              <a:t>AmrrWifiManager</a:t>
            </a:r>
            <a:r>
              <a:rPr lang="en-US" sz="1800" dirty="0"/>
              <a:t>, </a:t>
            </a:r>
            <a:r>
              <a:rPr lang="en-US" sz="1800" dirty="0" err="1"/>
              <a:t>CaraWifiManager</a:t>
            </a:r>
            <a:r>
              <a:rPr lang="en-US" sz="1800" dirty="0"/>
              <a:t>, </a:t>
            </a:r>
            <a:r>
              <a:rPr lang="en-US" sz="1800" dirty="0" err="1"/>
              <a:t>RraaWifiManager</a:t>
            </a:r>
            <a:r>
              <a:rPr lang="en-US" sz="1800" dirty="0"/>
              <a:t>, </a:t>
            </a:r>
            <a:r>
              <a:rPr lang="en-US" sz="1800" dirty="0" err="1"/>
              <a:t>AarfcdWifiManager</a:t>
            </a:r>
            <a:r>
              <a:rPr lang="en-US" sz="1800" dirty="0"/>
              <a:t>, </a:t>
            </a:r>
            <a:r>
              <a:rPr lang="en-US" sz="1800" dirty="0" err="1"/>
              <a:t>ParfWifiManager</a:t>
            </a:r>
            <a:r>
              <a:rPr lang="en-US" sz="1800" dirty="0"/>
              <a:t>, </a:t>
            </a:r>
            <a:r>
              <a:rPr lang="en-US" sz="1800" dirty="0" err="1"/>
              <a:t>AparfWifiManager</a:t>
            </a:r>
            <a:r>
              <a:rPr lang="en-US" sz="1800" dirty="0"/>
              <a:t> </a:t>
            </a:r>
            <a:endParaRPr lang="en-US" sz="2000" dirty="0"/>
          </a:p>
          <a:p>
            <a:r>
              <a:rPr lang="en-US" sz="2000" dirty="0"/>
              <a:t>Example use of constant rate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latin typeface="Consolas"/>
                <a:cs typeface="Consolas"/>
              </a:rPr>
              <a:t>std</a:t>
            </a:r>
            <a:r>
              <a:rPr lang="en-US" sz="1800" dirty="0">
                <a:latin typeface="Consolas"/>
                <a:cs typeface="Consolas"/>
              </a:rPr>
              <a:t>::string </a:t>
            </a:r>
            <a:r>
              <a:rPr lang="en-US" sz="1800" dirty="0" err="1">
                <a:latin typeface="Consolas"/>
                <a:cs typeface="Consolas"/>
              </a:rPr>
              <a:t>phyMode</a:t>
            </a:r>
            <a:r>
              <a:rPr lang="en-US" sz="1800" dirty="0">
                <a:latin typeface="Consolas"/>
                <a:cs typeface="Consolas"/>
              </a:rPr>
              <a:t> ("OfdmRate54Mbps");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latin typeface="Consolas"/>
                <a:cs typeface="Consolas"/>
              </a:rPr>
              <a:t>wifi.SetRemoteStationManager</a:t>
            </a:r>
            <a:r>
              <a:rPr lang="en-US" sz="1800" dirty="0">
                <a:latin typeface="Consolas"/>
                <a:cs typeface="Consolas"/>
              </a:rPr>
              <a:t> ("ns3::</a:t>
            </a:r>
            <a:r>
              <a:rPr lang="en-US" sz="1800" dirty="0" err="1">
                <a:latin typeface="Consolas"/>
                <a:cs typeface="Consolas"/>
              </a:rPr>
              <a:t>ConstantRateWifiManager</a:t>
            </a:r>
            <a:r>
              <a:rPr lang="en-US" sz="1800" dirty="0">
                <a:latin typeface="Consolas"/>
                <a:cs typeface="Consolas"/>
              </a:rPr>
              <a:t>",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/>
                <a:cs typeface="Consolas"/>
              </a:rPr>
              <a:t>						  "</a:t>
            </a:r>
            <a:r>
              <a:rPr lang="en-US" sz="1800" dirty="0" err="1">
                <a:latin typeface="Consolas"/>
                <a:cs typeface="Consolas"/>
              </a:rPr>
              <a:t>DataMode</a:t>
            </a:r>
            <a:r>
              <a:rPr lang="en-US" sz="1800" dirty="0">
                <a:latin typeface="Consolas"/>
                <a:cs typeface="Consolas"/>
              </a:rPr>
              <a:t>",</a:t>
            </a:r>
            <a:r>
              <a:rPr lang="en-US" sz="1800" dirty="0" err="1">
                <a:latin typeface="Consolas"/>
                <a:cs typeface="Consolas"/>
              </a:rPr>
              <a:t>StringValue</a:t>
            </a:r>
            <a:r>
              <a:rPr lang="en-US" sz="1800" dirty="0">
                <a:latin typeface="Consolas"/>
                <a:cs typeface="Consolas"/>
              </a:rPr>
              <a:t> (</a:t>
            </a:r>
            <a:r>
              <a:rPr lang="en-US" sz="1800" dirty="0" err="1">
                <a:latin typeface="Consolas"/>
                <a:cs typeface="Consolas"/>
              </a:rPr>
              <a:t>phyMode</a:t>
            </a:r>
            <a:r>
              <a:rPr lang="en-US" sz="1800" dirty="0">
                <a:latin typeface="Consolas"/>
                <a:cs typeface="Consolas"/>
              </a:rPr>
              <a:t>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/>
                <a:cs typeface="Consolas"/>
              </a:rPr>
              <a:t>						  "</a:t>
            </a:r>
            <a:r>
              <a:rPr lang="en-US" sz="1800" dirty="0" err="1">
                <a:latin typeface="Consolas"/>
                <a:cs typeface="Consolas"/>
              </a:rPr>
              <a:t>ControlMode</a:t>
            </a:r>
            <a:r>
              <a:rPr lang="en-US" sz="1800" dirty="0">
                <a:latin typeface="Consolas"/>
                <a:cs typeface="Consolas"/>
              </a:rPr>
              <a:t>",</a:t>
            </a:r>
            <a:r>
              <a:rPr lang="en-US" sz="1800" dirty="0" err="1">
                <a:latin typeface="Consolas"/>
                <a:cs typeface="Consolas"/>
              </a:rPr>
              <a:t>StringValue</a:t>
            </a:r>
            <a:r>
              <a:rPr lang="en-US" sz="1800" dirty="0">
                <a:latin typeface="Consolas"/>
                <a:cs typeface="Consolas"/>
              </a:rPr>
              <a:t> (</a:t>
            </a:r>
            <a:r>
              <a:rPr lang="en-US" sz="1800" dirty="0" err="1">
                <a:latin typeface="Consolas"/>
                <a:cs typeface="Consolas"/>
              </a:rPr>
              <a:t>phyMode</a:t>
            </a:r>
            <a:r>
              <a:rPr lang="en-US" sz="1800" dirty="0">
                <a:latin typeface="Consolas"/>
                <a:cs typeface="Consolas"/>
              </a:rPr>
              <a:t>)); </a:t>
            </a:r>
          </a:p>
        </p:txBody>
      </p:sp>
    </p:spTree>
    <p:extLst>
      <p:ext uri="{BB962C8B-B14F-4D97-AF65-F5344CB8AC3E}">
        <p14:creationId xmlns:p14="http://schemas.microsoft.com/office/powerpoint/2010/main" val="38651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Middle/Low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356"/>
            <a:ext cx="8197850" cy="487203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Three </a:t>
            </a:r>
            <a:r>
              <a:rPr lang="en-US" sz="2800" dirty="0" smtClean="0"/>
              <a:t>components:</a:t>
            </a:r>
            <a:endParaRPr lang="en-US" sz="2800" dirty="0"/>
          </a:p>
          <a:p>
            <a:r>
              <a:rPr lang="en-US" sz="2800" dirty="0" err="1" smtClean="0"/>
              <a:t>MacLow</a:t>
            </a:r>
            <a:endParaRPr lang="en-US" sz="2800" dirty="0"/>
          </a:p>
          <a:p>
            <a:pPr lvl="1"/>
            <a:r>
              <a:rPr lang="en-US" sz="2400" dirty="0" smtClean="0"/>
              <a:t>RTS/CTS/DATA/ACK transactions</a:t>
            </a:r>
          </a:p>
          <a:p>
            <a:pPr lvl="1"/>
            <a:r>
              <a:rPr lang="en-US" sz="2400" dirty="0" smtClean="0"/>
              <a:t>Aggregation, Block </a:t>
            </a:r>
            <a:r>
              <a:rPr lang="en-US" sz="2400" dirty="0" err="1" smtClean="0"/>
              <a:t>acks</a:t>
            </a:r>
            <a:endParaRPr lang="en-US" sz="2400" dirty="0"/>
          </a:p>
          <a:p>
            <a:r>
              <a:rPr lang="en-US" sz="2800" dirty="0" err="1" smtClean="0"/>
              <a:t>DcfManager</a:t>
            </a:r>
            <a:endParaRPr lang="en-US" sz="2800" dirty="0"/>
          </a:p>
          <a:p>
            <a:pPr lvl="1"/>
            <a:r>
              <a:rPr lang="en-US" sz="2400" dirty="0" smtClean="0"/>
              <a:t>implements </a:t>
            </a:r>
            <a:r>
              <a:rPr lang="en-US" sz="2400" dirty="0"/>
              <a:t>the DCF</a:t>
            </a:r>
          </a:p>
          <a:p>
            <a:r>
              <a:rPr lang="en-US" sz="2800" dirty="0" err="1" smtClean="0"/>
              <a:t>DcaTxop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err="1"/>
              <a:t>EdcaTxopN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smtClean="0"/>
              <a:t>One </a:t>
            </a:r>
            <a:r>
              <a:rPr lang="en-US" sz="2400" dirty="0"/>
              <a:t>for </a:t>
            </a:r>
            <a:r>
              <a:rPr lang="en-US" sz="2400" dirty="0" err="1"/>
              <a:t>NQoS</a:t>
            </a:r>
            <a:r>
              <a:rPr lang="en-US" sz="2400" dirty="0"/>
              <a:t>, the other for </a:t>
            </a:r>
            <a:r>
              <a:rPr lang="en-US" sz="2400" dirty="0" err="1"/>
              <a:t>QoS</a:t>
            </a:r>
            <a:endParaRPr lang="en-US" sz="2400" dirty="0"/>
          </a:p>
          <a:p>
            <a:pPr lvl="1"/>
            <a:r>
              <a:rPr lang="en-US" sz="2400" dirty="0" smtClean="0"/>
              <a:t>Packet </a:t>
            </a:r>
            <a:r>
              <a:rPr lang="en-US" sz="2400" dirty="0"/>
              <a:t>queue</a:t>
            </a:r>
          </a:p>
          <a:p>
            <a:pPr lvl="1"/>
            <a:r>
              <a:rPr lang="en-US" sz="2400" dirty="0" smtClean="0"/>
              <a:t>Fragmentation/Retransmissions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833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AGC model</a:t>
            </a:r>
          </a:p>
          <a:p>
            <a:r>
              <a:rPr lang="en-US" dirty="0" smtClean="0"/>
              <a:t>Sync </a:t>
            </a:r>
            <a:r>
              <a:rPr lang="en-US" dirty="0"/>
              <a:t>on first RX with energy &gt; </a:t>
            </a:r>
            <a:r>
              <a:rPr lang="en-US" dirty="0" smtClean="0"/>
              <a:t>detection threshold</a:t>
            </a:r>
            <a:endParaRPr lang="en-US" dirty="0"/>
          </a:p>
          <a:p>
            <a:r>
              <a:rPr lang="en-US" dirty="0" smtClean="0"/>
              <a:t>Collision</a:t>
            </a:r>
            <a:r>
              <a:rPr lang="en-US" dirty="0"/>
              <a:t>: the error model </a:t>
            </a:r>
            <a:r>
              <a:rPr lang="en-US" dirty="0" smtClean="0"/>
              <a:t>will likely cause a </a:t>
            </a:r>
            <a:r>
              <a:rPr lang="en-US" dirty="0"/>
              <a:t>drop </a:t>
            </a:r>
            <a:r>
              <a:rPr lang="en-US" dirty="0" smtClean="0"/>
              <a:t>of the </a:t>
            </a:r>
            <a:r>
              <a:rPr lang="en-US" dirty="0"/>
              <a:t>packet</a:t>
            </a:r>
          </a:p>
          <a:p>
            <a:r>
              <a:rPr lang="en-US" dirty="0" smtClean="0"/>
              <a:t>No </a:t>
            </a:r>
            <a:r>
              <a:rPr lang="en-US" dirty="0"/>
              <a:t>capture effect: won’t re-sync on a stronger packet</a:t>
            </a:r>
          </a:p>
        </p:txBody>
      </p:sp>
    </p:spTree>
    <p:extLst>
      <p:ext uri="{BB962C8B-B14F-4D97-AF65-F5344CB8AC3E}">
        <p14:creationId xmlns:p14="http://schemas.microsoft.com/office/powerpoint/2010/main" val="84040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Based on analytical models with error bounds</a:t>
            </a:r>
          </a:p>
          <a:p>
            <a:r>
              <a:rPr lang="en-US" sz="2400" dirty="0" smtClean="0"/>
              <a:t>Three implementations with different bounds:  </a:t>
            </a:r>
            <a:r>
              <a:rPr lang="en-US" sz="2400" dirty="0" err="1" smtClean="0"/>
              <a:t>YansErrorRateModel</a:t>
            </a:r>
            <a:r>
              <a:rPr lang="en-US" sz="2400" dirty="0" smtClean="0"/>
              <a:t>, </a:t>
            </a:r>
            <a:r>
              <a:rPr lang="en-US" sz="2400" dirty="0" err="1" smtClean="0"/>
              <a:t>NistErrorRateModel</a:t>
            </a:r>
            <a:r>
              <a:rPr lang="en-US" sz="2400" dirty="0" smtClean="0"/>
              <a:t>, </a:t>
            </a:r>
            <a:r>
              <a:rPr lang="en-US" sz="2400" dirty="0" err="1" smtClean="0"/>
              <a:t>DssErrorRateModel</a:t>
            </a:r>
            <a:endParaRPr lang="en-US" sz="2400" dirty="0"/>
          </a:p>
        </p:txBody>
      </p:sp>
      <p:pic>
        <p:nvPicPr>
          <p:cNvPr id="4098" name="Picture 2" descr="_images/clear-chann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44" y="3060859"/>
            <a:ext cx="4347481" cy="30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_images/nist-frame-success-r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5" y="3091657"/>
            <a:ext cx="4303484" cy="301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22707" y="5982772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NistErrorRateModel</a:t>
            </a:r>
            <a:r>
              <a:rPr lang="en-US" dirty="0" smtClean="0">
                <a:solidFill>
                  <a:schemeClr val="tx1"/>
                </a:solidFill>
              </a:rPr>
              <a:t> (OFDM)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3658" y="6075105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DsssErrorRateModel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SINR evaluated on chunk-by-chunk basis</a:t>
            </a:r>
            <a:endParaRPr lang="en-US" sz="2800" dirty="0"/>
          </a:p>
        </p:txBody>
      </p:sp>
      <p:pic>
        <p:nvPicPr>
          <p:cNvPr id="6146" name="Picture 2" descr="_images/sn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1946030"/>
            <a:ext cx="4495800" cy="433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0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802.11n/ac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Example programs include</a:t>
            </a:r>
          </a:p>
          <a:p>
            <a:pPr lvl="1"/>
            <a:r>
              <a:rPr lang="en-US" sz="2400" dirty="0" smtClean="0"/>
              <a:t>examples/wireless/ht-wifi-network.cc</a:t>
            </a:r>
          </a:p>
          <a:p>
            <a:pPr lvl="1"/>
            <a:r>
              <a:rPr lang="en-US" sz="2400" dirty="0" smtClean="0"/>
              <a:t>examples/wireless/vht-wifi-network.cc</a:t>
            </a:r>
          </a:p>
          <a:p>
            <a:pPr lvl="1"/>
            <a:r>
              <a:rPr lang="en-US" sz="2400" dirty="0" smtClean="0"/>
              <a:t>examples/wireless/wifi-aggregation.cc</a:t>
            </a:r>
          </a:p>
          <a:p>
            <a:r>
              <a:rPr lang="en-US" sz="2800" dirty="0" smtClean="0"/>
              <a:t>Setting the </a:t>
            </a:r>
            <a:r>
              <a:rPr lang="en-US" sz="2800" dirty="0" err="1" smtClean="0"/>
              <a:t>WifiPhyStandard</a:t>
            </a:r>
            <a:r>
              <a:rPr lang="en-US" sz="2800" dirty="0" smtClean="0"/>
              <a:t> will set most defaults reasonably</a:t>
            </a:r>
            <a:endParaRPr lang="en-US" sz="2800" dirty="0"/>
          </a:p>
          <a:p>
            <a:pPr marL="40005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WifiHelper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wifi.SetStandard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(WIFI_PHY_STANDARD_80211ac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WifiMacHelper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mac;</a:t>
            </a:r>
          </a:p>
          <a:p>
            <a:r>
              <a:rPr lang="en-US" sz="2800" dirty="0" smtClean="0"/>
              <a:t>802.11ac uses 80 MHz channel by default; 802.11n uses 20 MHz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51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Wi-Fi in detail</a:t>
            </a:r>
          </a:p>
          <a:p>
            <a:pPr lvl="1"/>
            <a:r>
              <a:rPr lang="en-US" sz="2400" dirty="0"/>
              <a:t>Support of standard features</a:t>
            </a:r>
          </a:p>
          <a:p>
            <a:pPr lvl="1"/>
            <a:r>
              <a:rPr lang="en-US" sz="2400" dirty="0" smtClean="0"/>
              <a:t>Architecture</a:t>
            </a:r>
          </a:p>
          <a:p>
            <a:pPr lvl="1"/>
            <a:r>
              <a:rPr lang="en-US" sz="2400" dirty="0" smtClean="0"/>
              <a:t>Configuration via helpers</a:t>
            </a:r>
          </a:p>
          <a:p>
            <a:r>
              <a:rPr lang="en-US" sz="2800" dirty="0" smtClean="0"/>
              <a:t>Advanced use case:  LAA-</a:t>
            </a:r>
            <a:r>
              <a:rPr lang="en-US" sz="2800" dirty="0" err="1" smtClean="0"/>
              <a:t>Wifi</a:t>
            </a:r>
            <a:r>
              <a:rPr lang="en-US" sz="2800" dirty="0" smtClean="0"/>
              <a:t>-Coexistence</a:t>
            </a:r>
          </a:p>
          <a:p>
            <a:pPr lvl="1"/>
            <a:r>
              <a:rPr lang="en-US" sz="2400" dirty="0" err="1" smtClean="0"/>
              <a:t>SpectrumWifiPhy</a:t>
            </a:r>
            <a:endParaRPr lang="en-US" sz="2400" dirty="0" smtClean="0"/>
          </a:p>
          <a:p>
            <a:pPr lvl="1"/>
            <a:r>
              <a:rPr lang="en-US" sz="2400" dirty="0" smtClean="0"/>
              <a:t>Adding a LBT Access Manager</a:t>
            </a:r>
          </a:p>
          <a:p>
            <a:pPr lvl="1"/>
            <a:r>
              <a:rPr lang="en-US" sz="2400" dirty="0" smtClean="0"/>
              <a:t>Scenario support</a:t>
            </a:r>
          </a:p>
          <a:p>
            <a:pPr lvl="1"/>
            <a:r>
              <a:rPr lang="en-US" sz="2400" dirty="0" smtClean="0"/>
              <a:t>Output data processing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24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802.11n/ac rate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options are </a:t>
            </a:r>
            <a:r>
              <a:rPr lang="en-US" dirty="0" err="1" smtClean="0"/>
              <a:t>IdealWifiManager</a:t>
            </a:r>
            <a:r>
              <a:rPr lang="en-US" dirty="0" smtClean="0"/>
              <a:t>, </a:t>
            </a:r>
            <a:r>
              <a:rPr lang="en-US" dirty="0" err="1" smtClean="0"/>
              <a:t>MinstrelHtWifiManager</a:t>
            </a:r>
            <a:r>
              <a:rPr lang="en-US" dirty="0" smtClean="0"/>
              <a:t>, and </a:t>
            </a:r>
            <a:r>
              <a:rPr lang="en-US" dirty="0" err="1" smtClean="0"/>
              <a:t>ConstantRateWifiManager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src/wifi/examples/ideal-wifi-manager-example.cc</a:t>
            </a:r>
          </a:p>
          <a:p>
            <a:pPr lvl="1"/>
            <a:r>
              <a:rPr lang="en-US" dirty="0" smtClean="0"/>
              <a:t>src/wifi/examples/minstrel-ht-wifi-manager-example.cc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 for </a:t>
            </a:r>
            <a:r>
              <a:rPr lang="en-US" dirty="0" err="1" smtClean="0"/>
              <a:t>MinstrelHt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$ ./</a:t>
            </a:r>
            <a:r>
              <a:rPr lang="en-US" sz="1800" dirty="0" err="1"/>
              <a:t>waf</a:t>
            </a:r>
            <a:r>
              <a:rPr lang="en-US" sz="1800" dirty="0"/>
              <a:t> --run "minstrel-</a:t>
            </a:r>
            <a:r>
              <a:rPr lang="en-US" sz="1800" dirty="0" err="1"/>
              <a:t>ht</a:t>
            </a:r>
            <a:r>
              <a:rPr lang="en-US" sz="1800" dirty="0"/>
              <a:t>-</a:t>
            </a:r>
            <a:r>
              <a:rPr lang="en-US" sz="1800" dirty="0" err="1"/>
              <a:t>wifi</a:t>
            </a:r>
            <a:r>
              <a:rPr lang="en-US" sz="1800" dirty="0"/>
              <a:t>-manager-example --standard=802.11n-5GHz</a:t>
            </a:r>
            <a:r>
              <a:rPr lang="en-US" sz="1800" dirty="0" smtClean="0"/>
              <a:t>"</a:t>
            </a:r>
          </a:p>
          <a:p>
            <a:pPr marL="0" indent="0">
              <a:buNone/>
            </a:pPr>
            <a:r>
              <a:rPr lang="en-US" sz="1800" dirty="0" smtClean="0"/>
              <a:t>$ </a:t>
            </a:r>
            <a:r>
              <a:rPr lang="en-US" sz="1800" dirty="0" err="1" smtClean="0"/>
              <a:t>gnuplot</a:t>
            </a:r>
            <a:r>
              <a:rPr lang="en-US" sz="1800" dirty="0" smtClean="0"/>
              <a:t> </a:t>
            </a:r>
            <a:r>
              <a:rPr lang="en-US" sz="1800" dirty="0"/>
              <a:t>minstrel-ht-802.11n-5GHz-20MHz-LGI-1SS.plt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06" y="2025903"/>
            <a:ext cx="6095238" cy="4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0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phyMode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("DsssRate1Mbps");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NodeContainer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ap.Create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NodeContainer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sta.Create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(2);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wifi.SetStandard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(WIFI_PHY_STANDARD_80211b);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YansWifiPhyHelper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wifiPhy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YansWifiPhyHelper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::Default 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ns-3 supports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RadioTap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and Prism tracing extensions for 802.11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wifiPhy.SetPcapDataLinkType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YansWifiPhyHelper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::DLT_IEEE802_11_RADIO);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YansWifiChannelHelper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wifiChannel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reference loss must be changed since 802.11b is operating at 2.4GHz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wifiChannel.SetPropagationDelay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ConstantSpeedPropagationDelayModel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wifiChannel.AddPropagationLoss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LogDistancePropagationLossModel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"Exponent",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(3.0),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ReferenceLoss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(40.0459));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wifiPhy.SetChannel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wifiChannel.Create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());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3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configuration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5587"/>
            <a:ext cx="8197850" cy="48720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Add a non-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QoS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upper mac, and disable rate control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wifi.SetRemoteStationManager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ConstantRateWifiManager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DataMode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phyMode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ControlMode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phyMode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Setup the rest of the upper mac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-default");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setup ap.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wifiMac.SetType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ApWifiMac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NetDeviceContainer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apDevice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wifi.Install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wifiPhy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NetDeviceContainer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devices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apDevice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setup sta.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wifiMac.SetType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StaWifiMac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ActiveProbing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(false));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NetDeviceContainer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staDevice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wifi.Install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wifiPhy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wifiMac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devices.Add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staDevice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083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configuration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5587"/>
            <a:ext cx="8197850" cy="48720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Configure mobility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MobilityHelper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mobility;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ListPositionAllocator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CreateObject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ListPositionAllocator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-&gt;Add (Vector (0.0, 0.0, 0.0));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-&gt;Add (Vector (5.0, 0.0, 0.0));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-&gt;Add (Vector (0.0, 5.0, 0.0));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mobility.SetPositionAllocator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mobility.SetMobilityModel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("ns3::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ConstantPositionMobilityModel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mobility.Install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mobility.Install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other set up (e.g.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InternetStack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Application)</a:t>
            </a:r>
          </a:p>
        </p:txBody>
      </p:sp>
    </p:spTree>
    <p:extLst>
      <p:ext uri="{BB962C8B-B14F-4D97-AF65-F5344CB8AC3E}">
        <p14:creationId xmlns:p14="http://schemas.microsoft.com/office/powerpoint/2010/main" val="82740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Athstats</a:t>
            </a:r>
            <a:r>
              <a:rPr lang="en-US" dirty="0" smtClean="0"/>
              <a:t> 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Hooks Wi-Fi traces to provide debugging similar to </a:t>
            </a:r>
            <a:r>
              <a:rPr lang="en-US" sz="1800" dirty="0" err="1" smtClean="0">
                <a:cs typeface="Courier New" panose="02070309020205020404" pitchFamily="49" charset="0"/>
              </a:rPr>
              <a:t>Madwifi</a:t>
            </a:r>
            <a:r>
              <a:rPr lang="en-US" sz="1800" dirty="0" smtClean="0">
                <a:cs typeface="Courier New" panose="02070309020205020404" pitchFamily="49" charset="0"/>
              </a:rPr>
              <a:t> drivers</a:t>
            </a:r>
          </a:p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Example </a:t>
            </a:r>
            <a:r>
              <a:rPr lang="en-US" sz="1800" dirty="0" err="1" smtClean="0">
                <a:cs typeface="Courier New" panose="02070309020205020404" pitchFamily="49" charset="0"/>
              </a:rPr>
              <a:t>athstats</a:t>
            </a:r>
            <a:r>
              <a:rPr lang="en-US" sz="1800" dirty="0" smtClean="0">
                <a:cs typeface="Courier New" panose="02070309020205020404" pitchFamily="49" charset="0"/>
              </a:rPr>
              <a:t> output from example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--run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wifi-ap</a:t>
            </a:r>
            <a:endParaRPr lang="en-US" sz="1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m_txCount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m_rxCount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unused  short  long exceeded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rxError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  0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 60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123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 0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 2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23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14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14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26      0       0    0   0M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0      122       0       0       0      0     12      0       0    0   0M</a:t>
            </a:r>
          </a:p>
        </p:txBody>
      </p:sp>
    </p:spTree>
    <p:extLst>
      <p:ext uri="{BB962C8B-B14F-4D97-AF65-F5344CB8AC3E}">
        <p14:creationId xmlns:p14="http://schemas.microsoft.com/office/powerpoint/2010/main" val="42728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3124200"/>
            <a:ext cx="4648200" cy="855662"/>
          </a:xfrm>
        </p:spPr>
        <p:txBody>
          <a:bodyPr/>
          <a:lstStyle/>
          <a:p>
            <a:r>
              <a:rPr lang="en-US" dirty="0" smtClean="0"/>
              <a:t>LTE/Wi-Fi Coexistence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LAA Wi-Fi Coexistence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ns-3 has been extended to support scenarios for LTE LAA/Wi-Fi Coexistence</a:t>
            </a:r>
          </a:p>
          <a:p>
            <a:r>
              <a:rPr lang="en-US" sz="2800" dirty="0" smtClean="0"/>
              <a:t>Methodology defined in 3GPP Technical Report TR36.889</a:t>
            </a:r>
          </a:p>
          <a:p>
            <a:r>
              <a:rPr lang="en-US" sz="2800" dirty="0" smtClean="0"/>
              <a:t>Enhancements needed:</a:t>
            </a:r>
          </a:p>
          <a:p>
            <a:pPr lvl="1"/>
            <a:r>
              <a:rPr lang="en-US" sz="2400" dirty="0" smtClean="0"/>
              <a:t>Wireless models (LBT access manager, </a:t>
            </a:r>
            <a:r>
              <a:rPr lang="en-US" sz="2400" dirty="0" err="1" smtClean="0"/>
              <a:t>SpectrumWifiPhy</a:t>
            </a:r>
            <a:r>
              <a:rPr lang="en-US" sz="2400" dirty="0" smtClean="0"/>
              <a:t>, propagation/fading models)</a:t>
            </a:r>
          </a:p>
          <a:p>
            <a:pPr lvl="1"/>
            <a:r>
              <a:rPr lang="en-US" sz="2400" dirty="0" smtClean="0"/>
              <a:t>Scenario support (traffic models)</a:t>
            </a:r>
          </a:p>
          <a:p>
            <a:pPr lvl="1"/>
            <a:r>
              <a:rPr lang="en-US" sz="2400" dirty="0" smtClean="0"/>
              <a:t>Output data processing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475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3GPP scenario</a:t>
            </a:r>
            <a:endParaRPr lang="en-US" dirty="0"/>
          </a:p>
        </p:txBody>
      </p:sp>
      <p:pic>
        <p:nvPicPr>
          <p:cNvPr id="191" name="Picture 1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8763000" cy="384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18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scenario details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4445" y="1329531"/>
            <a:ext cx="4723360" cy="48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35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WiFi</a:t>
            </a:r>
            <a:r>
              <a:rPr lang="en-US" sz="2400" dirty="0"/>
              <a:t> module features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DCF implementation (Basic + RTS/CTS)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802.11 </a:t>
            </a:r>
            <a:r>
              <a:rPr lang="en-US" sz="2000" dirty="0" smtClean="0"/>
              <a:t>a/b/g/n/ac </a:t>
            </a:r>
            <a:r>
              <a:rPr lang="en-US" sz="2000" dirty="0"/>
              <a:t>(2.4 &amp; 5 GHz) PHY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MSDU/MPDU aggregation</a:t>
            </a:r>
          </a:p>
          <a:p>
            <a:pPr lvl="1">
              <a:spcBef>
                <a:spcPts val="500"/>
              </a:spcBef>
            </a:pPr>
            <a:r>
              <a:rPr lang="en-US" sz="2000" dirty="0" err="1"/>
              <a:t>QoS</a:t>
            </a:r>
            <a:r>
              <a:rPr lang="en-US" sz="2000" dirty="0"/>
              <a:t> support </a:t>
            </a:r>
            <a:r>
              <a:rPr lang="en-US" sz="2000" dirty="0" smtClean="0"/>
              <a:t>(EDCA)</a:t>
            </a:r>
            <a:endParaRPr lang="en-US" sz="2000" dirty="0"/>
          </a:p>
          <a:p>
            <a:pPr lvl="1">
              <a:spcBef>
                <a:spcPts val="500"/>
              </a:spcBef>
            </a:pPr>
            <a:r>
              <a:rPr lang="en-US" sz="2000" dirty="0"/>
              <a:t>Infrastructure and ad-hoc modes 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Many rate </a:t>
            </a:r>
            <a:r>
              <a:rPr lang="en-US" sz="2000" dirty="0"/>
              <a:t>adaptation algorithms </a:t>
            </a:r>
            <a:endParaRPr lang="en-US" sz="2000" dirty="0" smtClean="0"/>
          </a:p>
          <a:p>
            <a:pPr lvl="1">
              <a:spcBef>
                <a:spcPts val="500"/>
              </a:spcBef>
            </a:pPr>
            <a:r>
              <a:rPr lang="en-US" sz="2000" dirty="0" smtClean="0"/>
              <a:t>AWGN-based error models</a:t>
            </a:r>
          </a:p>
          <a:p>
            <a:r>
              <a:rPr lang="en-US" sz="2400" dirty="0" smtClean="0"/>
              <a:t>Unsupported features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MIMO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11ac advanced features (</a:t>
            </a:r>
            <a:r>
              <a:rPr lang="en-US" sz="2000" dirty="0" err="1" smtClean="0"/>
              <a:t>Tx</a:t>
            </a:r>
            <a:r>
              <a:rPr lang="en-US" sz="2000" dirty="0" smtClean="0"/>
              <a:t> beamforming, Mu-MIMO)</a:t>
            </a:r>
          </a:p>
          <a:p>
            <a:r>
              <a:rPr lang="en-US" sz="2400" dirty="0" smtClean="0"/>
              <a:t>Related modules 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Mesh (802.11s) and WAVE (802.11p/vehicular)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27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3GPP scenario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295400"/>
            <a:ext cx="8197850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s-ES" altLang="es-ES" sz="1600" b="1" dirty="0" err="1"/>
              <a:t>Outdoor</a:t>
            </a:r>
            <a:r>
              <a:rPr lang="es-ES" altLang="es-ES" sz="1600" b="1" dirty="0"/>
              <a:t> </a:t>
            </a:r>
            <a:r>
              <a:rPr lang="es-ES" altLang="es-ES" sz="1600" b="1" dirty="0" err="1"/>
              <a:t>layout</a:t>
            </a:r>
            <a:r>
              <a:rPr lang="es-ES" altLang="es-ES" sz="1600" dirty="0"/>
              <a:t>: hexagonal </a:t>
            </a:r>
            <a:r>
              <a:rPr lang="es-ES" altLang="es-ES" sz="1600" dirty="0" err="1"/>
              <a:t>macrocell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layout</a:t>
            </a:r>
            <a:r>
              <a:rPr lang="es-ES" altLang="es-ES" sz="1600" dirty="0"/>
              <a:t>. 7 macro </a:t>
            </a:r>
            <a:r>
              <a:rPr lang="es-ES" altLang="es-ES" sz="1600" dirty="0" err="1"/>
              <a:t>sites</a:t>
            </a:r>
            <a:r>
              <a:rPr lang="es-ES" altLang="es-ES" sz="1600" dirty="0"/>
              <a:t> and 3 </a:t>
            </a:r>
            <a:r>
              <a:rPr lang="es-ES" altLang="es-ES" sz="1600" dirty="0" err="1"/>
              <a:t>cells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site</a:t>
            </a:r>
            <a:r>
              <a:rPr lang="es-ES" altLang="es-ES" sz="1600" dirty="0"/>
              <a:t>. 1 </a:t>
            </a:r>
            <a:r>
              <a:rPr lang="es-ES" altLang="es-ES" sz="1600" dirty="0" err="1"/>
              <a:t>Cluster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cell</a:t>
            </a:r>
            <a:r>
              <a:rPr lang="es-ES" altLang="es-ES" sz="1600" dirty="0"/>
              <a:t>. 4 </a:t>
            </a:r>
            <a:r>
              <a:rPr lang="es-ES" altLang="es-ES" sz="1600" dirty="0" err="1"/>
              <a:t>small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cells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operator</a:t>
            </a:r>
            <a:r>
              <a:rPr lang="es-ES" altLang="es-ES" sz="1600" dirty="0"/>
              <a:t> per </a:t>
            </a:r>
            <a:r>
              <a:rPr lang="es-ES" altLang="es-ES" sz="1600" dirty="0" err="1"/>
              <a:t>cluster</a:t>
            </a:r>
            <a:r>
              <a:rPr lang="es-ES" altLang="es-ES" sz="1600" dirty="0"/>
              <a:t>, </a:t>
            </a:r>
            <a:r>
              <a:rPr lang="es-ES" altLang="es-ES" sz="1600" dirty="0" err="1"/>
              <a:t>uniformly</a:t>
            </a:r>
            <a:r>
              <a:rPr lang="es-ES" altLang="es-ES" sz="1600" dirty="0"/>
              <a:t> </a:t>
            </a:r>
            <a:r>
              <a:rPr lang="es-ES" altLang="es-ES" sz="1600" dirty="0" err="1"/>
              <a:t>dropped</a:t>
            </a:r>
            <a:r>
              <a:rPr lang="es-ES" altLang="es-ES" sz="1600" dirty="0"/>
              <a:t>. ITU </a:t>
            </a:r>
            <a:r>
              <a:rPr lang="es-ES" altLang="es-ES" sz="1600" dirty="0" err="1"/>
              <a:t>UMi</a:t>
            </a:r>
            <a:r>
              <a:rPr lang="es-ES" altLang="es-ES" sz="1600" dirty="0"/>
              <a:t> </a:t>
            </a:r>
            <a:r>
              <a:rPr lang="es-ES" altLang="es-ES" sz="1600" dirty="0" err="1"/>
              <a:t>channel</a:t>
            </a:r>
            <a:r>
              <a:rPr lang="es-ES" altLang="es-ES" sz="1600" dirty="0"/>
              <a:t> </a:t>
            </a:r>
            <a:r>
              <a:rPr lang="es-ES" altLang="es-ES" sz="1600" dirty="0" err="1"/>
              <a:t>model</a:t>
            </a:r>
            <a:r>
              <a:rPr lang="es-ES" altLang="es-ES" sz="1600" dirty="0"/>
              <a:t>.</a:t>
            </a:r>
          </a:p>
          <a:p>
            <a:pPr>
              <a:buFontTx/>
              <a:buNone/>
            </a:pPr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  <a:p>
            <a:endParaRPr lang="es-ES" altLang="es-ES" sz="1200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303838" y="2895600"/>
            <a:ext cx="3409950" cy="2319338"/>
            <a:chOff x="5304093" y="2895600"/>
            <a:chExt cx="3409908" cy="2319010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6483" y="2895600"/>
              <a:ext cx="2826579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5304093" y="4953000"/>
              <a:ext cx="340990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66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s-ES" sz="1100">
                  <a:latin typeface="Times New Roman" panose="02020603050405020304" pitchFamily="18" charset="0"/>
                </a:rPr>
                <a:t>Figure source:  3GPP TR 36.889 V13.0.0 (2015-05)</a:t>
              </a:r>
            </a:p>
          </p:txBody>
        </p:sp>
      </p:grpSp>
      <p:pic>
        <p:nvPicPr>
          <p:cNvPr id="9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449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515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ns-3 Wiki page: 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www.nsnam.org/wiki/LAA-WiFi-Coexistence</a:t>
            </a:r>
            <a:endParaRPr lang="en-US" dirty="0" smtClean="0"/>
          </a:p>
          <a:p>
            <a:pPr lvl="2"/>
            <a:r>
              <a:rPr lang="en-US" dirty="0" smtClean="0"/>
              <a:t>module documentation</a:t>
            </a:r>
          </a:p>
          <a:p>
            <a:pPr lvl="2"/>
            <a:r>
              <a:rPr lang="en-US" dirty="0" smtClean="0"/>
              <a:t>references to various publications</a:t>
            </a:r>
          </a:p>
          <a:p>
            <a:pPr lvl="2"/>
            <a:r>
              <a:rPr lang="en-US" dirty="0" smtClean="0"/>
              <a:t>documentation on reproducing results</a:t>
            </a:r>
          </a:p>
          <a:p>
            <a:r>
              <a:rPr lang="en-US" dirty="0" smtClean="0"/>
              <a:t>Code:</a:t>
            </a:r>
          </a:p>
          <a:p>
            <a:pPr lvl="1"/>
            <a:r>
              <a:rPr lang="en-US" dirty="0" smtClean="0">
                <a:hlinkClick r:id="rId3"/>
              </a:rPr>
              <a:t>http://code.nsnam.org/laa/ns-3-lbt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94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77" y="1828800"/>
            <a:ext cx="8351873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938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16" y="1429063"/>
            <a:ext cx="8117217" cy="485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66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enhancements:  Wi-Fi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ES" sz="2400" dirty="0" smtClean="0"/>
              <a:t>Spectrum Wi-Fi </a:t>
            </a:r>
            <a:r>
              <a:rPr lang="en-US" altLang="es-ES" sz="2400" dirty="0" err="1" smtClean="0"/>
              <a:t>Phy</a:t>
            </a:r>
            <a:r>
              <a:rPr lang="en-US" altLang="es-ES" sz="2400" dirty="0" smtClean="0"/>
              <a:t> implementation</a:t>
            </a:r>
          </a:p>
          <a:p>
            <a:r>
              <a:rPr lang="en-US" altLang="es-ES" sz="2400" dirty="0" smtClean="0"/>
              <a:t>Wi-Fi </a:t>
            </a:r>
            <a:r>
              <a:rPr lang="en-US" altLang="es-ES" sz="2400" dirty="0"/>
              <a:t>preamble detection based on AWGN and </a:t>
            </a:r>
            <a:r>
              <a:rPr lang="en-US" altLang="es-ES" sz="2400" dirty="0" err="1"/>
              <a:t>TGn</a:t>
            </a:r>
            <a:r>
              <a:rPr lang="en-US" altLang="es-ES" sz="2400" dirty="0"/>
              <a:t> Channel Model D</a:t>
            </a:r>
          </a:p>
          <a:p>
            <a:r>
              <a:rPr lang="en-US" altLang="es-ES" sz="2400" dirty="0"/>
              <a:t>Wi-Fi RSS-based AP selection and roaming</a:t>
            </a:r>
          </a:p>
          <a:p>
            <a:r>
              <a:rPr lang="en-US" altLang="es-ES" sz="2400" dirty="0"/>
              <a:t>Wi-Fi MIMO approximations to support 2x2 DL, 1x2 DL on AWGN and </a:t>
            </a:r>
            <a:r>
              <a:rPr lang="en-US" altLang="es-ES" sz="2400" dirty="0" err="1"/>
              <a:t>TGn</a:t>
            </a:r>
            <a:r>
              <a:rPr lang="en-US" altLang="es-ES" sz="2400" dirty="0"/>
              <a:t> Model D</a:t>
            </a:r>
          </a:p>
        </p:txBody>
      </p:sp>
    </p:spTree>
    <p:extLst>
      <p:ext uri="{BB962C8B-B14F-4D97-AF65-F5344CB8AC3E}">
        <p14:creationId xmlns:p14="http://schemas.microsoft.com/office/powerpoint/2010/main" val="752101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enhancements:  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sz="2400" dirty="0"/>
              <a:t>LTE </a:t>
            </a:r>
            <a:r>
              <a:rPr lang="es-ES" altLang="es-ES" sz="2400" dirty="0" err="1"/>
              <a:t>interference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model</a:t>
            </a:r>
            <a:r>
              <a:rPr lang="es-ES" altLang="es-ES" sz="2400" dirty="0"/>
              <a:t> </a:t>
            </a:r>
            <a:r>
              <a:rPr lang="es-ES" altLang="es-ES" sz="2400" dirty="0" err="1"/>
              <a:t>relies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on</a:t>
            </a:r>
            <a:r>
              <a:rPr lang="es-ES" altLang="es-ES" sz="2400" dirty="0"/>
              <a:t> </a:t>
            </a:r>
            <a:r>
              <a:rPr lang="es-ES" altLang="es-ES" sz="2400" dirty="0" err="1"/>
              <a:t>the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simplifying</a:t>
            </a:r>
            <a:r>
              <a:rPr lang="es-ES" altLang="es-ES" sz="2400" dirty="0"/>
              <a:t> </a:t>
            </a:r>
            <a:r>
              <a:rPr lang="es-ES" altLang="es-ES" sz="2400" dirty="0" err="1"/>
              <a:t>assumption</a:t>
            </a:r>
            <a:r>
              <a:rPr lang="es-ES" altLang="es-ES" sz="2400" dirty="0"/>
              <a:t> </a:t>
            </a:r>
            <a:r>
              <a:rPr lang="es-ES" altLang="es-ES" sz="2400" dirty="0" err="1"/>
              <a:t>that</a:t>
            </a:r>
            <a:r>
              <a:rPr lang="es-ES" altLang="es-ES" sz="2400" dirty="0"/>
              <a:t> </a:t>
            </a:r>
            <a:r>
              <a:rPr lang="es-ES" altLang="es-ES" sz="2400" dirty="0" err="1"/>
              <a:t>all</a:t>
            </a:r>
            <a:r>
              <a:rPr lang="es-ES" altLang="es-ES" sz="2400" dirty="0"/>
              <a:t> </a:t>
            </a:r>
            <a:r>
              <a:rPr lang="es-ES" altLang="es-ES" sz="2400" dirty="0" err="1"/>
              <a:t>interfering</a:t>
            </a:r>
            <a:r>
              <a:rPr lang="es-ES" altLang="es-ES" sz="2400" dirty="0"/>
              <a:t> </a:t>
            </a:r>
            <a:r>
              <a:rPr lang="es-ES" altLang="es-ES" sz="2400" dirty="0" err="1"/>
              <a:t>signals</a:t>
            </a:r>
            <a:r>
              <a:rPr lang="es-ES" altLang="es-ES" sz="2400" dirty="0"/>
              <a:t> are LTE and are </a:t>
            </a:r>
            <a:r>
              <a:rPr lang="es-ES" altLang="es-ES" sz="2400" dirty="0" err="1"/>
              <a:t>synchronized</a:t>
            </a:r>
            <a:r>
              <a:rPr lang="es-ES" altLang="es-ES" sz="2400" dirty="0"/>
              <a:t> at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subframe</a:t>
            </a:r>
            <a:r>
              <a:rPr lang="es-ES" altLang="es-ES" sz="2400" dirty="0" smtClean="0"/>
              <a:t> </a:t>
            </a:r>
            <a:r>
              <a:rPr lang="es-ES" altLang="es-ES" sz="2400" dirty="0" err="1"/>
              <a:t>level</a:t>
            </a:r>
            <a:r>
              <a:rPr lang="es-ES" altLang="es-ES" sz="2400" dirty="0"/>
              <a:t>.</a:t>
            </a:r>
          </a:p>
          <a:p>
            <a:r>
              <a:rPr lang="es-ES" altLang="es-ES" sz="2400" dirty="0"/>
              <a:t>LTE </a:t>
            </a:r>
            <a:r>
              <a:rPr lang="es-ES" altLang="es-ES" sz="2400" dirty="0" err="1"/>
              <a:t>inteference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model</a:t>
            </a:r>
            <a:r>
              <a:rPr lang="es-ES" altLang="es-ES" sz="2400" dirty="0"/>
              <a:t> has </a:t>
            </a:r>
            <a:r>
              <a:rPr lang="es-ES" altLang="es-ES" sz="2400" dirty="0" err="1"/>
              <a:t>been</a:t>
            </a:r>
            <a:r>
              <a:rPr lang="es-ES" altLang="es-ES" sz="2400" dirty="0"/>
              <a:t> </a:t>
            </a:r>
            <a:r>
              <a:rPr lang="es-ES" altLang="es-ES" sz="2400" dirty="0" err="1"/>
              <a:t>enhanced</a:t>
            </a:r>
            <a:r>
              <a:rPr lang="es-ES" altLang="es-ES" sz="2400" dirty="0"/>
              <a:t> to </a:t>
            </a:r>
            <a:r>
              <a:rPr lang="es-ES" altLang="es-ES" sz="2400" dirty="0" err="1"/>
              <a:t>handle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inteference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by</a:t>
            </a:r>
            <a:r>
              <a:rPr lang="es-ES" altLang="es-ES" sz="2400" dirty="0"/>
              <a:t> </a:t>
            </a:r>
            <a:r>
              <a:rPr lang="es-ES" altLang="es-ES" sz="2400" dirty="0" err="1"/>
              <a:t>signals</a:t>
            </a:r>
            <a:r>
              <a:rPr lang="es-ES" altLang="es-ES" sz="2400" dirty="0"/>
              <a:t> of </a:t>
            </a:r>
            <a:r>
              <a:rPr lang="es-ES" altLang="es-ES" sz="2400" dirty="0" err="1"/>
              <a:t>any</a:t>
            </a:r>
            <a:r>
              <a:rPr lang="es-ES" altLang="es-ES" sz="2400" dirty="0"/>
              <a:t> </a:t>
            </a:r>
            <a:r>
              <a:rPr lang="es-ES" altLang="es-ES" sz="2400" dirty="0" err="1"/>
              <a:t>type</a:t>
            </a:r>
            <a:r>
              <a:rPr lang="es-ES" altLang="es-ES" sz="2400" dirty="0"/>
              <a:t>.</a:t>
            </a:r>
          </a:p>
          <a:p>
            <a:r>
              <a:rPr lang="es-ES" altLang="es-ES" sz="2400" dirty="0" err="1"/>
              <a:t>This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relies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on</a:t>
            </a:r>
            <a:r>
              <a:rPr lang="es-ES" altLang="es-ES" sz="2400" dirty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ns-3 </a:t>
            </a:r>
            <a:r>
              <a:rPr lang="es-ES" altLang="es-ES" sz="2400" dirty="0" err="1"/>
              <a:t>Spectrum</a:t>
            </a:r>
            <a:r>
              <a:rPr lang="es-ES" altLang="es-ES" sz="2400" dirty="0"/>
              <a:t> </a:t>
            </a:r>
            <a:r>
              <a:rPr lang="es-ES" altLang="es-ES" sz="2400" dirty="0" err="1"/>
              <a:t>framework</a:t>
            </a:r>
            <a:r>
              <a:rPr lang="es-ES" altLang="es-ES" sz="2400" dirty="0"/>
              <a:t>.</a:t>
            </a:r>
          </a:p>
          <a:p>
            <a:r>
              <a:rPr lang="es-ES" altLang="es-ES" sz="2400" dirty="0" err="1"/>
              <a:t>The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reception</a:t>
            </a:r>
            <a:r>
              <a:rPr lang="es-ES" altLang="es-ES" sz="2400" dirty="0"/>
              <a:t> of LTE </a:t>
            </a:r>
            <a:r>
              <a:rPr lang="es-ES" altLang="es-ES" sz="2400" dirty="0" err="1"/>
              <a:t>signals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is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evaluated</a:t>
            </a:r>
            <a:r>
              <a:rPr lang="es-ES" altLang="es-ES" sz="2400" dirty="0"/>
              <a:t> </a:t>
            </a:r>
            <a:r>
              <a:rPr lang="es-ES" altLang="es-ES" sz="2400" dirty="0" err="1"/>
              <a:t>by</a:t>
            </a:r>
            <a:r>
              <a:rPr lang="es-ES" altLang="es-ES" sz="2400" dirty="0"/>
              <a:t> </a:t>
            </a:r>
            <a:r>
              <a:rPr lang="es-ES" altLang="es-ES" sz="2400" dirty="0" err="1"/>
              <a:t>chunks</a:t>
            </a:r>
            <a:r>
              <a:rPr lang="es-ES" altLang="es-ES" sz="2400" dirty="0"/>
              <a:t>, </a:t>
            </a:r>
            <a:r>
              <a:rPr lang="es-ES" altLang="es-ES" sz="2400" dirty="0" err="1"/>
              <a:t>where</a:t>
            </a:r>
            <a:r>
              <a:rPr lang="es-ES" altLang="es-ES" sz="2400" dirty="0"/>
              <a:t> </a:t>
            </a:r>
            <a:r>
              <a:rPr lang="es-ES" altLang="es-ES" sz="2400" dirty="0" err="1"/>
              <a:t>each</a:t>
            </a:r>
            <a:r>
              <a:rPr lang="es-ES" altLang="es-ES" sz="2400" dirty="0"/>
              <a:t> </a:t>
            </a:r>
            <a:r>
              <a:rPr lang="es-ES" altLang="es-ES" sz="2400" dirty="0" err="1"/>
              <a:t>chunk</a:t>
            </a:r>
            <a:r>
              <a:rPr lang="es-ES" altLang="es-ES" sz="2400" dirty="0"/>
              <a:t> </a:t>
            </a:r>
            <a:r>
              <a:rPr lang="es-ES" altLang="es-ES" sz="2400" dirty="0" err="1"/>
              <a:t>is</a:t>
            </a:r>
            <a:r>
              <a:rPr lang="es-ES" altLang="es-ES" sz="2400" dirty="0"/>
              <a:t> </a:t>
            </a:r>
            <a:r>
              <a:rPr lang="es-ES" altLang="es-ES" sz="2400" dirty="0" err="1"/>
              <a:t>identified</a:t>
            </a:r>
            <a:r>
              <a:rPr lang="es-ES" altLang="es-ES" sz="2400" dirty="0"/>
              <a:t> </a:t>
            </a:r>
            <a:r>
              <a:rPr lang="es-ES" altLang="es-ES" sz="2400" dirty="0" err="1"/>
              <a:t>by</a:t>
            </a:r>
            <a:r>
              <a:rPr lang="es-ES" altLang="es-ES" sz="2400" dirty="0"/>
              <a:t> a </a:t>
            </a:r>
            <a:r>
              <a:rPr lang="es-ES" altLang="es-ES" sz="2400" dirty="0" err="1"/>
              <a:t>constant</a:t>
            </a:r>
            <a:r>
              <a:rPr lang="es-ES" altLang="es-ES" sz="2400" dirty="0"/>
              <a:t> </a:t>
            </a:r>
            <a:r>
              <a:rPr lang="es-ES" altLang="es-ES" sz="2400" dirty="0" err="1"/>
              <a:t>power</a:t>
            </a:r>
            <a:r>
              <a:rPr lang="es-ES" altLang="es-ES" sz="2400" dirty="0"/>
              <a:t> </a:t>
            </a:r>
            <a:r>
              <a:rPr lang="es-ES" altLang="es-ES" sz="2400" dirty="0" err="1"/>
              <a:t>spectral</a:t>
            </a:r>
            <a:r>
              <a:rPr lang="es-ES" altLang="es-ES" sz="2400" dirty="0"/>
              <a:t> </a:t>
            </a:r>
            <a:r>
              <a:rPr lang="es-ES" altLang="es-ES" sz="2400" dirty="0" err="1"/>
              <a:t>density</a:t>
            </a:r>
            <a:r>
              <a:rPr lang="es-ES" altLang="es-ES" sz="2400" dirty="0"/>
              <a:t>.</a:t>
            </a:r>
          </a:p>
          <a:p>
            <a:endParaRPr lang="es-ES" altLang="es-E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77916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331912"/>
            <a:ext cx="8197850" cy="4872038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66"/>
              </a:buClr>
              <a:buFontTx/>
              <a:buChar char="•"/>
              <a:defRPr/>
            </a:pPr>
            <a:r>
              <a:rPr lang="en-US" sz="2000" dirty="0"/>
              <a:t>An initial test scenario, useful for testing basic model operation in a small scale setting, grew into TR36.889-like indoor and outdoor scenarios</a:t>
            </a:r>
          </a:p>
          <a:p>
            <a:pPr marL="342900" indent="-342900">
              <a:spcBef>
                <a:spcPct val="20000"/>
              </a:spcBef>
              <a:buClr>
                <a:srgbClr val="000066"/>
              </a:buClr>
              <a:buFontTx/>
              <a:buChar char="•"/>
              <a:defRPr/>
            </a:pPr>
            <a:r>
              <a:rPr lang="en-US" sz="2000" dirty="0"/>
              <a:t>D1 and d2 can vary and operator A and B can be both LTE or Wi-Fi</a:t>
            </a:r>
          </a:p>
          <a:p>
            <a:endParaRPr lang="en-US" sz="2000" dirty="0"/>
          </a:p>
        </p:txBody>
      </p:sp>
      <p:pic>
        <p:nvPicPr>
          <p:cNvPr id="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92253"/>
            <a:ext cx="5091112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6238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experiment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 scripts and </a:t>
            </a:r>
            <a:r>
              <a:rPr lang="en-US" dirty="0" err="1" smtClean="0"/>
              <a:t>gnuplot</a:t>
            </a:r>
            <a:r>
              <a:rPr lang="en-US" dirty="0" smtClean="0"/>
              <a:t> helpers to manage configuration and data output</a:t>
            </a:r>
          </a:p>
          <a:p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(demonstrate)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806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Portions are being migrated into ns-3-dev</a:t>
            </a:r>
          </a:p>
          <a:p>
            <a:pPr lvl="1"/>
            <a:r>
              <a:rPr lang="en-US" dirty="0" err="1" smtClean="0"/>
              <a:t>SpectrumWifiPhy</a:t>
            </a:r>
            <a:r>
              <a:rPr lang="en-US" dirty="0" smtClean="0"/>
              <a:t> in ns-3.26</a:t>
            </a:r>
          </a:p>
          <a:p>
            <a:pPr lvl="1"/>
            <a:r>
              <a:rPr lang="en-US" dirty="0" smtClean="0"/>
              <a:t>LTE components, propagation model likely in ns-3.27</a:t>
            </a:r>
          </a:p>
          <a:p>
            <a:pPr lvl="1"/>
            <a:r>
              <a:rPr lang="en-US" dirty="0" smtClean="0"/>
              <a:t>Scenario helper may be rewritten</a:t>
            </a:r>
          </a:p>
          <a:p>
            <a:r>
              <a:rPr lang="en-US" dirty="0" smtClean="0"/>
              <a:t>Trying to decompose into pieces easy to merge</a:t>
            </a:r>
          </a:p>
          <a:p>
            <a:r>
              <a:rPr lang="en-US" dirty="0" smtClean="0"/>
              <a:t>For more information:</a:t>
            </a:r>
          </a:p>
          <a:p>
            <a:pPr lvl="1"/>
            <a:r>
              <a:rPr lang="en-US" sz="2400" dirty="0">
                <a:hlinkClick r:id="rId2"/>
              </a:rPr>
              <a:t>https://www.nsnam.org/wiki/LAA-WiFi-Coexistence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1203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Wi-Fi PHY abstraction</a:t>
            </a:r>
            <a:endParaRPr lang="en-US" dirty="0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90" y="1244635"/>
            <a:ext cx="8657070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8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Spectrum Module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09234" y="3170708"/>
            <a:ext cx="8196210" cy="3382492"/>
          </a:xfrm>
          <a:solidFill>
            <a:schemeClr val="bg1"/>
          </a:solidFill>
        </p:spPr>
        <p:txBody>
          <a:bodyPr/>
          <a:lstStyle/>
          <a:p>
            <a:r>
              <a:rPr lang="en-US" sz="1600" b="1" dirty="0">
                <a:solidFill>
                  <a:srgbClr val="FF0000"/>
                </a:solidFill>
              </a:rPr>
              <a:t>Three key pieces </a:t>
            </a:r>
          </a:p>
          <a:p>
            <a:pPr lvl="1"/>
            <a:r>
              <a:rPr lang="en-US" sz="1600" dirty="0" err="1">
                <a:solidFill>
                  <a:schemeClr val="tx1"/>
                </a:solidFill>
              </a:rPr>
              <a:t>SpectrumValue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SpectrumChannel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SpectrumPhy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 err="1">
                <a:solidFill>
                  <a:srgbClr val="FF0000"/>
                </a:solidFill>
              </a:rPr>
              <a:t>SpectrumValue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is the signal abstraction being passed through to the channel (and to the users)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A vector of sub-bands representing center frequency, bandwidth, and sub-band power </a:t>
            </a:r>
            <a:r>
              <a:rPr lang="en-US" sz="1600" dirty="0" err="1">
                <a:solidFill>
                  <a:schemeClr val="tx1"/>
                </a:solidFill>
              </a:rPr>
              <a:t>specral</a:t>
            </a:r>
            <a:r>
              <a:rPr lang="en-US" sz="1600" dirty="0">
                <a:solidFill>
                  <a:schemeClr val="tx1"/>
                </a:solidFill>
              </a:rPr>
              <a:t> density</a:t>
            </a:r>
          </a:p>
          <a:p>
            <a:r>
              <a:rPr lang="en-US" sz="1600" b="1" dirty="0" err="1">
                <a:solidFill>
                  <a:srgbClr val="FF0000"/>
                </a:solidFill>
              </a:rPr>
              <a:t>SpectrumChannel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delays/attenuates/modifies the transmitted signal as specified before providing copies to all </a:t>
            </a:r>
            <a:r>
              <a:rPr lang="en-US" sz="1600" dirty="0" smtClean="0">
                <a:solidFill>
                  <a:schemeClr val="tx1"/>
                </a:solidFill>
              </a:rPr>
              <a:t>receivers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Automatically converts signals with different resolutions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Inheriting from </a:t>
            </a:r>
            <a:r>
              <a:rPr lang="en-US" sz="1600" b="1" dirty="0" err="1">
                <a:solidFill>
                  <a:schemeClr val="tx1"/>
                </a:solidFill>
              </a:rPr>
              <a:t>SpectrumPhy</a:t>
            </a:r>
            <a:r>
              <a:rPr lang="en-US" sz="1600" dirty="0">
                <a:solidFill>
                  <a:schemeClr val="tx1"/>
                </a:solidFill>
              </a:rPr>
              <a:t> allows different types of devices to </a:t>
            </a:r>
            <a:r>
              <a:rPr lang="en-US" sz="1600" dirty="0" smtClean="0">
                <a:solidFill>
                  <a:schemeClr val="tx1"/>
                </a:solidFill>
              </a:rPr>
              <a:t>interact </a:t>
            </a:r>
            <a:r>
              <a:rPr lang="en-US" sz="1600" dirty="0">
                <a:solidFill>
                  <a:schemeClr val="tx1"/>
                </a:solidFill>
              </a:rPr>
              <a:t>through the wireless channel</a:t>
            </a:r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990337" y="2743278"/>
            <a:ext cx="6641187" cy="304373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SpectrumChannel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9234" y="1554473"/>
            <a:ext cx="1399393" cy="6862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Dev 1 </a:t>
            </a:r>
          </a:p>
          <a:p>
            <a:r>
              <a:rPr lang="en-US" sz="1400" dirty="0"/>
              <a:t>(</a:t>
            </a:r>
            <a:r>
              <a:rPr lang="en-US" sz="1200" dirty="0" err="1" smtClean="0"/>
              <a:t>SpectrumPhy</a:t>
            </a:r>
            <a:r>
              <a:rPr lang="en-US" sz="1200" dirty="0" smtClean="0"/>
              <a:t>)</a:t>
            </a:r>
            <a:endParaRPr lang="en-US" sz="1400" dirty="0" smtClean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1108930" y="2240702"/>
            <a:ext cx="1" cy="5025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271137" y="1554473"/>
            <a:ext cx="1399393" cy="6862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Dev 2 </a:t>
            </a:r>
          </a:p>
          <a:p>
            <a:r>
              <a:rPr lang="en-US" sz="1400" dirty="0"/>
              <a:t>(</a:t>
            </a:r>
            <a:r>
              <a:rPr lang="en-US" sz="1200" dirty="0" err="1" smtClean="0"/>
              <a:t>SpectrumPhy</a:t>
            </a:r>
            <a:r>
              <a:rPr lang="en-US" sz="1200" dirty="0" smtClean="0"/>
              <a:t>)</a:t>
            </a:r>
            <a:endParaRPr lang="en-US" sz="14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0833" y="2240702"/>
            <a:ext cx="1" cy="5025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813234" y="1554473"/>
            <a:ext cx="1399393" cy="6862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Dev N </a:t>
            </a:r>
          </a:p>
          <a:p>
            <a:r>
              <a:rPr lang="en-US" sz="1400" dirty="0"/>
              <a:t>(</a:t>
            </a:r>
            <a:r>
              <a:rPr lang="en-US" sz="1200" dirty="0" err="1" smtClean="0"/>
              <a:t>SpectrumPhy</a:t>
            </a:r>
            <a:r>
              <a:rPr lang="en-US" sz="1200" dirty="0" smtClean="0"/>
              <a:t>)</a:t>
            </a:r>
            <a:endParaRPr lang="en-US" sz="1400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512930" y="2240702"/>
            <a:ext cx="1" cy="5025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856458" y="1745399"/>
            <a:ext cx="770848" cy="152188"/>
            <a:chOff x="4798032" y="2671281"/>
            <a:chExt cx="667817" cy="113016"/>
          </a:xfrm>
        </p:grpSpPr>
        <p:sp>
          <p:nvSpPr>
            <p:cNvPr id="16" name="Oval 15"/>
            <p:cNvSpPr/>
            <p:nvPr/>
          </p:nvSpPr>
          <p:spPr>
            <a:xfrm>
              <a:off x="4798032" y="2671281"/>
              <a:ext cx="113016" cy="11301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085707" y="2671281"/>
              <a:ext cx="113016" cy="11301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352833" y="2671281"/>
              <a:ext cx="113016" cy="11301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98140" y="2315846"/>
            <a:ext cx="1221579" cy="352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err="1" smtClean="0">
                <a:solidFill>
                  <a:srgbClr val="C00000"/>
                </a:solidFill>
              </a:rPr>
              <a:t>SpectrumValue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0043" y="2315846"/>
            <a:ext cx="1221579" cy="352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err="1" smtClean="0">
                <a:solidFill>
                  <a:srgbClr val="C00000"/>
                </a:solidFill>
              </a:rPr>
              <a:t>SpectrumValue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02140" y="2315846"/>
            <a:ext cx="1221579" cy="352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err="1" smtClean="0">
                <a:solidFill>
                  <a:srgbClr val="C00000"/>
                </a:solidFill>
              </a:rPr>
              <a:t>SpectrumValue</a:t>
            </a:r>
            <a:endParaRPr lang="en-US" sz="105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Nodes, Mobility, and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50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nodes have to be created before simulation starts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Position Allocators setup initial position of nodes</a:t>
            </a:r>
          </a:p>
          <a:p>
            <a:pPr lvl="1"/>
            <a:r>
              <a:rPr lang="en-US" dirty="0" smtClean="0"/>
              <a:t>List, Grid, Random position…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Mobility models specify how nodes will move</a:t>
            </a:r>
          </a:p>
          <a:p>
            <a:pPr lvl="1"/>
            <a:r>
              <a:rPr lang="en-US" dirty="0" smtClean="0"/>
              <a:t>Constant position, constant velocity/acceleration, waypoint…</a:t>
            </a:r>
          </a:p>
          <a:p>
            <a:pPr lvl="1"/>
            <a:r>
              <a:rPr lang="en-US" dirty="0" smtClean="0"/>
              <a:t>Trace-file based from mobility tools such as SUMO, </a:t>
            </a:r>
            <a:r>
              <a:rPr lang="en-US" dirty="0" err="1" smtClean="0"/>
              <a:t>BonnMotion</a:t>
            </a:r>
            <a:r>
              <a:rPr lang="en-US" dirty="0" smtClean="0"/>
              <a:t> (using NS2 format) </a:t>
            </a:r>
          </a:p>
          <a:p>
            <a:pPr lvl="1"/>
            <a:r>
              <a:rPr lang="en-US" dirty="0" smtClean="0"/>
              <a:t>Routes Mobility using Google API (*)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05200" y="6261100"/>
            <a:ext cx="2209800" cy="460375"/>
          </a:xfrm>
        </p:spPr>
        <p:txBody>
          <a:bodyPr/>
          <a:lstStyle/>
          <a:p>
            <a:r>
              <a:rPr lang="en-US" b="1" smtClean="0"/>
              <a:t>ns-3 training, June 2017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8560" y="5982184"/>
            <a:ext cx="2665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09465"/>
                </a:solidFill>
              </a:rPr>
              <a:t>(*) Presented in WNS3 - 2015</a:t>
            </a:r>
            <a:endParaRPr lang="en-US" sz="1200" dirty="0">
              <a:solidFill>
                <a:srgbClr val="9094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Allocation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List </a:t>
            </a:r>
            <a:br>
              <a:rPr lang="en-US" sz="2400" dirty="0"/>
            </a:br>
            <a:r>
              <a:rPr lang="en-US" sz="1800" dirty="0" err="1">
                <a:solidFill>
                  <a:srgbClr val="FF0000"/>
                </a:solidFill>
                <a:latin typeface="Consolas"/>
                <a:cs typeface="Consolas"/>
              </a:rPr>
              <a:t>MobilityHelper</a:t>
            </a:r>
            <a: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  <a:t> mobility;</a:t>
            </a:r>
            <a:b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</a:br>
            <a:r>
              <a:rPr lang="en-US" sz="1800" dirty="0">
                <a:latin typeface="Consolas"/>
                <a:cs typeface="Consolas"/>
              </a:rPr>
              <a:t>// place two nodes at specific positions (100,0) and (0,100)</a:t>
            </a:r>
            <a:br>
              <a:rPr lang="en-US" sz="1800" dirty="0">
                <a:latin typeface="Consolas"/>
                <a:cs typeface="Consolas"/>
              </a:rPr>
            </a:b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Ptr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&lt;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ListPositionAllocator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&gt;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positionAlloc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 =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CreateObject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&lt;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ListPositionAllocator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&gt; ();</a:t>
            </a:r>
            <a:b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</a:b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positionAlloc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-&gt;Add (Vector (100, 0, 0));</a:t>
            </a:r>
            <a:b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</a:b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positionAlloc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-&gt;Add (Vector (0, 100, 0));</a:t>
            </a:r>
            <a:b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</a:br>
            <a:r>
              <a:rPr lang="en-US" sz="1800" dirty="0" err="1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sz="1800" dirty="0" err="1">
                <a:solidFill>
                  <a:schemeClr val="accent1"/>
                </a:solidFill>
                <a:latin typeface="Consolas"/>
                <a:cs typeface="Consolas"/>
              </a:rPr>
              <a:t>.SetPositionAllocator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positionAlloc</a:t>
            </a:r>
            <a:r>
              <a:rPr lang="en-US" sz="1800" dirty="0">
                <a:latin typeface="Consolas"/>
                <a:cs typeface="Consolas"/>
              </a:rPr>
              <a:t>);</a:t>
            </a:r>
          </a:p>
          <a:p>
            <a:pPr marL="342900" lvl="1" indent="-342900">
              <a:buFont typeface="Arial"/>
              <a:buChar char="•"/>
            </a:pPr>
            <a:endParaRPr lang="en-US" sz="2400" dirty="0" smtClean="0"/>
          </a:p>
          <a:p>
            <a:r>
              <a:rPr lang="en-US" sz="2400" dirty="0" smtClean="0"/>
              <a:t>Grid Position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MobilityHelper</a:t>
            </a:r>
            <a:r>
              <a:rPr lang="en-US" sz="1800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  <a:t>mobility;</a:t>
            </a:r>
          </a:p>
          <a:p>
            <a:pPr marL="400050" lvl="1" indent="0">
              <a:buNone/>
            </a:pPr>
            <a:r>
              <a:rPr lang="en-US" sz="1800" dirty="0" smtClean="0">
                <a:latin typeface="Consolas"/>
                <a:cs typeface="Consolas"/>
              </a:rPr>
              <a:t>/</a:t>
            </a:r>
            <a:r>
              <a:rPr lang="en-US" sz="1800" dirty="0">
                <a:latin typeface="Consolas"/>
                <a:cs typeface="Consolas"/>
              </a:rPr>
              <a:t>/ setup the grid itself: </a:t>
            </a:r>
            <a:r>
              <a:rPr lang="en-US" sz="1800" dirty="0" smtClean="0">
                <a:latin typeface="Consolas"/>
                <a:cs typeface="Consolas"/>
              </a:rPr>
              <a:t>nodes are laid out started </a:t>
            </a:r>
            <a:r>
              <a:rPr lang="en-US" sz="1800" dirty="0">
                <a:latin typeface="Consolas"/>
                <a:cs typeface="Consolas"/>
              </a:rPr>
              <a:t>from (-100,-100) with 20 </a:t>
            </a:r>
            <a:r>
              <a:rPr lang="en-US" sz="1800" dirty="0" smtClean="0">
                <a:latin typeface="Consolas"/>
                <a:cs typeface="Consolas"/>
              </a:rPr>
              <a:t>per </a:t>
            </a:r>
            <a:r>
              <a:rPr lang="en-US" sz="1800" dirty="0">
                <a:latin typeface="Consolas"/>
                <a:cs typeface="Consolas"/>
              </a:rPr>
              <a:t>row</a:t>
            </a:r>
            <a:r>
              <a:rPr lang="en-US" sz="1800" dirty="0" smtClean="0">
                <a:latin typeface="Consolas"/>
                <a:cs typeface="Consolas"/>
              </a:rPr>
              <a:t>, </a:t>
            </a:r>
            <a:r>
              <a:rPr lang="en-US" sz="1800" dirty="0">
                <a:latin typeface="Consolas"/>
                <a:cs typeface="Consolas"/>
              </a:rPr>
              <a:t>the x </a:t>
            </a:r>
            <a:endParaRPr lang="en-US" sz="1800" dirty="0" smtClean="0">
              <a:latin typeface="Consolas"/>
              <a:cs typeface="Consolas"/>
            </a:endParaRPr>
          </a:p>
          <a:p>
            <a:pPr marL="400050" lvl="1" indent="0">
              <a:buNone/>
            </a:pPr>
            <a:r>
              <a:rPr lang="en-US" sz="1800" dirty="0" smtClean="0">
                <a:latin typeface="Consolas"/>
                <a:cs typeface="Consolas"/>
              </a:rPr>
              <a:t>// interval </a:t>
            </a:r>
            <a:r>
              <a:rPr lang="en-US" sz="1800" dirty="0">
                <a:latin typeface="Consolas"/>
                <a:cs typeface="Consolas"/>
              </a:rPr>
              <a:t>between each object is 5 </a:t>
            </a:r>
            <a:r>
              <a:rPr lang="en-US" sz="1800" dirty="0" smtClean="0">
                <a:latin typeface="Consolas"/>
                <a:cs typeface="Consolas"/>
              </a:rPr>
              <a:t>meters and </a:t>
            </a:r>
            <a:r>
              <a:rPr lang="en-US" sz="1800" dirty="0">
                <a:latin typeface="Consolas"/>
                <a:cs typeface="Consolas"/>
              </a:rPr>
              <a:t>the y interval between each object is 20 meters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sz="1800" dirty="0" err="1" smtClean="0">
                <a:latin typeface="Consolas"/>
                <a:cs typeface="Consolas"/>
              </a:rPr>
              <a:t>.</a:t>
            </a:r>
            <a:r>
              <a:rPr lang="en-US" sz="1800" dirty="0" err="1" smtClean="0">
                <a:solidFill>
                  <a:schemeClr val="accent1"/>
                </a:solidFill>
                <a:latin typeface="Consolas"/>
                <a:cs typeface="Consolas"/>
              </a:rPr>
              <a:t>SetPositionAllocator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"ns3::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GridPositionAllocator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MinX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DoubleValue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(-100.0),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MinY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DoubleValue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(-100.0),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DeltaX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DoubleValue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(5.0),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DeltaY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DoubleValue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(20.0),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GridWidth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UintegerValue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(20),</a:t>
            </a:r>
          </a:p>
          <a:p>
            <a:pPr marL="40005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                              </a:t>
            </a:r>
            <a:r>
              <a:rPr lang="en-US" sz="1800" dirty="0" smtClean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LayoutType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", 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StringValue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 ("</a:t>
            </a:r>
            <a:r>
              <a:rPr lang="en-US" sz="1800" dirty="0" err="1">
                <a:solidFill>
                  <a:schemeClr val="accent5"/>
                </a:solidFill>
                <a:latin typeface="Consolas"/>
                <a:cs typeface="Consolas"/>
              </a:rPr>
              <a:t>RowFirst</a:t>
            </a:r>
            <a:r>
              <a:rPr lang="en-US" sz="1800" dirty="0">
                <a:solidFill>
                  <a:schemeClr val="accent5"/>
                </a:solidFill>
                <a:latin typeface="Consolas"/>
                <a:cs typeface="Consolas"/>
              </a:rPr>
              <a:t>")</a:t>
            </a:r>
            <a:r>
              <a:rPr lang="en-US" sz="1800" dirty="0">
                <a:latin typeface="Consolas"/>
                <a:cs typeface="Consolas"/>
              </a:rPr>
              <a:t>)</a:t>
            </a:r>
            <a:r>
              <a:rPr lang="en-US" sz="1800" dirty="0" smtClean="0">
                <a:latin typeface="Consolas"/>
                <a:cs typeface="Consolas"/>
              </a:rPr>
              <a:t>;</a:t>
            </a:r>
          </a:p>
          <a:p>
            <a:r>
              <a:rPr lang="en-US" sz="2400" dirty="0" smtClean="0"/>
              <a:t>Random Rectangle Position</a:t>
            </a:r>
            <a:endParaRPr lang="en-US" sz="2400" dirty="0"/>
          </a:p>
          <a:p>
            <a:pPr marL="400050" lvl="1" indent="0">
              <a:buNone/>
            </a:pPr>
            <a:r>
              <a:rPr lang="en-US" sz="1800" dirty="0" smtClean="0">
                <a:latin typeface="Consolas"/>
                <a:cs typeface="Consolas"/>
              </a:rPr>
              <a:t>/</a:t>
            </a:r>
            <a:r>
              <a:rPr lang="en-US" sz="1800" dirty="0">
                <a:latin typeface="Consolas"/>
                <a:cs typeface="Consolas"/>
              </a:rPr>
              <a:t>/ </a:t>
            </a:r>
            <a:r>
              <a:rPr lang="en-US" sz="1800" dirty="0" smtClean="0">
                <a:latin typeface="Consolas"/>
                <a:cs typeface="Consolas"/>
              </a:rPr>
              <a:t>place nodes uniformly on a straight line from (0, 1000) </a:t>
            </a: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/>
                <a:cs typeface="Consolas"/>
              </a:rPr>
              <a:t>MobilityHelper</a:t>
            </a:r>
            <a: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  <a:t> mobility;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956B43"/>
                </a:solidFill>
                <a:latin typeface="Consolas"/>
                <a:cs typeface="Consolas"/>
              </a:rPr>
              <a:t>Ptr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&lt;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RandomRectanglePositionAllocator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&gt;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positionAloc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 =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CreateObject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&lt;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RandomRectanglePositionAllocator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&gt;();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956B43"/>
                </a:solidFill>
                <a:latin typeface="Consolas"/>
                <a:cs typeface="Consolas"/>
              </a:rPr>
              <a:t>positionAloc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-&gt;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SetAttribute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("X",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StringValue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("ns3::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UniformRandomVariable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[Min=0.0|Max=100.0]"));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956B43"/>
                </a:solidFill>
                <a:latin typeface="Consolas"/>
                <a:cs typeface="Consolas"/>
              </a:rPr>
              <a:t>positionAloc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-&gt;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SetAttribute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("Y", 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StringValue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("ns3::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ConstantRandomVariable</a:t>
            </a:r>
            <a:r>
              <a:rPr lang="en-US" sz="1800" dirty="0">
                <a:solidFill>
                  <a:srgbClr val="956B43"/>
                </a:solidFill>
                <a:latin typeface="Consolas"/>
                <a:cs typeface="Consolas"/>
              </a:rPr>
              <a:t>[Constant=50.0]"));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sz="1800" dirty="0" err="1" smtClean="0">
                <a:latin typeface="Consolas"/>
                <a:cs typeface="Consolas"/>
              </a:rPr>
              <a:t>.</a:t>
            </a:r>
            <a:r>
              <a:rPr lang="en-US" sz="1800" dirty="0" err="1" smtClean="0">
                <a:solidFill>
                  <a:schemeClr val="accent1"/>
                </a:solidFill>
                <a:latin typeface="Consolas"/>
                <a:cs typeface="Consolas"/>
              </a:rPr>
              <a:t>SetPositionAllocator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 err="1">
                <a:solidFill>
                  <a:srgbClr val="956B43"/>
                </a:solidFill>
                <a:latin typeface="Consolas"/>
                <a:cs typeface="Consolas"/>
              </a:rPr>
              <a:t>positionAloc</a:t>
            </a:r>
            <a:r>
              <a:rPr lang="en-US" sz="1800" dirty="0">
                <a:latin typeface="Consolas"/>
                <a:cs typeface="Consolas"/>
              </a:rPr>
              <a:t>);</a:t>
            </a:r>
            <a:endParaRPr lang="en-US" sz="1800" dirty="0" smtClean="0">
              <a:latin typeface="Consolas"/>
              <a:cs typeface="Consolas"/>
            </a:endParaRPr>
          </a:p>
          <a:p>
            <a:pPr marL="400050" lvl="1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400050" lvl="1" indent="0">
              <a:buNone/>
            </a:pP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05200" y="6332538"/>
            <a:ext cx="2101850" cy="460375"/>
          </a:xfrm>
        </p:spPr>
        <p:txBody>
          <a:bodyPr/>
          <a:lstStyle/>
          <a:p>
            <a:r>
              <a:rPr lang="en-US" b="1" smtClean="0"/>
              <a:t>ns-3 training, June 2017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Model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28" y="1171575"/>
            <a:ext cx="8423393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 smtClean="0"/>
              <a:t>Constant Position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MobilityHelper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mobility;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dirty="0" err="1" smtClean="0"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chemeClr val="accent1"/>
                </a:solidFill>
                <a:latin typeface="Consolas"/>
                <a:cs typeface="Consolas"/>
              </a:rPr>
              <a:t>SetMobilityModel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>
                <a:solidFill>
                  <a:schemeClr val="accent5"/>
                </a:solidFill>
                <a:latin typeface="Consolas"/>
                <a:cs typeface="Consolas"/>
              </a:rPr>
              <a:t>"ns3::</a:t>
            </a:r>
            <a:r>
              <a:rPr lang="en-US" dirty="0" err="1">
                <a:solidFill>
                  <a:schemeClr val="accent5"/>
                </a:solidFill>
                <a:latin typeface="Consolas"/>
                <a:cs typeface="Consolas"/>
              </a:rPr>
              <a:t>ConstantPositionMobilityModel</a:t>
            </a:r>
            <a:r>
              <a:rPr lang="en-US" dirty="0">
                <a:solidFill>
                  <a:schemeClr val="accent5"/>
                </a:solidFill>
                <a:latin typeface="Consolas"/>
                <a:cs typeface="Consolas"/>
              </a:rPr>
              <a:t>"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pPr marL="400050" lvl="1" indent="0">
              <a:buNone/>
            </a:pP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dirty="0" err="1" smtClean="0"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rgbClr val="94C600"/>
                </a:solidFill>
                <a:latin typeface="Consolas"/>
                <a:cs typeface="Consolas"/>
              </a:rPr>
              <a:t>Install</a:t>
            </a:r>
            <a:r>
              <a:rPr lang="en-US" dirty="0" smtClean="0">
                <a:solidFill>
                  <a:srgbClr val="94C600"/>
                </a:solidFill>
                <a:latin typeface="Consolas"/>
                <a:cs typeface="Consolas"/>
              </a:rPr>
              <a:t> (nodes</a:t>
            </a:r>
            <a:r>
              <a:rPr lang="en-US" dirty="0">
                <a:solidFill>
                  <a:srgbClr val="94C600"/>
                </a:solidFill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pPr marL="400050" lvl="1" indent="0">
              <a:buNone/>
            </a:pP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/>
              <a:t>Constant Speed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MobilityHelper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mobility;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dirty="0" err="1" smtClean="0"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chemeClr val="accent1"/>
                </a:solidFill>
                <a:latin typeface="Consolas"/>
                <a:cs typeface="Consolas"/>
              </a:rPr>
              <a:t>SetMobilityModel</a:t>
            </a:r>
            <a:r>
              <a:rPr lang="en-US" dirty="0" smtClean="0">
                <a:solidFill>
                  <a:schemeClr val="accent1"/>
                </a:solidFill>
                <a:latin typeface="Consolas"/>
                <a:cs typeface="Consolas"/>
              </a:rPr>
              <a:t> 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>
                <a:solidFill>
                  <a:srgbClr val="956B43"/>
                </a:solidFill>
                <a:latin typeface="Consolas"/>
                <a:cs typeface="Consolas"/>
              </a:rPr>
              <a:t>"ns3::</a:t>
            </a:r>
            <a:r>
              <a:rPr lang="en-US" dirty="0" err="1">
                <a:solidFill>
                  <a:srgbClr val="956B43"/>
                </a:solidFill>
                <a:latin typeface="Consolas"/>
                <a:cs typeface="Consolas"/>
              </a:rPr>
              <a:t>ConstantVelocityMobilityModel</a:t>
            </a:r>
            <a:r>
              <a:rPr lang="en-US" dirty="0">
                <a:solidFill>
                  <a:srgbClr val="956B43"/>
                </a:solidFill>
                <a:latin typeface="Consolas"/>
                <a:cs typeface="Consolas"/>
              </a:rPr>
              <a:t>"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pPr marL="400050" lvl="1" indent="0">
              <a:buNone/>
            </a:pPr>
            <a:r>
              <a:rPr lang="en-US" sz="2700" dirty="0" smtClean="0">
                <a:latin typeface="Consolas"/>
                <a:cs typeface="Consolas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Consolas"/>
                <a:cs typeface="Consolas"/>
              </a:rPr>
              <a:t>mobility</a:t>
            </a:r>
            <a:r>
              <a:rPr lang="en-US" sz="2700" dirty="0" err="1" smtClean="0">
                <a:latin typeface="Consolas"/>
                <a:cs typeface="Consolas"/>
              </a:rPr>
              <a:t>.</a:t>
            </a:r>
            <a:r>
              <a:rPr lang="en-US" sz="2700" dirty="0" err="1" smtClean="0">
                <a:solidFill>
                  <a:srgbClr val="94C600"/>
                </a:solidFill>
                <a:latin typeface="Consolas"/>
                <a:cs typeface="Consolas"/>
              </a:rPr>
              <a:t>Install</a:t>
            </a:r>
            <a:r>
              <a:rPr lang="en-US" sz="2700" dirty="0" smtClean="0">
                <a:latin typeface="Consolas"/>
                <a:cs typeface="Consolas"/>
              </a:rPr>
              <a:t> </a:t>
            </a:r>
            <a:r>
              <a:rPr lang="en-US" sz="2700" dirty="0">
                <a:solidFill>
                  <a:srgbClr val="94C600"/>
                </a:solidFill>
                <a:latin typeface="Consolas"/>
                <a:cs typeface="Consolas"/>
              </a:rPr>
              <a:t>(nodes)</a:t>
            </a:r>
            <a:r>
              <a:rPr lang="en-US" sz="2700" dirty="0" smtClean="0">
                <a:latin typeface="Consolas"/>
                <a:cs typeface="Consolas"/>
              </a:rPr>
              <a:t>;</a:t>
            </a:r>
          </a:p>
          <a:p>
            <a:pPr marL="400050" lvl="1" indent="0">
              <a:buNone/>
            </a:pPr>
            <a:r>
              <a:rPr lang="en-US" sz="2700" dirty="0">
                <a:latin typeface="Consolas"/>
                <a:cs typeface="Consolas"/>
              </a:rPr>
              <a:t>	</a:t>
            </a:r>
            <a:r>
              <a:rPr lang="en-US" sz="2700" dirty="0" err="1" smtClean="0">
                <a:solidFill>
                  <a:schemeClr val="accent6"/>
                </a:solidFill>
                <a:latin typeface="Consolas"/>
                <a:cs typeface="Consolas"/>
              </a:rPr>
              <a:t>Ptr</a:t>
            </a:r>
            <a:r>
              <a:rPr lang="en-US" sz="2700" dirty="0">
                <a:solidFill>
                  <a:schemeClr val="accent6"/>
                </a:solidFill>
                <a:latin typeface="Consolas"/>
                <a:cs typeface="Consolas"/>
              </a:rPr>
              <a:t>&lt;</a:t>
            </a:r>
            <a:r>
              <a:rPr lang="en-US" sz="2700" dirty="0" err="1">
                <a:solidFill>
                  <a:schemeClr val="accent6"/>
                </a:solidFill>
                <a:latin typeface="Consolas"/>
                <a:cs typeface="Consolas"/>
              </a:rPr>
              <a:t>UniformRandomVariable</a:t>
            </a:r>
            <a:r>
              <a:rPr lang="en-US" sz="2700" dirty="0">
                <a:solidFill>
                  <a:schemeClr val="accent6"/>
                </a:solidFill>
                <a:latin typeface="Consolas"/>
                <a:cs typeface="Consolas"/>
              </a:rPr>
              <a:t>&gt; </a:t>
            </a:r>
            <a:r>
              <a:rPr lang="en-US" sz="2700" dirty="0" err="1">
                <a:solidFill>
                  <a:schemeClr val="accent6"/>
                </a:solidFill>
                <a:latin typeface="Consolas"/>
                <a:cs typeface="Consolas"/>
              </a:rPr>
              <a:t>rvar</a:t>
            </a:r>
            <a:r>
              <a:rPr lang="en-US" sz="2700" dirty="0">
                <a:solidFill>
                  <a:schemeClr val="accent6"/>
                </a:solidFill>
                <a:latin typeface="Consolas"/>
                <a:cs typeface="Consolas"/>
              </a:rPr>
              <a:t> = </a:t>
            </a:r>
            <a:r>
              <a:rPr lang="en-US" sz="2700" dirty="0" err="1">
                <a:solidFill>
                  <a:schemeClr val="accent6"/>
                </a:solidFill>
                <a:latin typeface="Consolas"/>
                <a:cs typeface="Consolas"/>
              </a:rPr>
              <a:t>CreateObject</a:t>
            </a:r>
            <a:r>
              <a:rPr lang="en-US" sz="2700" dirty="0">
                <a:solidFill>
                  <a:schemeClr val="accent6"/>
                </a:solidFill>
                <a:latin typeface="Consolas"/>
                <a:cs typeface="Consolas"/>
              </a:rPr>
              <a:t>&lt;</a:t>
            </a:r>
            <a:r>
              <a:rPr lang="en-US" sz="2700" dirty="0" err="1">
                <a:solidFill>
                  <a:schemeClr val="accent6"/>
                </a:solidFill>
                <a:latin typeface="Consolas"/>
                <a:cs typeface="Consolas"/>
              </a:rPr>
              <a:t>UniformRandomVariable</a:t>
            </a:r>
            <a:r>
              <a:rPr lang="en-US" sz="2700" dirty="0">
                <a:solidFill>
                  <a:schemeClr val="accent6"/>
                </a:solidFill>
                <a:latin typeface="Consolas"/>
                <a:cs typeface="Consolas"/>
              </a:rPr>
              <a:t>&gt;();</a:t>
            </a:r>
            <a:endParaRPr lang="en-US" sz="2700" dirty="0">
              <a:latin typeface="Consolas"/>
              <a:cs typeface="Consolas"/>
            </a:endParaRPr>
          </a:p>
          <a:p>
            <a:pPr marL="400050" lvl="1" indent="0">
              <a:buNone/>
            </a:pPr>
            <a:r>
              <a:rPr lang="en-US" sz="2700" dirty="0">
                <a:latin typeface="Consolas"/>
                <a:cs typeface="Consolas"/>
              </a:rPr>
              <a:t> for (</a:t>
            </a:r>
            <a:r>
              <a:rPr lang="en-US" sz="2700" dirty="0" err="1">
                <a:latin typeface="Consolas"/>
                <a:cs typeface="Consolas"/>
              </a:rPr>
              <a:t>NodeContainer</a:t>
            </a:r>
            <a:r>
              <a:rPr lang="en-US" sz="2700" dirty="0">
                <a:latin typeface="Consolas"/>
                <a:cs typeface="Consolas"/>
              </a:rPr>
              <a:t>::Iterator </a:t>
            </a:r>
            <a:r>
              <a:rPr lang="en-US" sz="2700" dirty="0" err="1">
                <a:latin typeface="Consolas"/>
                <a:cs typeface="Consolas"/>
              </a:rPr>
              <a:t>i</a:t>
            </a:r>
            <a:r>
              <a:rPr lang="en-US" sz="2700" dirty="0">
                <a:latin typeface="Consolas"/>
                <a:cs typeface="Consolas"/>
              </a:rPr>
              <a:t> = </a:t>
            </a:r>
            <a:r>
              <a:rPr lang="en-US" sz="2700" dirty="0" err="1">
                <a:latin typeface="Consolas"/>
                <a:cs typeface="Consolas"/>
              </a:rPr>
              <a:t>nodes.Begin</a:t>
            </a:r>
            <a:r>
              <a:rPr lang="en-US" sz="2700" dirty="0">
                <a:latin typeface="Consolas"/>
                <a:cs typeface="Consolas"/>
              </a:rPr>
              <a:t> (); </a:t>
            </a:r>
            <a:r>
              <a:rPr lang="en-US" sz="2700" dirty="0" err="1">
                <a:latin typeface="Consolas"/>
                <a:cs typeface="Consolas"/>
              </a:rPr>
              <a:t>i</a:t>
            </a:r>
            <a:r>
              <a:rPr lang="en-US" sz="2700" dirty="0">
                <a:latin typeface="Consolas"/>
                <a:cs typeface="Consolas"/>
              </a:rPr>
              <a:t> != </a:t>
            </a:r>
            <a:r>
              <a:rPr lang="en-US" sz="2700" dirty="0" err="1">
                <a:latin typeface="Consolas"/>
                <a:cs typeface="Consolas"/>
              </a:rPr>
              <a:t>nodes.End</a:t>
            </a:r>
            <a:r>
              <a:rPr lang="en-US" sz="2700" dirty="0">
                <a:latin typeface="Consolas"/>
                <a:cs typeface="Consolas"/>
              </a:rPr>
              <a:t> (); ++</a:t>
            </a:r>
            <a:r>
              <a:rPr lang="en-US" sz="2700" dirty="0" err="1" smtClean="0">
                <a:latin typeface="Consolas"/>
                <a:cs typeface="Consolas"/>
              </a:rPr>
              <a:t>i</a:t>
            </a:r>
            <a:r>
              <a:rPr lang="en-US" sz="2700" dirty="0" smtClean="0">
                <a:latin typeface="Consolas"/>
                <a:cs typeface="Consolas"/>
              </a:rPr>
              <a:t>){</a:t>
            </a:r>
            <a:endParaRPr lang="en-US" sz="2700" dirty="0">
              <a:latin typeface="Consolas"/>
              <a:cs typeface="Consolas"/>
            </a:endParaRPr>
          </a:p>
          <a:p>
            <a:pPr marL="400050" lvl="1" indent="0">
              <a:buNone/>
            </a:pPr>
            <a:r>
              <a:rPr lang="en-US" sz="2700" dirty="0">
                <a:latin typeface="Consolas"/>
                <a:cs typeface="Consolas"/>
              </a:rPr>
              <a:t>	  </a:t>
            </a:r>
            <a:r>
              <a:rPr lang="en-US" sz="2700" dirty="0" err="1">
                <a:latin typeface="Consolas"/>
                <a:cs typeface="Consolas"/>
              </a:rPr>
              <a:t>Ptr</a:t>
            </a:r>
            <a:r>
              <a:rPr lang="en-US" sz="2700" dirty="0">
                <a:latin typeface="Consolas"/>
                <a:cs typeface="Consolas"/>
              </a:rPr>
              <a:t>&lt;Node&gt; node = (*</a:t>
            </a:r>
            <a:r>
              <a:rPr lang="en-US" sz="2700" dirty="0" err="1">
                <a:latin typeface="Consolas"/>
                <a:cs typeface="Consolas"/>
              </a:rPr>
              <a:t>i</a:t>
            </a:r>
            <a:r>
              <a:rPr lang="en-US" sz="2700" dirty="0">
                <a:latin typeface="Consolas"/>
                <a:cs typeface="Consolas"/>
              </a:rPr>
              <a:t>)</a:t>
            </a:r>
            <a:r>
              <a:rPr lang="en-US" sz="2700" dirty="0" smtClean="0">
                <a:latin typeface="Consolas"/>
                <a:cs typeface="Consolas"/>
              </a:rPr>
              <a:t>;</a:t>
            </a:r>
            <a:endParaRPr lang="en-US" sz="2700" dirty="0" smtClean="0">
              <a:solidFill>
                <a:schemeClr val="accent6"/>
              </a:solidFill>
              <a:latin typeface="Consolas"/>
              <a:cs typeface="Consolas"/>
            </a:endParaRPr>
          </a:p>
          <a:p>
            <a:pPr marL="400050" lvl="1" indent="0">
              <a:buNone/>
            </a:pPr>
            <a:r>
              <a:rPr lang="en-US" sz="2700" dirty="0" smtClean="0">
                <a:solidFill>
                  <a:schemeClr val="accent6"/>
                </a:solidFill>
                <a:latin typeface="Consolas"/>
                <a:cs typeface="Consolas"/>
              </a:rPr>
              <a:t>	  double speed = </a:t>
            </a:r>
            <a:r>
              <a:rPr lang="en-US" sz="2700" dirty="0" err="1" smtClean="0">
                <a:solidFill>
                  <a:schemeClr val="accent6"/>
                </a:solidFill>
                <a:latin typeface="Consolas"/>
                <a:cs typeface="Consolas"/>
              </a:rPr>
              <a:t>rvar</a:t>
            </a:r>
            <a:r>
              <a:rPr lang="en-US" sz="2700" dirty="0" smtClean="0">
                <a:solidFill>
                  <a:schemeClr val="accent6"/>
                </a:solidFill>
                <a:latin typeface="Consolas"/>
                <a:cs typeface="Consolas"/>
              </a:rPr>
              <a:t>-&gt;</a:t>
            </a:r>
            <a:r>
              <a:rPr lang="en-US" sz="2700" dirty="0" err="1" smtClean="0">
                <a:solidFill>
                  <a:schemeClr val="accent6"/>
                </a:solidFill>
                <a:latin typeface="Consolas"/>
                <a:cs typeface="Consolas"/>
              </a:rPr>
              <a:t>GetValue</a:t>
            </a:r>
            <a:r>
              <a:rPr lang="en-US" sz="2700" dirty="0" smtClean="0">
                <a:solidFill>
                  <a:schemeClr val="accent6"/>
                </a:solidFill>
                <a:latin typeface="Consolas"/>
                <a:cs typeface="Consolas"/>
              </a:rPr>
              <a:t>(15, 25);</a:t>
            </a:r>
            <a:endParaRPr lang="en-US" sz="2700" dirty="0">
              <a:solidFill>
                <a:schemeClr val="accent6"/>
              </a:solidFill>
              <a:latin typeface="Consolas"/>
              <a:cs typeface="Consolas"/>
            </a:endParaRPr>
          </a:p>
          <a:p>
            <a:pPr marL="400050" lvl="1" indent="0">
              <a:buNone/>
            </a:pPr>
            <a:r>
              <a:rPr lang="en-US" sz="2700" dirty="0" smtClean="0">
                <a:latin typeface="Consolas"/>
                <a:cs typeface="Consolas"/>
              </a:rPr>
              <a:t>	  node</a:t>
            </a:r>
            <a:r>
              <a:rPr lang="en-US" sz="2700" dirty="0">
                <a:latin typeface="Consolas"/>
                <a:cs typeface="Consolas"/>
              </a:rPr>
              <a:t>-&gt;</a:t>
            </a:r>
            <a:r>
              <a:rPr lang="en-US" sz="2700" dirty="0" err="1">
                <a:latin typeface="Consolas"/>
                <a:cs typeface="Consolas"/>
              </a:rPr>
              <a:t>GetObject</a:t>
            </a:r>
            <a:r>
              <a:rPr lang="en-US" sz="2700" dirty="0">
                <a:latin typeface="Consolas"/>
                <a:cs typeface="Consolas"/>
              </a:rPr>
              <a:t>&lt;</a:t>
            </a:r>
            <a:r>
              <a:rPr lang="en-US" sz="2700" dirty="0" err="1">
                <a:solidFill>
                  <a:schemeClr val="accent5"/>
                </a:solidFill>
                <a:latin typeface="Consolas"/>
                <a:cs typeface="Consolas"/>
              </a:rPr>
              <a:t>ConstantVelocityMobilityModel</a:t>
            </a:r>
            <a:r>
              <a:rPr lang="en-US" sz="2700" dirty="0" smtClean="0">
                <a:latin typeface="Consolas"/>
                <a:cs typeface="Consolas"/>
              </a:rPr>
              <a:t>&gt;(</a:t>
            </a:r>
            <a:r>
              <a:rPr lang="en-US" sz="2700" dirty="0">
                <a:latin typeface="Consolas"/>
                <a:cs typeface="Consolas"/>
              </a:rPr>
              <a:t>)-&gt;</a:t>
            </a:r>
            <a:r>
              <a:rPr lang="en-US" sz="2700" dirty="0" err="1" smtClean="0">
                <a:solidFill>
                  <a:srgbClr val="94C600"/>
                </a:solidFill>
                <a:latin typeface="Consolas"/>
                <a:cs typeface="Consolas"/>
              </a:rPr>
              <a:t>SetVelocity</a:t>
            </a:r>
            <a:r>
              <a:rPr lang="en-US" sz="2700" dirty="0" smtClean="0">
                <a:latin typeface="Consolas"/>
                <a:cs typeface="Consolas"/>
              </a:rPr>
              <a:t>(Vector(</a:t>
            </a:r>
            <a:r>
              <a:rPr lang="en-US" sz="2700" dirty="0" smtClean="0">
                <a:solidFill>
                  <a:srgbClr val="FEA022"/>
                </a:solidFill>
                <a:latin typeface="Consolas"/>
                <a:cs typeface="Consolas"/>
              </a:rPr>
              <a:t>speed</a:t>
            </a:r>
            <a:r>
              <a:rPr lang="en-US" sz="2700" dirty="0" smtClean="0">
                <a:latin typeface="Consolas"/>
                <a:cs typeface="Consolas"/>
              </a:rPr>
              <a:t>,0,0</a:t>
            </a:r>
            <a:r>
              <a:rPr lang="en-US" sz="2700" dirty="0">
                <a:latin typeface="Consolas"/>
                <a:cs typeface="Consolas"/>
              </a:rPr>
              <a:t>));</a:t>
            </a:r>
          </a:p>
          <a:p>
            <a:pPr marL="400050" lvl="1" indent="0">
              <a:buNone/>
            </a:pPr>
            <a:r>
              <a:rPr lang="en-US" sz="2700" dirty="0" smtClean="0">
                <a:latin typeface="Consolas"/>
                <a:cs typeface="Consolas"/>
              </a:rPr>
              <a:t> }</a:t>
            </a:r>
          </a:p>
          <a:p>
            <a:pPr marL="400050" lvl="1" indent="0">
              <a:buNone/>
            </a:pPr>
            <a:endParaRPr lang="en-US" sz="2700" dirty="0">
              <a:latin typeface="Consolas"/>
              <a:cs typeface="Consolas"/>
            </a:endParaRPr>
          </a:p>
          <a:p>
            <a:r>
              <a:rPr lang="en-US" dirty="0" smtClean="0"/>
              <a:t>Trace-file based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std</a:t>
            </a:r>
            <a:r>
              <a:rPr lang="en-US" dirty="0">
                <a:latin typeface="Consolas"/>
                <a:cs typeface="Consolas"/>
              </a:rPr>
              <a:t>::string </a:t>
            </a:r>
            <a:r>
              <a:rPr lang="en-US" dirty="0" err="1" smtClean="0">
                <a:latin typeface="Consolas"/>
                <a:cs typeface="Consolas"/>
              </a:rPr>
              <a:t>traceFile</a:t>
            </a:r>
            <a:r>
              <a:rPr lang="en-US" dirty="0" smtClean="0">
                <a:latin typeface="Consolas"/>
                <a:cs typeface="Consolas"/>
              </a:rPr>
              <a:t> = “</a:t>
            </a:r>
            <a:r>
              <a:rPr lang="en-US" dirty="0" err="1" smtClean="0">
                <a:latin typeface="Consolas"/>
                <a:cs typeface="Consolas"/>
              </a:rPr>
              <a:t>mobility_trace.txt</a:t>
            </a:r>
            <a:r>
              <a:rPr lang="en-US" dirty="0" smtClean="0">
                <a:latin typeface="Consolas"/>
                <a:cs typeface="Consolas"/>
              </a:rPr>
              <a:t>”;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// Create Ns2MobilityHelper with the specified trace log file as parameter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956B43"/>
                </a:solidFill>
                <a:latin typeface="Consolas"/>
                <a:cs typeface="Consolas"/>
              </a:rPr>
              <a:t>Ns2MobilityHelper </a:t>
            </a:r>
            <a:r>
              <a:rPr lang="en-US" dirty="0">
                <a:solidFill>
                  <a:srgbClr val="956B43"/>
                </a:solidFill>
                <a:latin typeface="Consolas"/>
                <a:cs typeface="Consolas"/>
              </a:rPr>
              <a:t>ns2 = Ns2MobilityHelper (</a:t>
            </a:r>
            <a:r>
              <a:rPr lang="en-US" dirty="0" err="1">
                <a:solidFill>
                  <a:srgbClr val="956B43"/>
                </a:solidFill>
                <a:latin typeface="Consolas"/>
                <a:cs typeface="Consolas"/>
              </a:rPr>
              <a:t>traceFile</a:t>
            </a:r>
            <a:r>
              <a:rPr lang="en-US" dirty="0">
                <a:solidFill>
                  <a:srgbClr val="956B43"/>
                </a:solidFill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pPr marL="400050" lvl="1" indent="0">
              <a:buNone/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956B43"/>
                </a:solidFill>
                <a:latin typeface="Consolas"/>
                <a:cs typeface="Consolas"/>
              </a:rPr>
              <a:t>ns2.Install (); </a:t>
            </a:r>
            <a:r>
              <a:rPr lang="en-US" dirty="0">
                <a:latin typeface="Consolas"/>
                <a:cs typeface="Consolas"/>
              </a:rPr>
              <a:t>// configure movements for each node, while reading trace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9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ns-3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ns-3-highway-mobility (</a:t>
            </a:r>
            <a:r>
              <a:rPr lang="en-US" dirty="0">
                <a:hlinkClick r:id="rId2"/>
              </a:rPr>
              <a:t>https://code.google.com/p/ns-3-highway-mobility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Implement IDM and MOBIL change lane, highway class, traffic-lights.</a:t>
            </a:r>
          </a:p>
          <a:p>
            <a:pPr lvl="1"/>
            <a:r>
              <a:rPr lang="en-US" dirty="0" smtClean="0"/>
              <a:t>Based on ns-3.8</a:t>
            </a:r>
          </a:p>
          <a:p>
            <a:pPr lvl="1"/>
            <a:r>
              <a:rPr lang="en-US" dirty="0" smtClean="0"/>
              <a:t>No longer maintained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Virtual </a:t>
            </a:r>
            <a:r>
              <a:rPr lang="en-US" dirty="0"/>
              <a:t>Traffic Lights (PROMELA) (</a:t>
            </a:r>
            <a:r>
              <a:rPr lang="en-US" dirty="0">
                <a:hlinkClick r:id="rId3"/>
              </a:rPr>
              <a:t>https://dsn.tm.kit.edu/misc_3434.</a:t>
            </a:r>
            <a:r>
              <a:rPr lang="en-US" dirty="0" smtClean="0">
                <a:hlinkClick r:id="rId3"/>
              </a:rPr>
              <a:t>php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Manhattan IDM mobility model</a:t>
            </a:r>
          </a:p>
          <a:p>
            <a:pPr lvl="1"/>
            <a:r>
              <a:rPr lang="en-US" dirty="0" smtClean="0"/>
              <a:t>NLOS propagation loss models</a:t>
            </a:r>
          </a:p>
          <a:p>
            <a:pPr lvl="1"/>
            <a:r>
              <a:rPr lang="en-US" dirty="0" smtClean="0"/>
              <a:t>(Virtual) Traffic Light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ns-3 training,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59FED-E9AC-A34F-A9FE-B6AFC96059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429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</TotalTime>
  <Words>1610</Words>
  <Application>Microsoft Macintosh PowerPoint</Application>
  <PresentationFormat>On-screen Show (4:3)</PresentationFormat>
  <Paragraphs>329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Consolas</vt:lpstr>
      <vt:lpstr>Courier New</vt:lpstr>
      <vt:lpstr>Encode Sans Normal Black</vt:lpstr>
      <vt:lpstr>Lucida Grande</vt:lpstr>
      <vt:lpstr>Open Sans Light</vt:lpstr>
      <vt:lpstr>Times New Roman</vt:lpstr>
      <vt:lpstr>Arial</vt:lpstr>
      <vt:lpstr>Default Design</vt:lpstr>
      <vt:lpstr>PowerPoint Presentation</vt:lpstr>
      <vt:lpstr>Outline</vt:lpstr>
      <vt:lpstr>Wi-Fi Overview </vt:lpstr>
      <vt:lpstr>Current Wi-Fi PHY abstraction</vt:lpstr>
      <vt:lpstr>PowerPoint Presentation</vt:lpstr>
      <vt:lpstr>Nodes, Mobility, and Position</vt:lpstr>
      <vt:lpstr>Position Allocation Examples</vt:lpstr>
      <vt:lpstr>Mobility Model Example</vt:lpstr>
      <vt:lpstr>Interesting ns-3 extensions</vt:lpstr>
      <vt:lpstr>Propagation Models</vt:lpstr>
      <vt:lpstr>Communication Range</vt:lpstr>
      <vt:lpstr>Wi-Fi Architecture</vt:lpstr>
      <vt:lpstr>MAC High</vt:lpstr>
      <vt:lpstr>Rate controls</vt:lpstr>
      <vt:lpstr>MAC Middle/Low</vt:lpstr>
      <vt:lpstr>Physical layer</vt:lpstr>
      <vt:lpstr>Error models</vt:lpstr>
      <vt:lpstr>Interference helper</vt:lpstr>
      <vt:lpstr>Configuring 802.11n/ac</vt:lpstr>
      <vt:lpstr>802.11n/ac rate controls</vt:lpstr>
      <vt:lpstr>Example output for MinstrelHt</vt:lpstr>
      <vt:lpstr>Typical configuration</vt:lpstr>
      <vt:lpstr>Typical configuration (cont.)</vt:lpstr>
      <vt:lpstr>Typical configuration (cont.)</vt:lpstr>
      <vt:lpstr>Athstats helper</vt:lpstr>
      <vt:lpstr>LTE/Wi-Fi Coexistence</vt:lpstr>
      <vt:lpstr>Use case: LAA Wi-Fi Coexistence</vt:lpstr>
      <vt:lpstr>Indoor 3GPP scenario</vt:lpstr>
      <vt:lpstr>Indoor scenario details</vt:lpstr>
      <vt:lpstr>Outdoor 3GPP scenario</vt:lpstr>
      <vt:lpstr>References</vt:lpstr>
      <vt:lpstr>Sample results</vt:lpstr>
      <vt:lpstr>Wi-Fi enhancements</vt:lpstr>
      <vt:lpstr>Model enhancements:  Wi-Fi</vt:lpstr>
      <vt:lpstr>Model enhancements:  LTE</vt:lpstr>
      <vt:lpstr>Scenario</vt:lpstr>
      <vt:lpstr>Output experiment scripts</vt:lpstr>
      <vt:lpstr>Status 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Microsoft Office User</cp:lastModifiedBy>
  <cp:revision>251</cp:revision>
  <dcterms:modified xsi:type="dcterms:W3CDTF">2017-07-01T17:54:17Z</dcterms:modified>
</cp:coreProperties>
</file>