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61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6CBB-A4FA-A145-82AC-18D469771409}" type="datetimeFigureOut">
              <a:rPr lang="en-US" smtClean="0"/>
              <a:pPr/>
              <a:t>3/25/11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62-FA62-1748-865D-3C6DF5DD5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6CBB-A4FA-A145-82AC-18D469771409}" type="datetimeFigureOut">
              <a:rPr lang="en-US" smtClean="0"/>
              <a:pPr/>
              <a:t>3/25/11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62-FA62-1748-865D-3C6DF5DD5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6CBB-A4FA-A145-82AC-18D469771409}" type="datetimeFigureOut">
              <a:rPr lang="en-US" smtClean="0"/>
              <a:pPr/>
              <a:t>3/25/11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62-FA62-1748-865D-3C6DF5DD5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6CBB-A4FA-A145-82AC-18D469771409}" type="datetimeFigureOut">
              <a:rPr lang="en-US" smtClean="0"/>
              <a:pPr/>
              <a:t>3/25/11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62-FA62-1748-865D-3C6DF5DD5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6CBB-A4FA-A145-82AC-18D469771409}" type="datetimeFigureOut">
              <a:rPr lang="en-US" smtClean="0"/>
              <a:pPr/>
              <a:t>3/25/11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62-FA62-1748-865D-3C6DF5DD5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6CBB-A4FA-A145-82AC-18D469771409}" type="datetimeFigureOut">
              <a:rPr lang="en-US" smtClean="0"/>
              <a:pPr/>
              <a:t>3/25/11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62-FA62-1748-865D-3C6DF5DD5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6CBB-A4FA-A145-82AC-18D469771409}" type="datetimeFigureOut">
              <a:rPr lang="en-US" smtClean="0"/>
              <a:pPr/>
              <a:t>3/25/11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62-FA62-1748-865D-3C6DF5DD5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6CBB-A4FA-A145-82AC-18D469771409}" type="datetimeFigureOut">
              <a:rPr lang="en-US" smtClean="0"/>
              <a:pPr/>
              <a:t>3/25/11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62-FA62-1748-865D-3C6DF5DD5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6CBB-A4FA-A145-82AC-18D469771409}" type="datetimeFigureOut">
              <a:rPr lang="en-US" smtClean="0"/>
              <a:pPr/>
              <a:t>3/25/11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62-FA62-1748-865D-3C6DF5DD5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6CBB-A4FA-A145-82AC-18D469771409}" type="datetimeFigureOut">
              <a:rPr lang="en-US" smtClean="0"/>
              <a:pPr/>
              <a:t>3/25/11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62-FA62-1748-865D-3C6DF5DD5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6CBB-A4FA-A145-82AC-18D469771409}" type="datetimeFigureOut">
              <a:rPr lang="en-US" smtClean="0"/>
              <a:pPr/>
              <a:t>3/25/11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62-FA62-1748-865D-3C6DF5DD5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46CBB-A4FA-A145-82AC-18D469771409}" type="datetimeFigureOut">
              <a:rPr lang="en-US" smtClean="0"/>
              <a:pPr/>
              <a:t>3/25/11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4B462-FA62-1748-865D-3C6DF5DD5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 XML Front-End for ns-3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George </a:t>
            </a:r>
            <a:r>
              <a:rPr lang="en-US" dirty="0" smtClean="0"/>
              <a:t>Riley and Josh </a:t>
            </a:r>
            <a:r>
              <a:rPr lang="en-US" dirty="0" err="1" smtClean="0"/>
              <a:t>Pelkey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Georgia Institute of Technology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Element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Subelements</a:t>
            </a:r>
            <a:endParaRPr lang="en-US" dirty="0" smtClean="0"/>
          </a:p>
          <a:p>
            <a:pPr lvl="1"/>
            <a:r>
              <a:rPr lang="en-US" dirty="0" err="1" smtClean="0"/>
              <a:t>Onoff</a:t>
            </a:r>
            <a:endParaRPr lang="en-US" dirty="0" smtClean="0"/>
          </a:p>
          <a:p>
            <a:pPr lvl="1"/>
            <a:r>
              <a:rPr lang="en-US" dirty="0" err="1" smtClean="0"/>
              <a:t>Constantbitrate</a:t>
            </a:r>
            <a:endParaRPr lang="en-US" dirty="0" smtClean="0"/>
          </a:p>
          <a:p>
            <a:pPr lvl="1"/>
            <a:r>
              <a:rPr lang="en-US" dirty="0" err="1" smtClean="0"/>
              <a:t>Bulksend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 </a:t>
            </a:r>
            <a:r>
              <a:rPr lang="en-US" dirty="0" err="1" smtClean="0"/>
              <a:t>subelement</a:t>
            </a:r>
            <a:r>
              <a:rPr lang="en-US" dirty="0" smtClean="0"/>
              <a:t>, attributes:</a:t>
            </a:r>
          </a:p>
          <a:p>
            <a:pPr lvl="1"/>
            <a:r>
              <a:rPr lang="en-US" dirty="0" smtClean="0"/>
              <a:t>Repeat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Stat</a:t>
            </a:r>
          </a:p>
          <a:p>
            <a:pPr lvl="1"/>
            <a:r>
              <a:rPr lang="en-US" dirty="0" smtClean="0"/>
              <a:t>At</a:t>
            </a:r>
          </a:p>
          <a:p>
            <a:pPr lvl="1"/>
            <a:r>
              <a:rPr lang="en-US" dirty="0" smtClean="0"/>
              <a:t>Frequency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	</a:t>
            </a:r>
            <a:r>
              <a:rPr lang="en-US" sz="1762" b="1" dirty="0" smtClean="0">
                <a:latin typeface="Courier New"/>
              </a:rPr>
              <a:t>&lt;log repeat = "10" name = "</a:t>
            </a:r>
            <a:r>
              <a:rPr lang="en-US" sz="1762" b="1" dirty="0" err="1" smtClean="0">
                <a:latin typeface="Courier New"/>
              </a:rPr>
              <a:t>sinkRx</a:t>
            </a:r>
            <a:r>
              <a:rPr lang="en-US" sz="1762" b="1" dirty="0" smtClean="0">
                <a:latin typeface="Courier New"/>
              </a:rPr>
              <a:t>" stat = "$packetsinkapp$0$totalBytesRx" at = "1.0" frequency = "1.0" /&gt;</a:t>
            </a:r>
            <a:endParaRPr lang="en-US" b="1" dirty="0">
              <a:latin typeface="Courier Ne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this Approach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Windows!</a:t>
            </a:r>
          </a:p>
          <a:p>
            <a:pPr lvl="1"/>
            <a:r>
              <a:rPr lang="en-US" dirty="0" smtClean="0"/>
              <a:t>The vast majority of teaching faculty use windows.  We will have to have a windows </a:t>
            </a:r>
            <a:r>
              <a:rPr lang="en-US" dirty="0" err="1" smtClean="0"/>
              <a:t>versio</a:t>
            </a:r>
            <a:endParaRPr lang="en-US" dirty="0" smtClean="0"/>
          </a:p>
          <a:p>
            <a:pPr lvl="2"/>
            <a:r>
              <a:rPr lang="en-US" dirty="0" smtClean="0"/>
              <a:t>John Abraham has already ported most of ns-3 to the win32 API</a:t>
            </a:r>
            <a:endParaRPr lang="en-US" dirty="0" smtClean="0"/>
          </a:p>
          <a:p>
            <a:r>
              <a:rPr lang="en-US" dirty="0" smtClean="0"/>
              <a:t>Animation!</a:t>
            </a:r>
          </a:p>
          <a:p>
            <a:pPr lvl="1"/>
            <a:r>
              <a:rPr lang="en-US" dirty="0" smtClean="0"/>
              <a:t>Not only topology and packets, but various metrics (queue occupancy, sequence number for TCP, etc)</a:t>
            </a:r>
          </a:p>
          <a:p>
            <a:r>
              <a:rPr lang="en-US" dirty="0" smtClean="0"/>
              <a:t>Still </a:t>
            </a:r>
            <a:r>
              <a:rPr lang="en-US" dirty="0" smtClean="0"/>
              <a:t>need detailed understanding of how ns-3 pieces fit together</a:t>
            </a:r>
          </a:p>
          <a:p>
            <a:r>
              <a:rPr lang="en-US" dirty="0" smtClean="0"/>
              <a:t>Lack of “real-time” statistics (</a:t>
            </a:r>
            <a:r>
              <a:rPr lang="en-US" dirty="0" err="1" smtClean="0"/>
              <a:t>ie</a:t>
            </a:r>
            <a:r>
              <a:rPr lang="en-US" dirty="0" smtClean="0"/>
              <a:t>. Queue occupancy over time as simulation is running).</a:t>
            </a:r>
          </a:p>
          <a:p>
            <a:r>
              <a:rPr lang="en-US" dirty="0" smtClean="0"/>
              <a:t>Requires new code in ns3xml for each release (with new topology, applications, queues, etc).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Drag and drop GUI</a:t>
            </a:r>
          </a:p>
          <a:p>
            <a:pPr lvl="1"/>
            <a:r>
              <a:rPr lang="en-US" dirty="0" smtClean="0"/>
              <a:t>Still need some “save file format”, so perhaps the drag and drop GUI could produce ns3xml format.</a:t>
            </a:r>
          </a:p>
          <a:p>
            <a:r>
              <a:rPr lang="en-US" dirty="0" smtClean="0"/>
              <a:t>Pre-compile many “scenarios” and use command line arguments for setting independent variables.</a:t>
            </a:r>
          </a:p>
          <a:p>
            <a:pPr lvl="1"/>
            <a:r>
              <a:rPr lang="en-US" dirty="0" smtClean="0"/>
              <a:t>Presupposes we an predict in advance all possible teaching scenarios. Seems unlikely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Ns3xml is still work in progress</a:t>
            </a:r>
          </a:p>
          <a:p>
            <a:r>
              <a:rPr lang="en-US" dirty="0" smtClean="0"/>
              <a:t>Usefulness and ease of use in the classroom is yet to be demonstrated</a:t>
            </a:r>
          </a:p>
          <a:p>
            <a:r>
              <a:rPr lang="en-US" dirty="0" smtClean="0"/>
              <a:t>Proof is in the pudding.</a:t>
            </a:r>
          </a:p>
          <a:p>
            <a:pPr lvl="1"/>
            <a:r>
              <a:rPr lang="en-US" dirty="0" smtClean="0"/>
              <a:t>We will monitor when and if other teaching faculty download and </a:t>
            </a:r>
            <a:r>
              <a:rPr lang="en-US" smtClean="0"/>
              <a:t>use ns3xml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Approach</a:t>
            </a:r>
          </a:p>
          <a:p>
            <a:r>
              <a:rPr lang="en-US" dirty="0" smtClean="0"/>
              <a:t>Details of XML </a:t>
            </a:r>
            <a:r>
              <a:rPr lang="en-US" dirty="0" smtClean="0"/>
              <a:t>interface</a:t>
            </a:r>
          </a:p>
          <a:p>
            <a:r>
              <a:rPr lang="en-US" dirty="0" smtClean="0"/>
              <a:t>Problems with </a:t>
            </a:r>
            <a:r>
              <a:rPr lang="en-US" smtClean="0"/>
              <a:t>the Approach</a:t>
            </a:r>
            <a:endParaRPr lang="en-US" smtClean="0"/>
          </a:p>
          <a:p>
            <a:r>
              <a:rPr lang="en-US" dirty="0" smtClean="0"/>
              <a:t>Alternative Approaches</a:t>
            </a:r>
          </a:p>
          <a:p>
            <a:r>
              <a:rPr lang="en-US" dirty="0" smtClean="0"/>
              <a:t>Summary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primary effort from the NSF funding for ns-3 is “educational use”.</a:t>
            </a:r>
          </a:p>
          <a:p>
            <a:r>
              <a:rPr lang="en-US" dirty="0" smtClean="0"/>
              <a:t>The ns-3 simulator requires tools for compiling, linking, and in some cases C++ programming skills.</a:t>
            </a:r>
          </a:p>
          <a:p>
            <a:r>
              <a:rPr lang="en-US" dirty="0" smtClean="0"/>
              <a:t>The majority of classroom educators at college level, either at undergraduate or graduate level are unlikely to have these compiling/linking tools readily available, and are not in fact skilled in these areas.</a:t>
            </a:r>
          </a:p>
          <a:p>
            <a:pPr lvl="1"/>
            <a:r>
              <a:rPr lang="en-US" dirty="0" smtClean="0"/>
              <a:t>Often rely on undergraduate or graduate “teaching assistants”, who may or may not have programming skills.</a:t>
            </a:r>
          </a:p>
          <a:p>
            <a:r>
              <a:rPr lang="en-US" dirty="0" smtClean="0"/>
              <a:t>In order to promote “educational use”, we must have a simple way, using tools that are readily available to nearly all users (</a:t>
            </a:r>
            <a:r>
              <a:rPr lang="en-US" dirty="0" err="1" smtClean="0"/>
              <a:t>eg</a:t>
            </a:r>
            <a:r>
              <a:rPr lang="en-US" dirty="0" smtClean="0"/>
              <a:t>. Text editor)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Describe the ns-3 simulation scenario using the well-known Extensible Markup Language (XML).</a:t>
            </a:r>
          </a:p>
          <a:p>
            <a:r>
              <a:rPr lang="en-US" dirty="0" smtClean="0"/>
              <a:t>Implement an XML parser that both understands the XML syntax, and the meaning of the ns-3 objects specified</a:t>
            </a:r>
          </a:p>
          <a:p>
            <a:r>
              <a:rPr lang="en-US" dirty="0" smtClean="0"/>
              <a:t>The XML parser will read the complete XML file, validate that it is correct, then create the ns-3 objects (nodes, links, protocol stacks, routing objects, and applications)</a:t>
            </a:r>
          </a:p>
          <a:p>
            <a:r>
              <a:rPr lang="en-US" dirty="0" smtClean="0"/>
              <a:t>The parser will produce meaningful and detailed error messages when erroneous specifications are detected.</a:t>
            </a:r>
          </a:p>
          <a:p>
            <a:r>
              <a:rPr lang="en-US" dirty="0" smtClean="0"/>
              <a:t>Allows command line arguments to vary independent variables, to illustrate effects of network parameters. </a:t>
            </a:r>
          </a:p>
          <a:p>
            <a:r>
              <a:rPr lang="en-US" dirty="0" smtClean="0"/>
              <a:t>A difficulty is that the XML syntax is not easily adapted to concepts such as loops, repetitions, and references to other XML elements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of XML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XML root element is the </a:t>
            </a:r>
            <a:r>
              <a:rPr lang="en-US" b="1" dirty="0" smtClean="0">
                <a:latin typeface="Courier New"/>
              </a:rPr>
              <a:t>ns3</a:t>
            </a:r>
            <a:r>
              <a:rPr lang="en-US" dirty="0" smtClean="0"/>
              <a:t> element</a:t>
            </a:r>
          </a:p>
          <a:p>
            <a:pPr lvl="1"/>
            <a:r>
              <a:rPr lang="en-US" dirty="0" smtClean="0"/>
              <a:t>Attribute “</a:t>
            </a:r>
            <a:r>
              <a:rPr lang="en-US" b="1" dirty="0" err="1" smtClean="0">
                <a:latin typeface="Courier New"/>
              </a:rPr>
              <a:t>StopAt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Subelements</a:t>
            </a:r>
            <a:r>
              <a:rPr lang="en-US" dirty="0" smtClean="0"/>
              <a:t>:</a:t>
            </a:r>
          </a:p>
          <a:p>
            <a:pPr lvl="2"/>
            <a:r>
              <a:rPr lang="en-US" b="1" dirty="0" err="1">
                <a:latin typeface="Courier New"/>
              </a:rPr>
              <a:t>c</a:t>
            </a:r>
            <a:r>
              <a:rPr lang="en-US" b="1" dirty="0" err="1" smtClean="0">
                <a:latin typeface="Courier New"/>
              </a:rPr>
              <a:t>mdline</a:t>
            </a:r>
            <a:endParaRPr lang="en-US" b="1" dirty="0" smtClean="0">
              <a:latin typeface="Courier New"/>
            </a:endParaRPr>
          </a:p>
          <a:p>
            <a:pPr lvl="2"/>
            <a:r>
              <a:rPr lang="en-US" b="1" dirty="0" err="1">
                <a:latin typeface="Courier New"/>
              </a:rPr>
              <a:t>r</a:t>
            </a:r>
            <a:r>
              <a:rPr lang="en-US" b="1" dirty="0" err="1" smtClean="0">
                <a:latin typeface="Courier New"/>
              </a:rPr>
              <a:t>andomgenerators</a:t>
            </a:r>
            <a:endParaRPr lang="en-US" b="1" dirty="0" smtClean="0">
              <a:latin typeface="Courier New"/>
            </a:endParaRPr>
          </a:p>
          <a:p>
            <a:pPr lvl="2"/>
            <a:r>
              <a:rPr lang="en-US" b="1" dirty="0">
                <a:latin typeface="Courier New"/>
              </a:rPr>
              <a:t>t</a:t>
            </a:r>
            <a:r>
              <a:rPr lang="en-US" b="1" dirty="0" smtClean="0">
                <a:latin typeface="Courier New"/>
              </a:rPr>
              <a:t>opology</a:t>
            </a:r>
          </a:p>
          <a:p>
            <a:pPr lvl="2"/>
            <a:r>
              <a:rPr lang="en-US" b="1" dirty="0">
                <a:latin typeface="Courier New"/>
              </a:rPr>
              <a:t>a</a:t>
            </a:r>
            <a:r>
              <a:rPr lang="en-US" b="1" dirty="0" smtClean="0">
                <a:latin typeface="Courier New"/>
              </a:rPr>
              <a:t>pplications</a:t>
            </a:r>
          </a:p>
          <a:p>
            <a:pPr lvl="2"/>
            <a:r>
              <a:rPr lang="en-US" b="1" dirty="0">
                <a:latin typeface="Courier New"/>
              </a:rPr>
              <a:t>a</a:t>
            </a:r>
            <a:r>
              <a:rPr lang="en-US" b="1" dirty="0" smtClean="0">
                <a:latin typeface="Courier New"/>
              </a:rPr>
              <a:t>nimation</a:t>
            </a:r>
          </a:p>
          <a:p>
            <a:pPr lvl="2"/>
            <a:r>
              <a:rPr lang="en-US" b="1" dirty="0" smtClean="0">
                <a:latin typeface="Courier New"/>
              </a:rPr>
              <a:t>statistics</a:t>
            </a:r>
            <a:endParaRPr lang="en-US" b="1" dirty="0">
              <a:latin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</a:rPr>
              <a:t>c</a:t>
            </a:r>
            <a:r>
              <a:rPr lang="en-US" b="1" dirty="0" err="1" smtClean="0">
                <a:latin typeface="Courier New"/>
              </a:rPr>
              <a:t>mdline</a:t>
            </a:r>
            <a:r>
              <a:rPr lang="en-US" dirty="0" smtClean="0"/>
              <a:t>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Attributes are:</a:t>
            </a:r>
          </a:p>
          <a:p>
            <a:pPr lvl="1"/>
            <a:r>
              <a:rPr lang="en-US" b="1" dirty="0">
                <a:latin typeface="Courier New"/>
              </a:rPr>
              <a:t>n</a:t>
            </a:r>
            <a:r>
              <a:rPr lang="en-US" b="1" dirty="0" smtClean="0">
                <a:latin typeface="Courier New"/>
              </a:rPr>
              <a:t>ame</a:t>
            </a:r>
          </a:p>
          <a:p>
            <a:pPr lvl="2"/>
            <a:r>
              <a:rPr lang="en-US" dirty="0" smtClean="0"/>
              <a:t>Name of ns-3 attribute</a:t>
            </a:r>
          </a:p>
          <a:p>
            <a:pPr lvl="1"/>
            <a:r>
              <a:rPr lang="en-US" b="1" dirty="0">
                <a:latin typeface="Courier New"/>
              </a:rPr>
              <a:t>default</a:t>
            </a:r>
          </a:p>
          <a:p>
            <a:pPr lvl="2"/>
            <a:r>
              <a:rPr lang="en-US" dirty="0" smtClean="0"/>
              <a:t>Default value if not specified</a:t>
            </a:r>
          </a:p>
          <a:p>
            <a:pPr lvl="1"/>
            <a:r>
              <a:rPr lang="en-US" b="1" dirty="0">
                <a:latin typeface="Courier New"/>
              </a:rPr>
              <a:t>help</a:t>
            </a:r>
          </a:p>
          <a:p>
            <a:pPr lvl="2"/>
            <a:r>
              <a:rPr lang="en-US" dirty="0" smtClean="0"/>
              <a:t>Help text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</a:rPr>
              <a:t>r</a:t>
            </a:r>
            <a:r>
              <a:rPr lang="en-US" b="1" dirty="0" err="1" smtClean="0">
                <a:latin typeface="Courier New"/>
              </a:rPr>
              <a:t>andomgenerators</a:t>
            </a:r>
            <a:r>
              <a:rPr lang="en-US" dirty="0" smtClean="0"/>
              <a:t>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Subelements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exponential</a:t>
            </a:r>
          </a:p>
          <a:p>
            <a:pPr lvl="2"/>
            <a:r>
              <a:rPr lang="en-US" dirty="0" smtClean="0"/>
              <a:t>Name</a:t>
            </a:r>
          </a:p>
          <a:p>
            <a:pPr lvl="2"/>
            <a:r>
              <a:rPr lang="en-US" dirty="0" smtClean="0"/>
              <a:t>Mean</a:t>
            </a:r>
          </a:p>
          <a:p>
            <a:pPr lvl="2"/>
            <a:r>
              <a:rPr lang="en-US" dirty="0" smtClean="0"/>
              <a:t>limit</a:t>
            </a:r>
          </a:p>
          <a:p>
            <a:pPr lvl="1"/>
            <a:r>
              <a:rPr lang="en-US" dirty="0" smtClean="0"/>
              <a:t>Uniform</a:t>
            </a:r>
          </a:p>
          <a:p>
            <a:pPr lvl="2"/>
            <a:r>
              <a:rPr lang="en-US" dirty="0" smtClean="0"/>
              <a:t>Name</a:t>
            </a:r>
          </a:p>
          <a:p>
            <a:pPr lvl="2"/>
            <a:r>
              <a:rPr lang="en-US" dirty="0" smtClean="0"/>
              <a:t>Min</a:t>
            </a:r>
          </a:p>
          <a:p>
            <a:pPr lvl="2"/>
            <a:r>
              <a:rPr lang="en-US" dirty="0" smtClean="0"/>
              <a:t>Max</a:t>
            </a:r>
          </a:p>
          <a:p>
            <a:pPr lvl="1"/>
            <a:r>
              <a:rPr lang="en-US" dirty="0" smtClean="0"/>
              <a:t>Normal</a:t>
            </a:r>
          </a:p>
          <a:p>
            <a:pPr lvl="2"/>
            <a:r>
              <a:rPr lang="en-US" dirty="0" smtClean="0"/>
              <a:t>Name</a:t>
            </a:r>
          </a:p>
          <a:p>
            <a:pPr lvl="2"/>
            <a:r>
              <a:rPr lang="en-US" dirty="0" smtClean="0"/>
              <a:t>Mean</a:t>
            </a:r>
          </a:p>
          <a:p>
            <a:pPr lvl="2"/>
            <a:r>
              <a:rPr lang="en-US" dirty="0" smtClean="0"/>
              <a:t>variance</a:t>
            </a:r>
          </a:p>
          <a:p>
            <a:pPr lvl="1"/>
            <a:r>
              <a:rPr lang="en-US" dirty="0" smtClean="0"/>
              <a:t>Constant</a:t>
            </a:r>
          </a:p>
          <a:p>
            <a:pPr lvl="2"/>
            <a:r>
              <a:rPr lang="en-US" dirty="0" smtClean="0"/>
              <a:t>Name</a:t>
            </a:r>
          </a:p>
          <a:p>
            <a:pPr lvl="2"/>
            <a:r>
              <a:rPr lang="en-US" dirty="0" smtClean="0"/>
              <a:t>Value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andomgenerators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Courier New"/>
              </a:rPr>
              <a:t> &lt;</a:t>
            </a:r>
            <a:r>
              <a:rPr lang="en-US" sz="2000" b="1" dirty="0" err="1" smtClean="0">
                <a:latin typeface="Courier New"/>
              </a:rPr>
              <a:t>randomgenerators</a:t>
            </a:r>
            <a:r>
              <a:rPr lang="en-US" sz="2000" b="1" dirty="0" smtClean="0">
                <a:latin typeface="Courier New"/>
              </a:rPr>
              <a:t> </a:t>
            </a:r>
            <a:r>
              <a:rPr lang="en-US" sz="2000" b="1" dirty="0" err="1" smtClean="0">
                <a:latin typeface="Courier New"/>
              </a:rPr>
              <a:t>runNumber</a:t>
            </a:r>
            <a:r>
              <a:rPr lang="en-US" sz="2000" b="1" dirty="0" smtClean="0">
                <a:latin typeface="Courier New"/>
              </a:rPr>
              <a:t> = "$</a:t>
            </a:r>
            <a:r>
              <a:rPr lang="en-US" sz="2000" b="1" dirty="0" err="1" smtClean="0">
                <a:latin typeface="Courier New"/>
              </a:rPr>
              <a:t>runNumber</a:t>
            </a:r>
            <a:r>
              <a:rPr lang="en-US" sz="2000" b="1" dirty="0" smtClean="0">
                <a:latin typeface="Courier New"/>
              </a:rPr>
              <a:t>" seed = "123456" &gt;</a:t>
            </a:r>
          </a:p>
          <a:p>
            <a:r>
              <a:rPr lang="en-US" sz="2000" b="1" dirty="0" smtClean="0">
                <a:latin typeface="Courier New"/>
              </a:rPr>
              <a:t>    &lt;exponential name = "exp1" mean = "1.0" limit = "100.0" /&gt;</a:t>
            </a:r>
          </a:p>
          <a:p>
            <a:r>
              <a:rPr lang="en-US" sz="2000" b="1" dirty="0" smtClean="0">
                <a:latin typeface="Courier New"/>
              </a:rPr>
              <a:t>    &lt;uniform     name = "uni1" min = "0.0" max = "1.0" /&gt;</a:t>
            </a:r>
          </a:p>
          <a:p>
            <a:r>
              <a:rPr lang="en-US" sz="2000" b="1" dirty="0" smtClean="0">
                <a:latin typeface="Courier New"/>
              </a:rPr>
              <a:t>    &lt;normal      name = "norm1" mean = "0.0" </a:t>
            </a:r>
          </a:p>
          <a:p>
            <a:pPr lvl="2">
              <a:buNone/>
            </a:pPr>
            <a:r>
              <a:rPr lang="en-US" sz="2000" b="1" dirty="0" smtClean="0">
                <a:latin typeface="Courier New"/>
              </a:rPr>
              <a:t>variance = "1.0" /&gt;</a:t>
            </a:r>
          </a:p>
          <a:p>
            <a:r>
              <a:rPr lang="en-US" sz="2000" b="1" dirty="0" smtClean="0">
                <a:latin typeface="Courier New"/>
              </a:rPr>
              <a:t>    &lt;constant    name = "const1" value = "0.0" /&gt;</a:t>
            </a:r>
          </a:p>
          <a:p>
            <a:r>
              <a:rPr lang="en-US" sz="2000" b="1" dirty="0" smtClean="0">
                <a:latin typeface="Courier New"/>
              </a:rPr>
              <a:t>  &lt;/</a:t>
            </a:r>
            <a:r>
              <a:rPr lang="en-US" sz="2000" b="1" dirty="0" err="1" smtClean="0">
                <a:latin typeface="Courier New"/>
              </a:rPr>
              <a:t>randomgenerators</a:t>
            </a:r>
            <a:r>
              <a:rPr lang="en-US" sz="2000" b="1" dirty="0" smtClean="0">
                <a:latin typeface="Courier New"/>
              </a:rPr>
              <a:t>&gt;</a:t>
            </a:r>
            <a:endParaRPr lang="en-US" sz="2000" b="1" dirty="0">
              <a:latin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Attributes</a:t>
            </a:r>
          </a:p>
          <a:p>
            <a:pPr lvl="1"/>
            <a:r>
              <a:rPr lang="en-US" dirty="0" smtClean="0"/>
              <a:t>autoIPV4</a:t>
            </a:r>
          </a:p>
          <a:p>
            <a:pPr lvl="1"/>
            <a:r>
              <a:rPr lang="en-US" dirty="0" err="1" smtClean="0"/>
              <a:t>GODRouting</a:t>
            </a:r>
            <a:endParaRPr lang="en-US" dirty="0" smtClean="0"/>
          </a:p>
          <a:p>
            <a:pPr lvl="1"/>
            <a:r>
              <a:rPr lang="en-US" dirty="0" err="1" smtClean="0"/>
              <a:t>NIXRouting</a:t>
            </a:r>
            <a:endParaRPr lang="en-US" dirty="0" smtClean="0"/>
          </a:p>
          <a:p>
            <a:pPr lvl="1"/>
            <a:r>
              <a:rPr lang="en-US" dirty="0" smtClean="0"/>
              <a:t>autoIPV4Base</a:t>
            </a:r>
          </a:p>
          <a:p>
            <a:pPr lvl="1"/>
            <a:r>
              <a:rPr lang="en-US" dirty="0" smtClean="0"/>
              <a:t>autoIPV4mask</a:t>
            </a:r>
          </a:p>
          <a:p>
            <a:r>
              <a:rPr lang="en-US" dirty="0" err="1" smtClean="0"/>
              <a:t>Subelements</a:t>
            </a:r>
            <a:endParaRPr lang="en-US" dirty="0" smtClean="0"/>
          </a:p>
          <a:p>
            <a:pPr lvl="1"/>
            <a:r>
              <a:rPr lang="en-US" dirty="0" smtClean="0"/>
              <a:t>Queue element</a:t>
            </a:r>
          </a:p>
          <a:p>
            <a:pPr lvl="1"/>
            <a:r>
              <a:rPr lang="en-US" dirty="0" smtClean="0"/>
              <a:t>P2plink element</a:t>
            </a:r>
          </a:p>
          <a:p>
            <a:pPr lvl="1"/>
            <a:r>
              <a:rPr lang="en-US" dirty="0" smtClean="0"/>
              <a:t>Node element</a:t>
            </a:r>
          </a:p>
          <a:p>
            <a:pPr lvl="1"/>
            <a:r>
              <a:rPr lang="en-US" dirty="0" smtClean="0"/>
              <a:t>Connect p2p</a:t>
            </a:r>
          </a:p>
          <a:p>
            <a:pPr lvl="1"/>
            <a:r>
              <a:rPr lang="en-US" dirty="0" smtClean="0"/>
              <a:t>Dumbbell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740</Words>
  <Application>Microsoft Macintosh PowerPoint</Application>
  <PresentationFormat>On-screen Show (4:3)</PresentationFormat>
  <Paragraphs>111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An XML Front-End for ns-3</vt:lpstr>
      <vt:lpstr>Overview</vt:lpstr>
      <vt:lpstr>Motivation</vt:lpstr>
      <vt:lpstr>Approach</vt:lpstr>
      <vt:lpstr>Details of XML Interface</vt:lpstr>
      <vt:lpstr>cmdline element</vt:lpstr>
      <vt:lpstr>randomgenerators element</vt:lpstr>
      <vt:lpstr>randomgenerators example</vt:lpstr>
      <vt:lpstr>Topology Element</vt:lpstr>
      <vt:lpstr>Applications Element </vt:lpstr>
      <vt:lpstr>Statistics Element</vt:lpstr>
      <vt:lpstr>Problems with this Approach </vt:lpstr>
      <vt:lpstr>Alternative Approaches</vt:lpstr>
      <vt:lpstr>Summary</vt:lpstr>
    </vt:vector>
  </TitlesOfParts>
  <Company>Georgia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XML Front-End for ns-3</dc:title>
  <dc:creator>George Riley</dc:creator>
  <cp:lastModifiedBy>George Riley</cp:lastModifiedBy>
  <cp:revision>18</cp:revision>
  <dcterms:created xsi:type="dcterms:W3CDTF">2011-03-25T07:39:41Z</dcterms:created>
  <dcterms:modified xsi:type="dcterms:W3CDTF">2011-03-25T10:47:53Z</dcterms:modified>
</cp:coreProperties>
</file>