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0" r:id="rId2"/>
  </p:sldIdLst>
  <p:sldSz cx="6858000" cy="9906000" type="A4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77838" indent="-206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57263" indent="-428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435100" indent="-635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914525" indent="-857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4545"/>
    <a:srgbClr val="5A5A5A"/>
    <a:srgbClr val="717171"/>
    <a:srgbClr val="969696"/>
    <a:srgbClr val="C40C42"/>
    <a:srgbClr val="A80039"/>
    <a:srgbClr val="C44C4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192" autoAdjust="0"/>
    <p:restoredTop sz="94353" autoAdjust="0"/>
  </p:normalViewPr>
  <p:slideViewPr>
    <p:cSldViewPr snapToGrid="0">
      <p:cViewPr>
        <p:scale>
          <a:sx n="125" d="100"/>
          <a:sy n="125" d="100"/>
        </p:scale>
        <p:origin x="2874" y="-2586"/>
      </p:cViewPr>
      <p:guideLst>
        <p:guide orient="horz" pos="312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-3096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058" cy="496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94" tIns="45897" rIns="91794" bIns="45897" numCol="1" anchor="t" anchorCtr="0" compatLnSpc="1">
            <a:prstTxWarp prst="textNoShape">
              <a:avLst/>
            </a:prstTxWarp>
          </a:bodyPr>
          <a:lstStyle>
            <a:lvl1pPr defTabSz="917627"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 bwMode="auto">
          <a:xfrm>
            <a:off x="3849443" y="0"/>
            <a:ext cx="2947144" cy="496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94" tIns="45897" rIns="91794" bIns="45897" numCol="1" anchor="t" anchorCtr="0" compatLnSpc="1">
            <a:prstTxWarp prst="textNoShape">
              <a:avLst/>
            </a:prstTxWarp>
          </a:bodyPr>
          <a:lstStyle>
            <a:lvl1pPr algn="r" defTabSz="917627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153C613-535F-4926-B4F7-5F0088DB8F9D}" type="datetimeFigureOut">
              <a:rPr lang="fr-FR"/>
              <a:pPr>
                <a:defRPr/>
              </a:pPr>
              <a:t>27/02/2013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 bwMode="auto">
          <a:xfrm>
            <a:off x="0" y="9428275"/>
            <a:ext cx="2946058" cy="497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94" tIns="45897" rIns="91794" bIns="45897" numCol="1" anchor="b" anchorCtr="0" compatLnSpc="1">
            <a:prstTxWarp prst="textNoShape">
              <a:avLst/>
            </a:prstTxWarp>
          </a:bodyPr>
          <a:lstStyle>
            <a:lvl1pPr defTabSz="917627"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 bwMode="auto">
          <a:xfrm>
            <a:off x="3849443" y="9428275"/>
            <a:ext cx="2947144" cy="497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94" tIns="45897" rIns="91794" bIns="45897" numCol="1" anchor="b" anchorCtr="0" compatLnSpc="1">
            <a:prstTxWarp prst="textNoShape">
              <a:avLst/>
            </a:prstTxWarp>
          </a:bodyPr>
          <a:lstStyle>
            <a:lvl1pPr algn="r" defTabSz="917627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2367A20F-7846-4057-9CE0-44E8AED27C6D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64194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058" cy="496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94" tIns="45897" rIns="91794" bIns="45897" numCol="1" anchor="t" anchorCtr="0" compatLnSpc="1">
            <a:prstTxWarp prst="textNoShape">
              <a:avLst/>
            </a:prstTxWarp>
          </a:bodyPr>
          <a:lstStyle>
            <a:lvl1pPr defTabSz="917627"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 bwMode="auto">
          <a:xfrm>
            <a:off x="3849443" y="0"/>
            <a:ext cx="2947144" cy="496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94" tIns="45897" rIns="91794" bIns="45897" numCol="1" anchor="t" anchorCtr="0" compatLnSpc="1">
            <a:prstTxWarp prst="textNoShape">
              <a:avLst/>
            </a:prstTxWarp>
          </a:bodyPr>
          <a:lstStyle>
            <a:lvl1pPr algn="r" defTabSz="917627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9A1DA971-9675-4E3F-9A10-804CB573BD6F}" type="datetimeFigureOut">
              <a:rPr lang="fr-FR"/>
              <a:pPr>
                <a:defRPr/>
              </a:pPr>
              <a:t>27/02/2013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774" tIns="31387" rIns="62774" bIns="31387" rtlCol="0" anchor="ctr"/>
          <a:lstStyle/>
          <a:p>
            <a:pPr lvl="0"/>
            <a:endParaRPr lang="fr-BE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 bwMode="auto">
          <a:xfrm>
            <a:off x="679442" y="4714687"/>
            <a:ext cx="5438792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94" tIns="45897" rIns="91794" bIns="458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dirty="0" smtClean="0"/>
              <a:t>Cliquez pour modifier les styles du texte du masque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  <a:endParaRPr lang="fr-BE" noProof="0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xfrm>
            <a:off x="0" y="9428275"/>
            <a:ext cx="2946058" cy="497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94" tIns="45897" rIns="91794" bIns="45897" numCol="1" anchor="b" anchorCtr="0" compatLnSpc="1">
            <a:prstTxWarp prst="textNoShape">
              <a:avLst/>
            </a:prstTxWarp>
          </a:bodyPr>
          <a:lstStyle>
            <a:lvl1pPr defTabSz="917627"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 bwMode="auto">
          <a:xfrm>
            <a:off x="3849443" y="9428275"/>
            <a:ext cx="2947144" cy="497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94" tIns="45897" rIns="91794" bIns="45897" numCol="1" anchor="b" anchorCtr="0" compatLnSpc="1">
            <a:prstTxWarp prst="textNoShape">
              <a:avLst/>
            </a:prstTxWarp>
          </a:bodyPr>
          <a:lstStyle>
            <a:lvl1pPr algn="r" defTabSz="917627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EF71705F-B173-407F-8D17-3863EB8FAA39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84213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3510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394082" algn="l" defTabSz="95763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72898" algn="l" defTabSz="95763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51715" algn="l" defTabSz="95763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30531" algn="l" defTabSz="95763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71705F-B173-407F-8D17-3863EB8FAA39}" type="slidenum">
              <a:rPr lang="fr-BE" smtClean="0"/>
              <a:pPr>
                <a:defRPr/>
              </a:pPr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90720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itre Polyte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l="269" t="20290" r="13968" b="25948"/>
          <a:stretch>
            <a:fillRect/>
          </a:stretch>
        </p:blipFill>
        <p:spPr bwMode="auto">
          <a:xfrm>
            <a:off x="0" y="0"/>
            <a:ext cx="6858000" cy="9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l="269" t="20290" r="13968" b="25948"/>
          <a:stretch>
            <a:fillRect/>
          </a:stretch>
        </p:blipFill>
        <p:spPr bwMode="auto">
          <a:xfrm>
            <a:off x="0" y="9518650"/>
            <a:ext cx="685800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7"/>
          <p:cNvSpPr txBox="1"/>
          <p:nvPr userDrawn="1"/>
        </p:nvSpPr>
        <p:spPr>
          <a:xfrm>
            <a:off x="-7938" y="9566275"/>
            <a:ext cx="1673226" cy="279400"/>
          </a:xfrm>
          <a:prstGeom prst="rect">
            <a:avLst/>
          </a:prstGeom>
          <a:noFill/>
        </p:spPr>
        <p:txBody>
          <a:bodyPr lIns="95763" tIns="47882" rIns="95763" bIns="47882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Université de Mons</a:t>
            </a:r>
            <a:endParaRPr lang="fr-BE" sz="12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8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03875" y="125413"/>
            <a:ext cx="115887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7325" y="246063"/>
            <a:ext cx="12700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3"/>
          <p:cNvPicPr>
            <a:picLocks noChangeAspect="1" noChangeArrowheads="1"/>
          </p:cNvPicPr>
          <p:nvPr userDrawn="1"/>
        </p:nvPicPr>
        <p:blipFill>
          <a:blip r:embed="rId5" cstate="print"/>
          <a:srcRect l="18007" t="25482" r="61432" b="63820"/>
          <a:stretch>
            <a:fillRect/>
          </a:stretch>
        </p:blipFill>
        <p:spPr bwMode="auto">
          <a:xfrm>
            <a:off x="5494337" y="585788"/>
            <a:ext cx="1363663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635919" y="2597730"/>
            <a:ext cx="5100638" cy="441718"/>
          </a:xfrm>
        </p:spPr>
        <p:txBody>
          <a:bodyPr>
            <a:noAutofit/>
          </a:bodyPr>
          <a:lstStyle>
            <a:lvl1pPr marL="359112" indent="-359112" algn="l">
              <a:buNone/>
              <a:defRPr kumimoji="0" lang="fr-BE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54545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defRPr>
            </a:lvl1pPr>
            <a:lvl2pPr marL="478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2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Cliquez pour modifier le style des sous-titres du masque</a:t>
            </a:r>
            <a:endParaRPr lang="fr-BE" dirty="0"/>
          </a:p>
        </p:txBody>
      </p:sp>
      <p:sp>
        <p:nvSpPr>
          <p:cNvPr id="13" name="Titre 14"/>
          <p:cNvSpPr>
            <a:spLocks noGrp="1"/>
          </p:cNvSpPr>
          <p:nvPr>
            <p:ph type="title"/>
          </p:nvPr>
        </p:nvSpPr>
        <p:spPr>
          <a:xfrm>
            <a:off x="1635919" y="2172731"/>
            <a:ext cx="5122069" cy="529000"/>
          </a:xfrm>
        </p:spPr>
        <p:txBody>
          <a:bodyPr>
            <a:noAutofit/>
          </a:bodyPr>
          <a:lstStyle>
            <a:lvl1pPr algn="l">
              <a:defRPr kumimoji="0" lang="fr-BE" sz="3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defRPr>
            </a:lvl1pPr>
          </a:lstStyle>
          <a:p>
            <a:pPr lvl="0"/>
            <a:r>
              <a:rPr lang="fr-FR" dirty="0" smtClean="0"/>
              <a:t>Cliquez pour modifier le style du titre</a:t>
            </a:r>
            <a:endParaRPr lang="fr-BE" dirty="0"/>
          </a:p>
        </p:txBody>
      </p:sp>
      <p:sp>
        <p:nvSpPr>
          <p:cNvPr id="14" name="Espace réservé du contenu 2"/>
          <p:cNvSpPr>
            <a:spLocks noGrp="1"/>
          </p:cNvSpPr>
          <p:nvPr>
            <p:ph idx="12"/>
          </p:nvPr>
        </p:nvSpPr>
        <p:spPr>
          <a:xfrm>
            <a:off x="1620282" y="3377164"/>
            <a:ext cx="5115254" cy="5903783"/>
          </a:xfrm>
        </p:spPr>
        <p:txBody>
          <a:bodyPr>
            <a:normAutofit/>
          </a:bodyPr>
          <a:lstStyle>
            <a:lvl1pPr>
              <a:buFontTx/>
              <a:buNone/>
              <a:defRPr kumimoji="0" lang="fr-FR" sz="1700" b="0" i="0" u="none" strike="noStrike" kern="1200" cap="none" normalizeH="0" baseline="0" dirty="0" smtClean="0">
                <a:ln>
                  <a:noFill/>
                </a:ln>
                <a:solidFill>
                  <a:srgbClr val="454545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defRPr>
            </a:lvl1pPr>
            <a:lvl2pPr marL="189532" indent="-189532">
              <a:buClr>
                <a:srgbClr val="00ABCC"/>
              </a:buClr>
              <a:buFont typeface="Wingdings" pitchFamily="2" charset="2"/>
              <a:buChar char="§"/>
              <a:defRPr kumimoji="0" lang="fr-FR" sz="1600" b="0" i="0" u="none" strike="noStrike" kern="1200" cap="none" normalizeH="0" baseline="0" dirty="0" smtClean="0">
                <a:ln>
                  <a:noFill/>
                </a:ln>
                <a:solidFill>
                  <a:srgbClr val="454545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defRPr>
            </a:lvl2pPr>
            <a:lvl3pPr marL="468841" indent="-189532">
              <a:buClr>
                <a:srgbClr val="C44C4C"/>
              </a:buClr>
              <a:buFont typeface="Wingdings" pitchFamily="2" charset="2"/>
              <a:buChar char="§"/>
              <a:defRPr kumimoji="0" lang="fr-FR" sz="1400" b="0" i="0" u="none" strike="noStrike" kern="1200" cap="none" normalizeH="0" baseline="0" dirty="0" smtClean="0">
                <a:ln>
                  <a:noFill/>
                </a:ln>
                <a:solidFill>
                  <a:srgbClr val="454545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defRPr>
            </a:lvl3pPr>
            <a:lvl4pPr marL="748151" indent="-189532">
              <a:buClr>
                <a:schemeClr val="bg1">
                  <a:lumMod val="65000"/>
                </a:schemeClr>
              </a:buClr>
              <a:buFont typeface="Wingdings" pitchFamily="2" charset="2"/>
              <a:buChar char="§"/>
              <a:defRPr sz="1200">
                <a:solidFill>
                  <a:srgbClr val="454545"/>
                </a:solidFill>
              </a:defRPr>
            </a:lvl4pPr>
            <a:lvl5pPr marL="1037436" indent="-179556">
              <a:buFont typeface="Wingdings" pitchFamily="2" charset="2"/>
              <a:buChar char="§"/>
              <a:defRPr sz="1000">
                <a:solidFill>
                  <a:srgbClr val="454545"/>
                </a:solidFill>
              </a:defRPr>
            </a:lvl5pPr>
          </a:lstStyle>
          <a:p>
            <a:pPr lvl="0"/>
            <a:r>
              <a:rPr lang="fr-FR" noProof="0" dirty="0" smtClean="0"/>
              <a:t>Cliquez pour modifier les styles du texte du masque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17" name="Espace réservé du pied de page 1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fr-BE"/>
              <a:t>LEOS Benelux Chapter – Annual Symposium   |   5-6 November 2009, Brussels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63" tIns="47882" rIns="95763" bIns="4788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BE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63" tIns="47882" rIns="95763" bIns="478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pic>
        <p:nvPicPr>
          <p:cNvPr id="1028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 l="269" t="20290" r="13968" b="25948"/>
          <a:stretch>
            <a:fillRect/>
          </a:stretch>
        </p:blipFill>
        <p:spPr bwMode="auto">
          <a:xfrm>
            <a:off x="0" y="0"/>
            <a:ext cx="6858000" cy="9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 l="269" t="20290" r="13968" b="25948"/>
          <a:stretch>
            <a:fillRect/>
          </a:stretch>
        </p:blipFill>
        <p:spPr bwMode="auto">
          <a:xfrm>
            <a:off x="0" y="9518650"/>
            <a:ext cx="685800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>
          <a:xfrm>
            <a:off x="1671638" y="9507538"/>
            <a:ext cx="5186362" cy="398462"/>
          </a:xfrm>
          <a:prstGeom prst="rect">
            <a:avLst/>
          </a:prstGeom>
        </p:spPr>
        <p:txBody>
          <a:bodyPr vert="horz" wrap="square" lIns="95763" tIns="47882" rIns="95763" bIns="47882" numCol="1" anchor="ctr" anchorCtr="0" compatLnSpc="1">
            <a:prstTxWarp prst="textNoShape">
              <a:avLst/>
            </a:prstTxWarp>
          </a:bodyPr>
          <a:lstStyle>
            <a:lvl1pPr>
              <a:defRPr sz="1100" b="1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fr-BE"/>
              <a:t>LEOS Benelux Chapter – Annual Symposium   |   5-6 November 2009, Brussels</a:t>
            </a:r>
          </a:p>
        </p:txBody>
      </p:sp>
      <p:sp>
        <p:nvSpPr>
          <p:cNvPr id="8" name="ZoneTexte 7"/>
          <p:cNvSpPr txBox="1"/>
          <p:nvPr userDrawn="1"/>
        </p:nvSpPr>
        <p:spPr>
          <a:xfrm>
            <a:off x="-7938" y="9566275"/>
            <a:ext cx="1673226" cy="279400"/>
          </a:xfrm>
          <a:prstGeom prst="rect">
            <a:avLst/>
          </a:prstGeom>
          <a:noFill/>
        </p:spPr>
        <p:txBody>
          <a:bodyPr lIns="95763" tIns="47882" rIns="95763" bIns="47882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Université de Mons</a:t>
            </a:r>
            <a:endParaRPr lang="fr-BE" sz="12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 flipV="1">
            <a:off x="5689600" y="7775575"/>
            <a:ext cx="260350" cy="438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fr-BE" sz="4600" b="1" kern="1200" dirty="0">
          <a:solidFill>
            <a:schemeClr val="accent2"/>
          </a:solidFill>
          <a:latin typeface="Calibri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600" b="1">
          <a:solidFill>
            <a:schemeClr val="accent2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600" b="1">
          <a:solidFill>
            <a:schemeClr val="accent2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600" b="1">
          <a:solidFill>
            <a:schemeClr val="accent2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600" b="1">
          <a:solidFill>
            <a:schemeClr val="accent2"/>
          </a:solidFill>
          <a:latin typeface="Calibri" pitchFamily="34" charset="0"/>
          <a:cs typeface="Arial" charset="0"/>
        </a:defRPr>
      </a:lvl5pPr>
      <a:lvl6pPr marL="478816" algn="ctr" rtl="0" fontAlgn="base">
        <a:spcBef>
          <a:spcPct val="0"/>
        </a:spcBef>
        <a:spcAft>
          <a:spcPct val="0"/>
        </a:spcAft>
        <a:defRPr sz="4600" b="1">
          <a:solidFill>
            <a:srgbClr val="C44C4C"/>
          </a:solidFill>
          <a:latin typeface="Calibri" pitchFamily="34" charset="0"/>
          <a:cs typeface="Arial" charset="0"/>
        </a:defRPr>
      </a:lvl6pPr>
      <a:lvl7pPr marL="957633" algn="ctr" rtl="0" fontAlgn="base">
        <a:spcBef>
          <a:spcPct val="0"/>
        </a:spcBef>
        <a:spcAft>
          <a:spcPct val="0"/>
        </a:spcAft>
        <a:defRPr sz="4600" b="1">
          <a:solidFill>
            <a:srgbClr val="C44C4C"/>
          </a:solidFill>
          <a:latin typeface="Calibri" pitchFamily="34" charset="0"/>
          <a:cs typeface="Arial" charset="0"/>
        </a:defRPr>
      </a:lvl7pPr>
      <a:lvl8pPr marL="1436449" algn="ctr" rtl="0" fontAlgn="base">
        <a:spcBef>
          <a:spcPct val="0"/>
        </a:spcBef>
        <a:spcAft>
          <a:spcPct val="0"/>
        </a:spcAft>
        <a:defRPr sz="4600" b="1">
          <a:solidFill>
            <a:srgbClr val="C44C4C"/>
          </a:solidFill>
          <a:latin typeface="Calibri" pitchFamily="34" charset="0"/>
          <a:cs typeface="Arial" charset="0"/>
        </a:defRPr>
      </a:lvl8pPr>
      <a:lvl9pPr marL="1915266" algn="ctr" rtl="0" fontAlgn="base">
        <a:spcBef>
          <a:spcPct val="0"/>
        </a:spcBef>
        <a:spcAft>
          <a:spcPct val="0"/>
        </a:spcAft>
        <a:defRPr sz="4600" b="1">
          <a:solidFill>
            <a:srgbClr val="C44C4C"/>
          </a:solidFill>
          <a:latin typeface="Calibri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lang="fr-FR" sz="3400" kern="1200" dirty="0">
          <a:solidFill>
            <a:srgbClr val="808080"/>
          </a:solidFill>
          <a:latin typeface="Calibri" pitchFamily="34" charset="0"/>
          <a:ea typeface="+mn-ea"/>
          <a:cs typeface="Times New Roman" pitchFamily="18" charset="0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fr-FR" sz="2500" kern="1200" dirty="0">
          <a:solidFill>
            <a:schemeClr val="tx1"/>
          </a:solidFill>
          <a:latin typeface="Calibri" pitchFamily="34" charset="0"/>
          <a:ea typeface="+mn-ea"/>
          <a:cs typeface="Arial" pitchFamily="34" charset="0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fr-FR" sz="2100" kern="1200" dirty="0">
          <a:solidFill>
            <a:schemeClr val="tx1"/>
          </a:solidFill>
          <a:latin typeface="Calibri" pitchFamily="34" charset="0"/>
          <a:ea typeface="+mn-ea"/>
          <a:cs typeface="Arial" pitchFamily="34" charset="0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fr-BE" sz="2100" kern="1200" dirty="0">
          <a:solidFill>
            <a:schemeClr val="tx1"/>
          </a:solidFill>
          <a:latin typeface="+mn-lt"/>
          <a:ea typeface="+mn-ea"/>
          <a:cs typeface="Arial" charset="0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fr-BE" kern="1200" dirty="0">
          <a:solidFill>
            <a:schemeClr val="tx1"/>
          </a:solidFill>
          <a:latin typeface="+mn-lt"/>
          <a:ea typeface="+mn-ea"/>
          <a:cs typeface="Arial" charset="0"/>
        </a:defRPr>
      </a:lvl5pPr>
      <a:lvl6pPr marL="2633490" indent="-239408" algn="l" defTabSz="957633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307" indent="-239408" algn="l" defTabSz="957633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123" indent="-239408" algn="l" defTabSz="957633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69939" indent="-239408" algn="l" defTabSz="957633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5763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16" algn="l" defTabSz="95763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633" algn="l" defTabSz="95763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449" algn="l" defTabSz="95763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266" algn="l" defTabSz="95763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082" algn="l" defTabSz="95763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2898" algn="l" defTabSz="95763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715" algn="l" defTabSz="95763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531" algn="l" defTabSz="95763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emf"/><Relationship Id="rId5" Type="http://schemas.openxmlformats.org/officeDocument/2006/relationships/image" Target="../media/image7.png"/><Relationship Id="rId4" Type="http://schemas.openxmlformats.org/officeDocument/2006/relationships/image" Target="../media/image6.emf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2"/>
          <p:cNvSpPr>
            <a:spLocks noGrp="1"/>
          </p:cNvSpPr>
          <p:nvPr>
            <p:ph type="title"/>
          </p:nvPr>
        </p:nvSpPr>
        <p:spPr>
          <a:xfrm>
            <a:off x="1447800" y="123825"/>
            <a:ext cx="4044950" cy="828675"/>
          </a:xfrm>
        </p:spPr>
        <p:txBody>
          <a:bodyPr/>
          <a:lstStyle/>
          <a:p>
            <a:pPr algn="ctr" eaLnBrk="1" hangingPunct="1"/>
            <a:r>
              <a:rPr lang="en-US" sz="1200" dirty="0"/>
              <a:t>IEEE 802.11 transmission between two ns-3 </a:t>
            </a:r>
            <a:r>
              <a:rPr lang="en-US" sz="1200" dirty="0" smtClean="0"/>
              <a:t>applications over </a:t>
            </a:r>
            <a:r>
              <a:rPr lang="en-US" sz="1200" dirty="0"/>
              <a:t>real interfaces using </a:t>
            </a:r>
            <a:r>
              <a:rPr lang="en-US" sz="1200" dirty="0" err="1"/>
              <a:t>EmuNetDevice</a:t>
            </a:r>
            <a:endParaRPr sz="1200" dirty="0"/>
          </a:p>
        </p:txBody>
      </p:sp>
      <p:sp>
        <p:nvSpPr>
          <p:cNvPr id="5132" name="Sous-titre 1"/>
          <p:cNvSpPr>
            <a:spLocks/>
          </p:cNvSpPr>
          <p:nvPr/>
        </p:nvSpPr>
        <p:spPr bwMode="auto">
          <a:xfrm>
            <a:off x="447676" y="952500"/>
            <a:ext cx="5991224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63" tIns="47882" rIns="95763" bIns="47882"/>
          <a:lstStyle/>
          <a:p>
            <a:pPr marL="358775" indent="-358775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fr-FR" sz="1000" i="1" dirty="0" smtClean="0">
                <a:solidFill>
                  <a:srgbClr val="454545"/>
                </a:solidFill>
                <a:latin typeface="Calibri" pitchFamily="34" charset="0"/>
                <a:cs typeface="Times New Roman" pitchFamily="18" charset="0"/>
              </a:rPr>
              <a:t>Sébastien Deronne, Laurent </a:t>
            </a:r>
            <a:r>
              <a:rPr lang="fr-FR" sz="1000" i="1" dirty="0" err="1" smtClean="0">
                <a:solidFill>
                  <a:srgbClr val="454545"/>
                </a:solidFill>
                <a:latin typeface="Calibri" pitchFamily="34" charset="0"/>
                <a:cs typeface="Times New Roman" pitchFamily="18" charset="0"/>
              </a:rPr>
              <a:t>Salingros</a:t>
            </a:r>
            <a:r>
              <a:rPr lang="fr-FR" sz="1000" i="1" dirty="0" smtClean="0">
                <a:solidFill>
                  <a:srgbClr val="454545"/>
                </a:solidFill>
                <a:latin typeface="Calibri" pitchFamily="34" charset="0"/>
                <a:cs typeface="Times New Roman" pitchFamily="18" charset="0"/>
              </a:rPr>
              <a:t>, Véronique </a:t>
            </a:r>
            <a:r>
              <a:rPr lang="fr-FR" sz="1000" i="1" dirty="0" err="1" smtClean="0">
                <a:solidFill>
                  <a:srgbClr val="454545"/>
                </a:solidFill>
                <a:latin typeface="Calibri" pitchFamily="34" charset="0"/>
                <a:cs typeface="Times New Roman" pitchFamily="18" charset="0"/>
              </a:rPr>
              <a:t>Moeyaert</a:t>
            </a:r>
            <a:r>
              <a:rPr lang="fr-FR" sz="1000" i="1" dirty="0" smtClean="0">
                <a:solidFill>
                  <a:srgbClr val="454545"/>
                </a:solidFill>
                <a:latin typeface="Calibri" pitchFamily="34" charset="0"/>
                <a:cs typeface="Times New Roman" pitchFamily="18" charset="0"/>
              </a:rPr>
              <a:t> and Sébastien Bette </a:t>
            </a:r>
          </a:p>
          <a:p>
            <a:pPr marL="358775" indent="-358775" algn="ctr">
              <a:lnSpc>
                <a:spcPct val="80000"/>
              </a:lnSpc>
              <a:spcBef>
                <a:spcPct val="20000"/>
              </a:spcBef>
            </a:pPr>
            <a:r>
              <a:rPr lang="fr-FR" sz="1000" i="1" dirty="0" err="1" smtClean="0">
                <a:solidFill>
                  <a:srgbClr val="454545"/>
                </a:solidFill>
                <a:latin typeface="Calibri" pitchFamily="34" charset="0"/>
                <a:cs typeface="Times New Roman" pitchFamily="18" charset="0"/>
              </a:rPr>
              <a:t>University</a:t>
            </a:r>
            <a:r>
              <a:rPr lang="fr-FR" sz="1000" i="1" dirty="0" smtClean="0">
                <a:solidFill>
                  <a:srgbClr val="454545"/>
                </a:solidFill>
                <a:latin typeface="Calibri" pitchFamily="34" charset="0"/>
                <a:cs typeface="Times New Roman" pitchFamily="18" charset="0"/>
              </a:rPr>
              <a:t> of Mons</a:t>
            </a:r>
            <a:r>
              <a:rPr lang="fr-FR" sz="1000" i="1" dirty="0">
                <a:solidFill>
                  <a:srgbClr val="454545"/>
                </a:solidFill>
                <a:latin typeface="Calibri" pitchFamily="34" charset="0"/>
                <a:cs typeface="Times New Roman" pitchFamily="18" charset="0"/>
              </a:rPr>
              <a:t>, </a:t>
            </a:r>
            <a:r>
              <a:rPr lang="en-GB" sz="1000" i="1" dirty="0">
                <a:solidFill>
                  <a:srgbClr val="454545"/>
                </a:solidFill>
                <a:latin typeface="Calibri" pitchFamily="34" charset="0"/>
                <a:cs typeface="Times New Roman" pitchFamily="18" charset="0"/>
              </a:rPr>
              <a:t>Faculty of </a:t>
            </a:r>
            <a:r>
              <a:rPr lang="en-GB" sz="1000" i="1" dirty="0" smtClean="0">
                <a:solidFill>
                  <a:srgbClr val="454545"/>
                </a:solidFill>
                <a:latin typeface="Calibri" pitchFamily="34" charset="0"/>
                <a:cs typeface="Times New Roman" pitchFamily="18" charset="0"/>
              </a:rPr>
              <a:t>Engineering</a:t>
            </a:r>
            <a:r>
              <a:rPr lang="en-GB" sz="1000" i="1" dirty="0">
                <a:solidFill>
                  <a:srgbClr val="454545"/>
                </a:solidFill>
                <a:latin typeface="Calibri" pitchFamily="34" charset="0"/>
                <a:cs typeface="Times New Roman" pitchFamily="18" charset="0"/>
              </a:rPr>
              <a:t>,</a:t>
            </a:r>
            <a:r>
              <a:rPr lang="fr-FR" sz="1000" i="1" dirty="0">
                <a:solidFill>
                  <a:srgbClr val="454545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GB" sz="1000" i="1" dirty="0">
                <a:solidFill>
                  <a:srgbClr val="454545"/>
                </a:solidFill>
                <a:latin typeface="Calibri" pitchFamily="34" charset="0"/>
                <a:cs typeface="Times New Roman" pitchFamily="18" charset="0"/>
              </a:rPr>
              <a:t>Electromagnetism and Telecommunication </a:t>
            </a:r>
            <a:r>
              <a:rPr lang="en-GB" sz="1000" i="1" dirty="0" smtClean="0">
                <a:solidFill>
                  <a:srgbClr val="454545"/>
                </a:solidFill>
                <a:latin typeface="Calibri" pitchFamily="34" charset="0"/>
                <a:cs typeface="Times New Roman" pitchFamily="18" charset="0"/>
              </a:rPr>
              <a:t>Department</a:t>
            </a:r>
            <a:endParaRPr lang="fr-FR" sz="1000" i="1" dirty="0" smtClean="0">
              <a:solidFill>
                <a:srgbClr val="454545"/>
              </a:solidFill>
              <a:latin typeface="Calibri" pitchFamily="34" charset="0"/>
              <a:cs typeface="Times New Roman" pitchFamily="18" charset="0"/>
            </a:endParaRPr>
          </a:p>
          <a:p>
            <a:pPr marL="358775" indent="-358775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fr-FR" sz="1000" i="1" dirty="0" smtClean="0">
                <a:solidFill>
                  <a:srgbClr val="454545"/>
                </a:solidFill>
                <a:latin typeface="Calibri" pitchFamily="34" charset="0"/>
                <a:cs typeface="Times New Roman" pitchFamily="18" charset="0"/>
              </a:rPr>
              <a:t>sebastien.deronne@umons.ac.be</a:t>
            </a:r>
            <a:endParaRPr lang="fr-FR" sz="1000" i="1" dirty="0">
              <a:solidFill>
                <a:srgbClr val="454545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3"/>
          </p:nvPr>
        </p:nvSpPr>
        <p:spPr>
          <a:xfrm>
            <a:off x="1720219" y="9507538"/>
            <a:ext cx="5186362" cy="398462"/>
          </a:xfrm>
        </p:spPr>
        <p:txBody>
          <a:bodyPr/>
          <a:lstStyle/>
          <a:p>
            <a:pPr algn="ctr">
              <a:defRPr/>
            </a:pPr>
            <a:r>
              <a:rPr lang="en-GB" sz="1400" b="0" dirty="0"/>
              <a:t>Workshop on ns-3 (WNS3) </a:t>
            </a:r>
            <a:r>
              <a:rPr lang="en-US" sz="1400" b="0" dirty="0" smtClean="0"/>
              <a:t>   </a:t>
            </a:r>
            <a:r>
              <a:rPr lang="en-US" sz="1400" b="0" dirty="0"/>
              <a:t>|   </a:t>
            </a:r>
            <a:r>
              <a:rPr lang="en-US" sz="1400" b="0" dirty="0" smtClean="0"/>
              <a:t>5 March 2013, Cannes (France)</a:t>
            </a:r>
            <a:endParaRPr lang="en-US" b="0" dirty="0"/>
          </a:p>
        </p:txBody>
      </p:sp>
      <p:sp>
        <p:nvSpPr>
          <p:cNvPr id="11" name="ZoneTexte 10"/>
          <p:cNvSpPr txBox="1"/>
          <p:nvPr/>
        </p:nvSpPr>
        <p:spPr>
          <a:xfrm>
            <a:off x="2552700" y="6286500"/>
            <a:ext cx="3365500" cy="156845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fr-BE" sz="2800" b="0" i="0" u="none" strike="noStrike" kern="1200" cap="none" spc="0" normalizeH="0" baseline="0" noProof="0" dirty="0" smtClean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1448" y="4978201"/>
            <a:ext cx="2940052" cy="685292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fr-BE" sz="2800" b="0" i="0" u="none" strike="noStrike" kern="1200" cap="none" spc="0" normalizeH="0" baseline="0" noProof="0" dirty="0" smtClean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21" name="Picture 21" descr="D:\Rapport d'activités FRIA (1ére année)\pictures\FNR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1" y="907432"/>
            <a:ext cx="565509" cy="352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183172" y="7420895"/>
            <a:ext cx="6538480" cy="11776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" name="Snip Diagonal Corner Rectangle 7"/>
          <p:cNvSpPr/>
          <p:nvPr/>
        </p:nvSpPr>
        <p:spPr>
          <a:xfrm>
            <a:off x="492990" y="1682196"/>
            <a:ext cx="2629557" cy="200573"/>
          </a:xfrm>
          <a:prstGeom prst="snip2Diag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600" dirty="0" smtClean="0"/>
              <a:t>I. Introduction</a:t>
            </a:r>
            <a:endParaRPr lang="fr-BE" sz="1600" dirty="0"/>
          </a:p>
        </p:txBody>
      </p:sp>
      <p:sp>
        <p:nvSpPr>
          <p:cNvPr id="28" name="Rectangle 27"/>
          <p:cNvSpPr/>
          <p:nvPr/>
        </p:nvSpPr>
        <p:spPr>
          <a:xfrm>
            <a:off x="405440" y="2035122"/>
            <a:ext cx="2898779" cy="1934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800" u="sng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Objective</a:t>
            </a:r>
            <a:r>
              <a:rPr lang="en-US" sz="800" dirty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: </a:t>
            </a: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control </a:t>
            </a:r>
            <a:r>
              <a:rPr lang="en-US" sz="800" dirty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all the parameters used by the Internet protocol </a:t>
            </a: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stack and tune </a:t>
            </a:r>
            <a:r>
              <a:rPr lang="en-US" sz="800" dirty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the IEEE 802.11 </a:t>
            </a: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standard parameters.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800" u="sng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Tool</a:t>
            </a:r>
            <a:r>
              <a:rPr lang="en-US" sz="8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: ns-3 </a:t>
            </a:r>
            <a:r>
              <a:rPr lang="en-US" sz="800" dirty="0" err="1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EmuNetDevice</a:t>
            </a:r>
            <a:r>
              <a:rPr lang="en-US" sz="800" dirty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 module to inject </a:t>
            </a:r>
            <a:r>
              <a:rPr lang="en-US" sz="8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traffic </a:t>
            </a:r>
            <a:r>
              <a:rPr lang="en-US" sz="800" dirty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on real network </a:t>
            </a:r>
            <a:r>
              <a:rPr lang="en-US" sz="8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interfaces.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  <a:ea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800" b="1" dirty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→ </a:t>
            </a:r>
            <a:r>
              <a:rPr lang="en-US" sz="800" b="1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Communication </a:t>
            </a:r>
            <a:r>
              <a:rPr lang="en-US" sz="800" b="1" dirty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over a real Wi-Fi transmission using ns-3 </a:t>
            </a:r>
            <a:r>
              <a:rPr lang="en-US" sz="800" b="1" dirty="0" err="1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EmuNetDevice</a:t>
            </a:r>
            <a:r>
              <a:rPr lang="en-US" sz="800" b="1" dirty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 (Figure 1</a:t>
            </a:r>
            <a:r>
              <a:rPr lang="en-US" sz="800" b="1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).</a:t>
            </a:r>
            <a:endParaRPr lang="en-US" sz="800" b="1" dirty="0">
              <a:solidFill>
                <a:schemeClr val="tx1"/>
              </a:solidFill>
              <a:ea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  <a:ea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800" dirty="0" smtClean="0">
              <a:solidFill>
                <a:schemeClr val="tx1"/>
              </a:solidFill>
              <a:ea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  <a:ea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  <a:ea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800" dirty="0" smtClean="0">
              <a:solidFill>
                <a:schemeClr val="tx1"/>
              </a:solidFill>
              <a:ea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  <a:ea typeface="Times New Roman" pitchFamily="18" charset="0"/>
              <a:cs typeface="Times New Roman" pitchFamily="18" charset="0"/>
            </a:endParaRPr>
          </a:p>
          <a:p>
            <a:pPr algn="just"/>
            <a:endParaRPr lang="en-US" sz="800" dirty="0">
              <a:solidFill>
                <a:schemeClr val="tx1"/>
              </a:solidFill>
              <a:ea typeface="Times New Roman" pitchFamily="18" charset="0"/>
              <a:cs typeface="Times New Roman" pitchFamily="18" charset="0"/>
            </a:endParaRPr>
          </a:p>
          <a:p>
            <a:pPr algn="just"/>
            <a:endParaRPr lang="en-US" sz="800" dirty="0" smtClean="0">
              <a:solidFill>
                <a:schemeClr val="tx1"/>
              </a:solidFill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/>
          <a:srcRect t="75647"/>
          <a:stretch/>
        </p:blipFill>
        <p:spPr>
          <a:xfrm>
            <a:off x="541795" y="4450556"/>
            <a:ext cx="2429869" cy="435822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205752" y="4874938"/>
            <a:ext cx="3077369" cy="147605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342900" indent="-342900" algn="ctr" eaLnBrk="0" hangingPunct="0"/>
            <a:r>
              <a:rPr lang="en-US" sz="500" b="1" i="1" dirty="0"/>
              <a:t>Figure </a:t>
            </a:r>
            <a:r>
              <a:rPr lang="en-US" sz="500" b="1" i="1" dirty="0" smtClean="0"/>
              <a:t>1 </a:t>
            </a:r>
            <a:r>
              <a:rPr lang="en-US" sz="500" b="1" i="1" dirty="0"/>
              <a:t>-</a:t>
            </a:r>
            <a:r>
              <a:rPr lang="en-US" sz="500" b="1" i="1" dirty="0" smtClean="0"/>
              <a:t> </a:t>
            </a:r>
            <a:r>
              <a:rPr lang="en-US" sz="500" b="1" i="1" dirty="0"/>
              <a:t>802.11 wireless testbed piloted by ns-3.</a:t>
            </a:r>
            <a:endParaRPr kumimoji="0" lang="fr-BE" b="1" i="1" u="none" strike="noStrike" kern="1200" cap="none" spc="0" normalizeH="0" baseline="0" noProof="0" dirty="0" smtClean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538211" y="8918097"/>
            <a:ext cx="3010227" cy="4719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 indent="-171450" algn="just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Real 802.11 </a:t>
            </a:r>
            <a:r>
              <a:rPr lang="en-US" sz="800" dirty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wireless transmission to establish a </a:t>
            </a: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communication </a:t>
            </a:r>
            <a:r>
              <a:rPr lang="en-US" sz="800" dirty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between two </a:t>
            </a: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ns-3 </a:t>
            </a:r>
            <a:r>
              <a:rPr lang="en-US" sz="800" dirty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applications</a:t>
            </a: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180000" indent="-171450" algn="just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Modification </a:t>
            </a:r>
            <a:r>
              <a:rPr lang="en-US" sz="800" dirty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of any parameter of the protocol </a:t>
            </a: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stack.</a:t>
            </a:r>
            <a:endParaRPr lang="en-US" sz="800" dirty="0">
              <a:solidFill>
                <a:schemeClr val="tx1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180000" indent="-171450" algn="just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Open </a:t>
            </a:r>
            <a:r>
              <a:rPr lang="en-US" sz="800" dirty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source wireless drivers to tune all Wi-Fi parameters.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553678" y="7703699"/>
            <a:ext cx="2994760" cy="8373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Simulation and experimental results are very close!</a:t>
            </a:r>
            <a:r>
              <a:rPr lang="en-US" sz="800" dirty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Difference comes from average back-off value used by manufacturer.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800" dirty="0" smtClean="0">
              <a:solidFill>
                <a:schemeClr val="tx1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In simulation, </a:t>
            </a:r>
            <a:r>
              <a:rPr lang="en-US" sz="800" dirty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average back-off value </a:t>
            </a: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is based on the standard:</a:t>
            </a:r>
          </a:p>
          <a:p>
            <a:pPr marL="360000" lvl="1" indent="-171450" algn="just">
              <a:buFont typeface="Wingdings" panose="05000000000000000000" pitchFamily="2" charset="2"/>
              <a:buChar char="Ø"/>
            </a:pPr>
            <a:r>
              <a:rPr lang="en-US" sz="700" dirty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Average IEEE 802.11b standard back-off: </a:t>
            </a:r>
            <a:r>
              <a:rPr lang="en-US" sz="700" u="sng" dirty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310 µs</a:t>
            </a:r>
            <a:r>
              <a:rPr lang="en-US" sz="7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360000" lvl="1" indent="-171450" algn="just">
              <a:buFont typeface="Wingdings" panose="05000000000000000000" pitchFamily="2" charset="2"/>
              <a:buChar char="Ø"/>
            </a:pPr>
            <a:endParaRPr lang="en-US" sz="800" dirty="0" smtClean="0">
              <a:solidFill>
                <a:schemeClr val="tx1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We measured the average back-off value from pcap traces:</a:t>
            </a:r>
          </a:p>
          <a:p>
            <a:pPr marL="360000" lvl="1" indent="-171450" algn="just">
              <a:buFont typeface="Wingdings" panose="05000000000000000000" pitchFamily="2" charset="2"/>
              <a:buChar char="Ø"/>
            </a:pPr>
            <a:r>
              <a:rPr lang="en-US" sz="7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Average back-off value in our experimental system:  </a:t>
            </a:r>
            <a:r>
              <a:rPr lang="en-US" sz="700" u="sng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276 µs</a:t>
            </a:r>
            <a:r>
              <a:rPr lang="en-US" sz="7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556193" y="6756412"/>
            <a:ext cx="2934993" cy="2679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Compare testbed measurements with ns-3 </a:t>
            </a:r>
            <a:r>
              <a:rPr lang="en-US" sz="800" dirty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simulation results </a:t>
            </a: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obtained under </a:t>
            </a:r>
            <a:r>
              <a:rPr lang="en-US" sz="800" dirty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the same </a:t>
            </a: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conditions:</a:t>
            </a:r>
            <a:endParaRPr lang="en-US" sz="700" dirty="0" smtClean="0">
              <a:solidFill>
                <a:schemeClr val="tx1"/>
              </a:solidFill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05440" y="5475603"/>
            <a:ext cx="2961931" cy="10363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800" b="1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IEEE 802.11 wireless cards:</a:t>
            </a:r>
          </a:p>
          <a:p>
            <a:pPr marL="360000" lvl="1" indent="-171450" algn="just">
              <a:buFont typeface="Wingdings" panose="05000000000000000000" pitchFamily="2" charset="2"/>
              <a:buChar char="ü"/>
            </a:pP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Wireless cards entirely supported by the Linux kernel.</a:t>
            </a:r>
          </a:p>
          <a:p>
            <a:pPr marL="360000" lvl="1" indent="-171450" algn="just">
              <a:buFont typeface="Wingdings" panose="05000000000000000000" pitchFamily="2" charset="2"/>
              <a:buChar char="ü"/>
            </a:pP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Open source driver to access to the internal variables.</a:t>
            </a:r>
          </a:p>
          <a:p>
            <a:pPr marL="360000" lvl="1" indent="-171450" algn="just">
              <a:buFont typeface="Wingdings" panose="05000000000000000000" pitchFamily="2" charset="2"/>
              <a:buChar char="ü"/>
            </a:pP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Atheros drivers:</a:t>
            </a:r>
          </a:p>
          <a:p>
            <a:pPr marL="720000" lvl="2" indent="-171450" algn="just">
              <a:buFont typeface="Wingdings" panose="05000000000000000000" pitchFamily="2" charset="2"/>
              <a:buChar char="Ø"/>
            </a:pPr>
            <a:r>
              <a:rPr lang="en-US" sz="7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Ath5k: IEEE 802.11a/b/g</a:t>
            </a:r>
          </a:p>
          <a:p>
            <a:pPr marL="720000" lvl="2" indent="-171450" algn="just">
              <a:buFont typeface="Wingdings" panose="05000000000000000000" pitchFamily="2" charset="2"/>
              <a:buChar char="Ø"/>
            </a:pPr>
            <a:r>
              <a:rPr lang="en-US" sz="7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Ath9k: IEEE 802.11a/b/g/n</a:t>
            </a:r>
          </a:p>
          <a:p>
            <a:pPr marL="360000" lvl="1" indent="-171450" algn="just">
              <a:buFont typeface="Wingdings" panose="05000000000000000000" pitchFamily="2" charset="2"/>
              <a:buChar char="ü"/>
            </a:pP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Cards using the Atheros chipset: D-Link DWA-520 and DWA-547.</a:t>
            </a:r>
          </a:p>
          <a:p>
            <a:pPr marL="360000" lvl="1" indent="-171450" algn="just">
              <a:buFont typeface="Arial" panose="020B0604020202020204" pitchFamily="34" charset="0"/>
              <a:buChar char="•"/>
            </a:pPr>
            <a:endParaRPr lang="en-US" sz="800" dirty="0" smtClean="0">
              <a:solidFill>
                <a:schemeClr val="tx1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800" b="1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Raw socket: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96413" y="9242473"/>
            <a:ext cx="3077369" cy="147605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342900" indent="-342900" algn="ctr" eaLnBrk="0" hangingPunct="0"/>
            <a:r>
              <a:rPr lang="en-US" sz="500" b="1" i="1" dirty="0"/>
              <a:t>Figure 2</a:t>
            </a:r>
            <a:r>
              <a:rPr lang="en-US" sz="500" b="1" i="1" dirty="0" smtClean="0"/>
              <a:t> - Packet </a:t>
            </a:r>
            <a:r>
              <a:rPr lang="en-US" sz="500" b="1" i="1" dirty="0"/>
              <a:t>reception process used by the </a:t>
            </a:r>
            <a:r>
              <a:rPr lang="en-US" sz="500" b="1" i="1" dirty="0" smtClean="0"/>
              <a:t>operating system.</a:t>
            </a:r>
            <a:endParaRPr kumimoji="0" lang="fr-BE" b="1" i="1" u="none" strike="noStrike" kern="1200" cap="none" spc="0" normalizeH="0" baseline="0" noProof="0" dirty="0" smtClean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0482" y="4184854"/>
            <a:ext cx="2318397" cy="686113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3805377" y="4839602"/>
            <a:ext cx="2633523" cy="233289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342900" indent="-342900" algn="ctr" eaLnBrk="0" hangingPunct="0"/>
            <a:r>
              <a:rPr lang="en-US" sz="500" b="1" i="1" dirty="0"/>
              <a:t>Figure </a:t>
            </a:r>
            <a:r>
              <a:rPr lang="en-US" sz="500" b="1" i="1" dirty="0" smtClean="0"/>
              <a:t>3 </a:t>
            </a:r>
            <a:r>
              <a:rPr lang="en-US" sz="500" b="1" i="1" dirty="0"/>
              <a:t>- </a:t>
            </a:r>
            <a:r>
              <a:rPr lang="en-US" sz="500" b="1" i="1" dirty="0" smtClean="0"/>
              <a:t>Competition </a:t>
            </a:r>
            <a:r>
              <a:rPr lang="en-US" sz="500" b="1" i="1" dirty="0"/>
              <a:t>between RST and ACK responses respectively sent by Linux and ns-3 after the reception of a TCP SYN packet.</a:t>
            </a:r>
            <a:endParaRPr kumimoji="0" lang="fr-BE" b="1" i="1" u="none" strike="noStrike" kern="1200" cap="none" spc="0" normalizeH="0" baseline="0" noProof="0" dirty="0" smtClean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538211" y="1729973"/>
            <a:ext cx="3059387" cy="23671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 lvl="1" indent="-171450" algn="just">
              <a:buFont typeface="Wingdings" panose="05000000000000000000" pitchFamily="2" charset="2"/>
              <a:buChar char="ü"/>
            </a:pP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Raw socket enables ns-3 to send/receive packets directly to/from the wireless card, without being </a:t>
            </a:r>
            <a:r>
              <a:rPr lang="en-US" sz="800" dirty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encapsulated by the Linux TCP/IP </a:t>
            </a: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stack (Figure 2).</a:t>
            </a:r>
          </a:p>
          <a:p>
            <a:pPr marL="360000" lvl="1" indent="-171450" algn="just">
              <a:buFont typeface="Wingdings" panose="05000000000000000000" pitchFamily="2" charset="2"/>
              <a:buChar char="ü"/>
            </a:pPr>
            <a:r>
              <a:rPr lang="en-US" sz="800" dirty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Once a packet is received on the wireless interface, it </a:t>
            </a: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will be </a:t>
            </a:r>
            <a:r>
              <a:rPr lang="en-US" sz="800" dirty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sent to both the corresponding application and the </a:t>
            </a: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Raw Socket.</a:t>
            </a:r>
          </a:p>
          <a:p>
            <a:pPr marL="360000" lvl="1" indent="-171450" algn="just">
              <a:buFont typeface="Wingdings" panose="05000000000000000000" pitchFamily="2" charset="2"/>
              <a:buChar char="ü"/>
            </a:pP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Open a Raw Socket in ns-3 using </a:t>
            </a:r>
            <a:r>
              <a:rPr lang="en-US" sz="800" dirty="0" err="1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EmuNetDevice</a:t>
            </a: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360000" lvl="1" indent="-171450" algn="just">
              <a:buFont typeface="Arial" panose="020B0604020202020204" pitchFamily="34" charset="0"/>
              <a:buChar char="•"/>
            </a:pPr>
            <a:endParaRPr lang="en-US" sz="800" dirty="0" smtClean="0">
              <a:solidFill>
                <a:schemeClr val="tx1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360000" lvl="1" indent="-171450" algn="just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360000" lvl="1" indent="-171450" algn="just">
              <a:buFont typeface="Arial" panose="020B0604020202020204" pitchFamily="34" charset="0"/>
              <a:buChar char="•"/>
            </a:pPr>
            <a:endParaRPr lang="en-US" sz="800" dirty="0" smtClean="0">
              <a:solidFill>
                <a:schemeClr val="tx1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360000" lvl="1" indent="-171450" algn="just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188550" lvl="1" indent="0" algn="just"/>
            <a:endParaRPr lang="en-US" sz="800" dirty="0" smtClean="0">
              <a:solidFill>
                <a:schemeClr val="tx1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Firewall configuration:</a:t>
            </a:r>
          </a:p>
          <a:p>
            <a:pPr marL="360000" lvl="1" indent="-171450" algn="just">
              <a:buFont typeface="Wingdings" panose="05000000000000000000" pitchFamily="2" charset="2"/>
              <a:buChar char="ü"/>
            </a:pPr>
            <a:r>
              <a:rPr lang="en-US" sz="800" dirty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A </a:t>
            </a: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received TCP packet is </a:t>
            </a:r>
            <a:r>
              <a:rPr lang="en-US" sz="800" dirty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forwarded to both:</a:t>
            </a:r>
          </a:p>
          <a:p>
            <a:pPr marL="602162" lvl="2" indent="-171450" algn="just">
              <a:buFont typeface="Wingdings" panose="05000000000000000000" pitchFamily="2" charset="2"/>
              <a:buChar char="Ø"/>
            </a:pP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ns-3: TCP port open.</a:t>
            </a:r>
          </a:p>
          <a:p>
            <a:pPr marL="602162" lvl="2" indent="-171450" algn="just">
              <a:buFont typeface="Wingdings" panose="05000000000000000000" pitchFamily="2" charset="2"/>
              <a:buChar char="Ø"/>
            </a:pP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Linux protocol stack: TCP port close.</a:t>
            </a:r>
          </a:p>
          <a:p>
            <a:pPr marL="360000" lvl="1" indent="-171450" algn="just">
              <a:buFont typeface="Wingdings" panose="05000000000000000000" pitchFamily="2" charset="2"/>
              <a:buChar char="ü"/>
            </a:pPr>
            <a:r>
              <a:rPr lang="en-US" sz="800" dirty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Linux </a:t>
            </a: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replies </a:t>
            </a:r>
            <a:r>
              <a:rPr lang="en-US" sz="800" dirty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with a RST packet to indicate to the sender that the port he is trying to contact is </a:t>
            </a: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close (Figure 3).</a:t>
            </a:r>
          </a:p>
          <a:p>
            <a:pPr marL="360000" lvl="1" indent="-171450" algn="just">
              <a:buFont typeface="Arial" panose="020B0604020202020204" pitchFamily="34" charset="0"/>
              <a:buChar char="•"/>
            </a:pPr>
            <a:endParaRPr lang="en-US" sz="800" dirty="0" smtClean="0">
              <a:solidFill>
                <a:schemeClr val="tx1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430712" lvl="2" indent="0" algn="just"/>
            <a:r>
              <a:rPr lang="en-US" sz="800" b="1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→ </a:t>
            </a:r>
            <a:r>
              <a:rPr lang="en-US" sz="800" b="1" dirty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TCP </a:t>
            </a:r>
            <a:r>
              <a:rPr lang="en-US" sz="800" b="1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connection </a:t>
            </a:r>
            <a:r>
              <a:rPr lang="en-US" sz="800" b="1" dirty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initialization </a:t>
            </a:r>
            <a:r>
              <a:rPr lang="en-US" sz="800" b="1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fails!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556193" y="5457330"/>
            <a:ext cx="3059387" cy="772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 lvl="1" indent="-171450" algn="just">
              <a:buFont typeface="Wingdings" panose="05000000000000000000" pitchFamily="2" charset="2"/>
              <a:buChar char="ü"/>
            </a:pP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Filter TCP SYN </a:t>
            </a:r>
            <a:r>
              <a:rPr lang="en-US" sz="800" dirty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RST segments thanks to the </a:t>
            </a: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Linux NetFilter firewall: only SYN ACK packets are sent.</a:t>
            </a:r>
          </a:p>
          <a:p>
            <a:pPr marL="360000" lvl="1" indent="-171450" algn="just">
              <a:buFont typeface="Arial" panose="020B0604020202020204" pitchFamily="34" charset="0"/>
              <a:buChar char="•"/>
            </a:pPr>
            <a:endParaRPr lang="en-US" sz="800" b="1" dirty="0">
              <a:solidFill>
                <a:schemeClr val="tx1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360000" lvl="2" indent="0" algn="just"/>
            <a:r>
              <a:rPr lang="en-US" sz="800" b="1" dirty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→ TCP connection initialization </a:t>
            </a:r>
            <a:r>
              <a:rPr lang="en-US" sz="800" b="1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succeed!</a:t>
            </a:r>
          </a:p>
          <a:p>
            <a:pPr marL="360000" lvl="2" indent="0" algn="just"/>
            <a:endParaRPr lang="en-US" sz="800" b="1" dirty="0" smtClean="0">
              <a:solidFill>
                <a:schemeClr val="tx1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360000" lvl="1" indent="-171450" algn="just">
              <a:buFont typeface="Wingdings" panose="05000000000000000000" pitchFamily="2" charset="2"/>
              <a:buChar char="ü"/>
            </a:pP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Same problem when </a:t>
            </a:r>
            <a:r>
              <a:rPr lang="en-US" sz="800" dirty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an UDP packet arrives on a </a:t>
            </a: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close port</a:t>
            </a:r>
            <a:r>
              <a:rPr lang="en-US" sz="800" dirty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where Linux replies with an "ICMP </a:t>
            </a:r>
            <a:r>
              <a:rPr lang="en-US" sz="800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Port Unreachable“ packet.</a:t>
            </a:r>
          </a:p>
          <a:p>
            <a:pPr marL="360000" lvl="1" indent="-171450" algn="just">
              <a:buFont typeface="Arial" panose="020B0604020202020204" pitchFamily="34" charset="0"/>
              <a:buChar char="•"/>
            </a:pPr>
            <a:endParaRPr lang="en-US" sz="800" b="1" dirty="0" smtClean="0">
              <a:solidFill>
                <a:schemeClr val="tx1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360000" lvl="1" indent="0" algn="just"/>
            <a:r>
              <a:rPr lang="en-US" sz="800" b="1" dirty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→ </a:t>
            </a:r>
            <a:r>
              <a:rPr lang="en-US" sz="800" b="1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filter </a:t>
            </a:r>
            <a:r>
              <a:rPr lang="en-US" sz="800" b="1" dirty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ICMP Port </a:t>
            </a:r>
            <a:r>
              <a:rPr lang="en-US" sz="800" b="1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Unreachable packets!</a:t>
            </a:r>
            <a:endParaRPr lang="en-US" sz="800" b="1" dirty="0">
              <a:solidFill>
                <a:schemeClr val="tx1"/>
              </a:solidFill>
              <a:ea typeface="Times New Roman" pitchFamily="18" charset="0"/>
              <a:cs typeface="Times New Roman" pitchFamily="18" charset="0"/>
            </a:endParaRPr>
          </a:p>
          <a:p>
            <a:pPr marL="360000" lvl="1" indent="-171450" algn="just">
              <a:buFont typeface="Arial" panose="020B0604020202020204" pitchFamily="34" charset="0"/>
              <a:buChar char="•"/>
            </a:pPr>
            <a:endParaRPr lang="en-US" sz="800" b="1" dirty="0">
              <a:solidFill>
                <a:schemeClr val="tx1"/>
              </a:solidFill>
              <a:latin typeface="+mj-lt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63649" y="2553129"/>
            <a:ext cx="2481259" cy="456757"/>
          </a:xfrm>
          <a:prstGeom prst="rect">
            <a:avLst/>
          </a:prstGeom>
        </p:spPr>
      </p:pic>
      <p:sp>
        <p:nvSpPr>
          <p:cNvPr id="31" name="Snip Diagonal Corner Rectangle 30"/>
          <p:cNvSpPr/>
          <p:nvPr/>
        </p:nvSpPr>
        <p:spPr>
          <a:xfrm>
            <a:off x="492990" y="5162613"/>
            <a:ext cx="2629557" cy="200573"/>
          </a:xfrm>
          <a:prstGeom prst="snip2Diag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600" dirty="0" smtClean="0"/>
              <a:t>II. </a:t>
            </a:r>
            <a:r>
              <a:rPr lang="fr-BE" sz="1600" dirty="0" err="1" smtClean="0"/>
              <a:t>Experimental</a:t>
            </a:r>
            <a:r>
              <a:rPr lang="fr-BE" sz="1600" dirty="0" smtClean="0"/>
              <a:t> system</a:t>
            </a:r>
            <a:endParaRPr lang="fr-BE" sz="1600" dirty="0"/>
          </a:p>
        </p:txBody>
      </p:sp>
      <p:sp>
        <p:nvSpPr>
          <p:cNvPr id="34" name="Snip Diagonal Corner Rectangle 33"/>
          <p:cNvSpPr/>
          <p:nvPr/>
        </p:nvSpPr>
        <p:spPr>
          <a:xfrm>
            <a:off x="3715352" y="6519789"/>
            <a:ext cx="2629557" cy="200573"/>
          </a:xfrm>
          <a:prstGeom prst="snip2Diag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600" dirty="0" smtClean="0"/>
              <a:t>III. </a:t>
            </a:r>
            <a:r>
              <a:rPr lang="fr-BE" sz="1600" dirty="0" err="1" smtClean="0"/>
              <a:t>Measurements</a:t>
            </a:r>
            <a:endParaRPr lang="fr-BE" sz="1600" dirty="0"/>
          </a:p>
        </p:txBody>
      </p:sp>
      <p:sp>
        <p:nvSpPr>
          <p:cNvPr id="40" name="Snip Diagonal Corner Rectangle 39"/>
          <p:cNvSpPr/>
          <p:nvPr/>
        </p:nvSpPr>
        <p:spPr>
          <a:xfrm>
            <a:off x="3715352" y="8665847"/>
            <a:ext cx="2629557" cy="200573"/>
          </a:xfrm>
          <a:prstGeom prst="snip2Diag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600" dirty="0" smtClean="0"/>
              <a:t>IV. Conclusion</a:t>
            </a:r>
            <a:endParaRPr lang="fr-BE" sz="1600" dirty="0"/>
          </a:p>
        </p:txBody>
      </p:sp>
      <p:sp>
        <p:nvSpPr>
          <p:cNvPr id="4" name="Rectangle 3"/>
          <p:cNvSpPr/>
          <p:nvPr/>
        </p:nvSpPr>
        <p:spPr>
          <a:xfrm>
            <a:off x="3897778" y="4184854"/>
            <a:ext cx="2413000" cy="66093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93349" y="7032667"/>
            <a:ext cx="2551559" cy="5428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8"/>
          <a:srcRect b="949"/>
          <a:stretch/>
        </p:blipFill>
        <p:spPr>
          <a:xfrm>
            <a:off x="541795" y="3226965"/>
            <a:ext cx="804199" cy="1242647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8"/>
          <a:srcRect b="949"/>
          <a:stretch/>
        </p:blipFill>
        <p:spPr>
          <a:xfrm>
            <a:off x="2150600" y="3233862"/>
            <a:ext cx="804199" cy="124264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07223" y="3097703"/>
            <a:ext cx="327694" cy="166702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92500" lnSpcReduction="20000"/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fr-BE" sz="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AP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416028" y="3098880"/>
            <a:ext cx="327694" cy="166702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92500" lnSpcReduction="20000"/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fr-BE" sz="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STA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8453" y="6629408"/>
            <a:ext cx="2651966" cy="26582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UMon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ABCC"/>
      </a:accent1>
      <a:accent2>
        <a:srgbClr val="C40039"/>
      </a:accent2>
      <a:accent3>
        <a:srgbClr val="A5A5A5"/>
      </a:accent3>
      <a:accent4>
        <a:srgbClr val="94CD7E"/>
      </a:accent4>
      <a:accent5>
        <a:srgbClr val="8DB3E2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>
        <a:normAutofit fontScale="92500" lnSpcReduction="10000"/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sz="2800" b="0" i="0" u="none" strike="noStrike" kern="1200" cap="none" spc="0" normalizeH="0" baseline="0" noProof="0" dirty="0" smtClean="0">
            <a:ln>
              <a:noFill/>
            </a:ln>
            <a:solidFill>
              <a:srgbClr val="808080"/>
            </a:solidFill>
            <a:effectLst/>
            <a:uLnTx/>
            <a:uFillTx/>
            <a:latin typeface="Calibri" pitchFamily="34" charset="0"/>
            <a:ea typeface="Calibri" pitchFamily="34" charset="0"/>
            <a:cs typeface="Times New Roman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4989</TotalTime>
  <Words>485</Words>
  <Application>Microsoft Office PowerPoint</Application>
  <PresentationFormat>A4 Paper (210x297 mm)</PresentationFormat>
  <Paragraphs>68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Thème Office</vt:lpstr>
      <vt:lpstr>IEEE 802.11 transmission between two ns-3 applications over real interfaces using EmuNetDevice</vt:lpstr>
    </vt:vector>
  </TitlesOfParts>
  <Company>Faculte Polytechnique de Mons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l’exposé</dc:title>
  <dc:creator>Deronne Sébastien</dc:creator>
  <cp:lastModifiedBy>Sébastien Deronne</cp:lastModifiedBy>
  <cp:revision>395</cp:revision>
  <cp:lastPrinted>2013-02-27T12:55:21Z</cp:lastPrinted>
  <dcterms:created xsi:type="dcterms:W3CDTF">2009-06-17T14:08:01Z</dcterms:created>
  <dcterms:modified xsi:type="dcterms:W3CDTF">2013-02-27T13:53:18Z</dcterms:modified>
</cp:coreProperties>
</file>