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7" r:id="rId1"/>
  </p:sldMasterIdLst>
  <p:notesMasterIdLst>
    <p:notesMasterId r:id="rId27"/>
  </p:notesMasterIdLst>
  <p:handoutMasterIdLst>
    <p:handoutMasterId r:id="rId28"/>
  </p:handoutMasterIdLst>
  <p:sldIdLst>
    <p:sldId id="256" r:id="rId2"/>
    <p:sldId id="262" r:id="rId3"/>
    <p:sldId id="263" r:id="rId4"/>
    <p:sldId id="258" r:id="rId5"/>
    <p:sldId id="261" r:id="rId6"/>
    <p:sldId id="259" r:id="rId7"/>
    <p:sldId id="260" r:id="rId8"/>
    <p:sldId id="264" r:id="rId9"/>
    <p:sldId id="266" r:id="rId10"/>
    <p:sldId id="267" r:id="rId11"/>
    <p:sldId id="268" r:id="rId12"/>
    <p:sldId id="269" r:id="rId13"/>
    <p:sldId id="271" r:id="rId14"/>
    <p:sldId id="270" r:id="rId15"/>
    <p:sldId id="283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</p:sldIdLst>
  <p:sldSz cx="9144000" cy="6858000" type="screen4x3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3AC4C1"/>
    <a:srgbClr val="9C00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97" autoAdjust="0"/>
    <p:restoredTop sz="87097" autoAdjust="0"/>
  </p:normalViewPr>
  <p:slideViewPr>
    <p:cSldViewPr>
      <p:cViewPr varScale="1">
        <p:scale>
          <a:sx n="74" d="100"/>
          <a:sy n="74" d="100"/>
        </p:scale>
        <p:origin x="1230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050" cy="496949"/>
          </a:xfrm>
          <a:prstGeom prst="rect">
            <a:avLst/>
          </a:prstGeom>
        </p:spPr>
        <p:txBody>
          <a:bodyPr vert="horz" lIns="88404" tIns="44202" rIns="88404" bIns="44202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1103" y="1"/>
            <a:ext cx="2945050" cy="496949"/>
          </a:xfrm>
          <a:prstGeom prst="rect">
            <a:avLst/>
          </a:prstGeom>
        </p:spPr>
        <p:txBody>
          <a:bodyPr vert="horz" lIns="88404" tIns="44202" rIns="88404" bIns="44202" rtlCol="0"/>
          <a:lstStyle>
            <a:lvl1pPr algn="r">
              <a:defRPr sz="1200"/>
            </a:lvl1pPr>
          </a:lstStyle>
          <a:p>
            <a:fld id="{85C05EBC-8560-481F-86A5-F6032A6F25E2}" type="datetimeFigureOut">
              <a:rPr lang="fr-BE" smtClean="0"/>
              <a:t>04-03-13</a:t>
            </a:fld>
            <a:endParaRPr lang="fr-B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29689"/>
            <a:ext cx="2945050" cy="496949"/>
          </a:xfrm>
          <a:prstGeom prst="rect">
            <a:avLst/>
          </a:prstGeom>
        </p:spPr>
        <p:txBody>
          <a:bodyPr vert="horz" lIns="88404" tIns="44202" rIns="88404" bIns="44202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1103" y="9429689"/>
            <a:ext cx="2945050" cy="496949"/>
          </a:xfrm>
          <a:prstGeom prst="rect">
            <a:avLst/>
          </a:prstGeom>
        </p:spPr>
        <p:txBody>
          <a:bodyPr vert="horz" lIns="88404" tIns="44202" rIns="88404" bIns="44202" rtlCol="0" anchor="b"/>
          <a:lstStyle>
            <a:lvl1pPr algn="r">
              <a:defRPr sz="1200"/>
            </a:lvl1pPr>
          </a:lstStyle>
          <a:p>
            <a:fld id="{1ECF5590-B079-4E12-9671-661E398BD8A9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56015483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5556" tIns="47778" rIns="95556" bIns="47778" rtlCol="0"/>
          <a:lstStyle>
            <a:lvl1pPr algn="l">
              <a:defRPr sz="13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5556" tIns="47778" rIns="95556" bIns="47778" rtlCol="0"/>
          <a:lstStyle>
            <a:lvl1pPr algn="r">
              <a:defRPr sz="1300"/>
            </a:lvl1pPr>
          </a:lstStyle>
          <a:p>
            <a:fld id="{21922FC6-3880-4973-95B9-0FDA0A611C9B}" type="datetimeFigureOut">
              <a:rPr lang="fr-BE" smtClean="0"/>
              <a:pPr/>
              <a:t>04-03-13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44538"/>
            <a:ext cx="4959350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56" tIns="47778" rIns="95556" bIns="47778" rtlCol="0" anchor="ctr"/>
          <a:lstStyle/>
          <a:p>
            <a:endParaRPr lang="fr-BE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5556" tIns="47778" rIns="95556" bIns="47778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5556" tIns="47778" rIns="95556" bIns="47778" rtlCol="0" anchor="b"/>
          <a:lstStyle>
            <a:lvl1pPr algn="l">
              <a:defRPr sz="13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5556" tIns="47778" rIns="95556" bIns="47778" rtlCol="0" anchor="b"/>
          <a:lstStyle>
            <a:lvl1pPr algn="r">
              <a:defRPr sz="1300"/>
            </a:lvl1pPr>
          </a:lstStyle>
          <a:p>
            <a:fld id="{DBE0FE1B-A1EB-446F-A46C-C9CBD0B35347}" type="slidenum">
              <a:rPr lang="fr-BE" smtClean="0"/>
              <a:pPr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2690518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itre Polyte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185738"/>
            <a:ext cx="1704975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7325" y="5907088"/>
            <a:ext cx="1778000" cy="61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181225" y="3686176"/>
            <a:ext cx="6800850" cy="542924"/>
          </a:xfrm>
        </p:spPr>
        <p:txBody>
          <a:bodyPr>
            <a:noAutofit/>
          </a:bodyPr>
          <a:lstStyle>
            <a:lvl1pPr marL="342900" indent="-342900" algn="l">
              <a:buNone/>
              <a:defRPr kumimoji="0" lang="fr-BE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808080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 style des sous-titres du masque</a:t>
            </a:r>
            <a:endParaRPr lang="fr-BE" dirty="0"/>
          </a:p>
        </p:txBody>
      </p:sp>
      <p:sp>
        <p:nvSpPr>
          <p:cNvPr id="15" name="Titre 14"/>
          <p:cNvSpPr>
            <a:spLocks noGrp="1"/>
          </p:cNvSpPr>
          <p:nvPr>
            <p:ph type="title"/>
          </p:nvPr>
        </p:nvSpPr>
        <p:spPr>
          <a:xfrm>
            <a:off x="2181225" y="2370138"/>
            <a:ext cx="6829425" cy="1306512"/>
          </a:xfrm>
        </p:spPr>
        <p:txBody>
          <a:bodyPr>
            <a:noAutofit/>
          </a:bodyPr>
          <a:lstStyle>
            <a:lvl1pPr>
              <a:defRPr kumimoji="0" lang="fr-BE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defRPr>
            </a:lvl1pPr>
          </a:lstStyle>
          <a:p>
            <a:pPr lvl="0"/>
            <a:r>
              <a:rPr lang="fr-FR" smtClean="0"/>
              <a:t>Modifiez le style du titre</a:t>
            </a:r>
            <a:endParaRPr lang="fr-BE" dirty="0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0"/>
          </p:nvPr>
        </p:nvSpPr>
        <p:spPr>
          <a:xfrm>
            <a:off x="2181225" y="4905375"/>
            <a:ext cx="6781800" cy="457200"/>
          </a:xfrm>
        </p:spPr>
        <p:txBody>
          <a:bodyPr/>
          <a:lstStyle>
            <a:lvl1pPr>
              <a:buNone/>
              <a:defRPr sz="2000"/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18" name="Espace réservé du texte 17"/>
          <p:cNvSpPr>
            <a:spLocks noGrp="1"/>
          </p:cNvSpPr>
          <p:nvPr>
            <p:ph type="body" sz="quarter" idx="11"/>
          </p:nvPr>
        </p:nvSpPr>
        <p:spPr>
          <a:xfrm>
            <a:off x="2181225" y="4495800"/>
            <a:ext cx="6791325" cy="409575"/>
          </a:xfrm>
        </p:spPr>
        <p:txBody>
          <a:bodyPr>
            <a:no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pic>
        <p:nvPicPr>
          <p:cNvPr id="9" name="Image 9" descr="banner_houdain.jpg"/>
          <p:cNvPicPr>
            <a:picLocks noChangeAspect="1"/>
          </p:cNvPicPr>
          <p:nvPr userDrawn="1"/>
        </p:nvPicPr>
        <p:blipFill>
          <a:blip r:embed="rId4" cstate="print"/>
          <a:stretch>
            <a:fillRect/>
          </a:stretch>
        </p:blipFill>
        <p:spPr>
          <a:xfrm>
            <a:off x="2195736" y="419100"/>
            <a:ext cx="6801323" cy="1770650"/>
          </a:xfrm>
          <a:prstGeom prst="rect">
            <a:avLst/>
          </a:prstGeom>
        </p:spPr>
      </p:pic>
      <p:pic>
        <p:nvPicPr>
          <p:cNvPr id="10" name="Picture 9" descr="homeeng_html_smartbutton1"/>
          <p:cNvPicPr>
            <a:picLocks noChangeAspect="1" noChangeArrowheads="1"/>
          </p:cNvPicPr>
          <p:nvPr userDrawn="1"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54275" y="5743530"/>
            <a:ext cx="3093789" cy="9361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925922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 à gau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l="269" t="20290" r="13968" b="25948"/>
          <a:stretch>
            <a:fillRect/>
          </a:stretch>
        </p:blipFill>
        <p:spPr bwMode="auto">
          <a:xfrm>
            <a:off x="0" y="6580188"/>
            <a:ext cx="91440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 userDrawn="1"/>
        </p:nvSpPr>
        <p:spPr>
          <a:xfrm>
            <a:off x="-9525" y="6543675"/>
            <a:ext cx="222885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b="1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Université de Mons</a:t>
            </a:r>
            <a:endParaRPr lang="fr-BE" sz="1600" b="1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 marL="0" indent="0">
              <a:buNone/>
              <a:defRPr sz="3200"/>
            </a:lvl1pPr>
            <a:lvl2pPr>
              <a:defRPr kumimoji="0" lang="fr-FR" sz="24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2pPr>
            <a:lvl3pPr>
              <a:defRPr kumimoji="0" lang="fr-FR" sz="20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3pPr>
            <a:lvl4pPr>
              <a:defRPr lang="fr-FR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fr-BE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Espace réservé du numéro de diapositive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0B8AA1-91CF-48D5-ACEB-1FB0E427801C}" type="slidenum">
              <a:rPr lang="fr-BE"/>
              <a:pPr>
                <a:defRPr/>
              </a:pPr>
              <a:t>‹N°›</a:t>
            </a:fld>
            <a:endParaRPr lang="fr-BE" dirty="0"/>
          </a:p>
        </p:txBody>
      </p:sp>
      <p:sp>
        <p:nvSpPr>
          <p:cNvPr id="8" name="Espace réservé du pied de page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BE" smtClean="0"/>
              <a:t>Ir Sébastien Deronne |  Service d'Electromagnétisme et Télécommunications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886750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 en-desso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l="269" t="20290" r="13968" b="25948"/>
          <a:stretch>
            <a:fillRect/>
          </a:stretch>
        </p:blipFill>
        <p:spPr bwMode="auto">
          <a:xfrm>
            <a:off x="0" y="6580188"/>
            <a:ext cx="91440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 userDrawn="1"/>
        </p:nvSpPr>
        <p:spPr>
          <a:xfrm>
            <a:off x="-9525" y="6543675"/>
            <a:ext cx="222885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b="1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Université de Mons</a:t>
            </a:r>
            <a:endParaRPr lang="fr-BE" sz="1600" b="1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fr-BE" noProof="0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Espace réservé du numéro de diapositive 8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9FFC6-F3D3-44CE-8875-302054ACEC4E}" type="slidenum">
              <a:rPr lang="fr-BE"/>
              <a:pPr>
                <a:defRPr/>
              </a:pPr>
              <a:t>‹N°›</a:t>
            </a:fld>
            <a:endParaRPr lang="fr-BE" dirty="0"/>
          </a:p>
        </p:txBody>
      </p:sp>
      <p:sp>
        <p:nvSpPr>
          <p:cNvPr id="8" name="Espace réservé du pied de page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BE" smtClean="0"/>
              <a:t>Ir Sébastien Deronne |  Service d'Electromagnétisme et Télécommunications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6926979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l="269" t="20290" r="13968" b="25948"/>
          <a:stretch>
            <a:fillRect/>
          </a:stretch>
        </p:blipFill>
        <p:spPr bwMode="auto">
          <a:xfrm>
            <a:off x="0" y="6580188"/>
            <a:ext cx="91440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 userDrawn="1"/>
        </p:nvSpPr>
        <p:spPr>
          <a:xfrm>
            <a:off x="-9525" y="6543675"/>
            <a:ext cx="222885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b="1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Université de Mons</a:t>
            </a:r>
            <a:endParaRPr lang="fr-BE" sz="1600" b="1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Tx/>
              <a:buNone/>
              <a:defRPr kumimoji="0" lang="fr-FR" sz="3200" b="0" i="0" u="none" strike="noStrike" kern="1200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defRPr>
            </a:lvl1pPr>
            <a:lvl2pPr marL="180975" indent="-180975">
              <a:buClr>
                <a:srgbClr val="00ABCC"/>
              </a:buClr>
              <a:buFont typeface="Wingdings" pitchFamily="2" charset="2"/>
              <a:buChar char="§"/>
              <a:defRPr kumimoji="0" lang="fr-FR" sz="24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2pPr>
            <a:lvl3pPr marL="447675" indent="-180975">
              <a:buClr>
                <a:srgbClr val="C44C4C"/>
              </a:buClr>
              <a:buFont typeface="Wingdings" pitchFamily="2" charset="2"/>
              <a:buChar char="§"/>
              <a:defRPr kumimoji="0" lang="fr-FR" sz="20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3pPr>
            <a:lvl4pPr marL="714375" indent="-180975">
              <a:buClr>
                <a:schemeClr val="bg1">
                  <a:lumMod val="65000"/>
                </a:schemeClr>
              </a:buClr>
              <a:buFont typeface="Wingdings" pitchFamily="2" charset="2"/>
              <a:buChar char="§"/>
              <a:defRPr sz="1800"/>
            </a:lvl4pPr>
            <a:lvl5pPr marL="990600" indent="-171450">
              <a:buFont typeface="Wingdings" pitchFamily="2" charset="2"/>
              <a:buChar char="§"/>
              <a:defRPr sz="1600"/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11" name="Titre 10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BE" dirty="0"/>
          </a:p>
        </p:txBody>
      </p:sp>
      <p:sp>
        <p:nvSpPr>
          <p:cNvPr id="6" name="Espace réservé du numéro de diapositive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D0D07-BA6C-4CE2-85E1-215477AE30BF}" type="slidenum">
              <a:rPr lang="fr-BE"/>
              <a:pPr>
                <a:defRPr/>
              </a:pPr>
              <a:t>‹N°›</a:t>
            </a:fld>
            <a:endParaRPr lang="fr-BE" dirty="0"/>
          </a:p>
        </p:txBody>
      </p:sp>
      <p:sp>
        <p:nvSpPr>
          <p:cNvPr id="7" name="Espace réservé du pied de page 1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BE" smtClean="0"/>
              <a:t>Ir Sébastien Deronne |  Service d'Electromagnétisme et Télécommunications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117365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 à gauche, 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l="269" t="20290" r="13968" b="25948"/>
          <a:stretch>
            <a:fillRect/>
          </a:stretch>
        </p:blipFill>
        <p:spPr bwMode="auto">
          <a:xfrm>
            <a:off x="0" y="6580188"/>
            <a:ext cx="91440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 userDrawn="1"/>
        </p:nvSpPr>
        <p:spPr>
          <a:xfrm>
            <a:off x="-9525" y="6543675"/>
            <a:ext cx="222885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b="1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Université de Mons</a:t>
            </a:r>
            <a:endParaRPr lang="fr-BE" sz="1600" b="1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19350" y="274638"/>
            <a:ext cx="6267450" cy="1143000"/>
          </a:xfrm>
        </p:spPr>
        <p:txBody>
          <a:bodyPr>
            <a:noAutofit/>
          </a:bodyPr>
          <a:lstStyle>
            <a:lvl1pPr>
              <a:defRPr kumimoji="0" lang="fr-BE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itchFamily="34" charset="0"/>
                <a:ea typeface="Times New Roman" pitchFamily="18" charset="0"/>
                <a:cs typeface="Arial" pitchFamily="34" charset="0"/>
              </a:defRPr>
            </a:lvl1pPr>
          </a:lstStyle>
          <a:p>
            <a:pPr lvl="0"/>
            <a:r>
              <a:rPr lang="fr-FR" smtClean="0"/>
              <a:t>Modifiez le style du titre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428875" y="1600200"/>
            <a:ext cx="6257924" cy="4525963"/>
          </a:xfrm>
        </p:spPr>
        <p:txBody>
          <a:bodyPr/>
          <a:lstStyle>
            <a:lvl1pPr>
              <a:buFontTx/>
              <a:buNone/>
              <a:defRPr kumimoji="0" lang="fr-FR" sz="3200" b="0" i="0" u="none" strike="noStrike" kern="1200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defRPr>
            </a:lvl1pPr>
            <a:lvl2pPr marL="180975" indent="-180975">
              <a:buClr>
                <a:srgbClr val="00ABCC"/>
              </a:buClr>
              <a:buFont typeface="Wingdings" pitchFamily="2" charset="2"/>
              <a:buChar char="§"/>
              <a:defRPr kumimoji="0" lang="fr-FR" sz="24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2pPr>
            <a:lvl3pPr marL="447675" indent="-180975">
              <a:buClr>
                <a:srgbClr val="C44C4C"/>
              </a:buClr>
              <a:buFont typeface="Wingdings" pitchFamily="2" charset="2"/>
              <a:buChar char="§"/>
              <a:defRPr kumimoji="0" lang="fr-FR" sz="20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3pPr>
            <a:lvl4pPr marL="714375" indent="-180975">
              <a:buClr>
                <a:schemeClr val="bg1">
                  <a:lumMod val="65000"/>
                </a:schemeClr>
              </a:buClr>
              <a:buFont typeface="Wingdings" pitchFamily="2" charset="2"/>
              <a:buChar char="§"/>
              <a:defRPr sz="1800"/>
            </a:lvl4pPr>
            <a:lvl5pPr marL="990600" indent="-171450">
              <a:buFont typeface="Wingdings" pitchFamily="2" charset="2"/>
              <a:buChar char="§"/>
              <a:defRPr sz="1600"/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14" name="Espace réservé du texte 13"/>
          <p:cNvSpPr>
            <a:spLocks noGrp="1"/>
          </p:cNvSpPr>
          <p:nvPr>
            <p:ph type="body" sz="quarter" idx="12"/>
          </p:nvPr>
        </p:nvSpPr>
        <p:spPr>
          <a:xfrm>
            <a:off x="114300" y="285750"/>
            <a:ext cx="2028825" cy="6057900"/>
          </a:xfrm>
        </p:spPr>
        <p:txBody>
          <a:bodyPr/>
          <a:lstStyle>
            <a:lvl2pPr marL="0" indent="0" algn="l">
              <a:buNone/>
              <a:defRPr sz="1300" b="1" cap="small" baseline="0">
                <a:solidFill>
                  <a:srgbClr val="C44C4C"/>
                </a:solidFill>
                <a:latin typeface="+mn-lt"/>
              </a:defRPr>
            </a:lvl2pPr>
            <a:lvl3pPr marL="0" indent="0">
              <a:buClr>
                <a:srgbClr val="969696"/>
              </a:buClr>
              <a:buFontTx/>
              <a:buNone/>
              <a:defRPr sz="1300" cap="small">
                <a:solidFill>
                  <a:srgbClr val="969696"/>
                </a:solidFill>
                <a:latin typeface="+mn-lt"/>
              </a:defRPr>
            </a:lvl3pPr>
            <a:lvl4pPr marL="180975" indent="-180975">
              <a:buFont typeface="Wingdings" pitchFamily="2" charset="2"/>
              <a:buChar char="§"/>
              <a:defRPr sz="1300" b="1" cap="small">
                <a:solidFill>
                  <a:srgbClr val="C44C4C"/>
                </a:solidFill>
              </a:defRPr>
            </a:lvl4pPr>
            <a:lvl5pPr marL="180975" marR="0" indent="-180975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 sz="1300" cap="small" baseline="0">
                <a:solidFill>
                  <a:srgbClr val="969696"/>
                </a:solidFill>
                <a:latin typeface="+mn-lt"/>
              </a:defRPr>
            </a:lvl5pPr>
            <a:lvl6pPr marL="447675" indent="-228600">
              <a:buFont typeface="Wingdings" pitchFamily="2" charset="2"/>
              <a:buChar char="§"/>
              <a:defRPr sz="1300" b="1" cap="small">
                <a:solidFill>
                  <a:srgbClr val="C44C4C"/>
                </a:solidFill>
              </a:defRPr>
            </a:lvl6pPr>
            <a:lvl7pPr marL="447675" indent="-228600">
              <a:buFont typeface="Wingdings" pitchFamily="2" charset="2"/>
              <a:buChar char="§"/>
              <a:defRPr sz="1300" cap="small">
                <a:solidFill>
                  <a:srgbClr val="969696"/>
                </a:solidFill>
              </a:defRPr>
            </a:lvl7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 dirty="0"/>
          </a:p>
        </p:txBody>
      </p:sp>
      <p:sp>
        <p:nvSpPr>
          <p:cNvPr id="7" name="Espace réservé du numéro de diapositive 1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67BD0E-2A43-401C-A51A-07B7D43C3F74}" type="slidenum">
              <a:rPr lang="fr-BE"/>
              <a:pPr>
                <a:defRPr/>
              </a:pPr>
              <a:t>‹N°›</a:t>
            </a:fld>
            <a:endParaRPr lang="fr-BE" dirty="0"/>
          </a:p>
        </p:txBody>
      </p:sp>
      <p:sp>
        <p:nvSpPr>
          <p:cNvPr id="8" name="Espace réservé du pied de page 12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BE" smtClean="0"/>
              <a:t>Ir Sébastien Deronne |  Service d'Electromagnétisme et Télécommunications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68480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 au-dessus, titre et con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l="269" t="20290" r="13968" b="25948"/>
          <a:stretch>
            <a:fillRect/>
          </a:stretch>
        </p:blipFill>
        <p:spPr bwMode="auto">
          <a:xfrm>
            <a:off x="0" y="6580188"/>
            <a:ext cx="91440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 userDrawn="1"/>
        </p:nvSpPr>
        <p:spPr>
          <a:xfrm>
            <a:off x="-9525" y="6543675"/>
            <a:ext cx="222885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b="1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Université de Mons</a:t>
            </a:r>
            <a:endParaRPr lang="fr-BE" sz="1600" b="1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>
            <a:lvl1pPr>
              <a:buFontTx/>
              <a:buNone/>
              <a:defRPr kumimoji="0" lang="fr-FR" sz="3200" b="0" i="0" u="none" strike="noStrike" kern="1200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defRPr>
            </a:lvl1pPr>
            <a:lvl2pPr marL="180975" indent="-180975">
              <a:buClr>
                <a:srgbClr val="00ABCC"/>
              </a:buClr>
              <a:buFont typeface="Wingdings" pitchFamily="2" charset="2"/>
              <a:buChar char="§"/>
              <a:defRPr kumimoji="0" lang="fr-FR" sz="24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2pPr>
            <a:lvl3pPr marL="447675" indent="-180975">
              <a:buClr>
                <a:srgbClr val="C44C4C"/>
              </a:buClr>
              <a:buFont typeface="Wingdings" pitchFamily="2" charset="2"/>
              <a:buChar char="§"/>
              <a:defRPr kumimoji="0" lang="fr-FR" sz="20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3pPr>
            <a:lvl4pPr marL="714375" indent="-180975">
              <a:buClr>
                <a:schemeClr val="bg1">
                  <a:lumMod val="65000"/>
                </a:schemeClr>
              </a:buClr>
              <a:buFont typeface="Wingdings" pitchFamily="2" charset="2"/>
              <a:buChar char="§"/>
              <a:defRPr sz="1800"/>
            </a:lvl4pPr>
            <a:lvl5pPr marL="990600" indent="-171450">
              <a:buFont typeface="Wingdings" pitchFamily="2" charset="2"/>
              <a:buChar char="§"/>
              <a:defRPr sz="1600"/>
            </a:lvl5pPr>
          </a:lstStyle>
          <a:p>
            <a:pPr lvl="0"/>
            <a:r>
              <a:rPr lang="fr-FR" noProof="0" smtClean="0"/>
              <a:t>Modifiez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11" name="Titre 10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BE" dirty="0"/>
          </a:p>
        </p:txBody>
      </p:sp>
      <p:sp>
        <p:nvSpPr>
          <p:cNvPr id="17" name="Espace réservé du texte 22"/>
          <p:cNvSpPr>
            <a:spLocks noGrp="1"/>
          </p:cNvSpPr>
          <p:nvPr>
            <p:ph type="body" sz="quarter" idx="15"/>
          </p:nvPr>
        </p:nvSpPr>
        <p:spPr>
          <a:xfrm>
            <a:off x="0" y="0"/>
            <a:ext cx="9144000" cy="228600"/>
          </a:xfrm>
        </p:spPr>
        <p:txBody>
          <a:bodyPr>
            <a:noAutofit/>
          </a:bodyPr>
          <a:lstStyle>
            <a:lvl1pPr algn="ctr">
              <a:buNone/>
              <a:defRPr sz="1200" cap="small" baseline="0"/>
            </a:lvl1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7" name="Espace réservé du numéro de diapositive 1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7E66B0-5CBE-4E0A-A5C6-DF540FEFB54A}" type="slidenum">
              <a:rPr lang="fr-BE"/>
              <a:pPr>
                <a:defRPr/>
              </a:pPr>
              <a:t>‹N°›</a:t>
            </a:fld>
            <a:endParaRPr lang="fr-BE" dirty="0"/>
          </a:p>
        </p:txBody>
      </p:sp>
      <p:sp>
        <p:nvSpPr>
          <p:cNvPr id="8" name="Espace réservé du pied de page 1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BE" smtClean="0"/>
              <a:t>Ir Sébastien Deronne |  Service d'Electromagnétisme et Télécommunications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4596739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, 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l="269" t="20290" r="13968" b="25948"/>
          <a:stretch>
            <a:fillRect/>
          </a:stretch>
        </p:blipFill>
        <p:spPr bwMode="auto">
          <a:xfrm>
            <a:off x="0" y="6580188"/>
            <a:ext cx="91440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 userDrawn="1"/>
        </p:nvSpPr>
        <p:spPr>
          <a:xfrm>
            <a:off x="-9525" y="6543675"/>
            <a:ext cx="222885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b="1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Université de Mons</a:t>
            </a:r>
            <a:endParaRPr lang="fr-BE" sz="1600" b="1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419350" y="274638"/>
            <a:ext cx="6267450" cy="1143000"/>
          </a:xfrm>
        </p:spPr>
        <p:txBody>
          <a:bodyPr>
            <a:noAutofit/>
          </a:bodyPr>
          <a:lstStyle>
            <a:lvl1pPr>
              <a:defRPr kumimoji="0" lang="fr-BE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alibri" pitchFamily="34" charset="0"/>
                <a:ea typeface="Times New Roman" pitchFamily="18" charset="0"/>
                <a:cs typeface="Arial" pitchFamily="34" charset="0"/>
              </a:defRPr>
            </a:lvl1pPr>
          </a:lstStyle>
          <a:p>
            <a:pPr lvl="0"/>
            <a:r>
              <a:rPr lang="fr-FR" smtClean="0"/>
              <a:t>Modifiez le style du titre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428875" y="1600200"/>
            <a:ext cx="6257924" cy="4525963"/>
          </a:xfrm>
        </p:spPr>
        <p:txBody>
          <a:bodyPr/>
          <a:lstStyle>
            <a:lvl1pPr>
              <a:buFontTx/>
              <a:buNone/>
              <a:defRPr kumimoji="0" lang="fr-FR" sz="3200" b="0" i="0" u="none" strike="noStrike" kern="1200" cap="none" normalizeH="0" baseline="0" dirty="0" smtClean="0">
                <a:ln>
                  <a:noFill/>
                </a:ln>
                <a:solidFill>
                  <a:srgbClr val="80808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defRPr>
            </a:lvl1pPr>
            <a:lvl2pPr marL="180975" indent="-180975">
              <a:buClr>
                <a:srgbClr val="00ABCC"/>
              </a:buClr>
              <a:buFont typeface="Wingdings" pitchFamily="2" charset="2"/>
              <a:buChar char="§"/>
              <a:defRPr kumimoji="0" lang="fr-FR" sz="24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2pPr>
            <a:lvl3pPr marL="447675" indent="-180975">
              <a:buClr>
                <a:srgbClr val="C44C4C"/>
              </a:buClr>
              <a:buFont typeface="Wingdings" pitchFamily="2" charset="2"/>
              <a:buChar char="§"/>
              <a:defRPr kumimoji="0" lang="fr-FR" sz="20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3pPr>
            <a:lvl4pPr marL="714375" indent="-180975">
              <a:buClr>
                <a:schemeClr val="bg1">
                  <a:lumMod val="65000"/>
                </a:schemeClr>
              </a:buClr>
              <a:buFont typeface="Wingdings" pitchFamily="2" charset="2"/>
              <a:buChar char="§"/>
              <a:defRPr sz="1800"/>
            </a:lvl4pPr>
            <a:lvl5pPr marL="990600" indent="-171450">
              <a:buFont typeface="Wingdings" pitchFamily="2" charset="2"/>
              <a:buChar char="§"/>
              <a:defRPr sz="1600"/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 dirty="0"/>
          </a:p>
        </p:txBody>
      </p:sp>
      <p:sp>
        <p:nvSpPr>
          <p:cNvPr id="13" name="Espace réservé pour une image  12"/>
          <p:cNvSpPr>
            <a:spLocks noGrp="1"/>
          </p:cNvSpPr>
          <p:nvPr>
            <p:ph type="pic" sz="quarter" idx="12"/>
          </p:nvPr>
        </p:nvSpPr>
        <p:spPr>
          <a:xfrm>
            <a:off x="1" y="76200"/>
            <a:ext cx="2227496" cy="6515100"/>
          </a:xfrm>
        </p:spPr>
        <p:txBody>
          <a:bodyPr/>
          <a:lstStyle/>
          <a:p>
            <a:pPr lvl="0"/>
            <a:r>
              <a:rPr lang="fr-FR" noProof="0" smtClean="0"/>
              <a:t>Cliquez sur l'icône pour ajouter une image</a:t>
            </a:r>
            <a:endParaRPr lang="fr-BE" noProof="0" dirty="0"/>
          </a:p>
        </p:txBody>
      </p:sp>
      <p:sp>
        <p:nvSpPr>
          <p:cNvPr id="7" name="Espace réservé du numéro de diapositive 1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638697-95BF-4A22-A184-226172814C3E}" type="slidenum">
              <a:rPr lang="fr-BE"/>
              <a:pPr>
                <a:defRPr/>
              </a:pPr>
              <a:t>‹N°›</a:t>
            </a:fld>
            <a:endParaRPr lang="fr-BE" dirty="0"/>
          </a:p>
        </p:txBody>
      </p:sp>
      <p:sp>
        <p:nvSpPr>
          <p:cNvPr id="8" name="Espace réservé du pied de page 13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BE" smtClean="0"/>
              <a:t>Ir Sébastien Deronne |  Service d'Electromagnétisme et Télécommunications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5439449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l="269" t="20290" r="13968" b="25948"/>
          <a:stretch>
            <a:fillRect/>
          </a:stretch>
        </p:blipFill>
        <p:spPr bwMode="auto">
          <a:xfrm>
            <a:off x="0" y="6580188"/>
            <a:ext cx="91440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 userDrawn="1"/>
        </p:nvSpPr>
        <p:spPr>
          <a:xfrm>
            <a:off x="-9525" y="6543675"/>
            <a:ext cx="222885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b="1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Université de Mons</a:t>
            </a:r>
            <a:endParaRPr lang="fr-BE" sz="1600" b="1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itr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BE" dirty="0"/>
          </a:p>
        </p:txBody>
      </p:sp>
      <p:sp>
        <p:nvSpPr>
          <p:cNvPr id="16" name="Espace réservé du contenu 15"/>
          <p:cNvSpPr>
            <a:spLocks noGrp="1"/>
          </p:cNvSpPr>
          <p:nvPr>
            <p:ph sz="quarter" idx="12"/>
          </p:nvPr>
        </p:nvSpPr>
        <p:spPr>
          <a:xfrm>
            <a:off x="466725" y="1609725"/>
            <a:ext cx="4057650" cy="4514850"/>
          </a:xfrm>
        </p:spPr>
        <p:txBody>
          <a:bodyPr/>
          <a:lstStyle>
            <a:lvl1pPr marL="0" indent="0">
              <a:buNone/>
              <a:defRPr sz="2800"/>
            </a:lvl1pPr>
            <a:lvl2pPr>
              <a:defRPr kumimoji="0" lang="fr-FR" sz="24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2pPr>
            <a:lvl3pPr>
              <a:defRPr kumimoji="0" lang="fr-FR" sz="20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3pPr>
            <a:lvl4pPr>
              <a:defRPr lang="fr-FR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fr-BE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 dirty="0"/>
          </a:p>
        </p:txBody>
      </p:sp>
      <p:sp>
        <p:nvSpPr>
          <p:cNvPr id="17" name="Espace réservé du contenu 15"/>
          <p:cNvSpPr>
            <a:spLocks noGrp="1"/>
          </p:cNvSpPr>
          <p:nvPr>
            <p:ph sz="quarter" idx="13"/>
          </p:nvPr>
        </p:nvSpPr>
        <p:spPr>
          <a:xfrm>
            <a:off x="4638675" y="1609725"/>
            <a:ext cx="4057650" cy="4514850"/>
          </a:xfrm>
        </p:spPr>
        <p:txBody>
          <a:bodyPr/>
          <a:lstStyle>
            <a:lvl1pPr marL="0" indent="0">
              <a:buNone/>
              <a:defRPr sz="2800"/>
            </a:lvl1pPr>
            <a:lvl2pPr>
              <a:defRPr kumimoji="0" lang="fr-FR" sz="24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2pPr>
            <a:lvl3pPr>
              <a:defRPr kumimoji="0" lang="fr-FR" sz="20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3pPr>
            <a:lvl4pPr>
              <a:defRPr lang="fr-FR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fr-BE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 dirty="0"/>
          </a:p>
        </p:txBody>
      </p:sp>
      <p:sp>
        <p:nvSpPr>
          <p:cNvPr id="7" name="Espace réservé du numéro de diapositive 10"/>
          <p:cNvSpPr>
            <a:spLocks noGrp="1"/>
          </p:cNvSpPr>
          <p:nvPr>
            <p:ph type="sldNum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2617E4-4894-4A65-BE9D-81D8AD4FAD7A}" type="slidenum">
              <a:rPr lang="fr-BE"/>
              <a:pPr>
                <a:defRPr/>
              </a:pPr>
              <a:t>‹N°›</a:t>
            </a:fld>
            <a:endParaRPr lang="fr-BE" dirty="0"/>
          </a:p>
        </p:txBody>
      </p:sp>
      <p:sp>
        <p:nvSpPr>
          <p:cNvPr id="8" name="Espace réservé du pied de page 12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BE" smtClean="0"/>
              <a:t>Ir Sébastien Deronne |  Service d'Electromagnétisme et Télécommunications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6859425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l="269" t="20290" r="13968" b="25948"/>
          <a:stretch>
            <a:fillRect/>
          </a:stretch>
        </p:blipFill>
        <p:spPr bwMode="auto">
          <a:xfrm>
            <a:off x="0" y="6580188"/>
            <a:ext cx="91440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7"/>
          <p:cNvSpPr txBox="1"/>
          <p:nvPr userDrawn="1"/>
        </p:nvSpPr>
        <p:spPr>
          <a:xfrm>
            <a:off x="-9525" y="6543675"/>
            <a:ext cx="222885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b="1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Université de Mons</a:t>
            </a:r>
            <a:endParaRPr lang="fr-BE" sz="1600" b="1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BE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 marL="0" indent="0">
              <a:buNone/>
              <a:defRPr sz="2400"/>
            </a:lvl1pPr>
            <a:lvl2pPr>
              <a:defRPr kumimoji="0" lang="fr-FR" sz="20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2pPr>
            <a:lvl3pPr>
              <a:defRPr kumimoji="0" lang="fr-FR" sz="18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3pPr>
            <a:lvl4pPr>
              <a:defRPr lang="fr-FR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fr-BE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 marL="0" indent="0">
              <a:buNone/>
              <a:defRPr sz="2400"/>
            </a:lvl1pPr>
            <a:lvl2pPr>
              <a:defRPr kumimoji="0" lang="fr-FR" sz="20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2pPr>
            <a:lvl3pPr>
              <a:defRPr kumimoji="0" lang="fr-FR" sz="1800" b="0" i="0" u="none" strike="noStrike" kern="1200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Arial" pitchFamily="34" charset="0"/>
              </a:defRPr>
            </a:lvl3pPr>
            <a:lvl4pPr>
              <a:defRPr lang="fr-FR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fr-BE" sz="16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 dirty="0"/>
          </a:p>
        </p:txBody>
      </p:sp>
      <p:sp>
        <p:nvSpPr>
          <p:cNvPr id="9" name="Espace réservé du numéro de diapositive 1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99A4E3-6D52-4424-9E3B-4890C72A3643}" type="slidenum">
              <a:rPr lang="fr-BE"/>
              <a:pPr>
                <a:defRPr/>
              </a:pPr>
              <a:t>‹N°›</a:t>
            </a:fld>
            <a:endParaRPr lang="fr-BE" dirty="0"/>
          </a:p>
        </p:txBody>
      </p:sp>
      <p:sp>
        <p:nvSpPr>
          <p:cNvPr id="10" name="Espace réservé du pied de page 1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BE" smtClean="0"/>
              <a:t>Ir Sébastien Deronne |  Service d'Electromagnétisme et Télécommunications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87560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l="269" t="20290" r="13968" b="25948"/>
          <a:stretch>
            <a:fillRect/>
          </a:stretch>
        </p:blipFill>
        <p:spPr bwMode="auto">
          <a:xfrm>
            <a:off x="0" y="6580188"/>
            <a:ext cx="91440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oneTexte 3"/>
          <p:cNvSpPr txBox="1"/>
          <p:nvPr userDrawn="1"/>
        </p:nvSpPr>
        <p:spPr>
          <a:xfrm>
            <a:off x="-9525" y="6543675"/>
            <a:ext cx="222885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b="1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Université de Mons</a:t>
            </a:r>
            <a:endParaRPr lang="fr-BE" sz="1600" b="1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fr-BE" dirty="0"/>
          </a:p>
        </p:txBody>
      </p:sp>
      <p:sp>
        <p:nvSpPr>
          <p:cNvPr id="5" name="Espace réservé du numéro de diapositive 1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E434B-834A-4B3C-A6CC-D634FFB8216D}" type="slidenum">
              <a:rPr lang="fr-BE"/>
              <a:pPr>
                <a:defRPr/>
              </a:pPr>
              <a:t>‹N°›</a:t>
            </a:fld>
            <a:endParaRPr lang="fr-BE" dirty="0"/>
          </a:p>
        </p:txBody>
      </p:sp>
      <p:sp>
        <p:nvSpPr>
          <p:cNvPr id="6" name="Espace réservé du pied de page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BE" smtClean="0"/>
              <a:t>Ir Sébastien Deronne |  Service d'Electromagnétisme et Télécommunications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776985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l="269" t="20290" r="13968" b="25948"/>
          <a:stretch>
            <a:fillRect/>
          </a:stretch>
        </p:blipFill>
        <p:spPr bwMode="auto">
          <a:xfrm>
            <a:off x="0" y="6580188"/>
            <a:ext cx="9144000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/>
          <p:nvPr userDrawn="1"/>
        </p:nvSpPr>
        <p:spPr>
          <a:xfrm>
            <a:off x="-9525" y="6543675"/>
            <a:ext cx="2228850" cy="3381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fr-FR" sz="1600" b="1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Université de Mons</a:t>
            </a:r>
            <a:endParaRPr lang="fr-BE" sz="1600" b="1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BFE5C0-0B6B-48DC-B68C-BA922E7A4541}" type="slidenum">
              <a:rPr lang="fr-BE"/>
              <a:pPr>
                <a:defRPr/>
              </a:pPr>
              <a:t>‹N°›</a:t>
            </a:fld>
            <a:endParaRPr lang="fr-BE" dirty="0"/>
          </a:p>
        </p:txBody>
      </p:sp>
      <p:sp>
        <p:nvSpPr>
          <p:cNvPr id="5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BE" smtClean="0"/>
              <a:t>Ir Sébastien Deronne |  Service d'Electromagnétisme et Télécommunications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100064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Cliquez pour modifier le style du titre</a:t>
            </a:r>
            <a:endParaRPr lang="fr-BE" dirty="0" smtClean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dirty="0" smtClean="0"/>
              <a:t>Cliquez pour modifier les styles du texte du masque</a:t>
            </a:r>
          </a:p>
          <a:p>
            <a:pPr lvl="1"/>
            <a:r>
              <a:rPr lang="fr-FR" noProof="0" dirty="0" smtClean="0"/>
              <a:t>Deuxième niveau</a:t>
            </a:r>
          </a:p>
          <a:p>
            <a:pPr lvl="2"/>
            <a:r>
              <a:rPr lang="fr-FR" noProof="0" dirty="0" smtClean="0"/>
              <a:t>Troisième niveau</a:t>
            </a:r>
          </a:p>
          <a:p>
            <a:pPr lvl="3"/>
            <a:r>
              <a:rPr lang="fr-FR" noProof="0" dirty="0" smtClean="0"/>
              <a:t>Quatrième niveau</a:t>
            </a:r>
          </a:p>
          <a:p>
            <a:pPr lvl="4"/>
            <a:r>
              <a:rPr lang="fr-FR" noProof="0" dirty="0" smtClean="0"/>
              <a:t>Cinquième niveau</a:t>
            </a:r>
            <a:endParaRPr lang="fr-FR" noProof="0" dirty="0"/>
          </a:p>
        </p:txBody>
      </p:sp>
      <p:pic>
        <p:nvPicPr>
          <p:cNvPr id="1028" name="Picture 2"/>
          <p:cNvPicPr>
            <a:picLocks noChangeAspect="1" noChangeArrowheads="1"/>
          </p:cNvPicPr>
          <p:nvPr/>
        </p:nvPicPr>
        <p:blipFill>
          <a:blip r:embed="rId13" cstate="print"/>
          <a:srcRect l="269" t="20290" r="13968" b="25948"/>
          <a:stretch>
            <a:fillRect/>
          </a:stretch>
        </p:blipFill>
        <p:spPr bwMode="auto">
          <a:xfrm>
            <a:off x="0" y="0"/>
            <a:ext cx="9144000" cy="77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2"/>
          <p:cNvPicPr>
            <a:picLocks noChangeAspect="1" noChangeArrowheads="1"/>
          </p:cNvPicPr>
          <p:nvPr/>
        </p:nvPicPr>
        <p:blipFill>
          <a:blip r:embed="rId13" cstate="print"/>
          <a:srcRect l="269" t="20290" r="13968" b="25948"/>
          <a:stretch>
            <a:fillRect/>
          </a:stretch>
        </p:blipFill>
        <p:spPr bwMode="auto">
          <a:xfrm>
            <a:off x="0" y="6780213"/>
            <a:ext cx="9144000" cy="7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ce réservé du pied de page 5"/>
          <p:cNvSpPr>
            <a:spLocks noGrp="1"/>
          </p:cNvSpPr>
          <p:nvPr>
            <p:ph type="ftr" sz="quarter" idx="3"/>
          </p:nvPr>
        </p:nvSpPr>
        <p:spPr>
          <a:xfrm>
            <a:off x="2228850" y="6581775"/>
            <a:ext cx="6400800" cy="2762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r-BE" smtClean="0"/>
              <a:t>Ir Sébastien Deronne |  Service d'Electromagnétisme et Télécommunications</a:t>
            </a:r>
            <a:endParaRPr lang="fr-BE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4"/>
          </p:nvPr>
        </p:nvSpPr>
        <p:spPr>
          <a:xfrm>
            <a:off x="8629650" y="6580188"/>
            <a:ext cx="514350" cy="2778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2788E00-F875-4D77-9ED4-63F826220AA2}" type="slidenum">
              <a:rPr lang="fr-BE"/>
              <a:pPr>
                <a:defRPr/>
              </a:pPr>
              <a:t>‹N°›</a:t>
            </a:fld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679016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lang="fr-BE" sz="4400" b="1" kern="1200" dirty="0">
          <a:solidFill>
            <a:schemeClr val="accent2"/>
          </a:solidFill>
          <a:latin typeface="Calibri" pitchFamily="34" charset="0"/>
          <a:ea typeface="+mj-ea"/>
          <a:cs typeface="Arial" pitchFamily="34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C44C4C"/>
          </a:solidFill>
          <a:latin typeface="Calibri" pitchFamily="34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C44C4C"/>
          </a:solidFill>
          <a:latin typeface="Calibri" pitchFamily="34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C44C4C"/>
          </a:solidFill>
          <a:latin typeface="Calibri" pitchFamily="34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C44C4C"/>
          </a:solidFill>
          <a:latin typeface="Calibri" pitchFamily="34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C44C4C"/>
          </a:solidFill>
          <a:latin typeface="Calibri" pitchFamily="34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C44C4C"/>
          </a:solidFill>
          <a:latin typeface="Calibri" pitchFamily="34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C44C4C"/>
          </a:solidFill>
          <a:latin typeface="Calibri" pitchFamily="34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C44C4C"/>
          </a:solidFill>
          <a:latin typeface="Calibri" pitchFamily="34" charset="0"/>
          <a:cs typeface="Arial" charset="0"/>
        </a:defRPr>
      </a:lvl9pPr>
    </p:titleStyle>
    <p:bodyStyle>
      <a:lvl1pPr marL="0" indent="0" algn="l" rtl="0" eaLnBrk="1" fontAlgn="base" hangingPunct="1">
        <a:spcBef>
          <a:spcPct val="20000"/>
        </a:spcBef>
        <a:spcAft>
          <a:spcPct val="0"/>
        </a:spcAft>
        <a:buFont typeface="Arial" charset="0"/>
        <a:buNone/>
        <a:defRPr lang="fr-FR" sz="3200" kern="1200" dirty="0">
          <a:solidFill>
            <a:srgbClr val="808080"/>
          </a:solidFill>
          <a:latin typeface="Calibri" pitchFamily="34" charset="0"/>
          <a:ea typeface="+mn-ea"/>
          <a:cs typeface="Times New Roman" pitchFamily="18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lang="fr-FR" sz="2400" kern="1200" dirty="0">
          <a:solidFill>
            <a:schemeClr val="tx1"/>
          </a:solidFill>
          <a:latin typeface="Calibri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lang="fr-FR" sz="2000" kern="1200" dirty="0">
          <a:solidFill>
            <a:schemeClr val="tx1"/>
          </a:solidFill>
          <a:latin typeface="Calibri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lang="fr-BE" sz="2000" kern="1200" dirty="0">
          <a:solidFill>
            <a:schemeClr val="tx1"/>
          </a:solidFill>
          <a:latin typeface="+mn-lt"/>
          <a:ea typeface="+mn-ea"/>
          <a:cs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lang="fr-BE" kern="1200" dirty="0">
          <a:solidFill>
            <a:schemeClr val="tx1"/>
          </a:solidFill>
          <a:latin typeface="+mn-lt"/>
          <a:ea typeface="+mn-ea"/>
          <a:cs typeface="Arial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snam.org/wiki/index.php/NS-3_optical_network_models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FRS-FNRS_Logos\FRS-FNRS_Logos\Logo QUADRI\FNRS 1 QUADR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6047252"/>
            <a:ext cx="1145747" cy="6761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Sous-titre 1"/>
          <p:cNvSpPr>
            <a:spLocks noGrp="1"/>
          </p:cNvSpPr>
          <p:nvPr>
            <p:ph type="subTitle" idx="1"/>
          </p:nvPr>
        </p:nvSpPr>
        <p:spPr>
          <a:xfrm>
            <a:off x="2123728" y="2284495"/>
            <a:ext cx="6707981" cy="2217738"/>
          </a:xfrm>
        </p:spPr>
        <p:txBody>
          <a:bodyPr/>
          <a:lstStyle/>
          <a:p>
            <a:pPr marL="0" algn="just">
              <a:spcBef>
                <a:spcPts val="0"/>
              </a:spcBef>
            </a:pPr>
            <a:r>
              <a:rPr lang="en-US" sz="3600" b="1" dirty="0">
                <a:solidFill>
                  <a:schemeClr val="tx2"/>
                </a:solidFill>
              </a:rPr>
              <a:t>Simulation of 802.11 </a:t>
            </a:r>
            <a:r>
              <a:rPr lang="en-US" sz="3600" b="1" dirty="0" smtClean="0">
                <a:solidFill>
                  <a:schemeClr val="tx2"/>
                </a:solidFill>
              </a:rPr>
              <a:t>Radio-over-Fiber Networks </a:t>
            </a:r>
            <a:r>
              <a:rPr lang="en-US" sz="3600" b="1" dirty="0">
                <a:solidFill>
                  <a:schemeClr val="tx2"/>
                </a:solidFill>
              </a:rPr>
              <a:t>using </a:t>
            </a:r>
            <a:r>
              <a:rPr lang="en-US" sz="3600" b="1" dirty="0" smtClean="0">
                <a:solidFill>
                  <a:schemeClr val="tx2"/>
                </a:solidFill>
              </a:rPr>
              <a:t>ns-3.</a:t>
            </a:r>
            <a:endParaRPr sz="3600" b="1" dirty="0">
              <a:solidFill>
                <a:schemeClr val="tx2"/>
              </a:solidFill>
            </a:endParaRPr>
          </a:p>
        </p:txBody>
      </p:sp>
      <p:sp>
        <p:nvSpPr>
          <p:cNvPr id="8" name="Titre 2"/>
          <p:cNvSpPr>
            <a:spLocks noGrp="1"/>
          </p:cNvSpPr>
          <p:nvPr>
            <p:ph type="title"/>
          </p:nvPr>
        </p:nvSpPr>
        <p:spPr>
          <a:xfrm>
            <a:off x="2152211" y="4725144"/>
            <a:ext cx="6829425" cy="648072"/>
          </a:xfrm>
        </p:spPr>
        <p:txBody>
          <a:bodyPr/>
          <a:lstStyle/>
          <a:p>
            <a:pPr algn="l"/>
            <a:r>
              <a:rPr sz="1600" dirty="0"/>
              <a:t/>
            </a:r>
            <a:br>
              <a:rPr sz="1600" dirty="0"/>
            </a:br>
            <a:r>
              <a:rPr lang="fr-BE" sz="1400" dirty="0">
                <a:solidFill>
                  <a:schemeClr val="tx1"/>
                </a:solidFill>
              </a:rPr>
              <a:t>Sébastien Deronne, Véronique </a:t>
            </a:r>
            <a:r>
              <a:rPr lang="fr-BE" sz="1400" dirty="0" err="1">
                <a:solidFill>
                  <a:schemeClr val="tx1"/>
                </a:solidFill>
              </a:rPr>
              <a:t>Moeyaert</a:t>
            </a:r>
            <a:r>
              <a:rPr lang="fr-BE" sz="1400" dirty="0">
                <a:solidFill>
                  <a:schemeClr val="tx1"/>
                </a:solidFill>
              </a:rPr>
              <a:t> and Sébastien </a:t>
            </a:r>
            <a:r>
              <a:rPr lang="fr-BE" sz="1400" dirty="0" smtClean="0">
                <a:solidFill>
                  <a:schemeClr val="tx1"/>
                </a:solidFill>
              </a:rPr>
              <a:t>Bette</a:t>
            </a:r>
            <a:r>
              <a:rPr lang="fr-BE" sz="1200" dirty="0" smtClean="0">
                <a:solidFill>
                  <a:schemeClr val="tx1"/>
                </a:solidFill>
              </a:rPr>
              <a:t/>
            </a:r>
            <a:br>
              <a:rPr lang="fr-BE" sz="1200" dirty="0" smtClean="0">
                <a:solidFill>
                  <a:schemeClr val="tx1"/>
                </a:solidFill>
              </a:rPr>
            </a:br>
            <a:r>
              <a:rPr lang="fr-BE" sz="1200" b="0" dirty="0" err="1" smtClean="0">
                <a:solidFill>
                  <a:schemeClr val="tx1"/>
                </a:solidFill>
              </a:rPr>
              <a:t>Electromagnetism</a:t>
            </a:r>
            <a:r>
              <a:rPr lang="fr-BE" sz="1200" b="0" dirty="0" smtClean="0">
                <a:solidFill>
                  <a:schemeClr val="tx1"/>
                </a:solidFill>
              </a:rPr>
              <a:t> </a:t>
            </a:r>
            <a:r>
              <a:rPr lang="fr-BE" sz="1200" b="0" dirty="0">
                <a:solidFill>
                  <a:schemeClr val="tx1"/>
                </a:solidFill>
              </a:rPr>
              <a:t>and </a:t>
            </a:r>
            <a:r>
              <a:rPr lang="fr-BE" sz="1200" b="0" dirty="0" err="1">
                <a:solidFill>
                  <a:schemeClr val="tx1"/>
                </a:solidFill>
              </a:rPr>
              <a:t>Telecommunication</a:t>
            </a:r>
            <a:r>
              <a:rPr lang="fr-BE" sz="1200" b="0" dirty="0">
                <a:solidFill>
                  <a:schemeClr val="tx1"/>
                </a:solidFill>
              </a:rPr>
              <a:t> </a:t>
            </a:r>
            <a:r>
              <a:rPr lang="fr-BE" sz="1200" b="0" dirty="0" err="1" smtClean="0">
                <a:solidFill>
                  <a:schemeClr val="tx1"/>
                </a:solidFill>
              </a:rPr>
              <a:t>Department</a:t>
            </a:r>
            <a:r>
              <a:rPr lang="fr-BE" sz="1200" b="0" dirty="0" smtClean="0">
                <a:solidFill>
                  <a:schemeClr val="tx1"/>
                </a:solidFill>
              </a:rPr>
              <a:t/>
            </a:r>
            <a:br>
              <a:rPr lang="fr-BE" sz="1200" b="0" dirty="0" smtClean="0">
                <a:solidFill>
                  <a:schemeClr val="tx1"/>
                </a:solidFill>
              </a:rPr>
            </a:br>
            <a:r>
              <a:rPr lang="en-US" sz="1600" b="0" dirty="0" smtClean="0">
                <a:solidFill>
                  <a:schemeClr val="tx1"/>
                </a:solidFill>
              </a:rPr>
              <a:t>Faculty </a:t>
            </a:r>
            <a:r>
              <a:rPr lang="en-US" sz="1600" b="0" dirty="0">
                <a:solidFill>
                  <a:schemeClr val="tx1"/>
                </a:solidFill>
              </a:rPr>
              <a:t>of </a:t>
            </a:r>
            <a:r>
              <a:rPr lang="en-US" sz="1600" b="0" dirty="0" smtClean="0">
                <a:solidFill>
                  <a:schemeClr val="tx1"/>
                </a:solidFill>
              </a:rPr>
              <a:t>Engineering</a:t>
            </a:r>
            <a:r>
              <a:rPr lang="en-US" sz="1600" b="0" dirty="0">
                <a:solidFill>
                  <a:schemeClr val="tx1"/>
                </a:solidFill>
              </a:rPr>
              <a:t> </a:t>
            </a:r>
            <a:r>
              <a:rPr lang="en-US" sz="1600" b="0" dirty="0" smtClean="0">
                <a:solidFill>
                  <a:schemeClr val="tx1"/>
                </a:solidFill>
              </a:rPr>
              <a:t>-  </a:t>
            </a:r>
            <a:r>
              <a:rPr lang="en-US" sz="1600" b="0" dirty="0">
                <a:solidFill>
                  <a:schemeClr val="tx1"/>
                </a:solidFill>
              </a:rPr>
              <a:t>University of </a:t>
            </a:r>
            <a:r>
              <a:rPr lang="en-US" sz="1600" b="0" dirty="0" smtClean="0">
                <a:solidFill>
                  <a:schemeClr val="tx1"/>
                </a:solidFill>
              </a:rPr>
              <a:t>Mons (Belgium)</a:t>
            </a:r>
            <a:endParaRPr sz="1600" b="0" dirty="0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64128" y="3860016"/>
            <a:ext cx="4536504" cy="694685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r>
              <a:rPr lang="fr-BE" sz="1600" b="1" dirty="0">
                <a:solidFill>
                  <a:schemeClr val="accent2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Workshop on </a:t>
            </a:r>
            <a:r>
              <a:rPr lang="fr-BE" sz="1600" b="1" dirty="0" smtClean="0">
                <a:solidFill>
                  <a:schemeClr val="accent2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ns-3, </a:t>
            </a:r>
            <a:r>
              <a:rPr lang="fr-BE" sz="1600" b="1" dirty="0">
                <a:solidFill>
                  <a:schemeClr val="accent2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Cannes (France)</a:t>
            </a:r>
          </a:p>
          <a:p>
            <a:r>
              <a:rPr lang="fr-BE" sz="1600" b="1" dirty="0">
                <a:solidFill>
                  <a:schemeClr val="accent2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March 5th, 2013</a:t>
            </a:r>
          </a:p>
        </p:txBody>
      </p:sp>
    </p:spTree>
    <p:extLst>
      <p:ext uri="{BB962C8B-B14F-4D97-AF65-F5344CB8AC3E}">
        <p14:creationId xmlns:p14="http://schemas.microsoft.com/office/powerpoint/2010/main" val="327173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71500" indent="-571500">
              <a:buAutoNum type="romanUcPeriod"/>
            </a:pPr>
            <a:r>
              <a:rPr lang="fr-BE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ea typeface="+mj-ea"/>
                <a:cs typeface="Arial" pitchFamily="34" charset="0"/>
              </a:rPr>
              <a:t>Introduction: Radio-over-</a:t>
            </a:r>
            <a:r>
              <a:rPr lang="fr-BE" sz="24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ea typeface="+mj-ea"/>
                <a:cs typeface="Arial" pitchFamily="34" charset="0"/>
              </a:rPr>
              <a:t>Fiber</a:t>
            </a:r>
            <a:r>
              <a:rPr lang="fr-BE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ea typeface="+mj-ea"/>
                <a:cs typeface="Arial" pitchFamily="34" charset="0"/>
              </a:rPr>
              <a:t> </a:t>
            </a:r>
            <a:r>
              <a:rPr lang="fr-BE" sz="2400" b="1" dirty="0">
                <a:solidFill>
                  <a:schemeClr val="accent2">
                    <a:lumMod val="20000"/>
                    <a:lumOff val="80000"/>
                  </a:schemeClr>
                </a:solidFill>
                <a:ea typeface="+mj-ea"/>
                <a:cs typeface="Arial" pitchFamily="34" charset="0"/>
              </a:rPr>
              <a:t>(RoF) </a:t>
            </a:r>
            <a:r>
              <a:rPr lang="fr-BE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ea typeface="+mj-ea"/>
                <a:cs typeface="Arial" pitchFamily="34" charset="0"/>
              </a:rPr>
              <a:t>networks</a:t>
            </a:r>
            <a:endParaRPr lang="fr-BE" sz="2400" b="1" dirty="0">
              <a:solidFill>
                <a:schemeClr val="accent2">
                  <a:lumMod val="20000"/>
                  <a:lumOff val="80000"/>
                </a:schemeClr>
              </a:solidFill>
              <a:ea typeface="+mj-ea"/>
              <a:cs typeface="Arial" pitchFamily="34" charset="0"/>
            </a:endParaRPr>
          </a:p>
          <a:p>
            <a:pPr marL="571500" indent="-571500">
              <a:buAutoNum type="romanUcPeriod"/>
            </a:pPr>
            <a:endParaRPr lang="fr-BE" sz="2400" b="1" dirty="0">
              <a:solidFill>
                <a:schemeClr val="accent2">
                  <a:lumMod val="20000"/>
                  <a:lumOff val="80000"/>
                </a:schemeClr>
              </a:solidFill>
              <a:ea typeface="+mj-ea"/>
              <a:cs typeface="Arial" pitchFamily="34" charset="0"/>
            </a:endParaRPr>
          </a:p>
          <a:p>
            <a:pPr marL="571500" indent="-571500">
              <a:buAutoNum type="romanUcPeriod"/>
            </a:pPr>
            <a:r>
              <a:rPr lang="fr-BE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ea typeface="+mj-ea"/>
                <a:cs typeface="Arial" pitchFamily="34" charset="0"/>
              </a:rPr>
              <a:t>Motivation</a:t>
            </a:r>
            <a:endParaRPr lang="fr-BE" sz="2400" b="1" dirty="0">
              <a:solidFill>
                <a:schemeClr val="accent2">
                  <a:lumMod val="20000"/>
                  <a:lumOff val="80000"/>
                </a:schemeClr>
              </a:solidFill>
              <a:ea typeface="+mj-ea"/>
              <a:cs typeface="Arial" pitchFamily="34" charset="0"/>
            </a:endParaRPr>
          </a:p>
          <a:p>
            <a:pPr marL="571500" indent="-571500">
              <a:buAutoNum type="romanUcPeriod"/>
            </a:pPr>
            <a:endParaRPr lang="fr-BE" sz="2400" b="1" dirty="0">
              <a:solidFill>
                <a:schemeClr val="accent2"/>
              </a:solidFill>
              <a:ea typeface="+mj-ea"/>
              <a:cs typeface="Arial" pitchFamily="34" charset="0"/>
            </a:endParaRPr>
          </a:p>
          <a:p>
            <a:pPr marL="571500" indent="-571500">
              <a:buAutoNum type="romanUcPeriod"/>
            </a:pPr>
            <a:r>
              <a:rPr lang="fr-BE" sz="2400" b="1" dirty="0">
                <a:solidFill>
                  <a:schemeClr val="accent2"/>
                </a:solidFill>
                <a:ea typeface="+mj-ea"/>
                <a:cs typeface="Arial" pitchFamily="34" charset="0"/>
              </a:rPr>
              <a:t>IEEE 802.11 RoF </a:t>
            </a:r>
            <a:r>
              <a:rPr lang="fr-BE" sz="2400" b="1" dirty="0" err="1">
                <a:solidFill>
                  <a:schemeClr val="accent2"/>
                </a:solidFill>
                <a:ea typeface="+mj-ea"/>
                <a:cs typeface="Arial" pitchFamily="34" charset="0"/>
              </a:rPr>
              <a:t>implementation</a:t>
            </a:r>
            <a:r>
              <a:rPr lang="fr-BE" sz="2400" b="1" dirty="0">
                <a:solidFill>
                  <a:schemeClr val="accent2"/>
                </a:solidFill>
                <a:ea typeface="+mj-ea"/>
                <a:cs typeface="Arial" pitchFamily="34" charset="0"/>
              </a:rPr>
              <a:t> in </a:t>
            </a:r>
            <a:r>
              <a:rPr lang="fr-BE" sz="2400" b="1" dirty="0" smtClean="0">
                <a:solidFill>
                  <a:schemeClr val="accent2"/>
                </a:solidFill>
                <a:ea typeface="+mj-ea"/>
                <a:cs typeface="Arial" pitchFamily="34" charset="0"/>
              </a:rPr>
              <a:t>ns-3</a:t>
            </a:r>
            <a:endParaRPr lang="fr-BE" sz="2400" b="1" dirty="0">
              <a:solidFill>
                <a:schemeClr val="accent2"/>
              </a:solidFill>
              <a:ea typeface="+mj-ea"/>
              <a:cs typeface="Arial" pitchFamily="34" charset="0"/>
            </a:endParaRPr>
          </a:p>
          <a:p>
            <a:pPr marL="571500" indent="-571500">
              <a:buAutoNum type="romanUcPeriod"/>
            </a:pPr>
            <a:endParaRPr lang="fr-BE" sz="2400" b="1" dirty="0">
              <a:solidFill>
                <a:schemeClr val="accent2"/>
              </a:solidFill>
              <a:ea typeface="+mj-ea"/>
              <a:cs typeface="Arial" pitchFamily="34" charset="0"/>
            </a:endParaRPr>
          </a:p>
          <a:p>
            <a:pPr marL="571500" indent="-571500">
              <a:buAutoNum type="romanUcPeriod"/>
            </a:pPr>
            <a:r>
              <a:rPr lang="fr-BE" sz="2400" b="1" dirty="0">
                <a:solidFill>
                  <a:schemeClr val="accent2">
                    <a:lumMod val="20000"/>
                    <a:lumOff val="80000"/>
                  </a:schemeClr>
                </a:solidFill>
                <a:ea typeface="+mj-ea"/>
                <a:cs typeface="Arial" pitchFamily="34" charset="0"/>
              </a:rPr>
              <a:t>Model validation &amp; </a:t>
            </a:r>
            <a:r>
              <a:rPr lang="fr-BE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ea typeface="+mj-ea"/>
                <a:cs typeface="Arial" pitchFamily="34" charset="0"/>
              </a:rPr>
              <a:t>exploitation</a:t>
            </a:r>
            <a:endParaRPr lang="fr-BE" sz="2400" b="1" dirty="0">
              <a:solidFill>
                <a:schemeClr val="accent2">
                  <a:lumMod val="20000"/>
                  <a:lumOff val="80000"/>
                </a:schemeClr>
              </a:solidFill>
              <a:ea typeface="+mj-ea"/>
              <a:cs typeface="Arial" pitchFamily="34" charset="0"/>
            </a:endParaRPr>
          </a:p>
          <a:p>
            <a:pPr marL="571500" indent="-571500">
              <a:buAutoNum type="romanUcPeriod"/>
            </a:pPr>
            <a:endParaRPr lang="fr-BE" sz="2400" b="1" dirty="0">
              <a:solidFill>
                <a:schemeClr val="accent2">
                  <a:lumMod val="20000"/>
                  <a:lumOff val="80000"/>
                </a:schemeClr>
              </a:solidFill>
              <a:ea typeface="+mj-ea"/>
              <a:cs typeface="Arial" pitchFamily="34" charset="0"/>
            </a:endParaRPr>
          </a:p>
          <a:p>
            <a:pPr marL="571500" indent="-571500">
              <a:buAutoNum type="romanUcPeriod"/>
            </a:pPr>
            <a:r>
              <a:rPr lang="fr-BE" sz="2400" b="1" dirty="0">
                <a:solidFill>
                  <a:schemeClr val="accent2">
                    <a:lumMod val="20000"/>
                    <a:lumOff val="80000"/>
                  </a:schemeClr>
                </a:solidFill>
                <a:ea typeface="+mj-ea"/>
                <a:cs typeface="Arial" pitchFamily="34" charset="0"/>
              </a:rPr>
              <a:t>Conclusions &amp; </a:t>
            </a:r>
            <a:r>
              <a:rPr lang="fr-BE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ea typeface="+mj-ea"/>
                <a:cs typeface="Arial" pitchFamily="34" charset="0"/>
              </a:rPr>
              <a:t>future </a:t>
            </a:r>
            <a:r>
              <a:rPr lang="fr-BE" sz="24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ea typeface="+mj-ea"/>
                <a:cs typeface="Arial" pitchFamily="34" charset="0"/>
              </a:rPr>
              <a:t>works</a:t>
            </a:r>
            <a:endParaRPr lang="fr-BE" sz="2400" b="1" dirty="0">
              <a:solidFill>
                <a:schemeClr val="accent2">
                  <a:lumMod val="20000"/>
                  <a:lumOff val="80000"/>
                </a:schemeClr>
              </a:solidFill>
              <a:ea typeface="+mj-ea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z="3600" dirty="0" smtClean="0">
                <a:solidFill>
                  <a:srgbClr val="31859C"/>
                </a:solidFill>
                <a:ea typeface="ＭＳ Ｐゴシック" pitchFamily="34" charset="-128"/>
                <a:cs typeface="Arial" charset="0"/>
              </a:rPr>
              <a:t>Talk </a:t>
            </a:r>
            <a:r>
              <a:rPr lang="fr-BE" sz="3600" dirty="0" err="1" smtClean="0">
                <a:solidFill>
                  <a:srgbClr val="31859C"/>
                </a:solidFill>
                <a:ea typeface="ＭＳ Ｐゴシック" pitchFamily="34" charset="-128"/>
                <a:cs typeface="Arial" charset="0"/>
              </a:rPr>
              <a:t>outline</a:t>
            </a:r>
            <a:endParaRPr lang="fr-BE" sz="3600" dirty="0">
              <a:solidFill>
                <a:srgbClr val="31859C"/>
              </a:solidFill>
              <a:ea typeface="ＭＳ Ｐゴシック" pitchFamily="34" charset="-128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     Sébastien Deronne     |     Workshop </a:t>
            </a:r>
            <a:r>
              <a:rPr lang="en-US" dirty="0"/>
              <a:t>on ns-3 (WNS3</a:t>
            </a:r>
            <a:r>
              <a:rPr lang="en-US" dirty="0" smtClean="0"/>
              <a:t>)     |     5 March 2013, Cannes (France) </a:t>
            </a:r>
            <a:endParaRPr lang="fr-BE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460432" y="6580188"/>
            <a:ext cx="683568" cy="277812"/>
          </a:xfrm>
        </p:spPr>
        <p:txBody>
          <a:bodyPr/>
          <a:lstStyle/>
          <a:p>
            <a:pPr>
              <a:defRPr/>
            </a:pPr>
            <a:r>
              <a:rPr lang="fr-BE" dirty="0" smtClean="0"/>
              <a:t>10 / 25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90151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1628800"/>
            <a:ext cx="4717386" cy="2727593"/>
          </a:xfrm>
          <a:prstGeom prst="rect">
            <a:avLst/>
          </a:prstGeom>
        </p:spPr>
      </p:pic>
      <p:sp>
        <p:nvSpPr>
          <p:cNvPr id="39938" name="Titre 2"/>
          <p:cNvSpPr>
            <a:spLocks noGrp="1"/>
          </p:cNvSpPr>
          <p:nvPr>
            <p:ph type="title"/>
          </p:nvPr>
        </p:nvSpPr>
        <p:spPr>
          <a:xfrm>
            <a:off x="467544" y="332656"/>
            <a:ext cx="8162106" cy="668337"/>
          </a:xfrm>
        </p:spPr>
        <p:txBody>
          <a:bodyPr/>
          <a:lstStyle/>
          <a:p>
            <a:r>
              <a:rPr lang="en-US" sz="3200" dirty="0">
                <a:solidFill>
                  <a:srgbClr val="31859C"/>
                </a:solidFill>
                <a:ea typeface="ＭＳ Ｐゴシック" pitchFamily="34" charset="-128"/>
                <a:cs typeface="Arial" charset="0"/>
              </a:rPr>
              <a:t>The Wi-Fi PHY layer needs to be changed in ns-3 to support IEEE 802.11 </a:t>
            </a:r>
            <a:r>
              <a:rPr lang="en-US" sz="3200" dirty="0" err="1">
                <a:solidFill>
                  <a:srgbClr val="31859C"/>
                </a:solidFill>
                <a:ea typeface="ＭＳ Ｐゴシック" pitchFamily="34" charset="-128"/>
                <a:cs typeface="Arial" charset="0"/>
              </a:rPr>
              <a:t>RoF</a:t>
            </a:r>
            <a:r>
              <a:rPr lang="en-US" sz="3200" dirty="0">
                <a:solidFill>
                  <a:srgbClr val="31859C"/>
                </a:solidFill>
                <a:ea typeface="ＭＳ Ｐゴシック" pitchFamily="34" charset="-128"/>
                <a:cs typeface="Arial" charset="0"/>
              </a:rPr>
              <a:t> simulations</a:t>
            </a:r>
            <a:endParaRPr lang="fr-FR" sz="3200" b="1" dirty="0" smtClean="0">
              <a:solidFill>
                <a:srgbClr val="31859C"/>
              </a:solidFill>
              <a:ea typeface="ＭＳ Ｐゴシック" pitchFamily="34" charset="-128"/>
              <a:cs typeface="Arial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467544" y="1281418"/>
            <a:ext cx="828379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600" dirty="0" smtClean="0"/>
              <a:t>Optical </a:t>
            </a:r>
            <a:r>
              <a:rPr lang="en-US" sz="1600" dirty="0"/>
              <a:t>links between the </a:t>
            </a:r>
            <a:r>
              <a:rPr lang="en-US" sz="1600" dirty="0" smtClean="0"/>
              <a:t>AP and wireless </a:t>
            </a:r>
            <a:r>
              <a:rPr lang="en-US" sz="1600" dirty="0"/>
              <a:t>stations </a:t>
            </a:r>
            <a:r>
              <a:rPr lang="en-US" sz="1600" dirty="0" smtClean="0"/>
              <a:t>= propagation delay ↗</a:t>
            </a:r>
          </a:p>
          <a:p>
            <a:pPr marL="342900" indent="-342900"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342900" indent="-342900"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342900" indent="-342900"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342900" indent="-342900"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342900" indent="-342900"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342900" indent="-342900"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342900" indent="-342900"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342900" indent="-342900"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marL="342900" indent="-342900"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342900" indent="-342900"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en-US" sz="1600" dirty="0" smtClean="0"/>
          </a:p>
          <a:p>
            <a:pPr lvl="1">
              <a:buClr>
                <a:schemeClr val="accent5">
                  <a:lumMod val="75000"/>
                </a:schemeClr>
              </a:buClr>
            </a:pPr>
            <a:endParaRPr lang="en-US" sz="1600" dirty="0" smtClean="0"/>
          </a:p>
          <a:p>
            <a:pPr marL="742950" lvl="1" indent="-285750">
              <a:buClr>
                <a:schemeClr val="accent5">
                  <a:lumMod val="75000"/>
                </a:schemeClr>
              </a:buClr>
              <a:buFont typeface="Symbol" panose="05050102010706020507" pitchFamily="18" charset="2"/>
              <a:buChar char="Þ"/>
            </a:pPr>
            <a:r>
              <a:rPr lang="en-US" sz="1600" dirty="0"/>
              <a:t>keep MAC </a:t>
            </a:r>
            <a:r>
              <a:rPr lang="en-US" sz="1600" dirty="0" smtClean="0"/>
              <a:t>layer</a:t>
            </a:r>
            <a:endParaRPr lang="en-US" sz="1600" dirty="0"/>
          </a:p>
          <a:p>
            <a:pPr marL="742950" lvl="1" indent="-285750">
              <a:buClr>
                <a:schemeClr val="accent5">
                  <a:lumMod val="75000"/>
                </a:schemeClr>
              </a:buClr>
              <a:buFont typeface="Symbol" panose="05050102010706020507" pitchFamily="18" charset="2"/>
              <a:buChar char="Þ"/>
            </a:pPr>
            <a:r>
              <a:rPr lang="en-US" sz="1600" dirty="0" smtClean="0"/>
              <a:t>change PHY layer</a:t>
            </a:r>
          </a:p>
          <a:p>
            <a:pPr marL="742950" lvl="1" indent="-285750">
              <a:buClr>
                <a:schemeClr val="accent5">
                  <a:lumMod val="75000"/>
                </a:schemeClr>
              </a:buClr>
              <a:buFont typeface="Symbol" panose="05050102010706020507" pitchFamily="18" charset="2"/>
              <a:buChar char="Þ"/>
            </a:pPr>
            <a:endParaRPr lang="en-US" sz="1600" dirty="0"/>
          </a:p>
          <a:p>
            <a:pPr marL="342900" indent="-342900"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600" dirty="0" smtClean="0"/>
              <a:t>Model assumptions:</a:t>
            </a:r>
          </a:p>
          <a:p>
            <a:pPr marL="800100" lvl="1" indent="-342900"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1600" dirty="0" smtClean="0"/>
              <a:t>Physical layer imperfections are not considered.</a:t>
            </a:r>
          </a:p>
          <a:p>
            <a:pPr marL="800100" lvl="1" indent="-342900"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1600" dirty="0" smtClean="0"/>
              <a:t>Optical </a:t>
            </a:r>
            <a:r>
              <a:rPr lang="en-US" sz="1600" dirty="0"/>
              <a:t>channel = delay &amp; loss </a:t>
            </a:r>
            <a:r>
              <a:rPr lang="en-US" sz="1600" dirty="0" smtClean="0"/>
              <a:t>computation.</a:t>
            </a:r>
            <a:endParaRPr lang="en-US" sz="1600" dirty="0"/>
          </a:p>
          <a:p>
            <a:pPr marL="800100" lvl="1" indent="-342900"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1600" dirty="0" smtClean="0"/>
              <a:t>Delay: time </a:t>
            </a:r>
            <a:r>
              <a:rPr lang="en-US" sz="1600" dirty="0"/>
              <a:t>needed by the radio signal to travel along the fiber </a:t>
            </a:r>
            <a:r>
              <a:rPr lang="en-US" sz="1600" dirty="0" smtClean="0"/>
              <a:t>link.</a:t>
            </a:r>
            <a:endParaRPr lang="en-US" sz="1600" dirty="0"/>
          </a:p>
          <a:p>
            <a:pPr marL="800100" lvl="1" indent="-342900"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1600" dirty="0"/>
              <a:t>Linear </a:t>
            </a:r>
            <a:r>
              <a:rPr lang="en-US" sz="1600" dirty="0" smtClean="0"/>
              <a:t>loss: attenuation </a:t>
            </a:r>
            <a:r>
              <a:rPr lang="en-US" sz="1600" dirty="0"/>
              <a:t>introduced by the optical </a:t>
            </a:r>
            <a:r>
              <a:rPr lang="en-US" sz="1600" dirty="0" smtClean="0"/>
              <a:t>link (electrical loss = 2 x optical loss !).</a:t>
            </a:r>
            <a:endParaRPr lang="fr-BE" sz="1600" dirty="0"/>
          </a:p>
        </p:txBody>
      </p:sp>
      <p:sp>
        <p:nvSpPr>
          <p:cNvPr id="9" name="Rectangle 8"/>
          <p:cNvSpPr/>
          <p:nvPr/>
        </p:nvSpPr>
        <p:spPr>
          <a:xfrm>
            <a:off x="4001748" y="4846319"/>
            <a:ext cx="440711" cy="1967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460432" y="6580188"/>
            <a:ext cx="683568" cy="277812"/>
          </a:xfrm>
        </p:spPr>
        <p:txBody>
          <a:bodyPr/>
          <a:lstStyle/>
          <a:p>
            <a:pPr>
              <a:defRPr/>
            </a:pPr>
            <a:r>
              <a:rPr lang="fr-BE" dirty="0" smtClean="0"/>
              <a:t>11 / 25</a:t>
            </a:r>
            <a:endParaRPr lang="fr-BE" dirty="0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28850" y="6581775"/>
            <a:ext cx="6400800" cy="276225"/>
          </a:xfrm>
        </p:spPr>
        <p:txBody>
          <a:bodyPr/>
          <a:lstStyle/>
          <a:p>
            <a:r>
              <a:rPr lang="en-US" dirty="0" smtClean="0"/>
              <a:t>     Sébastien Deronne     |     Workshop </a:t>
            </a:r>
            <a:r>
              <a:rPr lang="en-US" dirty="0"/>
              <a:t>on ns-3 (WNS3</a:t>
            </a:r>
            <a:r>
              <a:rPr lang="en-US" dirty="0" smtClean="0"/>
              <a:t>)     |     5 March 2013, Cannes (France) </a:t>
            </a:r>
            <a:endParaRPr lang="fr-BE" dirty="0"/>
          </a:p>
        </p:txBody>
      </p:sp>
      <p:sp>
        <p:nvSpPr>
          <p:cNvPr id="2" name="Rectangle 1"/>
          <p:cNvSpPr/>
          <p:nvPr/>
        </p:nvSpPr>
        <p:spPr>
          <a:xfrm>
            <a:off x="4355976" y="1628800"/>
            <a:ext cx="936104" cy="648072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86122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2132856"/>
            <a:ext cx="5859193" cy="4312012"/>
          </a:xfrm>
          <a:prstGeom prst="rect">
            <a:avLst/>
          </a:prstGeom>
        </p:spPr>
      </p:pic>
      <p:sp>
        <p:nvSpPr>
          <p:cNvPr id="39938" name="Titre 2"/>
          <p:cNvSpPr>
            <a:spLocks noGrp="1"/>
          </p:cNvSpPr>
          <p:nvPr>
            <p:ph type="title"/>
          </p:nvPr>
        </p:nvSpPr>
        <p:spPr>
          <a:xfrm>
            <a:off x="318538" y="332656"/>
            <a:ext cx="8432800" cy="668337"/>
          </a:xfrm>
        </p:spPr>
        <p:txBody>
          <a:bodyPr/>
          <a:lstStyle/>
          <a:p>
            <a:r>
              <a:rPr lang="en-US" sz="3200" dirty="0" smtClean="0">
                <a:solidFill>
                  <a:srgbClr val="31859C"/>
                </a:solidFill>
                <a:ea typeface="ＭＳ Ｐゴシック" pitchFamily="34" charset="-128"/>
                <a:cs typeface="Arial" charset="0"/>
              </a:rPr>
              <a:t>The Wi-Fi PHY layer needs to be changed in ns-3 to support IEEE 802.11 RoF simulations</a:t>
            </a:r>
            <a:endParaRPr lang="fr-FR" sz="3200" b="1" dirty="0" smtClean="0">
              <a:solidFill>
                <a:srgbClr val="31859C"/>
              </a:solidFill>
              <a:ea typeface="ＭＳ Ｐゴシック" pitchFamily="34" charset="-128"/>
              <a:cs typeface="Arial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18538" y="1371071"/>
            <a:ext cx="83558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600" dirty="0" smtClean="0"/>
              <a:t>Most of ns-3 Wi-Fi modules can still be used for IEEE 802.11 RoF simulations.</a:t>
            </a:r>
          </a:p>
          <a:p>
            <a:pPr marL="342900" indent="-342900"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600" dirty="0" smtClean="0"/>
              <a:t>ns-3 Wi-Fi PHY layer needs to be changed!</a:t>
            </a:r>
          </a:p>
          <a:p>
            <a:pPr>
              <a:buClr>
                <a:schemeClr val="accent5">
                  <a:lumMod val="75000"/>
                </a:schemeClr>
              </a:buClr>
            </a:pPr>
            <a:endParaRPr lang="en-US" sz="1600" dirty="0"/>
          </a:p>
        </p:txBody>
      </p:sp>
      <p:sp>
        <p:nvSpPr>
          <p:cNvPr id="20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460432" y="6580188"/>
            <a:ext cx="683568" cy="277812"/>
          </a:xfrm>
        </p:spPr>
        <p:txBody>
          <a:bodyPr/>
          <a:lstStyle/>
          <a:p>
            <a:pPr>
              <a:defRPr/>
            </a:pPr>
            <a:r>
              <a:rPr lang="fr-BE" dirty="0" smtClean="0"/>
              <a:t>12 / 25</a:t>
            </a:r>
            <a:endParaRPr lang="fr-BE" dirty="0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28850" y="6581775"/>
            <a:ext cx="6400800" cy="276225"/>
          </a:xfrm>
        </p:spPr>
        <p:txBody>
          <a:bodyPr/>
          <a:lstStyle/>
          <a:p>
            <a:r>
              <a:rPr lang="en-US" dirty="0" smtClean="0"/>
              <a:t>     Sébastien Deronne     |     Workshop </a:t>
            </a:r>
            <a:r>
              <a:rPr lang="en-US" dirty="0"/>
              <a:t>on ns-3 (WNS3</a:t>
            </a:r>
            <a:r>
              <a:rPr lang="en-US" dirty="0" smtClean="0"/>
              <a:t>)     |     5 March 2013, Cannes (France) </a:t>
            </a:r>
            <a:endParaRPr lang="fr-BE" dirty="0"/>
          </a:p>
        </p:txBody>
      </p:sp>
      <p:sp>
        <p:nvSpPr>
          <p:cNvPr id="8" name="Rectangle 7"/>
          <p:cNvSpPr/>
          <p:nvPr/>
        </p:nvSpPr>
        <p:spPr>
          <a:xfrm>
            <a:off x="1825005" y="2109731"/>
            <a:ext cx="5625309" cy="3335493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5" name="Rectangle 4"/>
          <p:cNvSpPr/>
          <p:nvPr/>
        </p:nvSpPr>
        <p:spPr>
          <a:xfrm>
            <a:off x="3464673" y="5468348"/>
            <a:ext cx="2268157" cy="9963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00984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re 2"/>
          <p:cNvSpPr>
            <a:spLocks noGrp="1"/>
          </p:cNvSpPr>
          <p:nvPr>
            <p:ph type="title"/>
          </p:nvPr>
        </p:nvSpPr>
        <p:spPr>
          <a:xfrm>
            <a:off x="318538" y="332656"/>
            <a:ext cx="8432800" cy="668337"/>
          </a:xfrm>
        </p:spPr>
        <p:txBody>
          <a:bodyPr/>
          <a:lstStyle/>
          <a:p>
            <a:r>
              <a:rPr lang="en-US" sz="3200" dirty="0">
                <a:solidFill>
                  <a:srgbClr val="31859C"/>
                </a:solidFill>
                <a:ea typeface="ＭＳ Ｐゴシック" pitchFamily="34" charset="-128"/>
                <a:cs typeface="Arial" charset="0"/>
              </a:rPr>
              <a:t>A new PHY module has been implemented to relay packets from one channel to another.</a:t>
            </a:r>
            <a:endParaRPr lang="fr-FR" sz="3200" b="1" dirty="0" smtClean="0">
              <a:solidFill>
                <a:srgbClr val="31859C"/>
              </a:solidFill>
              <a:ea typeface="ＭＳ Ｐゴシック" pitchFamily="34" charset="-128"/>
              <a:cs typeface="Arial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18538" y="1412776"/>
            <a:ext cx="4671315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600" b="1" u="sng" dirty="0" err="1" smtClean="0"/>
              <a:t>OpticalChannel</a:t>
            </a:r>
            <a:r>
              <a:rPr lang="en-US" sz="1600" b="1" u="sng" dirty="0"/>
              <a:t>:</a:t>
            </a:r>
            <a:r>
              <a:rPr lang="en-US" sz="1600" dirty="0"/>
              <a:t> </a:t>
            </a:r>
            <a:r>
              <a:rPr lang="en-US" sz="1600" dirty="0" smtClean="0"/>
              <a:t>compute delay </a:t>
            </a:r>
            <a:r>
              <a:rPr lang="en-US" sz="1600" dirty="0"/>
              <a:t>and </a:t>
            </a:r>
            <a:r>
              <a:rPr lang="en-US" sz="1600" dirty="0" smtClean="0"/>
              <a:t>loss of optical transmissions.</a:t>
            </a:r>
          </a:p>
          <a:p>
            <a:pPr marL="342900" indent="-342900" algn="just"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342900" indent="-342900" algn="just"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600" b="1" u="sng" dirty="0" err="1" smtClean="0"/>
              <a:t>WirelessChannel</a:t>
            </a:r>
            <a:r>
              <a:rPr lang="en-US" sz="1600" b="1" u="sng" dirty="0" smtClean="0"/>
              <a:t>:</a:t>
            </a:r>
            <a:r>
              <a:rPr lang="en-US" sz="1600" dirty="0"/>
              <a:t> </a:t>
            </a:r>
            <a:r>
              <a:rPr lang="en-US" sz="1600" dirty="0" err="1" smtClean="0"/>
              <a:t>YansWifiChannel</a:t>
            </a:r>
            <a:r>
              <a:rPr lang="en-US" sz="1600" dirty="0" smtClean="0"/>
              <a:t> modified to fit with our implementation.</a:t>
            </a:r>
          </a:p>
          <a:p>
            <a:pPr marL="342900" indent="-342900" algn="just"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342900" indent="-342900" algn="just"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600" b="1" u="sng" dirty="0" err="1" smtClean="0"/>
              <a:t>ApWifiPhy</a:t>
            </a:r>
            <a:r>
              <a:rPr lang="en-US" sz="1600" b="1" u="sng" dirty="0" smtClean="0"/>
              <a:t>: </a:t>
            </a:r>
          </a:p>
          <a:p>
            <a:pPr marL="800100" lvl="1" indent="-342900" algn="just"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1600" dirty="0"/>
              <a:t>I</a:t>
            </a:r>
            <a:r>
              <a:rPr lang="en-US" sz="1600" dirty="0" smtClean="0"/>
              <a:t>nstance attached to the access point.</a:t>
            </a:r>
          </a:p>
          <a:p>
            <a:pPr marL="800100" lvl="1" indent="-342900" algn="just"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1600" dirty="0" err="1" smtClean="0"/>
              <a:t>YansWifiPhy</a:t>
            </a:r>
            <a:r>
              <a:rPr lang="en-US" sz="1600" dirty="0" smtClean="0"/>
              <a:t> modified to handle with the </a:t>
            </a:r>
            <a:r>
              <a:rPr lang="en-US" sz="1600" dirty="0" err="1" smtClean="0"/>
              <a:t>OpticalChannel</a:t>
            </a:r>
            <a:r>
              <a:rPr lang="en-US" sz="1600" dirty="0" smtClean="0"/>
              <a:t> module.</a:t>
            </a:r>
          </a:p>
          <a:p>
            <a:pPr algn="just">
              <a:buClr>
                <a:schemeClr val="accent5">
                  <a:lumMod val="75000"/>
                </a:schemeClr>
              </a:buClr>
            </a:pPr>
            <a:endParaRPr lang="en-US" sz="1600" dirty="0" smtClean="0"/>
          </a:p>
          <a:p>
            <a:pPr marL="342900" indent="-342900" algn="just"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600" b="1" u="sng" dirty="0" err="1" smtClean="0"/>
              <a:t>StaWifiPhy</a:t>
            </a:r>
            <a:r>
              <a:rPr lang="en-US" sz="1600" b="1" u="sng" dirty="0"/>
              <a:t>: </a:t>
            </a:r>
          </a:p>
          <a:p>
            <a:pPr marL="800100" lvl="1" indent="-342900" algn="just"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1600" dirty="0"/>
              <a:t>I</a:t>
            </a:r>
            <a:r>
              <a:rPr lang="en-US" sz="1600" dirty="0" smtClean="0"/>
              <a:t>nstance </a:t>
            </a:r>
            <a:r>
              <a:rPr lang="en-US" sz="1600" dirty="0"/>
              <a:t>attached to </a:t>
            </a:r>
            <a:r>
              <a:rPr lang="en-US" sz="1600" dirty="0" smtClean="0"/>
              <a:t>each station.</a:t>
            </a:r>
            <a:endParaRPr lang="en-US" sz="1600" dirty="0"/>
          </a:p>
          <a:p>
            <a:pPr marL="800100" lvl="1" indent="-342900" algn="just"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1600" dirty="0" err="1"/>
              <a:t>YansWifiPhy</a:t>
            </a:r>
            <a:r>
              <a:rPr lang="en-US" sz="1600" dirty="0"/>
              <a:t> modified to handle with the </a:t>
            </a:r>
            <a:r>
              <a:rPr lang="en-US" sz="1600" dirty="0" err="1" smtClean="0"/>
              <a:t>WirelessChannel</a:t>
            </a:r>
            <a:r>
              <a:rPr lang="en-US" sz="1600" dirty="0" smtClean="0"/>
              <a:t> </a:t>
            </a:r>
            <a:r>
              <a:rPr lang="en-US" sz="1600" dirty="0"/>
              <a:t>module</a:t>
            </a:r>
            <a:r>
              <a:rPr lang="en-US" sz="1600" dirty="0" smtClean="0"/>
              <a:t>.</a:t>
            </a:r>
          </a:p>
          <a:p>
            <a:pPr marL="800100" lvl="1" indent="-342900" algn="just"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ü"/>
            </a:pPr>
            <a:endParaRPr lang="en-US" sz="1600" dirty="0" smtClean="0"/>
          </a:p>
          <a:p>
            <a:pPr marL="342900" indent="-342900" algn="just"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600" b="1" u="sng" dirty="0" err="1"/>
              <a:t>RofRelayWifiPhy</a:t>
            </a:r>
            <a:r>
              <a:rPr lang="en-US" sz="1600" b="1" u="sng" dirty="0" smtClean="0"/>
              <a:t>:</a:t>
            </a:r>
          </a:p>
          <a:p>
            <a:pPr marL="800100" lvl="1" indent="-342900" algn="just"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1600" dirty="0"/>
              <a:t>Instance attached to each </a:t>
            </a:r>
            <a:r>
              <a:rPr lang="en-US" sz="1600" dirty="0" smtClean="0"/>
              <a:t>remote antenna.</a:t>
            </a:r>
          </a:p>
          <a:p>
            <a:pPr marL="800100" lvl="1" indent="-342900" algn="just"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US" sz="1600" dirty="0" smtClean="0"/>
              <a:t>New </a:t>
            </a:r>
            <a:r>
              <a:rPr lang="en-US" sz="1600" dirty="0"/>
              <a:t>physical layer </a:t>
            </a:r>
            <a:r>
              <a:rPr lang="en-US" sz="1600" dirty="0" smtClean="0"/>
              <a:t>module which forwards </a:t>
            </a:r>
            <a:r>
              <a:rPr lang="en-US" sz="1600" dirty="0"/>
              <a:t>packets from </a:t>
            </a:r>
            <a:r>
              <a:rPr lang="en-US" sz="1600" dirty="0" smtClean="0"/>
              <a:t>one channel to another.</a:t>
            </a:r>
            <a:endParaRPr lang="en-US" sz="1600" dirty="0"/>
          </a:p>
          <a:p>
            <a:pPr marL="800100" lvl="1" indent="-342900" algn="just"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ü"/>
            </a:pPr>
            <a:endParaRPr lang="en-US" sz="1600" dirty="0"/>
          </a:p>
          <a:p>
            <a:pPr marL="342900" indent="-342900" algn="just"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ü"/>
            </a:pPr>
            <a:endParaRPr lang="en-US" sz="1600" dirty="0"/>
          </a:p>
          <a:p>
            <a:pPr>
              <a:buClr>
                <a:schemeClr val="accent5">
                  <a:lumMod val="75000"/>
                </a:schemeClr>
              </a:buClr>
            </a:pPr>
            <a:endParaRPr lang="en-US" sz="1600" dirty="0"/>
          </a:p>
        </p:txBody>
      </p:sp>
      <p:sp>
        <p:nvSpPr>
          <p:cNvPr id="20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460432" y="6580188"/>
            <a:ext cx="683568" cy="277812"/>
          </a:xfrm>
        </p:spPr>
        <p:txBody>
          <a:bodyPr/>
          <a:lstStyle/>
          <a:p>
            <a:pPr>
              <a:defRPr/>
            </a:pPr>
            <a:r>
              <a:rPr lang="fr-BE" dirty="0" smtClean="0"/>
              <a:t>13 / 25</a:t>
            </a:r>
            <a:endParaRPr lang="fr-BE" dirty="0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28850" y="6581775"/>
            <a:ext cx="6400800" cy="276225"/>
          </a:xfrm>
        </p:spPr>
        <p:txBody>
          <a:bodyPr/>
          <a:lstStyle/>
          <a:p>
            <a:r>
              <a:rPr lang="en-US" dirty="0" smtClean="0"/>
              <a:t>     Sébastien Deronne     |     Workshop </a:t>
            </a:r>
            <a:r>
              <a:rPr lang="en-US" dirty="0"/>
              <a:t>on ns-3 (WNS3</a:t>
            </a:r>
            <a:r>
              <a:rPr lang="en-US" dirty="0" smtClean="0"/>
              <a:t>)     |     5 March 2013, Cannes (France) </a:t>
            </a:r>
            <a:endParaRPr lang="fr-BE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6056" y="2313633"/>
            <a:ext cx="3856649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2814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re 2"/>
          <p:cNvSpPr>
            <a:spLocks noGrp="1"/>
          </p:cNvSpPr>
          <p:nvPr>
            <p:ph type="title"/>
          </p:nvPr>
        </p:nvSpPr>
        <p:spPr>
          <a:xfrm>
            <a:off x="318538" y="332656"/>
            <a:ext cx="8432800" cy="668337"/>
          </a:xfrm>
        </p:spPr>
        <p:txBody>
          <a:bodyPr/>
          <a:lstStyle/>
          <a:p>
            <a:r>
              <a:rPr lang="en-US" sz="3200" dirty="0" smtClean="0">
                <a:solidFill>
                  <a:srgbClr val="31859C"/>
                </a:solidFill>
                <a:ea typeface="ＭＳ Ｐゴシック" pitchFamily="34" charset="-128"/>
                <a:cs typeface="Arial" charset="0"/>
              </a:rPr>
              <a:t>A new </a:t>
            </a:r>
            <a:r>
              <a:rPr lang="en-US" sz="3200" dirty="0">
                <a:solidFill>
                  <a:srgbClr val="31859C"/>
                </a:solidFill>
                <a:ea typeface="ＭＳ Ｐゴシック" pitchFamily="34" charset="-128"/>
                <a:cs typeface="Arial" charset="0"/>
              </a:rPr>
              <a:t>device model </a:t>
            </a:r>
            <a:r>
              <a:rPr lang="en-US" sz="3200" dirty="0" smtClean="0">
                <a:solidFill>
                  <a:srgbClr val="31859C"/>
                </a:solidFill>
                <a:ea typeface="ＭＳ Ｐゴシック" pitchFamily="34" charset="-128"/>
                <a:cs typeface="Arial" charset="0"/>
              </a:rPr>
              <a:t>has been implemented to set the position of </a:t>
            </a:r>
            <a:r>
              <a:rPr lang="en-US" sz="3200" dirty="0">
                <a:solidFill>
                  <a:srgbClr val="31859C"/>
                </a:solidFill>
                <a:ea typeface="ＭＳ Ｐゴシック" pitchFamily="34" charset="-128"/>
                <a:cs typeface="Arial" charset="0"/>
              </a:rPr>
              <a:t>remote antenna </a:t>
            </a:r>
            <a:r>
              <a:rPr lang="en-US" sz="3200" dirty="0" smtClean="0">
                <a:solidFill>
                  <a:srgbClr val="31859C"/>
                </a:solidFill>
                <a:ea typeface="ＭＳ Ｐゴシック" pitchFamily="34" charset="-128"/>
                <a:cs typeface="Arial" charset="0"/>
              </a:rPr>
              <a:t>units.</a:t>
            </a:r>
            <a:endParaRPr lang="fr-FR" sz="3200" b="1" dirty="0" smtClean="0">
              <a:solidFill>
                <a:srgbClr val="31859C"/>
              </a:solidFill>
              <a:ea typeface="ＭＳ Ｐゴシック" pitchFamily="34" charset="-128"/>
              <a:cs typeface="Arial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432838" y="1628800"/>
            <a:ext cx="83185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5">
                  <a:lumMod val="75000"/>
                </a:schemeClr>
              </a:buClr>
            </a:pPr>
            <a:r>
              <a:rPr lang="en-US" sz="2000" b="1" u="sng" dirty="0" err="1" smtClean="0"/>
              <a:t>WifiNetDevice</a:t>
            </a:r>
            <a:r>
              <a:rPr lang="en-US" sz="2000" b="1" u="sng" dirty="0" smtClean="0"/>
              <a:t>:</a:t>
            </a:r>
          </a:p>
          <a:p>
            <a:pPr marL="342900" indent="-342900"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000" dirty="0" smtClean="0"/>
              <a:t>Hold </a:t>
            </a:r>
            <a:r>
              <a:rPr lang="en-US" sz="2000" dirty="0"/>
              <a:t>together all objects used by </a:t>
            </a:r>
            <a:r>
              <a:rPr lang="en-US" sz="2000" dirty="0" smtClean="0"/>
              <a:t>AP and stations.</a:t>
            </a:r>
          </a:p>
          <a:p>
            <a:pPr marL="342900" indent="-342900"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000" dirty="0" smtClean="0"/>
              <a:t>MAC </a:t>
            </a:r>
            <a:r>
              <a:rPr lang="en-US" sz="2000" dirty="0"/>
              <a:t>&amp; PHY </a:t>
            </a:r>
            <a:r>
              <a:rPr lang="en-US" sz="2000" dirty="0" smtClean="0"/>
              <a:t>layers + channel.</a:t>
            </a:r>
          </a:p>
          <a:p>
            <a:pPr marL="342900" indent="-342900"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Ability to set the position of </a:t>
            </a:r>
            <a:r>
              <a:rPr lang="en-US" sz="2000" dirty="0" smtClean="0"/>
              <a:t>AP and stations. </a:t>
            </a:r>
            <a:endParaRPr lang="en-US" sz="2000" dirty="0"/>
          </a:p>
          <a:p>
            <a:pPr marL="342900" indent="-342900"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en-US" sz="2000" dirty="0"/>
          </a:p>
          <a:p>
            <a:pPr>
              <a:buClr>
                <a:schemeClr val="accent5">
                  <a:lumMod val="75000"/>
                </a:schemeClr>
              </a:buClr>
            </a:pPr>
            <a:r>
              <a:rPr lang="en-US" sz="2000" b="1" u="sng" dirty="0" err="1" smtClean="0"/>
              <a:t>RofRelayDevice</a:t>
            </a:r>
            <a:r>
              <a:rPr lang="en-US" sz="2000" b="1" u="sng" dirty="0" smtClean="0"/>
              <a:t>:</a:t>
            </a:r>
            <a:endParaRPr lang="en-US" sz="2000" dirty="0" smtClean="0"/>
          </a:p>
          <a:p>
            <a:pPr marL="342900" indent="-342900"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H</a:t>
            </a:r>
            <a:r>
              <a:rPr lang="en-US" sz="2000" dirty="0" smtClean="0"/>
              <a:t>old </a:t>
            </a:r>
            <a:r>
              <a:rPr lang="en-US" sz="2000" dirty="0"/>
              <a:t>together all objects used by a remote antenna</a:t>
            </a:r>
            <a:r>
              <a:rPr lang="en-US" sz="2000" dirty="0" smtClean="0"/>
              <a:t>.</a:t>
            </a:r>
          </a:p>
          <a:p>
            <a:pPr marL="342900" indent="-342900"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000" dirty="0" smtClean="0"/>
              <a:t>PHY layer + channel.</a:t>
            </a:r>
            <a:endParaRPr lang="en-US" sz="2000" dirty="0"/>
          </a:p>
          <a:p>
            <a:pPr marL="342900" indent="-342900"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000" dirty="0" smtClean="0"/>
              <a:t>Ability </a:t>
            </a:r>
            <a:r>
              <a:rPr lang="en-US" sz="2000" dirty="0"/>
              <a:t>to set the position of </a:t>
            </a:r>
            <a:r>
              <a:rPr lang="en-US" sz="2000" dirty="0" smtClean="0"/>
              <a:t>each distributed antenna in the network. </a:t>
            </a:r>
          </a:p>
          <a:p>
            <a:pPr marL="342900" indent="-342900"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342900" indent="-342900"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Clr>
                <a:schemeClr val="accent5">
                  <a:lumMod val="75000"/>
                </a:schemeClr>
              </a:buClr>
              <a:buFont typeface="Symbol" panose="05050102010706020507" pitchFamily="18" charset="2"/>
              <a:buChar char="Þ"/>
            </a:pPr>
            <a:r>
              <a:rPr lang="en-US" sz="2000" dirty="0" smtClean="0"/>
              <a:t>The position </a:t>
            </a:r>
            <a:r>
              <a:rPr lang="en-US" sz="2000" dirty="0"/>
              <a:t>of each </a:t>
            </a:r>
            <a:r>
              <a:rPr lang="en-US" sz="2000" dirty="0" smtClean="0"/>
              <a:t>device </a:t>
            </a:r>
            <a:r>
              <a:rPr lang="en-US" sz="2000" dirty="0"/>
              <a:t>is used by the </a:t>
            </a:r>
            <a:r>
              <a:rPr lang="en-US" sz="2000" dirty="0" smtClean="0"/>
              <a:t>Optical Channel and </a:t>
            </a:r>
            <a:r>
              <a:rPr lang="en-US" sz="2000" dirty="0"/>
              <a:t>the </a:t>
            </a:r>
            <a:r>
              <a:rPr lang="en-US" sz="2000" dirty="0" smtClean="0"/>
              <a:t>Wireless Channel: propagation </a:t>
            </a:r>
            <a:r>
              <a:rPr lang="en-US" sz="2000" dirty="0"/>
              <a:t>delay </a:t>
            </a:r>
            <a:r>
              <a:rPr lang="en-US" sz="2000" dirty="0" smtClean="0"/>
              <a:t>and propagation </a:t>
            </a:r>
            <a:r>
              <a:rPr lang="en-US" sz="2000" dirty="0"/>
              <a:t>loss </a:t>
            </a:r>
            <a:r>
              <a:rPr lang="en-US" sz="2000" dirty="0" smtClean="0"/>
              <a:t>depend on distance.</a:t>
            </a:r>
          </a:p>
        </p:txBody>
      </p:sp>
      <p:sp>
        <p:nvSpPr>
          <p:cNvPr id="20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460432" y="6580188"/>
            <a:ext cx="683568" cy="277812"/>
          </a:xfrm>
        </p:spPr>
        <p:txBody>
          <a:bodyPr/>
          <a:lstStyle/>
          <a:p>
            <a:pPr>
              <a:defRPr/>
            </a:pPr>
            <a:r>
              <a:rPr lang="fr-BE" dirty="0" smtClean="0"/>
              <a:t>15 / 25</a:t>
            </a:r>
            <a:endParaRPr lang="fr-BE" dirty="0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28850" y="6581775"/>
            <a:ext cx="6400800" cy="276225"/>
          </a:xfrm>
        </p:spPr>
        <p:txBody>
          <a:bodyPr/>
          <a:lstStyle/>
          <a:p>
            <a:r>
              <a:rPr lang="en-US" dirty="0" smtClean="0"/>
              <a:t>     Sébastien Deronne     |     Workshop </a:t>
            </a:r>
            <a:r>
              <a:rPr lang="en-US" dirty="0"/>
              <a:t>on ns-3 (WNS3</a:t>
            </a:r>
            <a:r>
              <a:rPr lang="en-US" dirty="0" smtClean="0"/>
              <a:t>)     |     5 March 2013, Cannes (France) 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313512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ZoneTexte 2"/>
              <p:cNvSpPr txBox="1"/>
              <p:nvPr/>
            </p:nvSpPr>
            <p:spPr>
              <a:xfrm>
                <a:off x="375687" y="1086783"/>
                <a:ext cx="8318500" cy="56323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Clr>
                    <a:schemeClr val="accent5">
                      <a:lumMod val="75000"/>
                    </a:schemeClr>
                  </a:buClr>
                </a:pPr>
                <a:r>
                  <a:rPr lang="en-US" sz="2000" b="1" u="sng" dirty="0" smtClean="0"/>
                  <a:t>Optical delay computation (</a:t>
                </a:r>
                <a:r>
                  <a:rPr lang="el-GR" sz="2000" b="1" u="sng" dirty="0" smtClean="0"/>
                  <a:t>τ</a:t>
                </a:r>
                <a:r>
                  <a:rPr lang="fr-BE" sz="2000" b="1" u="sng" dirty="0" smtClean="0"/>
                  <a:t>)</a:t>
                </a:r>
                <a:r>
                  <a:rPr lang="en-US" sz="2000" b="1" u="sng" dirty="0" smtClean="0"/>
                  <a:t>:</a:t>
                </a:r>
              </a:p>
              <a:p>
                <a:pPr>
                  <a:buClr>
                    <a:schemeClr val="accent5">
                      <a:lumMod val="75000"/>
                    </a:schemeClr>
                  </a:buClr>
                </a:pPr>
                <a:endParaRPr lang="en-US" sz="2000" b="1" u="sng" dirty="0" smtClean="0"/>
              </a:p>
              <a:p>
                <a:pPr>
                  <a:buClr>
                    <a:schemeClr val="accent5">
                      <a:lumMod val="75000"/>
                    </a:schemeClr>
                  </a:buClr>
                </a:pPr>
                <a:endParaRPr lang="en-US" sz="2000" b="1" u="sng" dirty="0"/>
              </a:p>
              <a:p>
                <a:pPr>
                  <a:buClr>
                    <a:schemeClr val="accent5">
                      <a:lumMod val="75000"/>
                    </a:schemeClr>
                  </a:buClr>
                </a:pPr>
                <a:endParaRPr lang="en-US" sz="2000" b="1" u="sng" dirty="0"/>
              </a:p>
              <a:p>
                <a:pPr>
                  <a:buClr>
                    <a:schemeClr val="accent5">
                      <a:lumMod val="75000"/>
                    </a:schemeClr>
                  </a:buClr>
                </a:pPr>
                <a:r>
                  <a:rPr lang="en-US" sz="2000" dirty="0"/>
                  <a:t>w</a:t>
                </a:r>
                <a:r>
                  <a:rPr lang="en-US" sz="2000" dirty="0" smtClean="0"/>
                  <a:t>here  L = optical distance</a:t>
                </a:r>
              </a:p>
              <a:p>
                <a:pPr>
                  <a:buClr>
                    <a:schemeClr val="accent5">
                      <a:lumMod val="75000"/>
                    </a:schemeClr>
                  </a:buClr>
                </a:pPr>
                <a:r>
                  <a:rPr lang="en-US" sz="2000" dirty="0"/>
                  <a:t> </a:t>
                </a:r>
                <a:r>
                  <a:rPr lang="en-US" sz="2000" dirty="0" smtClean="0"/>
                  <a:t>            </a:t>
                </a:r>
                <a:r>
                  <a:rPr lang="el-GR" sz="2000" dirty="0" smtClean="0"/>
                  <a:t>ν</a:t>
                </a:r>
                <a:r>
                  <a:rPr lang="fr-BE" sz="2000" dirty="0" smtClean="0"/>
                  <a:t> = light speed in </a:t>
                </a:r>
                <a:r>
                  <a:rPr lang="fr-BE" sz="2000" dirty="0" err="1" smtClean="0"/>
                  <a:t>fiber</a:t>
                </a:r>
                <a:endParaRPr lang="fr-BE" sz="2000" dirty="0" smtClean="0"/>
              </a:p>
              <a:p>
                <a:pPr>
                  <a:buClr>
                    <a:schemeClr val="accent5">
                      <a:lumMod val="75000"/>
                    </a:schemeClr>
                  </a:buClr>
                </a:pPr>
                <a:r>
                  <a:rPr lang="fr-BE" sz="2000" dirty="0"/>
                  <a:t> </a:t>
                </a:r>
                <a:r>
                  <a:rPr lang="fr-BE" sz="2000" dirty="0" smtClean="0"/>
                  <a:t>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fr-BE" sz="200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BE" sz="2000" b="0" i="1" dirty="0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fr-BE" sz="2000" b="0" i="1" dirty="0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fr-BE" sz="2000" dirty="0" smtClean="0"/>
                  <a:t>= light </a:t>
                </a:r>
                <a:r>
                  <a:rPr lang="fr-BE" sz="2000" dirty="0" err="1" smtClean="0"/>
                  <a:t>velocity</a:t>
                </a:r>
                <a:r>
                  <a:rPr lang="fr-BE" sz="2000" dirty="0" smtClean="0"/>
                  <a:t> in the vacuum</a:t>
                </a:r>
              </a:p>
              <a:p>
                <a:pPr>
                  <a:buClr>
                    <a:schemeClr val="accent5">
                      <a:lumMod val="75000"/>
                    </a:schemeClr>
                  </a:buClr>
                </a:pPr>
                <a:r>
                  <a:rPr lang="fr-BE" sz="2000" dirty="0"/>
                  <a:t> </a:t>
                </a:r>
                <a:r>
                  <a:rPr lang="fr-BE" sz="2000" dirty="0" smtClean="0"/>
                  <a:t>            n = </a:t>
                </a:r>
                <a:r>
                  <a:rPr lang="fr-BE" sz="2000" dirty="0" err="1" smtClean="0"/>
                  <a:t>fiber</a:t>
                </a:r>
                <a:r>
                  <a:rPr lang="fr-BE" sz="2000" dirty="0" smtClean="0"/>
                  <a:t> </a:t>
                </a:r>
                <a:r>
                  <a:rPr lang="fr-BE" sz="2000" dirty="0" err="1" smtClean="0"/>
                  <a:t>refractive</a:t>
                </a:r>
                <a:r>
                  <a:rPr lang="fr-BE" sz="2000" dirty="0" smtClean="0"/>
                  <a:t> index</a:t>
                </a:r>
              </a:p>
              <a:p>
                <a:pPr>
                  <a:buClr>
                    <a:schemeClr val="accent5">
                      <a:lumMod val="75000"/>
                    </a:schemeClr>
                  </a:buClr>
                </a:pPr>
                <a:endParaRPr lang="fr-BE" sz="2000" dirty="0"/>
              </a:p>
              <a:p>
                <a:pPr>
                  <a:buClr>
                    <a:schemeClr val="accent5">
                      <a:lumMod val="75000"/>
                    </a:schemeClr>
                  </a:buClr>
                </a:pPr>
                <a:r>
                  <a:rPr lang="fr-BE" sz="2000" dirty="0" smtClean="0"/>
                  <a:t>By default: </a:t>
                </a:r>
                <a:r>
                  <a:rPr lang="en-US" sz="2000" dirty="0" smtClean="0"/>
                  <a:t>n = 1.5 </a:t>
                </a:r>
              </a:p>
              <a:p>
                <a:pPr marL="342900" indent="-342900">
                  <a:buClr>
                    <a:schemeClr val="accent5">
                      <a:lumMod val="75000"/>
                    </a:schemeClr>
                  </a:buClr>
                  <a:buFont typeface="Symbol" panose="05050102010706020507" pitchFamily="18" charset="2"/>
                  <a:buChar char="Þ"/>
                </a:pPr>
                <a:r>
                  <a:rPr lang="en-US" sz="2000" dirty="0" smtClean="0"/>
                  <a:t>5 µs per kilometer of fiber</a:t>
                </a:r>
              </a:p>
              <a:p>
                <a:pPr>
                  <a:buClr>
                    <a:schemeClr val="accent5">
                      <a:lumMod val="75000"/>
                    </a:schemeClr>
                  </a:buClr>
                </a:pPr>
                <a:endParaRPr lang="en-US" sz="2000" dirty="0" smtClean="0"/>
              </a:p>
              <a:p>
                <a:pPr>
                  <a:buClr>
                    <a:schemeClr val="accent5">
                      <a:lumMod val="75000"/>
                    </a:schemeClr>
                  </a:buClr>
                </a:pPr>
                <a:r>
                  <a:rPr lang="en-US" sz="2000" b="1" u="sng" dirty="0"/>
                  <a:t>Optical </a:t>
                </a:r>
                <a:r>
                  <a:rPr lang="en-US" sz="2000" b="1" u="sng" dirty="0" smtClean="0"/>
                  <a:t>loss computation:</a:t>
                </a:r>
                <a:endParaRPr lang="en-US" sz="2000" b="1" u="sng" dirty="0"/>
              </a:p>
              <a:p>
                <a:pPr algn="ctr">
                  <a:buClr>
                    <a:schemeClr val="accent5">
                      <a:lumMod val="75000"/>
                    </a:schemeClr>
                  </a:buClr>
                </a:pPr>
                <a:r>
                  <a:rPr lang="en-US" sz="2000" dirty="0" smtClean="0"/>
                  <a:t> </a:t>
                </a:r>
              </a:p>
              <a:p>
                <a:pPr algn="ctr">
                  <a:buClr>
                    <a:schemeClr val="accent5">
                      <a:lumMod val="75000"/>
                    </a:schemeClr>
                  </a:buClr>
                </a:pPr>
                <a:r>
                  <a:rPr lang="en-US" sz="2000" dirty="0" smtClean="0"/>
                  <a:t>Optical Loss = L x 0.2 dB/km </a:t>
                </a:r>
              </a:p>
              <a:p>
                <a:pPr algn="ctr">
                  <a:buClr>
                    <a:schemeClr val="accent5">
                      <a:lumMod val="75000"/>
                    </a:schemeClr>
                  </a:buClr>
                </a:pPr>
                <a:r>
                  <a:rPr lang="en-US" sz="2000" dirty="0" smtClean="0"/>
                  <a:t>   </a:t>
                </a:r>
              </a:p>
              <a:p>
                <a:pPr marL="342900" indent="-342900" algn="ctr">
                  <a:buClr>
                    <a:schemeClr val="accent5">
                      <a:lumMod val="75000"/>
                    </a:schemeClr>
                  </a:buClr>
                  <a:buFont typeface="Symbol" panose="05050102010706020507" pitchFamily="18" charset="2"/>
                  <a:buChar char="Þ"/>
                </a:pPr>
                <a:r>
                  <a:rPr lang="en-US" sz="2000" dirty="0" smtClean="0"/>
                  <a:t>Electrical loss = 2 x L x 0.2 dB/km</a:t>
                </a:r>
              </a:p>
              <a:p>
                <a:pPr marL="342900" indent="-342900" algn="ctr">
                  <a:buClr>
                    <a:schemeClr val="accent5">
                      <a:lumMod val="75000"/>
                    </a:schemeClr>
                  </a:buClr>
                  <a:buFont typeface="Symbol" panose="05050102010706020507" pitchFamily="18" charset="2"/>
                  <a:buChar char="Þ"/>
                </a:pPr>
                <a:endParaRPr lang="en-US" sz="2000" dirty="0" smtClean="0"/>
              </a:p>
            </p:txBody>
          </p:sp>
        </mc:Choice>
        <mc:Fallback xmlns="">
          <p:sp>
            <p:nvSpPr>
              <p:cNvPr id="6" name="ZoneText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687" y="1086783"/>
                <a:ext cx="8318500" cy="5632311"/>
              </a:xfrm>
              <a:prstGeom prst="rect">
                <a:avLst/>
              </a:prstGeom>
              <a:blipFill rotWithShape="0">
                <a:blip r:embed="rId2"/>
                <a:stretch>
                  <a:fillRect l="-806" t="-541"/>
                </a:stretch>
              </a:blipFill>
            </p:spPr>
            <p:txBody>
              <a:bodyPr/>
              <a:lstStyle/>
              <a:p>
                <a:r>
                  <a:rPr lang="fr-BE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3848" y="1556792"/>
            <a:ext cx="2016224" cy="833563"/>
          </a:xfrm>
          <a:prstGeom prst="rect">
            <a:avLst/>
          </a:prstGeom>
        </p:spPr>
      </p:pic>
      <p:sp>
        <p:nvSpPr>
          <p:cNvPr id="39938" name="Titre 2"/>
          <p:cNvSpPr>
            <a:spLocks noGrp="1"/>
          </p:cNvSpPr>
          <p:nvPr>
            <p:ph type="title"/>
          </p:nvPr>
        </p:nvSpPr>
        <p:spPr>
          <a:xfrm>
            <a:off x="318538" y="332656"/>
            <a:ext cx="8432800" cy="668337"/>
          </a:xfrm>
        </p:spPr>
        <p:txBody>
          <a:bodyPr/>
          <a:lstStyle/>
          <a:p>
            <a:r>
              <a:rPr lang="en-US" sz="3200" dirty="0" smtClean="0">
                <a:solidFill>
                  <a:srgbClr val="31859C"/>
                </a:solidFill>
                <a:ea typeface="ＭＳ Ｐゴシック" pitchFamily="34" charset="-128"/>
                <a:cs typeface="Arial" charset="0"/>
              </a:rPr>
              <a:t>Optical channel module computations</a:t>
            </a:r>
            <a:endParaRPr lang="fr-FR" sz="3200" b="1" dirty="0" smtClean="0">
              <a:solidFill>
                <a:srgbClr val="31859C"/>
              </a:solidFill>
              <a:ea typeface="ＭＳ Ｐゴシック" pitchFamily="34" charset="-128"/>
              <a:cs typeface="Arial" charset="0"/>
            </a:endParaRPr>
          </a:p>
        </p:txBody>
      </p:sp>
      <p:sp>
        <p:nvSpPr>
          <p:cNvPr id="20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460432" y="6580188"/>
            <a:ext cx="683568" cy="277812"/>
          </a:xfrm>
        </p:spPr>
        <p:txBody>
          <a:bodyPr/>
          <a:lstStyle/>
          <a:p>
            <a:pPr>
              <a:defRPr/>
            </a:pPr>
            <a:r>
              <a:rPr lang="fr-BE" dirty="0" smtClean="0"/>
              <a:t>16 / 25</a:t>
            </a:r>
            <a:endParaRPr lang="fr-BE" dirty="0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28850" y="6581775"/>
            <a:ext cx="6400800" cy="276225"/>
          </a:xfrm>
        </p:spPr>
        <p:txBody>
          <a:bodyPr/>
          <a:lstStyle/>
          <a:p>
            <a:r>
              <a:rPr lang="en-US" dirty="0" smtClean="0"/>
              <a:t>     Sébastien Deronne     |     Workshop </a:t>
            </a:r>
            <a:r>
              <a:rPr lang="en-US" dirty="0"/>
              <a:t>on ns-3 (WNS3</a:t>
            </a:r>
            <a:r>
              <a:rPr lang="en-US" dirty="0" smtClean="0"/>
              <a:t>)     |     5 March 2013, Cannes (France) 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607186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re 2"/>
          <p:cNvSpPr>
            <a:spLocks noGrp="1"/>
          </p:cNvSpPr>
          <p:nvPr>
            <p:ph type="title"/>
          </p:nvPr>
        </p:nvSpPr>
        <p:spPr>
          <a:xfrm>
            <a:off x="318538" y="332656"/>
            <a:ext cx="8432800" cy="668337"/>
          </a:xfrm>
        </p:spPr>
        <p:txBody>
          <a:bodyPr/>
          <a:lstStyle/>
          <a:p>
            <a:r>
              <a:rPr lang="en-US" sz="3200" dirty="0" smtClean="0">
                <a:solidFill>
                  <a:srgbClr val="31859C"/>
                </a:solidFill>
                <a:ea typeface="ＭＳ Ｐゴシック" pitchFamily="34" charset="-128"/>
                <a:cs typeface="Arial" charset="0"/>
              </a:rPr>
              <a:t>Optical channel module behaves differently for upstream and downstream signals.</a:t>
            </a:r>
            <a:endParaRPr lang="fr-FR" sz="3200" b="1" dirty="0" smtClean="0">
              <a:solidFill>
                <a:srgbClr val="31859C"/>
              </a:solidFill>
              <a:ea typeface="ＭＳ Ｐゴシック" pitchFamily="34" charset="-128"/>
              <a:cs typeface="Arial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432838" y="1449228"/>
            <a:ext cx="83185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000" u="sng" dirty="0" smtClean="0"/>
              <a:t>Signal sent by the AP</a:t>
            </a:r>
            <a:r>
              <a:rPr lang="en-US" sz="2000" dirty="0" smtClean="0"/>
              <a:t>: sent </a:t>
            </a:r>
            <a:r>
              <a:rPr lang="en-US" sz="2000" dirty="0"/>
              <a:t>to all </a:t>
            </a:r>
            <a:r>
              <a:rPr lang="en-US" sz="2000" dirty="0" smtClean="0"/>
              <a:t>RAUs attached </a:t>
            </a:r>
            <a:r>
              <a:rPr lang="en-US" sz="2000" dirty="0"/>
              <a:t>to the </a:t>
            </a:r>
            <a:r>
              <a:rPr lang="en-US" sz="2000" dirty="0" err="1"/>
              <a:t>OpticalChannel</a:t>
            </a:r>
            <a:r>
              <a:rPr lang="en-US" sz="2000" dirty="0"/>
              <a:t> </a:t>
            </a:r>
            <a:r>
              <a:rPr lang="en-US" sz="2000" dirty="0" smtClean="0"/>
              <a:t>module.</a:t>
            </a:r>
          </a:p>
          <a:p>
            <a:pPr marL="342900" indent="-342900"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342900" indent="-342900"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342900" indent="-342900"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>
              <a:buClr>
                <a:schemeClr val="accent5">
                  <a:lumMod val="75000"/>
                </a:schemeClr>
              </a:buClr>
            </a:pPr>
            <a:endParaRPr lang="en-US" sz="2000" dirty="0" smtClean="0"/>
          </a:p>
          <a:p>
            <a:pPr marL="342900" indent="-342900"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000" u="sng" dirty="0" smtClean="0"/>
              <a:t>Signal sent </a:t>
            </a:r>
            <a:r>
              <a:rPr lang="en-US" sz="2000" u="sng" dirty="0"/>
              <a:t>by a </a:t>
            </a:r>
            <a:r>
              <a:rPr lang="en-US" sz="2000" u="sng" dirty="0" smtClean="0"/>
              <a:t>RAU</a:t>
            </a:r>
            <a:r>
              <a:rPr lang="en-US" sz="2000" dirty="0" smtClean="0"/>
              <a:t>: only </a:t>
            </a:r>
            <a:r>
              <a:rPr lang="en-US" sz="2000" dirty="0"/>
              <a:t>transmitted to the AP and is </a:t>
            </a:r>
            <a:r>
              <a:rPr lang="en-US" sz="2000" dirty="0" smtClean="0"/>
              <a:t>not received </a:t>
            </a:r>
            <a:r>
              <a:rPr lang="en-US" sz="2000" dirty="0"/>
              <a:t>by other </a:t>
            </a:r>
            <a:r>
              <a:rPr lang="en-US" sz="2000" dirty="0" smtClean="0"/>
              <a:t>RAUs.</a:t>
            </a:r>
            <a:endParaRPr lang="fr-BE" sz="2000" dirty="0"/>
          </a:p>
        </p:txBody>
      </p:sp>
      <p:sp>
        <p:nvSpPr>
          <p:cNvPr id="20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460432" y="6580188"/>
            <a:ext cx="683568" cy="277812"/>
          </a:xfrm>
        </p:spPr>
        <p:txBody>
          <a:bodyPr/>
          <a:lstStyle/>
          <a:p>
            <a:pPr>
              <a:defRPr/>
            </a:pPr>
            <a:r>
              <a:rPr lang="fr-BE" dirty="0" smtClean="0"/>
              <a:t>16 / 25</a:t>
            </a:r>
            <a:endParaRPr lang="fr-BE" dirty="0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28850" y="6581775"/>
            <a:ext cx="6400800" cy="276225"/>
          </a:xfrm>
        </p:spPr>
        <p:txBody>
          <a:bodyPr/>
          <a:lstStyle/>
          <a:p>
            <a:r>
              <a:rPr lang="en-US" dirty="0" smtClean="0"/>
              <a:t>     Sébastien Deronne     |     Workshop </a:t>
            </a:r>
            <a:r>
              <a:rPr lang="en-US" dirty="0"/>
              <a:t>on ns-3 (WNS3</a:t>
            </a:r>
            <a:r>
              <a:rPr lang="en-US" dirty="0" smtClean="0"/>
              <a:t>)     |     5 March 2013, Cannes (France) </a:t>
            </a:r>
            <a:endParaRPr lang="fr-BE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2518" y="1851519"/>
            <a:ext cx="4884839" cy="1880613"/>
          </a:xfrm>
          <a:prstGeom prst="rect">
            <a:avLst/>
          </a:prstGeom>
        </p:spPr>
      </p:pic>
      <p:cxnSp>
        <p:nvCxnSpPr>
          <p:cNvPr id="5" name="Straight Arrow Connector 4"/>
          <p:cNvCxnSpPr/>
          <p:nvPr/>
        </p:nvCxnSpPr>
        <p:spPr>
          <a:xfrm flipV="1">
            <a:off x="2729484" y="2791825"/>
            <a:ext cx="1440160" cy="8972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28850" y="4491122"/>
            <a:ext cx="4884839" cy="1880613"/>
          </a:xfrm>
          <a:prstGeom prst="rect">
            <a:avLst/>
          </a:prstGeom>
        </p:spPr>
      </p:pic>
      <p:cxnSp>
        <p:nvCxnSpPr>
          <p:cNvPr id="17" name="Straight Arrow Connector 16"/>
          <p:cNvCxnSpPr/>
          <p:nvPr/>
        </p:nvCxnSpPr>
        <p:spPr>
          <a:xfrm flipH="1" flipV="1">
            <a:off x="4427984" y="5519992"/>
            <a:ext cx="1584176" cy="429288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V="1">
            <a:off x="4283968" y="2104205"/>
            <a:ext cx="1584176" cy="777379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>
            <a:off x="4283968" y="2880389"/>
            <a:ext cx="1656184" cy="368283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2880884" y="5429965"/>
            <a:ext cx="1403084" cy="715"/>
          </a:xfrm>
          <a:prstGeom prst="straightConnector1">
            <a:avLst/>
          </a:prstGeom>
          <a:ln>
            <a:solidFill>
              <a:srgbClr val="0070C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4522361" y="5144904"/>
            <a:ext cx="753582" cy="31675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6" name="&quot;No&quot; Symbol 35"/>
          <p:cNvSpPr/>
          <p:nvPr/>
        </p:nvSpPr>
        <p:spPr>
          <a:xfrm>
            <a:off x="4754291" y="5185298"/>
            <a:ext cx="289722" cy="305527"/>
          </a:xfrm>
          <a:prstGeom prst="noSmoking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0215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71500" indent="-571500">
              <a:buAutoNum type="romanUcPeriod"/>
            </a:pPr>
            <a:r>
              <a:rPr lang="fr-BE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ea typeface="+mj-ea"/>
                <a:cs typeface="Arial" pitchFamily="34" charset="0"/>
              </a:rPr>
              <a:t>Introduction: Radio-over-</a:t>
            </a:r>
            <a:r>
              <a:rPr lang="fr-BE" sz="24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ea typeface="+mj-ea"/>
                <a:cs typeface="Arial" pitchFamily="34" charset="0"/>
              </a:rPr>
              <a:t>Fiber</a:t>
            </a:r>
            <a:r>
              <a:rPr lang="fr-BE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ea typeface="+mj-ea"/>
                <a:cs typeface="Arial" pitchFamily="34" charset="0"/>
              </a:rPr>
              <a:t> </a:t>
            </a:r>
            <a:r>
              <a:rPr lang="fr-BE" sz="2400" b="1" dirty="0">
                <a:solidFill>
                  <a:schemeClr val="accent2">
                    <a:lumMod val="20000"/>
                    <a:lumOff val="80000"/>
                  </a:schemeClr>
                </a:solidFill>
                <a:ea typeface="+mj-ea"/>
                <a:cs typeface="Arial" pitchFamily="34" charset="0"/>
              </a:rPr>
              <a:t>(RoF) </a:t>
            </a:r>
            <a:r>
              <a:rPr lang="fr-BE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ea typeface="+mj-ea"/>
                <a:cs typeface="Arial" pitchFamily="34" charset="0"/>
              </a:rPr>
              <a:t>networks</a:t>
            </a:r>
            <a:endParaRPr lang="fr-BE" sz="2400" b="1" dirty="0">
              <a:solidFill>
                <a:schemeClr val="accent2">
                  <a:lumMod val="20000"/>
                  <a:lumOff val="80000"/>
                </a:schemeClr>
              </a:solidFill>
              <a:ea typeface="+mj-ea"/>
              <a:cs typeface="Arial" pitchFamily="34" charset="0"/>
            </a:endParaRPr>
          </a:p>
          <a:p>
            <a:pPr marL="571500" indent="-571500">
              <a:buAutoNum type="romanUcPeriod"/>
            </a:pPr>
            <a:endParaRPr lang="fr-BE" sz="2400" b="1" dirty="0">
              <a:solidFill>
                <a:schemeClr val="accent2">
                  <a:lumMod val="20000"/>
                  <a:lumOff val="80000"/>
                </a:schemeClr>
              </a:solidFill>
              <a:ea typeface="+mj-ea"/>
              <a:cs typeface="Arial" pitchFamily="34" charset="0"/>
            </a:endParaRPr>
          </a:p>
          <a:p>
            <a:pPr marL="571500" indent="-571500">
              <a:buAutoNum type="romanUcPeriod"/>
            </a:pPr>
            <a:r>
              <a:rPr lang="fr-BE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ea typeface="+mj-ea"/>
                <a:cs typeface="Arial" pitchFamily="34" charset="0"/>
              </a:rPr>
              <a:t>Motivation</a:t>
            </a:r>
            <a:endParaRPr lang="fr-BE" sz="2400" b="1" dirty="0">
              <a:solidFill>
                <a:schemeClr val="accent2">
                  <a:lumMod val="20000"/>
                  <a:lumOff val="80000"/>
                </a:schemeClr>
              </a:solidFill>
              <a:ea typeface="+mj-ea"/>
              <a:cs typeface="Arial" pitchFamily="34" charset="0"/>
            </a:endParaRPr>
          </a:p>
          <a:p>
            <a:pPr marL="571500" indent="-571500">
              <a:buAutoNum type="romanUcPeriod"/>
            </a:pPr>
            <a:endParaRPr lang="fr-BE" sz="2400" b="1" dirty="0">
              <a:solidFill>
                <a:schemeClr val="accent2">
                  <a:lumMod val="20000"/>
                  <a:lumOff val="80000"/>
                </a:schemeClr>
              </a:solidFill>
              <a:ea typeface="+mj-ea"/>
              <a:cs typeface="Arial" pitchFamily="34" charset="0"/>
            </a:endParaRPr>
          </a:p>
          <a:p>
            <a:pPr marL="571500" indent="-571500">
              <a:buAutoNum type="romanUcPeriod"/>
            </a:pPr>
            <a:r>
              <a:rPr lang="fr-BE" sz="2400" b="1" dirty="0">
                <a:solidFill>
                  <a:schemeClr val="accent2">
                    <a:lumMod val="20000"/>
                    <a:lumOff val="80000"/>
                  </a:schemeClr>
                </a:solidFill>
                <a:ea typeface="+mj-ea"/>
                <a:cs typeface="Arial" pitchFamily="34" charset="0"/>
              </a:rPr>
              <a:t>IEEE 802.11 RoF </a:t>
            </a:r>
            <a:r>
              <a:rPr lang="fr-BE" sz="2400" b="1" dirty="0" err="1">
                <a:solidFill>
                  <a:schemeClr val="accent2">
                    <a:lumMod val="20000"/>
                    <a:lumOff val="80000"/>
                  </a:schemeClr>
                </a:solidFill>
                <a:ea typeface="+mj-ea"/>
                <a:cs typeface="Arial" pitchFamily="34" charset="0"/>
              </a:rPr>
              <a:t>implementation</a:t>
            </a:r>
            <a:r>
              <a:rPr lang="fr-BE" sz="2400" b="1" dirty="0">
                <a:solidFill>
                  <a:schemeClr val="accent2">
                    <a:lumMod val="20000"/>
                    <a:lumOff val="80000"/>
                  </a:schemeClr>
                </a:solidFill>
                <a:ea typeface="+mj-ea"/>
                <a:cs typeface="Arial" pitchFamily="34" charset="0"/>
              </a:rPr>
              <a:t> in </a:t>
            </a:r>
            <a:r>
              <a:rPr lang="fr-BE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ea typeface="+mj-ea"/>
                <a:cs typeface="Arial" pitchFamily="34" charset="0"/>
              </a:rPr>
              <a:t>ns-3</a:t>
            </a:r>
            <a:endParaRPr lang="fr-BE" sz="2400" b="1" dirty="0">
              <a:solidFill>
                <a:schemeClr val="accent2">
                  <a:lumMod val="20000"/>
                  <a:lumOff val="80000"/>
                </a:schemeClr>
              </a:solidFill>
              <a:ea typeface="+mj-ea"/>
              <a:cs typeface="Arial" pitchFamily="34" charset="0"/>
            </a:endParaRPr>
          </a:p>
          <a:p>
            <a:pPr marL="571500" indent="-571500">
              <a:buAutoNum type="romanUcPeriod"/>
            </a:pPr>
            <a:endParaRPr lang="fr-BE" sz="2400" b="1" dirty="0">
              <a:solidFill>
                <a:schemeClr val="accent2"/>
              </a:solidFill>
              <a:ea typeface="+mj-ea"/>
              <a:cs typeface="Arial" pitchFamily="34" charset="0"/>
            </a:endParaRPr>
          </a:p>
          <a:p>
            <a:pPr marL="571500" indent="-571500">
              <a:buAutoNum type="romanUcPeriod"/>
            </a:pPr>
            <a:r>
              <a:rPr lang="fr-BE" sz="2400" b="1" dirty="0">
                <a:solidFill>
                  <a:schemeClr val="accent2"/>
                </a:solidFill>
                <a:ea typeface="+mj-ea"/>
                <a:cs typeface="Arial" pitchFamily="34" charset="0"/>
              </a:rPr>
              <a:t>Model validation &amp; </a:t>
            </a:r>
            <a:r>
              <a:rPr lang="fr-BE" sz="2400" b="1" dirty="0" smtClean="0">
                <a:solidFill>
                  <a:schemeClr val="accent2"/>
                </a:solidFill>
                <a:ea typeface="+mj-ea"/>
                <a:cs typeface="Arial" pitchFamily="34" charset="0"/>
              </a:rPr>
              <a:t>exploitation</a:t>
            </a:r>
            <a:endParaRPr lang="fr-BE" sz="2400" b="1" dirty="0">
              <a:solidFill>
                <a:schemeClr val="accent2"/>
              </a:solidFill>
              <a:ea typeface="+mj-ea"/>
              <a:cs typeface="Arial" pitchFamily="34" charset="0"/>
            </a:endParaRPr>
          </a:p>
          <a:p>
            <a:pPr marL="571500" indent="-571500">
              <a:buAutoNum type="romanUcPeriod"/>
            </a:pPr>
            <a:endParaRPr lang="fr-BE" sz="2400" b="1" dirty="0">
              <a:solidFill>
                <a:schemeClr val="accent2"/>
              </a:solidFill>
              <a:ea typeface="+mj-ea"/>
              <a:cs typeface="Arial" pitchFamily="34" charset="0"/>
            </a:endParaRPr>
          </a:p>
          <a:p>
            <a:pPr marL="571500" indent="-571500">
              <a:buAutoNum type="romanUcPeriod"/>
            </a:pPr>
            <a:r>
              <a:rPr lang="fr-BE" sz="2400" b="1" dirty="0">
                <a:solidFill>
                  <a:schemeClr val="accent2">
                    <a:lumMod val="20000"/>
                    <a:lumOff val="80000"/>
                  </a:schemeClr>
                </a:solidFill>
                <a:ea typeface="+mj-ea"/>
                <a:cs typeface="Arial" pitchFamily="34" charset="0"/>
              </a:rPr>
              <a:t>Conclusions &amp; </a:t>
            </a:r>
            <a:r>
              <a:rPr lang="fr-BE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ea typeface="+mj-ea"/>
                <a:cs typeface="Arial" pitchFamily="34" charset="0"/>
              </a:rPr>
              <a:t>future </a:t>
            </a:r>
            <a:r>
              <a:rPr lang="fr-BE" sz="24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ea typeface="+mj-ea"/>
                <a:cs typeface="Arial" pitchFamily="34" charset="0"/>
              </a:rPr>
              <a:t>works</a:t>
            </a:r>
            <a:endParaRPr lang="fr-BE" sz="2400" b="1" dirty="0">
              <a:solidFill>
                <a:schemeClr val="accent2">
                  <a:lumMod val="20000"/>
                  <a:lumOff val="80000"/>
                </a:schemeClr>
              </a:solidFill>
              <a:ea typeface="+mj-ea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z="3600" dirty="0" smtClean="0">
                <a:solidFill>
                  <a:srgbClr val="31859C"/>
                </a:solidFill>
                <a:ea typeface="ＭＳ Ｐゴシック" pitchFamily="34" charset="-128"/>
                <a:cs typeface="Arial" charset="0"/>
              </a:rPr>
              <a:t>Talk </a:t>
            </a:r>
            <a:r>
              <a:rPr lang="fr-BE" sz="3600" dirty="0" err="1" smtClean="0">
                <a:solidFill>
                  <a:srgbClr val="31859C"/>
                </a:solidFill>
                <a:ea typeface="ＭＳ Ｐゴシック" pitchFamily="34" charset="-128"/>
                <a:cs typeface="Arial" charset="0"/>
              </a:rPr>
              <a:t>outline</a:t>
            </a:r>
            <a:endParaRPr lang="fr-BE" sz="3600" dirty="0">
              <a:solidFill>
                <a:srgbClr val="31859C"/>
              </a:solidFill>
              <a:ea typeface="ＭＳ Ｐゴシック" pitchFamily="34" charset="-128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     Sébastien Deronne     |     Workshop </a:t>
            </a:r>
            <a:r>
              <a:rPr lang="en-US" dirty="0"/>
              <a:t>on ns-3 (WNS3</a:t>
            </a:r>
            <a:r>
              <a:rPr lang="en-US" dirty="0" smtClean="0"/>
              <a:t>)     |     5 March 2013, Cannes (France) </a:t>
            </a:r>
            <a:endParaRPr lang="fr-BE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460432" y="6580188"/>
            <a:ext cx="683568" cy="277812"/>
          </a:xfrm>
        </p:spPr>
        <p:txBody>
          <a:bodyPr/>
          <a:lstStyle/>
          <a:p>
            <a:pPr>
              <a:defRPr/>
            </a:pPr>
            <a:r>
              <a:rPr lang="fr-BE" dirty="0" smtClean="0"/>
              <a:t>17 / 25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72424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re 2"/>
          <p:cNvSpPr>
            <a:spLocks noGrp="1"/>
          </p:cNvSpPr>
          <p:nvPr>
            <p:ph type="title"/>
          </p:nvPr>
        </p:nvSpPr>
        <p:spPr>
          <a:xfrm>
            <a:off x="318538" y="332656"/>
            <a:ext cx="8432800" cy="668337"/>
          </a:xfrm>
        </p:spPr>
        <p:txBody>
          <a:bodyPr/>
          <a:lstStyle/>
          <a:p>
            <a:r>
              <a:rPr lang="en-US" sz="3200" dirty="0" smtClean="0">
                <a:solidFill>
                  <a:srgbClr val="31859C"/>
                </a:solidFill>
                <a:ea typeface="ＭＳ Ｐゴシック" pitchFamily="34" charset="-128"/>
                <a:cs typeface="Arial" charset="0"/>
              </a:rPr>
              <a:t>Model validation is done using a simple Radio-over-Fiber configuration</a:t>
            </a:r>
            <a:endParaRPr lang="fr-FR" sz="3200" b="1" dirty="0" smtClean="0">
              <a:solidFill>
                <a:srgbClr val="31859C"/>
              </a:solidFill>
              <a:ea typeface="ＭＳ Ｐゴシック" pitchFamily="34" charset="-128"/>
              <a:cs typeface="Arial" charset="0"/>
            </a:endParaRPr>
          </a:p>
        </p:txBody>
      </p:sp>
      <p:sp>
        <p:nvSpPr>
          <p:cNvPr id="20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460432" y="6580188"/>
            <a:ext cx="683568" cy="277812"/>
          </a:xfrm>
        </p:spPr>
        <p:txBody>
          <a:bodyPr/>
          <a:lstStyle/>
          <a:p>
            <a:pPr>
              <a:defRPr/>
            </a:pPr>
            <a:r>
              <a:rPr lang="fr-BE" dirty="0" smtClean="0"/>
              <a:t>18 / 25</a:t>
            </a:r>
            <a:endParaRPr lang="fr-BE" dirty="0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28850" y="6581775"/>
            <a:ext cx="6400800" cy="276225"/>
          </a:xfrm>
        </p:spPr>
        <p:txBody>
          <a:bodyPr/>
          <a:lstStyle/>
          <a:p>
            <a:r>
              <a:rPr lang="en-US" dirty="0" smtClean="0"/>
              <a:t>     Sébastien Deronne     |     Workshop </a:t>
            </a:r>
            <a:r>
              <a:rPr lang="en-US" dirty="0"/>
              <a:t>on ns-3 (WNS3</a:t>
            </a:r>
            <a:r>
              <a:rPr lang="en-US" dirty="0" smtClean="0"/>
              <a:t>)     |     5 March 2013, Cannes (France) </a:t>
            </a:r>
            <a:endParaRPr lang="fr-BE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6756" y="1818797"/>
            <a:ext cx="3385126" cy="768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8791" y="3439997"/>
            <a:ext cx="3779531" cy="30629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96041" y="3488393"/>
            <a:ext cx="3684208" cy="300290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ZoneTexte 2"/>
              <p:cNvSpPr txBox="1"/>
              <p:nvPr/>
            </p:nvSpPr>
            <p:spPr>
              <a:xfrm>
                <a:off x="418791" y="1273857"/>
                <a:ext cx="4251641" cy="18317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Clr>
                    <a:schemeClr val="accent5">
                      <a:lumMod val="75000"/>
                    </a:schemeClr>
                  </a:buClr>
                </a:pPr>
                <a:r>
                  <a:rPr lang="fr-BE" sz="1600" b="1" u="sng" dirty="0" smtClean="0"/>
                  <a:t>Model validation:</a:t>
                </a:r>
              </a:p>
              <a:p>
                <a:pPr marL="342900" indent="-342900">
                  <a:buClr>
                    <a:schemeClr val="accent5">
                      <a:lumMod val="75000"/>
                    </a:schemeClr>
                  </a:buClr>
                  <a:buFont typeface="Arial" panose="020B0604020202020204" pitchFamily="34" charset="0"/>
                  <a:buChar char="•"/>
                </a:pPr>
                <a:r>
                  <a:rPr lang="fr-BE" sz="1600" dirty="0" err="1" smtClean="0"/>
                  <a:t>Comparison</a:t>
                </a:r>
                <a:r>
                  <a:rPr lang="fr-BE" sz="1600" dirty="0" smtClean="0"/>
                  <a:t> </a:t>
                </a:r>
                <a:r>
                  <a:rPr lang="fr-BE" sz="1600" dirty="0" err="1" smtClean="0"/>
                  <a:t>with</a:t>
                </a:r>
                <a:r>
                  <a:rPr lang="fr-BE" sz="1600" dirty="0" smtClean="0"/>
                  <a:t> </a:t>
                </a:r>
                <a:r>
                  <a:rPr lang="fr-BE" sz="1600" dirty="0" err="1" smtClean="0"/>
                  <a:t>published</a:t>
                </a:r>
                <a:r>
                  <a:rPr lang="fr-BE" sz="1600" dirty="0" smtClean="0"/>
                  <a:t> </a:t>
                </a:r>
                <a:r>
                  <a:rPr lang="fr-BE" sz="1600" dirty="0" err="1" smtClean="0"/>
                  <a:t>Opnet</a:t>
                </a:r>
                <a:r>
                  <a:rPr lang="fr-BE" sz="1600" dirty="0" smtClean="0"/>
                  <a:t> </a:t>
                </a:r>
                <a:r>
                  <a:rPr lang="fr-BE" sz="1600" dirty="0" err="1" smtClean="0"/>
                  <a:t>results</a:t>
                </a:r>
                <a:r>
                  <a:rPr lang="fr-BE" sz="1600" dirty="0"/>
                  <a:t>.</a:t>
                </a:r>
                <a:endParaRPr lang="fr-BE" sz="1600" dirty="0" smtClean="0"/>
              </a:p>
              <a:p>
                <a:pPr marL="342900" indent="-342900">
                  <a:buClr>
                    <a:schemeClr val="accent5">
                      <a:lumMod val="75000"/>
                    </a:schemeClr>
                  </a:buClr>
                  <a:buFont typeface="Arial" panose="020B0604020202020204" pitchFamily="34" charset="0"/>
                  <a:buChar char="•"/>
                </a:pPr>
                <a:endParaRPr lang="fr-BE" sz="1600" dirty="0" smtClean="0"/>
              </a:p>
              <a:p>
                <a:pPr marL="342900" indent="-342900">
                  <a:buClr>
                    <a:schemeClr val="accent5">
                      <a:lumMod val="75000"/>
                    </a:schemeClr>
                  </a:buClr>
                  <a:buFont typeface="Arial" panose="020B0604020202020204" pitchFamily="34" charset="0"/>
                  <a:buChar char="•"/>
                </a:pPr>
                <a:r>
                  <a:rPr lang="en-US" sz="1600" dirty="0" smtClean="0"/>
                  <a:t>Theoretical prediction:</a:t>
                </a:r>
                <a:br>
                  <a:rPr lang="en-US" sz="1600" dirty="0" smtClean="0"/>
                </a:br>
                <a:r>
                  <a:rPr lang="en-US" sz="1600" dirty="0" smtClean="0"/>
                  <a:t>	Throughput(F</a:t>
                </a:r>
                <a:r>
                  <a:rPr lang="en-US" sz="1600" dirty="0"/>
                  <a:t>) </a:t>
                </a:r>
                <a:r>
                  <a:rPr lang="en-US" sz="1600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BE" sz="1600" b="0" i="1" smtClean="0">
                            <a:latin typeface="Cambria Math" panose="02040503050406030204" pitchFamily="18" charset="0"/>
                          </a:rPr>
                          <m:t>𝑃𝑎𝑦𝑙𝑜𝑎𝑑</m:t>
                        </m:r>
                      </m:num>
                      <m:den>
                        <m:sSub>
                          <m:sSubPr>
                            <m:ctrlPr>
                              <a:rPr lang="en-US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fr-BE" sz="1600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fr-BE" sz="1600" b="0" i="1" smtClean="0">
                                <a:latin typeface="Cambria Math" panose="02040503050406030204" pitchFamily="18" charset="0"/>
                              </a:rPr>
                              <m:t>𝐹</m:t>
                            </m:r>
                            <m:r>
                              <a:rPr lang="fr-BE" sz="1600" b="0" i="1" smtClean="0">
                                <a:latin typeface="Cambria Math" panose="02040503050406030204" pitchFamily="18" charset="0"/>
                              </a:rPr>
                              <m:t>=0</m:t>
                            </m:r>
                          </m:sub>
                        </m:sSub>
                        <m:r>
                          <a:rPr lang="fr-BE" sz="1600" b="0" i="1" smtClean="0">
                            <a:latin typeface="Cambria Math" panose="02040503050406030204" pitchFamily="18" charset="0"/>
                          </a:rPr>
                          <m:t>+2 ∗</m:t>
                        </m:r>
                        <m:r>
                          <a:rPr lang="fr-BE" sz="16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den>
                    </m:f>
                  </m:oMath>
                </a14:m>
                <a:endParaRPr lang="en-US" sz="1600" dirty="0" smtClean="0"/>
              </a:p>
              <a:p>
                <a:pPr lvl="1">
                  <a:buClr>
                    <a:schemeClr val="accent5">
                      <a:lumMod val="75000"/>
                    </a:schemeClr>
                  </a:buClr>
                </a:pPr>
                <a:r>
                  <a:rPr lang="en-US" sz="1200" dirty="0" smtClean="0"/>
                  <a:t>where: F = fiber length</a:t>
                </a:r>
              </a:p>
              <a:p>
                <a:pPr lvl="1">
                  <a:buClr>
                    <a:schemeClr val="accent5">
                      <a:lumMod val="75000"/>
                    </a:schemeClr>
                  </a:buClr>
                </a:pPr>
                <a:r>
                  <a:rPr lang="en-US" sz="1200" dirty="0"/>
                  <a:t> </a:t>
                </a:r>
                <a:r>
                  <a:rPr lang="en-US" sz="1200" dirty="0" smtClean="0"/>
                  <a:t>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fr-BE" sz="1200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fr-BE" sz="1200" i="1">
                            <a:latin typeface="Cambria Math" panose="02040503050406030204" pitchFamily="18" charset="0"/>
                          </a:rPr>
                          <m:t>𝐹</m:t>
                        </m:r>
                        <m:r>
                          <a:rPr lang="fr-BE" sz="1200" i="1">
                            <a:latin typeface="Cambria Math" panose="02040503050406030204" pitchFamily="18" charset="0"/>
                          </a:rPr>
                          <m:t>=0</m:t>
                        </m:r>
                      </m:sub>
                    </m:sSub>
                  </m:oMath>
                </a14:m>
                <a:r>
                  <a:rPr lang="en-US" sz="1200" dirty="0" smtClean="0"/>
                  <a:t> = transmission time when F = 0</a:t>
                </a:r>
                <a:endParaRPr lang="en-US" sz="1200" dirty="0"/>
              </a:p>
            </p:txBody>
          </p:sp>
        </mc:Choice>
        <mc:Fallback xmlns="">
          <p:sp>
            <p:nvSpPr>
              <p:cNvPr id="10" name="ZoneTexte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791" y="1273857"/>
                <a:ext cx="4251641" cy="1831720"/>
              </a:xfrm>
              <a:prstGeom prst="rect">
                <a:avLst/>
              </a:prstGeom>
              <a:blipFill rotWithShape="0">
                <a:blip r:embed="rId5"/>
                <a:stretch>
                  <a:fillRect l="-861" t="-1000" b="-2000"/>
                </a:stretch>
              </a:blipFill>
            </p:spPr>
            <p:txBody>
              <a:bodyPr/>
              <a:lstStyle/>
              <a:p>
                <a:r>
                  <a:rPr lang="fr-B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4901150" y="1594474"/>
            <a:ext cx="3559282" cy="130043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TextBox 2"/>
          <p:cNvSpPr txBox="1"/>
          <p:nvPr/>
        </p:nvSpPr>
        <p:spPr>
          <a:xfrm>
            <a:off x="1454096" y="3200361"/>
            <a:ext cx="2232248" cy="576064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fr-BE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rPr>
              <a:t>802.11b over </a:t>
            </a:r>
            <a:r>
              <a:rPr kumimoji="0" lang="fr-BE" sz="20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rPr>
              <a:t>RoF</a:t>
            </a:r>
            <a:endParaRPr kumimoji="0" lang="fr-BE" sz="2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96136" y="3389092"/>
            <a:ext cx="2088232" cy="576064"/>
          </a:xfrm>
          <a:prstGeom prst="rect">
            <a:avLst/>
          </a:prstGeom>
        </p:spPr>
        <p:txBody>
          <a:bodyPr vert="horz" wrap="square" lIns="91440" tIns="45720" rIns="91440" bIns="45720" rtlCol="0">
            <a:normAutofit/>
          </a:bodyPr>
          <a:lstStyle/>
          <a:p>
            <a:pPr marL="342900" marR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None/>
              <a:tabLst/>
            </a:pPr>
            <a:r>
              <a:rPr kumimoji="0" lang="fr-BE" sz="20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rPr>
              <a:t>802.11g over </a:t>
            </a:r>
            <a:r>
              <a:rPr kumimoji="0" lang="fr-BE" sz="20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Calibri" pitchFamily="34" charset="0"/>
                <a:ea typeface="Calibri" pitchFamily="34" charset="0"/>
                <a:cs typeface="Times New Roman" pitchFamily="18" charset="0"/>
              </a:rPr>
              <a:t>RoF</a:t>
            </a:r>
            <a:endParaRPr kumimoji="0" lang="fr-BE" sz="2000" b="1" i="0" u="none" strike="noStrike" kern="1200" cap="none" spc="0" normalizeH="0" baseline="0" noProof="0" dirty="0" smtClean="0">
              <a:ln>
                <a:noFill/>
              </a:ln>
              <a:effectLst/>
              <a:uLnTx/>
              <a:uFillTx/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5199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re 2"/>
          <p:cNvSpPr>
            <a:spLocks noGrp="1"/>
          </p:cNvSpPr>
          <p:nvPr>
            <p:ph type="title"/>
          </p:nvPr>
        </p:nvSpPr>
        <p:spPr>
          <a:xfrm>
            <a:off x="318538" y="332656"/>
            <a:ext cx="8432800" cy="668337"/>
          </a:xfrm>
        </p:spPr>
        <p:txBody>
          <a:bodyPr/>
          <a:lstStyle/>
          <a:p>
            <a:r>
              <a:rPr lang="en-US" sz="3200" dirty="0" smtClean="0">
                <a:solidFill>
                  <a:srgbClr val="31859C"/>
                </a:solidFill>
                <a:ea typeface="ＭＳ Ｐゴシック" pitchFamily="34" charset="-128"/>
                <a:cs typeface="Arial" charset="0"/>
              </a:rPr>
              <a:t>We used our model for the simulation of </a:t>
            </a:r>
            <a:r>
              <a:rPr lang="en-US" sz="3200" dirty="0" err="1" smtClean="0">
                <a:solidFill>
                  <a:srgbClr val="31859C"/>
                </a:solidFill>
                <a:ea typeface="ＭＳ Ｐゴシック" pitchFamily="34" charset="-128"/>
                <a:cs typeface="Arial" charset="0"/>
              </a:rPr>
              <a:t>RoF</a:t>
            </a:r>
            <a:r>
              <a:rPr lang="en-US" sz="3200" dirty="0" smtClean="0">
                <a:solidFill>
                  <a:srgbClr val="31859C"/>
                </a:solidFill>
                <a:ea typeface="ＭＳ Ｐゴシック" pitchFamily="34" charset="-128"/>
                <a:cs typeface="Arial" charset="0"/>
              </a:rPr>
              <a:t> distributed antenna systems.</a:t>
            </a:r>
            <a:endParaRPr lang="fr-FR" sz="3200" b="1" dirty="0" smtClean="0">
              <a:solidFill>
                <a:srgbClr val="31859C"/>
              </a:solidFill>
              <a:ea typeface="ＭＳ Ｐゴシック" pitchFamily="34" charset="-128"/>
              <a:cs typeface="Arial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430251" y="1388354"/>
            <a:ext cx="4080746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chemeClr val="accent5">
                  <a:lumMod val="75000"/>
                </a:schemeClr>
              </a:buClr>
            </a:pPr>
            <a:r>
              <a:rPr lang="en-US" sz="1400" b="1" u="sng" dirty="0" smtClean="0"/>
              <a:t>Interest</a:t>
            </a:r>
            <a:r>
              <a:rPr lang="en-US" sz="1400" b="1" dirty="0" smtClean="0"/>
              <a:t>: </a:t>
            </a:r>
            <a:r>
              <a:rPr lang="en-US" sz="1400" dirty="0" smtClean="0"/>
              <a:t>study performance of </a:t>
            </a:r>
            <a:r>
              <a:rPr lang="en-US" sz="1400" dirty="0" err="1" smtClean="0"/>
              <a:t>RoF</a:t>
            </a:r>
            <a:r>
              <a:rPr lang="en-US" sz="1400" dirty="0" smtClean="0"/>
              <a:t> distributed antenna systems.</a:t>
            </a:r>
          </a:p>
          <a:p>
            <a:pPr marL="342900" indent="-342900" algn="just"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en-US" sz="1400" dirty="0" smtClean="0"/>
          </a:p>
          <a:p>
            <a:pPr algn="just">
              <a:buClr>
                <a:schemeClr val="accent5">
                  <a:lumMod val="75000"/>
                </a:schemeClr>
              </a:buClr>
            </a:pPr>
            <a:r>
              <a:rPr lang="en-US" sz="1400" b="1" u="sng" dirty="0" smtClean="0"/>
              <a:t>Considered scenario</a:t>
            </a:r>
            <a:r>
              <a:rPr lang="en-US" sz="1400" b="1" dirty="0" smtClean="0"/>
              <a:t>: </a:t>
            </a:r>
          </a:p>
          <a:p>
            <a:pPr marL="742950" lvl="1" indent="-285750" algn="just"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400" dirty="0" smtClean="0"/>
              <a:t>4 RAUs &amp; 4 stations where groups of station(s) are hidden from each other.</a:t>
            </a:r>
          </a:p>
          <a:p>
            <a:pPr marL="742950" lvl="1" indent="-285750" algn="just"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400" dirty="0" smtClean="0"/>
              <a:t>Each </a:t>
            </a:r>
            <a:r>
              <a:rPr lang="en-US" sz="1400" dirty="0"/>
              <a:t>station </a:t>
            </a:r>
            <a:r>
              <a:rPr lang="en-US" sz="1400" dirty="0" smtClean="0"/>
              <a:t>receives only </a:t>
            </a:r>
            <a:r>
              <a:rPr lang="en-US" sz="1400" dirty="0"/>
              <a:t>once all frames transmitted by the AP and do not </a:t>
            </a:r>
            <a:r>
              <a:rPr lang="en-US" sz="1400" dirty="0" smtClean="0"/>
              <a:t>hear the traffic </a:t>
            </a:r>
            <a:r>
              <a:rPr lang="en-US" sz="1400" dirty="0"/>
              <a:t>sent by other </a:t>
            </a:r>
            <a:r>
              <a:rPr lang="en-US" sz="1400" dirty="0" smtClean="0"/>
              <a:t>stations.</a:t>
            </a:r>
          </a:p>
          <a:p>
            <a:pPr marL="742950" lvl="1" indent="-285750" algn="just"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1400" dirty="0" smtClean="0"/>
              <a:t>Basic access versus RTS/CTS access</a:t>
            </a:r>
            <a:r>
              <a:rPr lang="en-US" sz="1400" dirty="0"/>
              <a:t>.</a:t>
            </a:r>
            <a:endParaRPr lang="en-US" sz="1400" dirty="0" smtClean="0"/>
          </a:p>
          <a:p>
            <a:pPr algn="just">
              <a:buClr>
                <a:schemeClr val="accent5">
                  <a:lumMod val="75000"/>
                </a:schemeClr>
              </a:buClr>
            </a:pPr>
            <a:endParaRPr lang="en-US" sz="1400" u="sng" dirty="0"/>
          </a:p>
          <a:p>
            <a:pPr algn="just">
              <a:buClr>
                <a:schemeClr val="accent5">
                  <a:lumMod val="75000"/>
                </a:schemeClr>
              </a:buClr>
            </a:pPr>
            <a:r>
              <a:rPr lang="en-US" sz="1400" b="1" u="sng" dirty="0" smtClean="0"/>
              <a:t>Results</a:t>
            </a:r>
            <a:r>
              <a:rPr lang="en-US" sz="1400" b="1" u="sng" dirty="0"/>
              <a:t>:</a:t>
            </a:r>
          </a:p>
          <a:p>
            <a:pPr marL="342900" indent="-342900" algn="just"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en-US" sz="1400" dirty="0" smtClean="0"/>
          </a:p>
          <a:p>
            <a:pPr marL="342900" indent="-342900" algn="just"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en-US" sz="1400" dirty="0"/>
          </a:p>
          <a:p>
            <a:pPr algn="just">
              <a:buClr>
                <a:schemeClr val="accent5">
                  <a:lumMod val="75000"/>
                </a:schemeClr>
              </a:buClr>
            </a:pPr>
            <a:endParaRPr lang="en-US" sz="1400" dirty="0"/>
          </a:p>
          <a:p>
            <a:pPr algn="just">
              <a:buClr>
                <a:schemeClr val="accent5">
                  <a:lumMod val="75000"/>
                </a:schemeClr>
              </a:buClr>
            </a:pPr>
            <a:endParaRPr lang="en-US" sz="1400" dirty="0" smtClean="0"/>
          </a:p>
          <a:p>
            <a:pPr marL="285750" indent="-285750" algn="just">
              <a:buClr>
                <a:schemeClr val="accent5">
                  <a:lumMod val="75000"/>
                </a:schemeClr>
              </a:buClr>
              <a:buFont typeface="Symbol" panose="05050102010706020507" pitchFamily="18" charset="2"/>
              <a:buChar char="Þ"/>
            </a:pPr>
            <a:r>
              <a:rPr lang="en-US" sz="1400" dirty="0" smtClean="0"/>
              <a:t>RTS/CTS </a:t>
            </a:r>
            <a:r>
              <a:rPr lang="en-US" sz="1400" dirty="0"/>
              <a:t>access </a:t>
            </a:r>
            <a:r>
              <a:rPr lang="en-US" sz="1400" dirty="0" smtClean="0"/>
              <a:t>performs better </a:t>
            </a:r>
            <a:r>
              <a:rPr lang="en-US" sz="1400" dirty="0"/>
              <a:t>than </a:t>
            </a:r>
            <a:r>
              <a:rPr lang="en-US" sz="1400" dirty="0" smtClean="0"/>
              <a:t>basic access (also confirmed in A. Das et al. , “</a:t>
            </a:r>
            <a:r>
              <a:rPr lang="en-US" sz="1400" i="1" dirty="0" smtClean="0"/>
              <a:t>Effects on IEEE 802.11 MAC Throughput in Wireless LAN over Fiber Systems</a:t>
            </a:r>
            <a:r>
              <a:rPr lang="en-US" sz="1400" dirty="0" smtClean="0"/>
              <a:t>”, in Journal of </a:t>
            </a:r>
            <a:r>
              <a:rPr lang="en-US" sz="1400" dirty="0" err="1" smtClean="0"/>
              <a:t>Lightwave</a:t>
            </a:r>
            <a:r>
              <a:rPr lang="en-US" sz="1400" dirty="0" smtClean="0"/>
              <a:t> Technology, Vol. 25, No. 11, November 2007.).</a:t>
            </a:r>
          </a:p>
          <a:p>
            <a:pPr algn="just">
              <a:buClr>
                <a:schemeClr val="accent5">
                  <a:lumMod val="75000"/>
                </a:schemeClr>
              </a:buClr>
            </a:pPr>
            <a:endParaRPr lang="fr-BE" sz="1600" dirty="0"/>
          </a:p>
        </p:txBody>
      </p:sp>
      <p:sp>
        <p:nvSpPr>
          <p:cNvPr id="20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460432" y="6580188"/>
            <a:ext cx="683568" cy="277812"/>
          </a:xfrm>
        </p:spPr>
        <p:txBody>
          <a:bodyPr/>
          <a:lstStyle/>
          <a:p>
            <a:pPr>
              <a:defRPr/>
            </a:pPr>
            <a:r>
              <a:rPr lang="fr-BE" dirty="0" smtClean="0"/>
              <a:t>19 / 25</a:t>
            </a:r>
            <a:endParaRPr lang="fr-BE" dirty="0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28850" y="6581775"/>
            <a:ext cx="6400800" cy="276225"/>
          </a:xfrm>
        </p:spPr>
        <p:txBody>
          <a:bodyPr/>
          <a:lstStyle/>
          <a:p>
            <a:r>
              <a:rPr lang="en-US" dirty="0" smtClean="0"/>
              <a:t>     Sébastien Deronne     |     Workshop </a:t>
            </a:r>
            <a:r>
              <a:rPr lang="en-US" dirty="0"/>
              <a:t>on ns-3 (WNS3</a:t>
            </a:r>
            <a:r>
              <a:rPr lang="en-US" dirty="0" smtClean="0"/>
              <a:t>)     |     5 March 2013, Cannes (France) </a:t>
            </a:r>
            <a:endParaRPr lang="fr-BE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8024" y="1700808"/>
            <a:ext cx="4088946" cy="352471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251" y="4005064"/>
            <a:ext cx="4118662" cy="72013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644008" y="1484784"/>
            <a:ext cx="4392488" cy="4032448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0788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71500" indent="-571500">
              <a:buAutoNum type="romanUcPeriod"/>
            </a:pPr>
            <a:r>
              <a:rPr lang="fr-BE" sz="2400" b="1" dirty="0" smtClean="0">
                <a:solidFill>
                  <a:schemeClr val="accent2"/>
                </a:solidFill>
                <a:ea typeface="+mj-ea"/>
                <a:cs typeface="Arial" pitchFamily="34" charset="0"/>
              </a:rPr>
              <a:t>Introduction: Radio-over-</a:t>
            </a:r>
            <a:r>
              <a:rPr lang="fr-BE" sz="2400" b="1" dirty="0" err="1" smtClean="0">
                <a:solidFill>
                  <a:schemeClr val="accent2"/>
                </a:solidFill>
                <a:ea typeface="+mj-ea"/>
                <a:cs typeface="Arial" pitchFamily="34" charset="0"/>
              </a:rPr>
              <a:t>Fiber</a:t>
            </a:r>
            <a:r>
              <a:rPr lang="fr-BE" sz="2400" b="1" dirty="0" smtClean="0">
                <a:solidFill>
                  <a:schemeClr val="accent2"/>
                </a:solidFill>
                <a:ea typeface="+mj-ea"/>
                <a:cs typeface="Arial" pitchFamily="34" charset="0"/>
              </a:rPr>
              <a:t> </a:t>
            </a:r>
            <a:r>
              <a:rPr lang="fr-BE" sz="2400" b="1" dirty="0">
                <a:solidFill>
                  <a:schemeClr val="accent2"/>
                </a:solidFill>
                <a:ea typeface="+mj-ea"/>
                <a:cs typeface="Arial" pitchFamily="34" charset="0"/>
              </a:rPr>
              <a:t>(RoF) </a:t>
            </a:r>
            <a:r>
              <a:rPr lang="fr-BE" sz="2400" b="1" dirty="0" smtClean="0">
                <a:solidFill>
                  <a:schemeClr val="accent2"/>
                </a:solidFill>
                <a:ea typeface="+mj-ea"/>
                <a:cs typeface="Arial" pitchFamily="34" charset="0"/>
              </a:rPr>
              <a:t>networks</a:t>
            </a:r>
            <a:endParaRPr lang="fr-BE" sz="2400" b="1" dirty="0">
              <a:solidFill>
                <a:schemeClr val="accent2"/>
              </a:solidFill>
              <a:ea typeface="+mj-ea"/>
              <a:cs typeface="Arial" pitchFamily="34" charset="0"/>
            </a:endParaRPr>
          </a:p>
          <a:p>
            <a:pPr marL="571500" indent="-571500">
              <a:buAutoNum type="romanUcPeriod"/>
            </a:pPr>
            <a:endParaRPr lang="fr-BE" sz="2400" b="1" dirty="0">
              <a:solidFill>
                <a:schemeClr val="accent2"/>
              </a:solidFill>
              <a:ea typeface="+mj-ea"/>
              <a:cs typeface="Arial" pitchFamily="34" charset="0"/>
            </a:endParaRPr>
          </a:p>
          <a:p>
            <a:pPr marL="571500" indent="-571500">
              <a:buAutoNum type="romanUcPeriod"/>
            </a:pPr>
            <a:r>
              <a:rPr lang="fr-BE" sz="2400" b="1" dirty="0" smtClean="0">
                <a:solidFill>
                  <a:schemeClr val="accent2"/>
                </a:solidFill>
                <a:ea typeface="+mj-ea"/>
                <a:cs typeface="Arial" pitchFamily="34" charset="0"/>
              </a:rPr>
              <a:t>Motivation</a:t>
            </a:r>
            <a:endParaRPr lang="fr-BE" sz="2400" b="1" dirty="0">
              <a:solidFill>
                <a:schemeClr val="accent2"/>
              </a:solidFill>
              <a:ea typeface="+mj-ea"/>
              <a:cs typeface="Arial" pitchFamily="34" charset="0"/>
            </a:endParaRPr>
          </a:p>
          <a:p>
            <a:pPr marL="571500" indent="-571500">
              <a:buAutoNum type="romanUcPeriod"/>
            </a:pPr>
            <a:endParaRPr lang="fr-BE" sz="2400" b="1" dirty="0">
              <a:solidFill>
                <a:schemeClr val="accent2"/>
              </a:solidFill>
              <a:ea typeface="+mj-ea"/>
              <a:cs typeface="Arial" pitchFamily="34" charset="0"/>
            </a:endParaRPr>
          </a:p>
          <a:p>
            <a:pPr marL="571500" indent="-571500">
              <a:buAutoNum type="romanUcPeriod"/>
            </a:pPr>
            <a:r>
              <a:rPr lang="fr-BE" sz="2400" b="1" dirty="0">
                <a:solidFill>
                  <a:schemeClr val="accent2"/>
                </a:solidFill>
                <a:ea typeface="+mj-ea"/>
                <a:cs typeface="Arial" pitchFamily="34" charset="0"/>
              </a:rPr>
              <a:t>IEEE 802.11 RoF </a:t>
            </a:r>
            <a:r>
              <a:rPr lang="fr-BE" sz="2400" b="1" dirty="0" err="1">
                <a:solidFill>
                  <a:schemeClr val="accent2"/>
                </a:solidFill>
                <a:ea typeface="+mj-ea"/>
                <a:cs typeface="Arial" pitchFamily="34" charset="0"/>
              </a:rPr>
              <a:t>implementation</a:t>
            </a:r>
            <a:r>
              <a:rPr lang="fr-BE" sz="2400" b="1" dirty="0">
                <a:solidFill>
                  <a:schemeClr val="accent2"/>
                </a:solidFill>
                <a:ea typeface="+mj-ea"/>
                <a:cs typeface="Arial" pitchFamily="34" charset="0"/>
              </a:rPr>
              <a:t> in </a:t>
            </a:r>
            <a:r>
              <a:rPr lang="fr-BE" sz="2400" b="1" dirty="0" smtClean="0">
                <a:solidFill>
                  <a:schemeClr val="accent2"/>
                </a:solidFill>
                <a:ea typeface="+mj-ea"/>
                <a:cs typeface="Arial" pitchFamily="34" charset="0"/>
              </a:rPr>
              <a:t>ns-3</a:t>
            </a:r>
            <a:endParaRPr lang="fr-BE" sz="2400" b="1" dirty="0">
              <a:solidFill>
                <a:schemeClr val="accent2"/>
              </a:solidFill>
              <a:ea typeface="+mj-ea"/>
              <a:cs typeface="Arial" pitchFamily="34" charset="0"/>
            </a:endParaRPr>
          </a:p>
          <a:p>
            <a:pPr marL="571500" indent="-571500">
              <a:buAutoNum type="romanUcPeriod"/>
            </a:pPr>
            <a:endParaRPr lang="fr-BE" sz="2400" b="1" dirty="0">
              <a:solidFill>
                <a:schemeClr val="accent2"/>
              </a:solidFill>
              <a:ea typeface="+mj-ea"/>
              <a:cs typeface="Arial" pitchFamily="34" charset="0"/>
            </a:endParaRPr>
          </a:p>
          <a:p>
            <a:pPr marL="571500" indent="-571500">
              <a:buAutoNum type="romanUcPeriod"/>
            </a:pPr>
            <a:r>
              <a:rPr lang="fr-BE" sz="2400" b="1" dirty="0">
                <a:solidFill>
                  <a:schemeClr val="accent2"/>
                </a:solidFill>
                <a:ea typeface="+mj-ea"/>
                <a:cs typeface="Arial" pitchFamily="34" charset="0"/>
              </a:rPr>
              <a:t>Model validation &amp; </a:t>
            </a:r>
            <a:r>
              <a:rPr lang="fr-BE" sz="2400" b="1" dirty="0" smtClean="0">
                <a:solidFill>
                  <a:schemeClr val="accent2"/>
                </a:solidFill>
                <a:ea typeface="+mj-ea"/>
                <a:cs typeface="Arial" pitchFamily="34" charset="0"/>
              </a:rPr>
              <a:t>exploitation</a:t>
            </a:r>
            <a:endParaRPr lang="fr-BE" sz="2400" b="1" dirty="0">
              <a:solidFill>
                <a:schemeClr val="accent2"/>
              </a:solidFill>
              <a:ea typeface="+mj-ea"/>
              <a:cs typeface="Arial" pitchFamily="34" charset="0"/>
            </a:endParaRPr>
          </a:p>
          <a:p>
            <a:pPr marL="571500" indent="-571500">
              <a:buAutoNum type="romanUcPeriod"/>
            </a:pPr>
            <a:endParaRPr lang="fr-BE" sz="2400" b="1" dirty="0">
              <a:solidFill>
                <a:schemeClr val="accent2"/>
              </a:solidFill>
              <a:ea typeface="+mj-ea"/>
              <a:cs typeface="Arial" pitchFamily="34" charset="0"/>
            </a:endParaRPr>
          </a:p>
          <a:p>
            <a:pPr marL="571500" indent="-571500">
              <a:buAutoNum type="romanUcPeriod"/>
            </a:pPr>
            <a:r>
              <a:rPr lang="fr-BE" sz="2400" b="1" dirty="0">
                <a:solidFill>
                  <a:schemeClr val="accent2"/>
                </a:solidFill>
                <a:ea typeface="+mj-ea"/>
                <a:cs typeface="Arial" pitchFamily="34" charset="0"/>
              </a:rPr>
              <a:t>Conclusions &amp; </a:t>
            </a:r>
            <a:r>
              <a:rPr lang="fr-BE" sz="2400" b="1" dirty="0" smtClean="0">
                <a:solidFill>
                  <a:schemeClr val="accent2"/>
                </a:solidFill>
                <a:ea typeface="+mj-ea"/>
                <a:cs typeface="Arial" pitchFamily="34" charset="0"/>
              </a:rPr>
              <a:t>future </a:t>
            </a:r>
            <a:r>
              <a:rPr lang="fr-BE" sz="2400" b="1" dirty="0" err="1" smtClean="0">
                <a:solidFill>
                  <a:schemeClr val="accent2"/>
                </a:solidFill>
                <a:ea typeface="+mj-ea"/>
                <a:cs typeface="Arial" pitchFamily="34" charset="0"/>
              </a:rPr>
              <a:t>works</a:t>
            </a:r>
            <a:endParaRPr lang="fr-BE" sz="2400" b="1" dirty="0">
              <a:solidFill>
                <a:schemeClr val="accent2"/>
              </a:solidFill>
              <a:ea typeface="+mj-ea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z="3600" dirty="0" smtClean="0">
                <a:solidFill>
                  <a:srgbClr val="31859C"/>
                </a:solidFill>
                <a:ea typeface="ＭＳ Ｐゴシック" pitchFamily="34" charset="-128"/>
                <a:cs typeface="Arial" charset="0"/>
              </a:rPr>
              <a:t>Talk </a:t>
            </a:r>
            <a:r>
              <a:rPr lang="fr-BE" sz="3600" dirty="0" err="1" smtClean="0">
                <a:solidFill>
                  <a:srgbClr val="31859C"/>
                </a:solidFill>
                <a:ea typeface="ＭＳ Ｐゴシック" pitchFamily="34" charset="-128"/>
                <a:cs typeface="Arial" charset="0"/>
              </a:rPr>
              <a:t>outline</a:t>
            </a:r>
            <a:endParaRPr lang="fr-BE" sz="3600" dirty="0">
              <a:solidFill>
                <a:srgbClr val="31859C"/>
              </a:solidFill>
              <a:ea typeface="ＭＳ Ｐゴシック" pitchFamily="34" charset="-128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2440" y="6580188"/>
            <a:ext cx="611560" cy="277812"/>
          </a:xfrm>
        </p:spPr>
        <p:txBody>
          <a:bodyPr/>
          <a:lstStyle/>
          <a:p>
            <a:pPr>
              <a:defRPr/>
            </a:pPr>
            <a:r>
              <a:rPr lang="fr-BE" dirty="0" smtClean="0"/>
              <a:t>2 / 25</a:t>
            </a:r>
            <a:endParaRPr lang="fr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     Sébastien Deronne     |     Workshop </a:t>
            </a:r>
            <a:r>
              <a:rPr lang="en-US" dirty="0"/>
              <a:t>on ns-3 (WNS3</a:t>
            </a:r>
            <a:r>
              <a:rPr lang="en-US" dirty="0" smtClean="0"/>
              <a:t>)     |     5 March 2013, Cannes (France) 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771779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71500" indent="-571500">
              <a:buAutoNum type="romanUcPeriod"/>
            </a:pPr>
            <a:r>
              <a:rPr lang="fr-BE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ea typeface="+mj-ea"/>
                <a:cs typeface="Arial" pitchFamily="34" charset="0"/>
              </a:rPr>
              <a:t>Introduction: Radio-over-</a:t>
            </a:r>
            <a:r>
              <a:rPr lang="fr-BE" sz="24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ea typeface="+mj-ea"/>
                <a:cs typeface="Arial" pitchFamily="34" charset="0"/>
              </a:rPr>
              <a:t>Fiber</a:t>
            </a:r>
            <a:r>
              <a:rPr lang="fr-BE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ea typeface="+mj-ea"/>
                <a:cs typeface="Arial" pitchFamily="34" charset="0"/>
              </a:rPr>
              <a:t> </a:t>
            </a:r>
            <a:r>
              <a:rPr lang="fr-BE" sz="2400" b="1" dirty="0">
                <a:solidFill>
                  <a:schemeClr val="accent2">
                    <a:lumMod val="20000"/>
                    <a:lumOff val="80000"/>
                  </a:schemeClr>
                </a:solidFill>
                <a:ea typeface="+mj-ea"/>
                <a:cs typeface="Arial" pitchFamily="34" charset="0"/>
              </a:rPr>
              <a:t>(RoF) </a:t>
            </a:r>
            <a:r>
              <a:rPr lang="fr-BE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ea typeface="+mj-ea"/>
                <a:cs typeface="Arial" pitchFamily="34" charset="0"/>
              </a:rPr>
              <a:t>networks</a:t>
            </a:r>
            <a:endParaRPr lang="fr-BE" sz="2400" b="1" dirty="0">
              <a:solidFill>
                <a:schemeClr val="accent2">
                  <a:lumMod val="20000"/>
                  <a:lumOff val="80000"/>
                </a:schemeClr>
              </a:solidFill>
              <a:ea typeface="+mj-ea"/>
              <a:cs typeface="Arial" pitchFamily="34" charset="0"/>
            </a:endParaRPr>
          </a:p>
          <a:p>
            <a:pPr marL="571500" indent="-571500">
              <a:buAutoNum type="romanUcPeriod"/>
            </a:pPr>
            <a:endParaRPr lang="fr-BE" sz="2400" b="1" dirty="0">
              <a:solidFill>
                <a:schemeClr val="accent2">
                  <a:lumMod val="20000"/>
                  <a:lumOff val="80000"/>
                </a:schemeClr>
              </a:solidFill>
              <a:ea typeface="+mj-ea"/>
              <a:cs typeface="Arial" pitchFamily="34" charset="0"/>
            </a:endParaRPr>
          </a:p>
          <a:p>
            <a:pPr marL="571500" indent="-571500">
              <a:buAutoNum type="romanUcPeriod"/>
            </a:pPr>
            <a:r>
              <a:rPr lang="fr-BE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ea typeface="+mj-ea"/>
                <a:cs typeface="Arial" pitchFamily="34" charset="0"/>
              </a:rPr>
              <a:t>Motivation</a:t>
            </a:r>
            <a:endParaRPr lang="fr-BE" sz="2400" b="1" dirty="0">
              <a:solidFill>
                <a:schemeClr val="accent2">
                  <a:lumMod val="20000"/>
                  <a:lumOff val="80000"/>
                </a:schemeClr>
              </a:solidFill>
              <a:ea typeface="+mj-ea"/>
              <a:cs typeface="Arial" pitchFamily="34" charset="0"/>
            </a:endParaRPr>
          </a:p>
          <a:p>
            <a:pPr marL="571500" indent="-571500">
              <a:buAutoNum type="romanUcPeriod"/>
            </a:pPr>
            <a:endParaRPr lang="fr-BE" sz="2400" b="1" dirty="0">
              <a:solidFill>
                <a:schemeClr val="accent2">
                  <a:lumMod val="20000"/>
                  <a:lumOff val="80000"/>
                </a:schemeClr>
              </a:solidFill>
              <a:ea typeface="+mj-ea"/>
              <a:cs typeface="Arial" pitchFamily="34" charset="0"/>
            </a:endParaRPr>
          </a:p>
          <a:p>
            <a:pPr marL="571500" indent="-571500">
              <a:buAutoNum type="romanUcPeriod"/>
            </a:pPr>
            <a:r>
              <a:rPr lang="fr-BE" sz="2400" b="1" dirty="0">
                <a:solidFill>
                  <a:schemeClr val="accent2">
                    <a:lumMod val="20000"/>
                    <a:lumOff val="80000"/>
                  </a:schemeClr>
                </a:solidFill>
                <a:ea typeface="+mj-ea"/>
                <a:cs typeface="Arial" pitchFamily="34" charset="0"/>
              </a:rPr>
              <a:t>IEEE 802.11 RoF </a:t>
            </a:r>
            <a:r>
              <a:rPr lang="fr-BE" sz="2400" b="1" dirty="0" err="1">
                <a:solidFill>
                  <a:schemeClr val="accent2">
                    <a:lumMod val="20000"/>
                    <a:lumOff val="80000"/>
                  </a:schemeClr>
                </a:solidFill>
                <a:ea typeface="+mj-ea"/>
                <a:cs typeface="Arial" pitchFamily="34" charset="0"/>
              </a:rPr>
              <a:t>implementation</a:t>
            </a:r>
            <a:r>
              <a:rPr lang="fr-BE" sz="2400" b="1" dirty="0">
                <a:solidFill>
                  <a:schemeClr val="accent2">
                    <a:lumMod val="20000"/>
                    <a:lumOff val="80000"/>
                  </a:schemeClr>
                </a:solidFill>
                <a:ea typeface="+mj-ea"/>
                <a:cs typeface="Arial" pitchFamily="34" charset="0"/>
              </a:rPr>
              <a:t> in </a:t>
            </a:r>
            <a:r>
              <a:rPr lang="fr-BE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ea typeface="+mj-ea"/>
                <a:cs typeface="Arial" pitchFamily="34" charset="0"/>
              </a:rPr>
              <a:t>ns-3</a:t>
            </a:r>
            <a:endParaRPr lang="fr-BE" sz="2400" b="1" dirty="0">
              <a:solidFill>
                <a:schemeClr val="accent2">
                  <a:lumMod val="20000"/>
                  <a:lumOff val="80000"/>
                </a:schemeClr>
              </a:solidFill>
              <a:ea typeface="+mj-ea"/>
              <a:cs typeface="Arial" pitchFamily="34" charset="0"/>
            </a:endParaRPr>
          </a:p>
          <a:p>
            <a:pPr marL="571500" indent="-571500">
              <a:buAutoNum type="romanUcPeriod"/>
            </a:pPr>
            <a:endParaRPr lang="fr-BE" sz="2400" b="1" dirty="0">
              <a:solidFill>
                <a:schemeClr val="accent2"/>
              </a:solidFill>
              <a:ea typeface="+mj-ea"/>
              <a:cs typeface="Arial" pitchFamily="34" charset="0"/>
            </a:endParaRPr>
          </a:p>
          <a:p>
            <a:pPr marL="571500" indent="-571500">
              <a:buAutoNum type="romanUcPeriod"/>
            </a:pPr>
            <a:r>
              <a:rPr lang="fr-BE" sz="2400" b="1" dirty="0">
                <a:solidFill>
                  <a:schemeClr val="accent2">
                    <a:lumMod val="20000"/>
                    <a:lumOff val="80000"/>
                  </a:schemeClr>
                </a:solidFill>
                <a:ea typeface="+mj-ea"/>
                <a:cs typeface="Arial" pitchFamily="34" charset="0"/>
              </a:rPr>
              <a:t>Model validation &amp; </a:t>
            </a:r>
            <a:r>
              <a:rPr lang="fr-BE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ea typeface="+mj-ea"/>
                <a:cs typeface="Arial" pitchFamily="34" charset="0"/>
              </a:rPr>
              <a:t>exploitation</a:t>
            </a:r>
            <a:endParaRPr lang="fr-BE" sz="2400" b="1" dirty="0">
              <a:solidFill>
                <a:schemeClr val="accent2">
                  <a:lumMod val="20000"/>
                  <a:lumOff val="80000"/>
                </a:schemeClr>
              </a:solidFill>
              <a:ea typeface="+mj-ea"/>
              <a:cs typeface="Arial" pitchFamily="34" charset="0"/>
            </a:endParaRPr>
          </a:p>
          <a:p>
            <a:pPr marL="571500" indent="-571500">
              <a:buAutoNum type="romanUcPeriod"/>
            </a:pPr>
            <a:endParaRPr lang="fr-BE" sz="2400" b="1" dirty="0">
              <a:solidFill>
                <a:schemeClr val="accent2"/>
              </a:solidFill>
              <a:ea typeface="+mj-ea"/>
              <a:cs typeface="Arial" pitchFamily="34" charset="0"/>
            </a:endParaRPr>
          </a:p>
          <a:p>
            <a:pPr marL="571500" indent="-571500">
              <a:buAutoNum type="romanUcPeriod"/>
            </a:pPr>
            <a:r>
              <a:rPr lang="fr-BE" sz="2400" b="1" dirty="0">
                <a:solidFill>
                  <a:schemeClr val="accent2"/>
                </a:solidFill>
                <a:ea typeface="+mj-ea"/>
                <a:cs typeface="Arial" pitchFamily="34" charset="0"/>
              </a:rPr>
              <a:t>Conclusions &amp; future </a:t>
            </a:r>
            <a:r>
              <a:rPr lang="fr-BE" sz="2400" b="1" dirty="0" err="1" smtClean="0">
                <a:solidFill>
                  <a:schemeClr val="accent2"/>
                </a:solidFill>
                <a:ea typeface="+mj-ea"/>
                <a:cs typeface="Arial" pitchFamily="34" charset="0"/>
              </a:rPr>
              <a:t>works</a:t>
            </a:r>
            <a:endParaRPr lang="fr-BE" sz="2400" b="1" dirty="0">
              <a:solidFill>
                <a:schemeClr val="accent2"/>
              </a:solidFill>
              <a:ea typeface="+mj-ea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z="3600" dirty="0" smtClean="0">
                <a:solidFill>
                  <a:srgbClr val="31859C"/>
                </a:solidFill>
                <a:ea typeface="ＭＳ Ｐゴシック" pitchFamily="34" charset="-128"/>
                <a:cs typeface="Arial" charset="0"/>
              </a:rPr>
              <a:t>Talk </a:t>
            </a:r>
            <a:r>
              <a:rPr lang="fr-BE" sz="3600" dirty="0" err="1" smtClean="0">
                <a:solidFill>
                  <a:srgbClr val="31859C"/>
                </a:solidFill>
                <a:ea typeface="ＭＳ Ｐゴシック" pitchFamily="34" charset="-128"/>
                <a:cs typeface="Arial" charset="0"/>
              </a:rPr>
              <a:t>outline</a:t>
            </a:r>
            <a:endParaRPr lang="fr-BE" sz="3600" dirty="0">
              <a:solidFill>
                <a:srgbClr val="31859C"/>
              </a:solidFill>
              <a:ea typeface="ＭＳ Ｐゴシック" pitchFamily="34" charset="-128"/>
              <a:cs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     Sébastien Deronne     |     Workshop </a:t>
            </a:r>
            <a:r>
              <a:rPr lang="en-US" dirty="0"/>
              <a:t>on ns-3 (WNS3</a:t>
            </a:r>
            <a:r>
              <a:rPr lang="en-US" dirty="0" smtClean="0"/>
              <a:t>)     |     5 March 2013, Cannes (France) </a:t>
            </a:r>
            <a:endParaRPr lang="fr-BE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460432" y="6580188"/>
            <a:ext cx="683568" cy="277812"/>
          </a:xfrm>
        </p:spPr>
        <p:txBody>
          <a:bodyPr/>
          <a:lstStyle/>
          <a:p>
            <a:pPr>
              <a:defRPr/>
            </a:pPr>
            <a:r>
              <a:rPr lang="fr-BE" dirty="0" smtClean="0"/>
              <a:t>20 / 25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164913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re 2"/>
          <p:cNvSpPr>
            <a:spLocks noGrp="1"/>
          </p:cNvSpPr>
          <p:nvPr>
            <p:ph type="title"/>
          </p:nvPr>
        </p:nvSpPr>
        <p:spPr>
          <a:xfrm>
            <a:off x="318538" y="332656"/>
            <a:ext cx="8432800" cy="668337"/>
          </a:xfrm>
        </p:spPr>
        <p:txBody>
          <a:bodyPr/>
          <a:lstStyle/>
          <a:p>
            <a:r>
              <a:rPr lang="en-US" sz="3200" dirty="0" smtClean="0">
                <a:solidFill>
                  <a:srgbClr val="31859C"/>
                </a:solidFill>
                <a:ea typeface="ＭＳ Ｐゴシック" pitchFamily="34" charset="-128"/>
                <a:cs typeface="Arial" charset="0"/>
              </a:rPr>
              <a:t>Conclusions</a:t>
            </a:r>
            <a:endParaRPr lang="fr-FR" sz="3200" b="1" dirty="0" smtClean="0">
              <a:solidFill>
                <a:srgbClr val="31859C"/>
              </a:solidFill>
              <a:ea typeface="ＭＳ Ｐゴシック" pitchFamily="34" charset="-128"/>
              <a:cs typeface="Arial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18538" y="1628800"/>
            <a:ext cx="8432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Tool to support the simulation of IEEE 802.11 radio-over-fiber networks in ns-3.</a:t>
            </a:r>
          </a:p>
          <a:p>
            <a:pPr marL="342900" indent="-342900" algn="just"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 algn="just"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/>
              <a:t>V</a:t>
            </a:r>
            <a:r>
              <a:rPr lang="en-US" dirty="0" smtClean="0"/>
              <a:t>alidated through comparisons with </a:t>
            </a:r>
            <a:r>
              <a:rPr lang="en-US" dirty="0"/>
              <a:t>theoretical </a:t>
            </a:r>
            <a:r>
              <a:rPr lang="en-US" dirty="0" smtClean="0"/>
              <a:t>predictions </a:t>
            </a:r>
            <a:r>
              <a:rPr lang="en-US" dirty="0"/>
              <a:t>and </a:t>
            </a:r>
            <a:r>
              <a:rPr lang="en-US" dirty="0" smtClean="0"/>
              <a:t>with </a:t>
            </a:r>
            <a:r>
              <a:rPr lang="en-US" dirty="0" err="1" smtClean="0"/>
              <a:t>Opnet</a:t>
            </a:r>
            <a:r>
              <a:rPr lang="en-US" dirty="0" smtClean="0"/>
              <a:t> simulation results.</a:t>
            </a:r>
          </a:p>
          <a:p>
            <a:pPr marL="342900" indent="-342900" algn="just"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 algn="just"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Model supports the </a:t>
            </a:r>
            <a:r>
              <a:rPr lang="en-US" dirty="0"/>
              <a:t>simulation of </a:t>
            </a:r>
            <a:r>
              <a:rPr lang="en-US" dirty="0" smtClean="0"/>
              <a:t>Distributed Antenna Systems.</a:t>
            </a:r>
          </a:p>
          <a:p>
            <a:pPr marL="342900" indent="-342900" algn="just"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dirty="0"/>
              <a:t>Wiki page: 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www.nsnam.org/wiki/index.php/NS-3_optical_network_models</a:t>
            </a:r>
            <a:endParaRPr lang="en-US" dirty="0" smtClean="0"/>
          </a:p>
          <a:p>
            <a:pPr marL="342900" indent="-342900"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fr-BE" dirty="0" smtClean="0"/>
              <a:t>Code </a:t>
            </a:r>
            <a:r>
              <a:rPr lang="fr-BE" dirty="0" err="1" smtClean="0"/>
              <a:t>soon</a:t>
            </a:r>
            <a:r>
              <a:rPr lang="fr-BE" dirty="0" smtClean="0"/>
              <a:t> online!</a:t>
            </a:r>
            <a:endParaRPr lang="fr-BE" dirty="0"/>
          </a:p>
        </p:txBody>
      </p:sp>
      <p:sp>
        <p:nvSpPr>
          <p:cNvPr id="20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460432" y="6580188"/>
            <a:ext cx="683568" cy="277812"/>
          </a:xfrm>
        </p:spPr>
        <p:txBody>
          <a:bodyPr/>
          <a:lstStyle/>
          <a:p>
            <a:pPr>
              <a:defRPr/>
            </a:pPr>
            <a:r>
              <a:rPr lang="fr-BE" dirty="0" smtClean="0"/>
              <a:t>21 / 25</a:t>
            </a:r>
            <a:endParaRPr lang="fr-BE" dirty="0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28850" y="6581775"/>
            <a:ext cx="6400800" cy="276225"/>
          </a:xfrm>
        </p:spPr>
        <p:txBody>
          <a:bodyPr/>
          <a:lstStyle/>
          <a:p>
            <a:r>
              <a:rPr lang="en-US" dirty="0" smtClean="0"/>
              <a:t>     Sébastien Deronne     |     Workshop </a:t>
            </a:r>
            <a:r>
              <a:rPr lang="en-US" dirty="0"/>
              <a:t>on ns-3 (WNS3</a:t>
            </a:r>
            <a:r>
              <a:rPr lang="en-US" dirty="0" smtClean="0"/>
              <a:t>)     |     5 March 2013, Cannes (France) 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376742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re 2"/>
          <p:cNvSpPr>
            <a:spLocks noGrp="1"/>
          </p:cNvSpPr>
          <p:nvPr>
            <p:ph type="title"/>
          </p:nvPr>
        </p:nvSpPr>
        <p:spPr>
          <a:xfrm>
            <a:off x="318538" y="332656"/>
            <a:ext cx="8432800" cy="668337"/>
          </a:xfrm>
        </p:spPr>
        <p:txBody>
          <a:bodyPr/>
          <a:lstStyle/>
          <a:p>
            <a:r>
              <a:rPr lang="en-US" sz="3200" dirty="0" smtClean="0">
                <a:solidFill>
                  <a:srgbClr val="31859C"/>
                </a:solidFill>
                <a:ea typeface="ＭＳ Ｐゴシック" pitchFamily="34" charset="-128"/>
                <a:cs typeface="Arial" charset="0"/>
              </a:rPr>
              <a:t>Future work </a:t>
            </a:r>
            <a:r>
              <a:rPr lang="en-US" sz="3200" dirty="0">
                <a:solidFill>
                  <a:srgbClr val="31859C"/>
                </a:solidFill>
                <a:ea typeface="ＭＳ Ｐゴシック" pitchFamily="34" charset="-128"/>
                <a:cs typeface="Arial" charset="0"/>
              </a:rPr>
              <a:t>1: </a:t>
            </a:r>
            <a:r>
              <a:rPr lang="en-US" sz="3200" dirty="0" smtClean="0">
                <a:solidFill>
                  <a:srgbClr val="31859C"/>
                </a:solidFill>
                <a:ea typeface="ＭＳ Ｐゴシック" pitchFamily="34" charset="-128"/>
                <a:cs typeface="Arial" charset="0"/>
              </a:rPr>
              <a:t>Wi-Fi </a:t>
            </a:r>
            <a:r>
              <a:rPr lang="en-US" sz="3200" dirty="0">
                <a:solidFill>
                  <a:srgbClr val="31859C"/>
                </a:solidFill>
                <a:ea typeface="ＭＳ Ｐゴシック" pitchFamily="34" charset="-128"/>
                <a:cs typeface="Arial" charset="0"/>
              </a:rPr>
              <a:t>receiver model to </a:t>
            </a:r>
            <a:r>
              <a:rPr lang="en-US" sz="3200" dirty="0" smtClean="0">
                <a:solidFill>
                  <a:srgbClr val="31859C"/>
                </a:solidFill>
                <a:ea typeface="ＭＳ Ｐゴシック" pitchFamily="34" charset="-128"/>
                <a:cs typeface="Arial" charset="0"/>
              </a:rPr>
              <a:t>handle with simulcast conditions  </a:t>
            </a:r>
            <a:endParaRPr lang="fr-FR" sz="3200" b="1" dirty="0" smtClean="0">
              <a:solidFill>
                <a:srgbClr val="31859C"/>
              </a:solidFill>
              <a:ea typeface="ＭＳ Ｐゴシック" pitchFamily="34" charset="-128"/>
              <a:cs typeface="Arial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432838" y="1628800"/>
            <a:ext cx="83185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000" dirty="0" smtClean="0"/>
              <a:t>Scenario: coverage of the remote antennas overlap </a:t>
            </a:r>
            <a:r>
              <a:rPr lang="en-US" sz="2000" dirty="0"/>
              <a:t>with each others</a:t>
            </a:r>
            <a:r>
              <a:rPr lang="en-US" sz="2000" dirty="0" smtClean="0"/>
              <a:t>.</a:t>
            </a:r>
          </a:p>
          <a:p>
            <a:pPr marL="342900" indent="-342900"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342900" indent="-342900"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342900" indent="-342900"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en-US" sz="2000" dirty="0" smtClean="0"/>
          </a:p>
          <a:p>
            <a:pPr marL="342900" indent="-342900"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000" dirty="0" smtClean="0"/>
              <a:t>When a </a:t>
            </a:r>
            <a:r>
              <a:rPr lang="en-US" sz="2000" dirty="0"/>
              <a:t>packet is transmitted by a </a:t>
            </a:r>
            <a:r>
              <a:rPr lang="en-US" sz="2000" dirty="0" smtClean="0"/>
              <a:t>station: </a:t>
            </a:r>
            <a:r>
              <a:rPr lang="en-US" sz="2000" dirty="0"/>
              <a:t>the AP receives </a:t>
            </a:r>
            <a:r>
              <a:rPr lang="en-US" sz="2000" dirty="0" smtClean="0"/>
              <a:t>several </a:t>
            </a:r>
            <a:r>
              <a:rPr lang="en-US" sz="2000" dirty="0"/>
              <a:t>times the same signal quite close in time and in </a:t>
            </a:r>
            <a:r>
              <a:rPr lang="en-US" sz="2000" dirty="0" smtClean="0"/>
              <a:t>power (simulcast)</a:t>
            </a:r>
          </a:p>
          <a:p>
            <a:pPr marL="342900" indent="-342900"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000" dirty="0"/>
              <a:t>n</a:t>
            </a:r>
            <a:r>
              <a:rPr lang="en-US" sz="2000" dirty="0" smtClean="0"/>
              <a:t>s-3 Wi-Fi model doesn’t handle with simulcast…</a:t>
            </a:r>
            <a:br>
              <a:rPr lang="en-US" sz="2000" dirty="0" smtClean="0"/>
            </a:br>
            <a:r>
              <a:rPr lang="en-US" sz="2000" b="1" dirty="0" smtClean="0"/>
              <a:t/>
            </a:r>
            <a:br>
              <a:rPr lang="en-US" sz="2000" b="1" dirty="0" smtClean="0"/>
            </a:br>
            <a:r>
              <a:rPr lang="en-US" sz="2000" b="1" dirty="0" smtClean="0"/>
              <a:t>→ Change existing Wi-Fi receiver </a:t>
            </a:r>
            <a:r>
              <a:rPr lang="en-US" sz="2000" b="1" dirty="0"/>
              <a:t>model to handle with simulcast </a:t>
            </a:r>
            <a:r>
              <a:rPr lang="en-US" sz="2000" b="1" dirty="0" smtClean="0"/>
              <a:t>conditions !</a:t>
            </a:r>
            <a:endParaRPr lang="fr-BE" sz="2000" b="1" dirty="0"/>
          </a:p>
        </p:txBody>
      </p:sp>
      <p:sp>
        <p:nvSpPr>
          <p:cNvPr id="20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460432" y="6580188"/>
            <a:ext cx="683568" cy="277812"/>
          </a:xfrm>
        </p:spPr>
        <p:txBody>
          <a:bodyPr/>
          <a:lstStyle/>
          <a:p>
            <a:pPr>
              <a:defRPr/>
            </a:pPr>
            <a:r>
              <a:rPr lang="fr-BE" dirty="0" smtClean="0"/>
              <a:t>22 / 25</a:t>
            </a:r>
            <a:endParaRPr lang="fr-BE" dirty="0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28850" y="6581775"/>
            <a:ext cx="6400800" cy="276225"/>
          </a:xfrm>
        </p:spPr>
        <p:txBody>
          <a:bodyPr/>
          <a:lstStyle/>
          <a:p>
            <a:r>
              <a:rPr lang="en-US" dirty="0" smtClean="0"/>
              <a:t>     Sébastien Deronne     |     Workshop </a:t>
            </a:r>
            <a:r>
              <a:rPr lang="en-US" dirty="0"/>
              <a:t>on ns-3 (WNS3</a:t>
            </a:r>
            <a:r>
              <a:rPr lang="en-US" dirty="0" smtClean="0"/>
              <a:t>)     |     5 March 2013, Cannes (France) </a:t>
            </a:r>
            <a:endParaRPr lang="fr-BE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3728" y="2132856"/>
            <a:ext cx="4673129" cy="1900243"/>
          </a:xfrm>
          <a:prstGeom prst="rect">
            <a:avLst/>
          </a:prstGeom>
        </p:spPr>
      </p:pic>
      <p:sp>
        <p:nvSpPr>
          <p:cNvPr id="6" name="Freeform 5"/>
          <p:cNvSpPr/>
          <p:nvPr/>
        </p:nvSpPr>
        <p:spPr>
          <a:xfrm>
            <a:off x="3275856" y="2852936"/>
            <a:ext cx="1665515" cy="504056"/>
          </a:xfrm>
          <a:custGeom>
            <a:avLst/>
            <a:gdLst>
              <a:gd name="connsiteX0" fmla="*/ 1665515 w 1665515"/>
              <a:gd name="connsiteY0" fmla="*/ 0 h 694934"/>
              <a:gd name="connsiteX1" fmla="*/ 955222 w 1665515"/>
              <a:gd name="connsiteY1" fmla="*/ 595993 h 694934"/>
              <a:gd name="connsiteX2" fmla="*/ 0 w 1665515"/>
              <a:gd name="connsiteY2" fmla="*/ 693964 h 6949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65515" h="694934">
                <a:moveTo>
                  <a:pt x="1665515" y="0"/>
                </a:moveTo>
                <a:cubicBezTo>
                  <a:pt x="1449161" y="240166"/>
                  <a:pt x="1232808" y="480332"/>
                  <a:pt x="955222" y="595993"/>
                </a:cubicBezTo>
                <a:cubicBezTo>
                  <a:pt x="677636" y="711654"/>
                  <a:pt x="0" y="693964"/>
                  <a:pt x="0" y="693964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9" name="Freeform 8"/>
          <p:cNvSpPr/>
          <p:nvPr/>
        </p:nvSpPr>
        <p:spPr>
          <a:xfrm>
            <a:off x="3273879" y="2865664"/>
            <a:ext cx="2439610" cy="555172"/>
          </a:xfrm>
          <a:custGeom>
            <a:avLst/>
            <a:gdLst>
              <a:gd name="connsiteX0" fmla="*/ 2073728 w 2439610"/>
              <a:gd name="connsiteY0" fmla="*/ 0 h 555172"/>
              <a:gd name="connsiteX1" fmla="*/ 2277835 w 2439610"/>
              <a:gd name="connsiteY1" fmla="*/ 400050 h 555172"/>
              <a:gd name="connsiteX2" fmla="*/ 0 w 2439610"/>
              <a:gd name="connsiteY2" fmla="*/ 555172 h 555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39610" h="555172">
                <a:moveTo>
                  <a:pt x="2073728" y="0"/>
                </a:moveTo>
                <a:cubicBezTo>
                  <a:pt x="2348592" y="153760"/>
                  <a:pt x="2623456" y="307521"/>
                  <a:pt x="2277835" y="400050"/>
                </a:cubicBezTo>
                <a:cubicBezTo>
                  <a:pt x="1932214" y="492579"/>
                  <a:pt x="966107" y="523875"/>
                  <a:pt x="0" y="555172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70987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re 2"/>
          <p:cNvSpPr>
            <a:spLocks noGrp="1"/>
          </p:cNvSpPr>
          <p:nvPr>
            <p:ph type="title"/>
          </p:nvPr>
        </p:nvSpPr>
        <p:spPr>
          <a:xfrm>
            <a:off x="318538" y="332656"/>
            <a:ext cx="8432800" cy="668337"/>
          </a:xfrm>
        </p:spPr>
        <p:txBody>
          <a:bodyPr/>
          <a:lstStyle/>
          <a:p>
            <a:r>
              <a:rPr lang="en-US" sz="3200" dirty="0" smtClean="0">
                <a:solidFill>
                  <a:srgbClr val="31859C"/>
                </a:solidFill>
                <a:ea typeface="ＭＳ Ｐゴシック" pitchFamily="34" charset="-128"/>
                <a:cs typeface="Arial" charset="0"/>
              </a:rPr>
              <a:t>Future work </a:t>
            </a:r>
            <a:r>
              <a:rPr lang="en-US" sz="3200" dirty="0">
                <a:solidFill>
                  <a:srgbClr val="31859C"/>
                </a:solidFill>
                <a:ea typeface="ＭＳ Ｐゴシック" pitchFamily="34" charset="-128"/>
                <a:cs typeface="Arial" charset="0"/>
              </a:rPr>
              <a:t>2: provide a more accurate optical channel model</a:t>
            </a:r>
            <a:endParaRPr lang="fr-FR" sz="3200" b="1" dirty="0" smtClean="0">
              <a:solidFill>
                <a:srgbClr val="31859C"/>
              </a:solidFill>
              <a:ea typeface="ＭＳ Ｐゴシック" pitchFamily="34" charset="-128"/>
              <a:cs typeface="Arial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432838" y="1628800"/>
            <a:ext cx="83185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000" dirty="0" smtClean="0"/>
              <a:t>Our </a:t>
            </a:r>
            <a:r>
              <a:rPr lang="en-US" sz="2000" dirty="0" err="1" smtClean="0"/>
              <a:t>OpticalChannel</a:t>
            </a:r>
            <a:r>
              <a:rPr lang="en-US" sz="2000" dirty="0" smtClean="0"/>
              <a:t> module: compute delay &amp; loss.</a:t>
            </a:r>
          </a:p>
          <a:p>
            <a:pPr marL="342900" indent="-342900"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000" dirty="0" smtClean="0"/>
              <a:t>Doesn’t support other optical properties (dispersion effect, nonlinearities…)</a:t>
            </a:r>
          </a:p>
          <a:p>
            <a:pPr marL="342900" indent="-342900"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000" dirty="0" smtClean="0"/>
              <a:t>Optical </a:t>
            </a:r>
            <a:r>
              <a:rPr lang="en-US" sz="2000" dirty="0"/>
              <a:t>network components are </a:t>
            </a:r>
            <a:r>
              <a:rPr lang="en-US" sz="2000" dirty="0" smtClean="0"/>
              <a:t>currently being </a:t>
            </a:r>
            <a:r>
              <a:rPr lang="en-US" sz="2000" dirty="0"/>
              <a:t>developed for ns-3.</a:t>
            </a:r>
            <a:br>
              <a:rPr lang="en-US" sz="2000" dirty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b="1" dirty="0"/>
              <a:t>→ integrate those </a:t>
            </a:r>
            <a:r>
              <a:rPr lang="en-US" sz="2000" b="1" dirty="0" smtClean="0"/>
              <a:t>modules </a:t>
            </a:r>
            <a:r>
              <a:rPr lang="en-US" sz="2000" b="1" dirty="0"/>
              <a:t>to provide a more accurate optical channel model!</a:t>
            </a:r>
          </a:p>
          <a:p>
            <a:pPr>
              <a:buClr>
                <a:schemeClr val="accent5">
                  <a:lumMod val="75000"/>
                </a:schemeClr>
              </a:buClr>
            </a:pPr>
            <a:endParaRPr lang="en-US" sz="2000" b="1" dirty="0"/>
          </a:p>
        </p:txBody>
      </p:sp>
      <p:sp>
        <p:nvSpPr>
          <p:cNvPr id="20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460432" y="6580188"/>
            <a:ext cx="683568" cy="277812"/>
          </a:xfrm>
        </p:spPr>
        <p:txBody>
          <a:bodyPr/>
          <a:lstStyle/>
          <a:p>
            <a:pPr>
              <a:defRPr/>
            </a:pPr>
            <a:r>
              <a:rPr lang="fr-BE" dirty="0" smtClean="0"/>
              <a:t>23 / 25</a:t>
            </a:r>
            <a:endParaRPr lang="fr-BE" dirty="0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28850" y="6581775"/>
            <a:ext cx="6400800" cy="276225"/>
          </a:xfrm>
        </p:spPr>
        <p:txBody>
          <a:bodyPr/>
          <a:lstStyle/>
          <a:p>
            <a:r>
              <a:rPr lang="en-US" dirty="0" smtClean="0"/>
              <a:t>     Sébastien Deronne     |     Workshop </a:t>
            </a:r>
            <a:r>
              <a:rPr lang="en-US" dirty="0"/>
              <a:t>on ns-3 (WNS3</a:t>
            </a:r>
            <a:r>
              <a:rPr lang="en-US" dirty="0" smtClean="0"/>
              <a:t>)     |     5 March 2013, Cannes (France) 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80815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re 2"/>
          <p:cNvSpPr>
            <a:spLocks noGrp="1"/>
          </p:cNvSpPr>
          <p:nvPr>
            <p:ph type="title"/>
          </p:nvPr>
        </p:nvSpPr>
        <p:spPr>
          <a:xfrm>
            <a:off x="318538" y="332656"/>
            <a:ext cx="8432800" cy="668337"/>
          </a:xfrm>
        </p:spPr>
        <p:txBody>
          <a:bodyPr/>
          <a:lstStyle/>
          <a:p>
            <a:r>
              <a:rPr lang="en-US" sz="3200" dirty="0" smtClean="0">
                <a:solidFill>
                  <a:srgbClr val="31859C"/>
                </a:solidFill>
                <a:ea typeface="ＭＳ Ｐゴシック" pitchFamily="34" charset="-128"/>
                <a:cs typeface="Arial" charset="0"/>
              </a:rPr>
              <a:t>Future work </a:t>
            </a:r>
            <a:r>
              <a:rPr lang="en-US" sz="3200" dirty="0">
                <a:solidFill>
                  <a:srgbClr val="31859C"/>
                </a:solidFill>
                <a:ea typeface="ＭＳ Ｐゴシック" pitchFamily="34" charset="-128"/>
                <a:cs typeface="Arial" charset="0"/>
              </a:rPr>
              <a:t>3: </a:t>
            </a:r>
            <a:r>
              <a:rPr lang="en-US" sz="3200" dirty="0" smtClean="0">
                <a:solidFill>
                  <a:srgbClr val="31859C"/>
                </a:solidFill>
                <a:ea typeface="ＭＳ Ｐゴシック" pitchFamily="34" charset="-128"/>
                <a:cs typeface="Arial" charset="0"/>
              </a:rPr>
              <a:t>a protocol-</a:t>
            </a:r>
            <a:r>
              <a:rPr lang="en-US" sz="3200" dirty="0">
                <a:solidFill>
                  <a:srgbClr val="31859C"/>
                </a:solidFill>
                <a:ea typeface="ＭＳ Ｐゴシック" pitchFamily="34" charset="-128"/>
                <a:cs typeface="Arial" charset="0"/>
              </a:rPr>
              <a:t/>
            </a:r>
            <a:br>
              <a:rPr lang="en-US" sz="3200" dirty="0">
                <a:solidFill>
                  <a:srgbClr val="31859C"/>
                </a:solidFill>
                <a:ea typeface="ＭＳ Ｐゴシック" pitchFamily="34" charset="-128"/>
                <a:cs typeface="Arial" charset="0"/>
              </a:rPr>
            </a:br>
            <a:r>
              <a:rPr lang="en-US" sz="3200" dirty="0">
                <a:solidFill>
                  <a:srgbClr val="31859C"/>
                </a:solidFill>
                <a:ea typeface="ＭＳ Ｐゴシック" pitchFamily="34" charset="-128"/>
                <a:cs typeface="Arial" charset="0"/>
              </a:rPr>
              <a:t>independent </a:t>
            </a:r>
            <a:r>
              <a:rPr lang="en-US" sz="3200" dirty="0" smtClean="0">
                <a:solidFill>
                  <a:srgbClr val="31859C"/>
                </a:solidFill>
                <a:ea typeface="ＭＳ Ｐゴシック" pitchFamily="34" charset="-128"/>
                <a:cs typeface="Arial" charset="0"/>
              </a:rPr>
              <a:t>Radio-over-Fiber </a:t>
            </a:r>
            <a:r>
              <a:rPr lang="en-US" sz="3200" dirty="0">
                <a:solidFill>
                  <a:srgbClr val="31859C"/>
                </a:solidFill>
                <a:ea typeface="ＭＳ Ｐゴシック" pitchFamily="34" charset="-128"/>
                <a:cs typeface="Arial" charset="0"/>
              </a:rPr>
              <a:t>model</a:t>
            </a:r>
            <a:endParaRPr lang="fr-FR" sz="3200" b="1" dirty="0" smtClean="0">
              <a:solidFill>
                <a:srgbClr val="31859C"/>
              </a:solidFill>
              <a:ea typeface="ＭＳ Ｐゴシック" pitchFamily="34" charset="-128"/>
              <a:cs typeface="Arial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432838" y="1628800"/>
            <a:ext cx="83185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000" dirty="0" smtClean="0"/>
              <a:t>Radio-over-Fiber model supports Wi-Fi radio signals.</a:t>
            </a:r>
          </a:p>
          <a:p>
            <a:pPr marL="342900" indent="-342900"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sz="2000" dirty="0" smtClean="0"/>
              <a:t>Same </a:t>
            </a:r>
            <a:r>
              <a:rPr lang="en-US" sz="2000" dirty="0"/>
              <a:t>model could be </a:t>
            </a:r>
            <a:r>
              <a:rPr lang="en-US" sz="2000" dirty="0" smtClean="0"/>
              <a:t>used for different </a:t>
            </a:r>
            <a:r>
              <a:rPr lang="en-US" sz="2000" dirty="0"/>
              <a:t>wireless protocols (Wi-Fi, </a:t>
            </a:r>
            <a:r>
              <a:rPr lang="en-US" sz="2000" dirty="0" err="1"/>
              <a:t>ZigBee</a:t>
            </a:r>
            <a:r>
              <a:rPr lang="en-US" sz="2000" dirty="0"/>
              <a:t>, </a:t>
            </a:r>
            <a:r>
              <a:rPr lang="en-US" sz="2000" dirty="0" err="1"/>
              <a:t>WiMAX</a:t>
            </a:r>
            <a:r>
              <a:rPr lang="en-US" sz="2000"/>
              <a:t>, </a:t>
            </a:r>
            <a:r>
              <a:rPr lang="en-US" sz="2000" smtClean="0"/>
              <a:t>...).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/>
            </a:r>
            <a:br>
              <a:rPr lang="en-US" sz="2000" dirty="0"/>
            </a:br>
            <a:r>
              <a:rPr lang="en-US" sz="2000" b="1" dirty="0"/>
              <a:t>→ develop a </a:t>
            </a:r>
            <a:r>
              <a:rPr lang="en-US" sz="2000" b="1" dirty="0" smtClean="0"/>
              <a:t>protocol-independent Radio-over-Fiber model !</a:t>
            </a:r>
            <a:endParaRPr lang="en-US" sz="2000" b="1" dirty="0"/>
          </a:p>
          <a:p>
            <a:pPr>
              <a:buClr>
                <a:schemeClr val="accent5">
                  <a:lumMod val="75000"/>
                </a:schemeClr>
              </a:buClr>
            </a:pPr>
            <a:endParaRPr lang="en-US" sz="2000" b="1" dirty="0"/>
          </a:p>
        </p:txBody>
      </p:sp>
      <p:sp>
        <p:nvSpPr>
          <p:cNvPr id="20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460432" y="6580188"/>
            <a:ext cx="683568" cy="277812"/>
          </a:xfrm>
        </p:spPr>
        <p:txBody>
          <a:bodyPr/>
          <a:lstStyle/>
          <a:p>
            <a:pPr>
              <a:defRPr/>
            </a:pPr>
            <a:r>
              <a:rPr lang="fr-BE" dirty="0" smtClean="0"/>
              <a:t>24 / 25</a:t>
            </a:r>
            <a:endParaRPr lang="fr-BE" dirty="0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28850" y="6581775"/>
            <a:ext cx="6400800" cy="276225"/>
          </a:xfrm>
        </p:spPr>
        <p:txBody>
          <a:bodyPr/>
          <a:lstStyle/>
          <a:p>
            <a:r>
              <a:rPr lang="en-US" dirty="0" smtClean="0"/>
              <a:t>     Sébastien Deronne     |     Workshop </a:t>
            </a:r>
            <a:r>
              <a:rPr lang="en-US" dirty="0"/>
              <a:t>on ns-3 (WNS3</a:t>
            </a:r>
            <a:r>
              <a:rPr lang="en-US" dirty="0" smtClean="0"/>
              <a:t>)     |     5 March 2013, Cannes (France) 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776662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460432" y="6580188"/>
            <a:ext cx="683568" cy="277812"/>
          </a:xfrm>
        </p:spPr>
        <p:txBody>
          <a:bodyPr/>
          <a:lstStyle/>
          <a:p>
            <a:pPr>
              <a:defRPr/>
            </a:pPr>
            <a:r>
              <a:rPr lang="fr-BE" dirty="0" smtClean="0"/>
              <a:t>25 / 25</a:t>
            </a:r>
            <a:endParaRPr lang="fr-BE" dirty="0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28850" y="6581775"/>
            <a:ext cx="6400800" cy="276225"/>
          </a:xfrm>
        </p:spPr>
        <p:txBody>
          <a:bodyPr/>
          <a:lstStyle/>
          <a:p>
            <a:r>
              <a:rPr lang="en-US" dirty="0" smtClean="0"/>
              <a:t>     Sébastien Deronne     |     Workshop </a:t>
            </a:r>
            <a:r>
              <a:rPr lang="en-US" dirty="0"/>
              <a:t>on ns-3 (WNS3</a:t>
            </a:r>
            <a:r>
              <a:rPr lang="en-US" dirty="0" smtClean="0"/>
              <a:t>)     |     5 March 2013, Cannes (France) </a:t>
            </a:r>
            <a:endParaRPr lang="fr-BE" dirty="0"/>
          </a:p>
        </p:txBody>
      </p:sp>
      <p:sp>
        <p:nvSpPr>
          <p:cNvPr id="2" name="Rectangle 1"/>
          <p:cNvSpPr/>
          <p:nvPr/>
        </p:nvSpPr>
        <p:spPr>
          <a:xfrm>
            <a:off x="2843808" y="2348880"/>
            <a:ext cx="347229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tx1">
                      <a:alpha val="40000"/>
                    </a:schemeClr>
                  </a:outerShdw>
                </a:effectLst>
              </a:rPr>
              <a:t>Thank you !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tx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17624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71500" indent="-571500">
              <a:buAutoNum type="romanUcPeriod"/>
            </a:pPr>
            <a:r>
              <a:rPr lang="fr-BE" sz="2400" b="1" dirty="0" smtClean="0">
                <a:solidFill>
                  <a:schemeClr val="accent2"/>
                </a:solidFill>
                <a:ea typeface="+mj-ea"/>
                <a:cs typeface="Arial" pitchFamily="34" charset="0"/>
              </a:rPr>
              <a:t>Introduction: Radio-over-</a:t>
            </a:r>
            <a:r>
              <a:rPr lang="fr-BE" sz="2400" b="1" dirty="0" err="1" smtClean="0">
                <a:solidFill>
                  <a:schemeClr val="accent2"/>
                </a:solidFill>
                <a:ea typeface="+mj-ea"/>
                <a:cs typeface="Arial" pitchFamily="34" charset="0"/>
              </a:rPr>
              <a:t>Fiber</a:t>
            </a:r>
            <a:r>
              <a:rPr lang="fr-BE" sz="2400" b="1" dirty="0" smtClean="0">
                <a:solidFill>
                  <a:schemeClr val="accent2"/>
                </a:solidFill>
                <a:ea typeface="+mj-ea"/>
                <a:cs typeface="Arial" pitchFamily="34" charset="0"/>
              </a:rPr>
              <a:t> </a:t>
            </a:r>
            <a:r>
              <a:rPr lang="fr-BE" sz="2400" b="1" dirty="0">
                <a:solidFill>
                  <a:schemeClr val="accent2"/>
                </a:solidFill>
                <a:ea typeface="+mj-ea"/>
                <a:cs typeface="Arial" pitchFamily="34" charset="0"/>
              </a:rPr>
              <a:t>(RoF) </a:t>
            </a:r>
            <a:r>
              <a:rPr lang="fr-BE" sz="2400" b="1" dirty="0" smtClean="0">
                <a:solidFill>
                  <a:schemeClr val="accent2"/>
                </a:solidFill>
                <a:ea typeface="+mj-ea"/>
                <a:cs typeface="Arial" pitchFamily="34" charset="0"/>
              </a:rPr>
              <a:t>networks</a:t>
            </a:r>
            <a:endParaRPr lang="fr-BE" sz="2400" b="1" dirty="0">
              <a:solidFill>
                <a:schemeClr val="accent2"/>
              </a:solidFill>
              <a:ea typeface="+mj-ea"/>
              <a:cs typeface="Arial" pitchFamily="34" charset="0"/>
            </a:endParaRPr>
          </a:p>
          <a:p>
            <a:pPr marL="571500" indent="-571500">
              <a:buAutoNum type="romanUcPeriod"/>
            </a:pPr>
            <a:endParaRPr lang="fr-BE" sz="2400" b="1" dirty="0">
              <a:solidFill>
                <a:schemeClr val="accent2"/>
              </a:solidFill>
              <a:ea typeface="+mj-ea"/>
              <a:cs typeface="Arial" pitchFamily="34" charset="0"/>
            </a:endParaRPr>
          </a:p>
          <a:p>
            <a:pPr marL="571500" indent="-571500">
              <a:buAutoNum type="romanUcPeriod"/>
            </a:pPr>
            <a:r>
              <a:rPr lang="fr-BE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ea typeface="+mj-ea"/>
                <a:cs typeface="Arial" pitchFamily="34" charset="0"/>
              </a:rPr>
              <a:t>Motivation</a:t>
            </a:r>
            <a:endParaRPr lang="fr-BE" sz="2400" b="1" dirty="0">
              <a:solidFill>
                <a:schemeClr val="accent2">
                  <a:lumMod val="20000"/>
                  <a:lumOff val="80000"/>
                </a:schemeClr>
              </a:solidFill>
              <a:ea typeface="+mj-ea"/>
              <a:cs typeface="Arial" pitchFamily="34" charset="0"/>
            </a:endParaRPr>
          </a:p>
          <a:p>
            <a:pPr marL="571500" indent="-571500">
              <a:buAutoNum type="romanUcPeriod"/>
            </a:pPr>
            <a:endParaRPr lang="fr-BE" sz="2400" b="1" dirty="0">
              <a:solidFill>
                <a:schemeClr val="accent2">
                  <a:lumMod val="20000"/>
                  <a:lumOff val="80000"/>
                </a:schemeClr>
              </a:solidFill>
              <a:ea typeface="+mj-ea"/>
              <a:cs typeface="Arial" pitchFamily="34" charset="0"/>
            </a:endParaRPr>
          </a:p>
          <a:p>
            <a:pPr marL="571500" indent="-571500">
              <a:buAutoNum type="romanUcPeriod"/>
            </a:pPr>
            <a:r>
              <a:rPr lang="fr-BE" sz="2400" b="1" dirty="0">
                <a:solidFill>
                  <a:schemeClr val="accent2">
                    <a:lumMod val="20000"/>
                    <a:lumOff val="80000"/>
                  </a:schemeClr>
                </a:solidFill>
                <a:ea typeface="+mj-ea"/>
                <a:cs typeface="Arial" pitchFamily="34" charset="0"/>
              </a:rPr>
              <a:t>IEEE 802.11 RoF </a:t>
            </a:r>
            <a:r>
              <a:rPr lang="fr-BE" sz="2400" b="1" dirty="0" err="1">
                <a:solidFill>
                  <a:schemeClr val="accent2">
                    <a:lumMod val="20000"/>
                    <a:lumOff val="80000"/>
                  </a:schemeClr>
                </a:solidFill>
                <a:ea typeface="+mj-ea"/>
                <a:cs typeface="Arial" pitchFamily="34" charset="0"/>
              </a:rPr>
              <a:t>implementation</a:t>
            </a:r>
            <a:r>
              <a:rPr lang="fr-BE" sz="2400" b="1" dirty="0">
                <a:solidFill>
                  <a:schemeClr val="accent2">
                    <a:lumMod val="20000"/>
                    <a:lumOff val="80000"/>
                  </a:schemeClr>
                </a:solidFill>
                <a:ea typeface="+mj-ea"/>
                <a:cs typeface="Arial" pitchFamily="34" charset="0"/>
              </a:rPr>
              <a:t> in </a:t>
            </a:r>
            <a:r>
              <a:rPr lang="fr-BE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ea typeface="+mj-ea"/>
                <a:cs typeface="Arial" pitchFamily="34" charset="0"/>
              </a:rPr>
              <a:t>ns-3</a:t>
            </a:r>
            <a:endParaRPr lang="fr-BE" sz="2400" b="1" dirty="0">
              <a:solidFill>
                <a:schemeClr val="accent2">
                  <a:lumMod val="20000"/>
                  <a:lumOff val="80000"/>
                </a:schemeClr>
              </a:solidFill>
              <a:ea typeface="+mj-ea"/>
              <a:cs typeface="Arial" pitchFamily="34" charset="0"/>
            </a:endParaRPr>
          </a:p>
          <a:p>
            <a:pPr marL="571500" indent="-571500">
              <a:buAutoNum type="romanUcPeriod"/>
            </a:pPr>
            <a:endParaRPr lang="fr-BE" sz="2400" b="1" dirty="0">
              <a:solidFill>
                <a:schemeClr val="accent2">
                  <a:lumMod val="20000"/>
                  <a:lumOff val="80000"/>
                </a:schemeClr>
              </a:solidFill>
              <a:ea typeface="+mj-ea"/>
              <a:cs typeface="Arial" pitchFamily="34" charset="0"/>
            </a:endParaRPr>
          </a:p>
          <a:p>
            <a:pPr marL="571500" indent="-571500">
              <a:buAutoNum type="romanUcPeriod"/>
            </a:pPr>
            <a:r>
              <a:rPr lang="fr-BE" sz="2400" b="1" dirty="0">
                <a:solidFill>
                  <a:schemeClr val="accent2">
                    <a:lumMod val="20000"/>
                    <a:lumOff val="80000"/>
                  </a:schemeClr>
                </a:solidFill>
                <a:ea typeface="+mj-ea"/>
                <a:cs typeface="Arial" pitchFamily="34" charset="0"/>
              </a:rPr>
              <a:t>Model validation &amp; </a:t>
            </a:r>
            <a:r>
              <a:rPr lang="fr-BE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ea typeface="+mj-ea"/>
                <a:cs typeface="Arial" pitchFamily="34" charset="0"/>
              </a:rPr>
              <a:t>exploitation</a:t>
            </a:r>
            <a:endParaRPr lang="fr-BE" sz="2400" b="1" dirty="0">
              <a:solidFill>
                <a:schemeClr val="accent2">
                  <a:lumMod val="20000"/>
                  <a:lumOff val="80000"/>
                </a:schemeClr>
              </a:solidFill>
              <a:ea typeface="+mj-ea"/>
              <a:cs typeface="Arial" pitchFamily="34" charset="0"/>
            </a:endParaRPr>
          </a:p>
          <a:p>
            <a:pPr marL="571500" indent="-571500">
              <a:buAutoNum type="romanUcPeriod"/>
            </a:pPr>
            <a:endParaRPr lang="fr-BE" sz="2400" b="1" dirty="0">
              <a:solidFill>
                <a:schemeClr val="accent2">
                  <a:lumMod val="20000"/>
                  <a:lumOff val="80000"/>
                </a:schemeClr>
              </a:solidFill>
              <a:ea typeface="+mj-ea"/>
              <a:cs typeface="Arial" pitchFamily="34" charset="0"/>
            </a:endParaRPr>
          </a:p>
          <a:p>
            <a:pPr marL="571500" indent="-571500">
              <a:buAutoNum type="romanUcPeriod"/>
            </a:pPr>
            <a:r>
              <a:rPr lang="fr-BE" sz="2400" b="1" dirty="0">
                <a:solidFill>
                  <a:schemeClr val="accent2">
                    <a:lumMod val="20000"/>
                    <a:lumOff val="80000"/>
                  </a:schemeClr>
                </a:solidFill>
                <a:ea typeface="+mj-ea"/>
                <a:cs typeface="Arial" pitchFamily="34" charset="0"/>
              </a:rPr>
              <a:t>Conclusions &amp; </a:t>
            </a:r>
            <a:r>
              <a:rPr lang="fr-BE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ea typeface="+mj-ea"/>
                <a:cs typeface="Arial" pitchFamily="34" charset="0"/>
              </a:rPr>
              <a:t>future </a:t>
            </a:r>
            <a:r>
              <a:rPr lang="fr-BE" sz="24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ea typeface="+mj-ea"/>
                <a:cs typeface="Arial" pitchFamily="34" charset="0"/>
              </a:rPr>
              <a:t>works</a:t>
            </a:r>
            <a:endParaRPr lang="fr-BE" sz="2400" b="1" dirty="0">
              <a:solidFill>
                <a:schemeClr val="accent2">
                  <a:lumMod val="20000"/>
                  <a:lumOff val="80000"/>
                </a:schemeClr>
              </a:solidFill>
              <a:ea typeface="+mj-ea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z="3600" dirty="0" smtClean="0">
                <a:solidFill>
                  <a:srgbClr val="31859C"/>
                </a:solidFill>
                <a:ea typeface="ＭＳ Ｐゴシック" pitchFamily="34" charset="-128"/>
                <a:cs typeface="Arial" charset="0"/>
              </a:rPr>
              <a:t>Talk </a:t>
            </a:r>
            <a:r>
              <a:rPr lang="fr-BE" sz="3600" dirty="0" err="1" smtClean="0">
                <a:solidFill>
                  <a:srgbClr val="31859C"/>
                </a:solidFill>
                <a:ea typeface="ＭＳ Ｐゴシック" pitchFamily="34" charset="-128"/>
                <a:cs typeface="Arial" charset="0"/>
              </a:rPr>
              <a:t>outline</a:t>
            </a:r>
            <a:endParaRPr lang="fr-BE" sz="3600" dirty="0">
              <a:solidFill>
                <a:srgbClr val="31859C"/>
              </a:solidFill>
              <a:ea typeface="ＭＳ Ｐゴシック" pitchFamily="34" charset="-128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2440" y="6580188"/>
            <a:ext cx="611560" cy="277812"/>
          </a:xfrm>
        </p:spPr>
        <p:txBody>
          <a:bodyPr/>
          <a:lstStyle/>
          <a:p>
            <a:pPr>
              <a:defRPr/>
            </a:pPr>
            <a:r>
              <a:rPr lang="fr-BE" dirty="0" smtClean="0"/>
              <a:t>3 / 25</a:t>
            </a:r>
            <a:endParaRPr lang="fr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     Sébastien Deronne     |     Workshop </a:t>
            </a:r>
            <a:r>
              <a:rPr lang="en-US" dirty="0"/>
              <a:t>on ns-3 (WNS3</a:t>
            </a:r>
            <a:r>
              <a:rPr lang="en-US" dirty="0" smtClean="0"/>
              <a:t>)     |     5 March 2013, Cannes (France) 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197173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re 2"/>
          <p:cNvSpPr>
            <a:spLocks noGrp="1"/>
          </p:cNvSpPr>
          <p:nvPr>
            <p:ph type="title"/>
          </p:nvPr>
        </p:nvSpPr>
        <p:spPr>
          <a:xfrm>
            <a:off x="335902" y="377998"/>
            <a:ext cx="8432800" cy="668337"/>
          </a:xfrm>
        </p:spPr>
        <p:txBody>
          <a:bodyPr/>
          <a:lstStyle/>
          <a:p>
            <a:pPr eaLnBrk="1" hangingPunct="1"/>
            <a:r>
              <a:rPr lang="en-GB" sz="3200" b="1" dirty="0" smtClean="0">
                <a:solidFill>
                  <a:srgbClr val="31859C"/>
                </a:solidFill>
                <a:ea typeface="ＭＳ Ｐゴシック" pitchFamily="34" charset="-128"/>
                <a:cs typeface="Arial" charset="0"/>
              </a:rPr>
              <a:t>Radio-over-</a:t>
            </a:r>
            <a:r>
              <a:rPr lang="en-GB" sz="3200" b="1" dirty="0" err="1" smtClean="0">
                <a:solidFill>
                  <a:srgbClr val="31859C"/>
                </a:solidFill>
                <a:ea typeface="ＭＳ Ｐゴシック" pitchFamily="34" charset="-128"/>
                <a:cs typeface="Arial" charset="0"/>
              </a:rPr>
              <a:t>Fiber</a:t>
            </a:r>
            <a:r>
              <a:rPr lang="en-GB" sz="3200" b="1" dirty="0" smtClean="0">
                <a:solidFill>
                  <a:srgbClr val="31859C"/>
                </a:solidFill>
                <a:ea typeface="ＭＳ Ｐゴシック" pitchFamily="34" charset="-128"/>
                <a:cs typeface="Arial" charset="0"/>
              </a:rPr>
              <a:t> systems: </a:t>
            </a:r>
            <a:br>
              <a:rPr lang="en-GB" sz="3200" b="1" dirty="0" smtClean="0">
                <a:solidFill>
                  <a:srgbClr val="31859C"/>
                </a:solidFill>
                <a:ea typeface="ＭＳ Ｐゴシック" pitchFamily="34" charset="-128"/>
                <a:cs typeface="Arial" charset="0"/>
              </a:rPr>
            </a:br>
            <a:r>
              <a:rPr lang="en-GB" sz="3200" b="1" dirty="0" smtClean="0">
                <a:solidFill>
                  <a:srgbClr val="31859C"/>
                </a:solidFill>
                <a:ea typeface="ＭＳ Ｐゴシック" pitchFamily="34" charset="-128"/>
                <a:cs typeface="Arial" charset="0"/>
              </a:rPr>
              <a:t>merge optical &amp; wireless networks!</a:t>
            </a:r>
            <a:endParaRPr lang="fr-FR" sz="3200" b="1" dirty="0" smtClean="0">
              <a:solidFill>
                <a:srgbClr val="31859C"/>
              </a:solidFill>
              <a:ea typeface="ＭＳ Ｐゴシック" pitchFamily="34" charset="-128"/>
              <a:cs typeface="Arial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450202" y="1686622"/>
            <a:ext cx="8318500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US" b="1" u="sng" dirty="0"/>
              <a:t>Current needs:</a:t>
            </a:r>
          </a:p>
          <a:p>
            <a:pPr marL="342900" indent="-342900"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800100" lvl="1" indent="-342900"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US" dirty="0" smtClean="0"/>
              <a:t>Higher </a:t>
            </a:r>
            <a:r>
              <a:rPr lang="en-US" dirty="0"/>
              <a:t>data </a:t>
            </a:r>
            <a:r>
              <a:rPr lang="en-US" dirty="0" smtClean="0"/>
              <a:t>throughput</a:t>
            </a: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→ </a:t>
            </a:r>
            <a:r>
              <a:rPr lang="en-US" dirty="0"/>
              <a:t>bring the fiber close to the users (</a:t>
            </a:r>
            <a:r>
              <a:rPr lang="en-US" dirty="0" err="1"/>
              <a:t>FTTx</a:t>
            </a:r>
            <a:r>
              <a:rPr lang="en-US" dirty="0" smtClean="0"/>
              <a:t>).</a:t>
            </a:r>
            <a:endParaRPr lang="en-US" dirty="0"/>
          </a:p>
          <a:p>
            <a:pPr marL="800100" lvl="1" indent="-342900"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ü"/>
            </a:pPr>
            <a:endParaRPr lang="en-US" dirty="0"/>
          </a:p>
          <a:p>
            <a:pPr marL="800100" lvl="1" indent="-342900"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US" dirty="0" smtClean="0"/>
              <a:t>Connection everywhere </a:t>
            </a:r>
            <a:r>
              <a:rPr lang="en-US" dirty="0"/>
              <a:t>and at anytime </a:t>
            </a:r>
            <a:br>
              <a:rPr lang="en-US" dirty="0"/>
            </a:br>
            <a:r>
              <a:rPr lang="en-US" dirty="0"/>
              <a:t>→</a:t>
            </a:r>
            <a:r>
              <a:rPr lang="en-US" dirty="0" smtClean="0"/>
              <a:t> </a:t>
            </a:r>
            <a:r>
              <a:rPr lang="fr-BE" dirty="0" smtClean="0"/>
              <a:t>massive </a:t>
            </a:r>
            <a:r>
              <a:rPr lang="fr-BE" dirty="0" err="1" smtClean="0"/>
              <a:t>deployment</a:t>
            </a:r>
            <a:r>
              <a:rPr lang="fr-BE" dirty="0" smtClean="0"/>
              <a:t> of </a:t>
            </a:r>
            <a:r>
              <a:rPr lang="fr-BE" dirty="0" err="1"/>
              <a:t>wireless</a:t>
            </a:r>
            <a:r>
              <a:rPr lang="fr-BE" dirty="0"/>
              <a:t> </a:t>
            </a:r>
            <a:r>
              <a:rPr lang="fr-BE" dirty="0" err="1"/>
              <a:t>systems</a:t>
            </a:r>
            <a:r>
              <a:rPr lang="fr-BE" dirty="0"/>
              <a:t>.</a:t>
            </a:r>
          </a:p>
          <a:p>
            <a:pPr lvl="1">
              <a:buClr>
                <a:schemeClr val="accent5">
                  <a:lumMod val="75000"/>
                </a:schemeClr>
              </a:buClr>
            </a:pPr>
            <a:endParaRPr lang="fr-BE" dirty="0"/>
          </a:p>
          <a:p>
            <a:pPr marL="342900" indent="-342900"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en-GB" dirty="0"/>
          </a:p>
          <a:p>
            <a:pPr marL="342900" indent="-342900"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GB" b="1" u="sng" dirty="0" smtClean="0"/>
              <a:t>Promising solution =&gt; Radio-over-</a:t>
            </a:r>
            <a:r>
              <a:rPr lang="en-GB" b="1" u="sng" dirty="0" err="1" smtClean="0"/>
              <a:t>Fiber</a:t>
            </a:r>
            <a:r>
              <a:rPr lang="en-GB" b="1" u="sng" dirty="0" smtClean="0"/>
              <a:t> </a:t>
            </a:r>
            <a:r>
              <a:rPr lang="en-GB" b="1" u="sng" dirty="0"/>
              <a:t>systems </a:t>
            </a:r>
            <a:r>
              <a:rPr lang="en-GB" b="1" u="sng" dirty="0" smtClean="0"/>
              <a:t>combine:</a:t>
            </a:r>
            <a:endParaRPr lang="en-GB" b="1" u="sng" dirty="0"/>
          </a:p>
          <a:p>
            <a:pPr marL="342900" indent="-342900"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en-GB" dirty="0"/>
          </a:p>
          <a:p>
            <a:pPr marL="800100" lvl="1" indent="-342900"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US" dirty="0"/>
              <a:t>Optical networks: capacity and transparency</a:t>
            </a:r>
            <a:r>
              <a:rPr lang="en-US" dirty="0" smtClean="0"/>
              <a:t>.</a:t>
            </a:r>
            <a:endParaRPr lang="en-GB" dirty="0" smtClean="0"/>
          </a:p>
          <a:p>
            <a:pPr marL="800100" lvl="1" indent="-342900"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ü"/>
            </a:pPr>
            <a:endParaRPr lang="en-GB" dirty="0"/>
          </a:p>
          <a:p>
            <a:pPr marL="800100" lvl="1" indent="-342900"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ü"/>
            </a:pPr>
            <a:r>
              <a:rPr lang="en-GB" dirty="0" smtClean="0"/>
              <a:t>W</a:t>
            </a:r>
            <a:r>
              <a:rPr lang="en-US" dirty="0"/>
              <a:t>ireless networks: flexibility and mobility.</a:t>
            </a:r>
          </a:p>
          <a:p>
            <a:pPr marL="800100" lvl="1" indent="-342900">
              <a:buClr>
                <a:schemeClr val="accent5">
                  <a:lumMod val="75000"/>
                </a:schemeClr>
              </a:buClr>
              <a:buFont typeface="Wingdings" panose="05000000000000000000" pitchFamily="2" charset="2"/>
              <a:buChar char="ü"/>
            </a:pPr>
            <a:endParaRPr lang="en-US" dirty="0"/>
          </a:p>
          <a:p>
            <a:pPr marL="342900" indent="-342900"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en-GB" sz="1600" b="1" dirty="0"/>
          </a:p>
          <a:p>
            <a:pPr marL="800100" lvl="1" indent="-342900"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en-GB" sz="1600" b="1" dirty="0"/>
          </a:p>
          <a:p>
            <a:pPr marL="342900" indent="-342900"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en-GB" sz="1600" dirty="0" smtClean="0"/>
          </a:p>
        </p:txBody>
      </p:sp>
      <p:sp>
        <p:nvSpPr>
          <p:cNvPr id="20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2440" y="6580188"/>
            <a:ext cx="611560" cy="277812"/>
          </a:xfrm>
        </p:spPr>
        <p:txBody>
          <a:bodyPr/>
          <a:lstStyle/>
          <a:p>
            <a:pPr>
              <a:defRPr/>
            </a:pPr>
            <a:r>
              <a:rPr lang="fr-BE" dirty="0" smtClean="0"/>
              <a:t>5 / 25</a:t>
            </a:r>
            <a:endParaRPr lang="fr-BE" dirty="0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28850" y="6581775"/>
            <a:ext cx="6400800" cy="276225"/>
          </a:xfrm>
        </p:spPr>
        <p:txBody>
          <a:bodyPr/>
          <a:lstStyle/>
          <a:p>
            <a:r>
              <a:rPr lang="en-US" dirty="0" smtClean="0"/>
              <a:t>     Sébastien Deronne     |     Workshop </a:t>
            </a:r>
            <a:r>
              <a:rPr lang="en-US" dirty="0"/>
              <a:t>on ns-3 (WNS3</a:t>
            </a:r>
            <a:r>
              <a:rPr lang="en-US" dirty="0" smtClean="0"/>
              <a:t>)     |     5 March 2013, Cannes (France) 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34374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6" name="Image 399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3228" y="5395358"/>
            <a:ext cx="1905885" cy="1132409"/>
          </a:xfrm>
          <a:prstGeom prst="rect">
            <a:avLst/>
          </a:prstGeom>
        </p:spPr>
      </p:pic>
      <p:pic>
        <p:nvPicPr>
          <p:cNvPr id="68" name="Image 6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0976" y="5409288"/>
            <a:ext cx="1836887" cy="1124521"/>
          </a:xfrm>
          <a:prstGeom prst="rect">
            <a:avLst/>
          </a:prstGeom>
        </p:spPr>
      </p:pic>
      <p:pic>
        <p:nvPicPr>
          <p:cNvPr id="63" name="Image 6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8640" y="5382363"/>
            <a:ext cx="1836887" cy="112452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3221515"/>
            <a:ext cx="5314280" cy="1997691"/>
          </a:xfrm>
          <a:prstGeom prst="rect">
            <a:avLst/>
          </a:prstGeom>
        </p:spPr>
      </p:pic>
      <p:sp>
        <p:nvSpPr>
          <p:cNvPr id="39938" name="Titre 2"/>
          <p:cNvSpPr>
            <a:spLocks noGrp="1"/>
          </p:cNvSpPr>
          <p:nvPr>
            <p:ph type="title"/>
          </p:nvPr>
        </p:nvSpPr>
        <p:spPr>
          <a:xfrm>
            <a:off x="342900" y="207963"/>
            <a:ext cx="8432800" cy="668337"/>
          </a:xfrm>
        </p:spPr>
        <p:txBody>
          <a:bodyPr/>
          <a:lstStyle/>
          <a:p>
            <a:pPr eaLnBrk="1" hangingPunct="1"/>
            <a:r>
              <a:rPr lang="en-GB" sz="3200" b="1" dirty="0" smtClean="0">
                <a:solidFill>
                  <a:srgbClr val="31859C"/>
                </a:solidFill>
                <a:ea typeface="ＭＳ Ｐゴシック" pitchFamily="34" charset="-128"/>
                <a:cs typeface="Arial" charset="0"/>
              </a:rPr>
              <a:t>What is a radio-over-</a:t>
            </a:r>
            <a:r>
              <a:rPr lang="en-GB" sz="3200" b="1" dirty="0" err="1" smtClean="0">
                <a:solidFill>
                  <a:srgbClr val="31859C"/>
                </a:solidFill>
                <a:ea typeface="ＭＳ Ｐゴシック" pitchFamily="34" charset="-128"/>
                <a:cs typeface="Arial" charset="0"/>
              </a:rPr>
              <a:t>fiber</a:t>
            </a:r>
            <a:r>
              <a:rPr lang="en-GB" sz="3200" b="1" dirty="0" smtClean="0">
                <a:solidFill>
                  <a:srgbClr val="31859C"/>
                </a:solidFill>
                <a:ea typeface="ＭＳ Ｐゴシック" pitchFamily="34" charset="-128"/>
                <a:cs typeface="Arial" charset="0"/>
              </a:rPr>
              <a:t> system?</a:t>
            </a:r>
            <a:endParaRPr lang="fr-FR" sz="3200" b="1" dirty="0" smtClean="0">
              <a:solidFill>
                <a:srgbClr val="31859C"/>
              </a:solidFill>
              <a:ea typeface="ＭＳ Ｐゴシック" pitchFamily="34" charset="-128"/>
              <a:cs typeface="Arial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457200" y="1264666"/>
            <a:ext cx="83185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GB" dirty="0" smtClean="0"/>
              <a:t>RF signal </a:t>
            </a:r>
            <a:r>
              <a:rPr lang="en-GB" b="1" dirty="0"/>
              <a:t>imposed on the optical </a:t>
            </a:r>
            <a:r>
              <a:rPr lang="en-GB" b="1" dirty="0" smtClean="0"/>
              <a:t>carrier </a:t>
            </a:r>
            <a:r>
              <a:rPr lang="en-GB" dirty="0" smtClean="0"/>
              <a:t>and</a:t>
            </a:r>
            <a:r>
              <a:rPr lang="en-GB" b="1" dirty="0" smtClean="0"/>
              <a:t> transmitted </a:t>
            </a:r>
            <a:r>
              <a:rPr lang="en-GB" dirty="0" smtClean="0"/>
              <a:t>through </a:t>
            </a:r>
            <a:r>
              <a:rPr lang="en-GB" dirty="0"/>
              <a:t>an </a:t>
            </a:r>
            <a:r>
              <a:rPr lang="en-GB" b="1" dirty="0"/>
              <a:t>optical </a:t>
            </a:r>
            <a:r>
              <a:rPr lang="en-GB" b="1" dirty="0" smtClean="0"/>
              <a:t>network</a:t>
            </a:r>
            <a:r>
              <a:rPr lang="en-GB" dirty="0"/>
              <a:t>.</a:t>
            </a:r>
            <a:r>
              <a:rPr lang="en-GB" dirty="0" smtClean="0"/>
              <a:t/>
            </a:r>
            <a:br>
              <a:rPr lang="en-GB" dirty="0" smtClean="0"/>
            </a:br>
            <a:endParaRPr lang="en-GB" dirty="0" smtClean="0"/>
          </a:p>
          <a:p>
            <a:pPr marL="342900" indent="-342900"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GB" b="1" dirty="0" smtClean="0"/>
              <a:t>Converted back</a:t>
            </a:r>
            <a:r>
              <a:rPr lang="en-GB" dirty="0" smtClean="0"/>
              <a:t> </a:t>
            </a:r>
            <a:r>
              <a:rPr lang="en-GB" dirty="0"/>
              <a:t>to the electrical </a:t>
            </a:r>
            <a:r>
              <a:rPr lang="en-GB" dirty="0" smtClean="0"/>
              <a:t>domain and </a:t>
            </a:r>
            <a:r>
              <a:rPr lang="en-GB" b="1" dirty="0" smtClean="0"/>
              <a:t>transmitted </a:t>
            </a:r>
            <a:r>
              <a:rPr lang="en-GB" b="1" dirty="0"/>
              <a:t>over the radio channel</a:t>
            </a:r>
            <a:r>
              <a:rPr lang="en-GB" dirty="0"/>
              <a:t> to the mobile </a:t>
            </a:r>
            <a:r>
              <a:rPr lang="en-GB" dirty="0" smtClean="0"/>
              <a:t>stations.</a:t>
            </a:r>
          </a:p>
          <a:p>
            <a:pPr marL="285750" indent="-285750">
              <a:buClr>
                <a:schemeClr val="accent5">
                  <a:lumMod val="75000"/>
                </a:schemeClr>
              </a:buClr>
              <a:buFont typeface="Arial" pitchFamily="34" charset="0"/>
              <a:buChar char="•"/>
            </a:pPr>
            <a:endParaRPr lang="fr-BE" dirty="0"/>
          </a:p>
          <a:p>
            <a:pPr>
              <a:buClr>
                <a:schemeClr val="accent5">
                  <a:lumMod val="75000"/>
                </a:schemeClr>
              </a:buClr>
            </a:pPr>
            <a:r>
              <a:rPr lang="fr-BE" u="sng" dirty="0" err="1"/>
              <a:t>Example</a:t>
            </a:r>
            <a:r>
              <a:rPr lang="fr-BE" dirty="0"/>
              <a:t>: 802.11 RoF system</a:t>
            </a:r>
          </a:p>
          <a:p>
            <a:pPr>
              <a:buClr>
                <a:schemeClr val="accent5">
                  <a:lumMod val="75000"/>
                </a:schemeClr>
              </a:buClr>
            </a:pPr>
            <a:endParaRPr lang="fr-BE" dirty="0"/>
          </a:p>
        </p:txBody>
      </p:sp>
      <p:sp>
        <p:nvSpPr>
          <p:cNvPr id="9" name="Rectangle 8"/>
          <p:cNvSpPr/>
          <p:nvPr/>
        </p:nvSpPr>
        <p:spPr>
          <a:xfrm>
            <a:off x="4001748" y="4846319"/>
            <a:ext cx="440711" cy="19673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2299734" y="4365104"/>
            <a:ext cx="461556" cy="121633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6204968" y="4969405"/>
            <a:ext cx="239240" cy="61203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3798754" y="4365104"/>
            <a:ext cx="654365" cy="120860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4829186" y="4935559"/>
            <a:ext cx="300636" cy="61984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2440" y="6580188"/>
            <a:ext cx="611560" cy="277812"/>
          </a:xfrm>
        </p:spPr>
        <p:txBody>
          <a:bodyPr/>
          <a:lstStyle/>
          <a:p>
            <a:pPr>
              <a:defRPr/>
            </a:pPr>
            <a:r>
              <a:rPr lang="fr-BE" dirty="0" smtClean="0"/>
              <a:t>5 / 25</a:t>
            </a:r>
            <a:endParaRPr lang="fr-BE" dirty="0"/>
          </a:p>
        </p:txBody>
      </p:sp>
      <p:sp>
        <p:nvSpPr>
          <p:cNvPr id="2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28850" y="6581775"/>
            <a:ext cx="6400800" cy="276225"/>
          </a:xfrm>
        </p:spPr>
        <p:txBody>
          <a:bodyPr/>
          <a:lstStyle/>
          <a:p>
            <a:r>
              <a:rPr lang="en-US" dirty="0" smtClean="0"/>
              <a:t>     Sébastien Deronne     |     Workshop </a:t>
            </a:r>
            <a:r>
              <a:rPr lang="en-US" dirty="0"/>
              <a:t>on ns-3 (WNS3</a:t>
            </a:r>
            <a:r>
              <a:rPr lang="en-US" dirty="0" smtClean="0"/>
              <a:t>)     |     5 March 2013, Cannes (France) 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781316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re 2"/>
          <p:cNvSpPr>
            <a:spLocks noGrp="1"/>
          </p:cNvSpPr>
          <p:nvPr>
            <p:ph type="title"/>
          </p:nvPr>
        </p:nvSpPr>
        <p:spPr>
          <a:xfrm>
            <a:off x="341308" y="271463"/>
            <a:ext cx="8432800" cy="668337"/>
          </a:xfrm>
        </p:spPr>
        <p:txBody>
          <a:bodyPr/>
          <a:lstStyle/>
          <a:p>
            <a:pPr eaLnBrk="1" hangingPunct="1"/>
            <a:r>
              <a:rPr lang="en-GB" sz="3200" b="1" dirty="0" smtClean="0">
                <a:solidFill>
                  <a:srgbClr val="31859C"/>
                </a:solidFill>
                <a:ea typeface="ＭＳ Ｐゴシック" pitchFamily="34" charset="-128"/>
                <a:cs typeface="Arial" charset="0"/>
              </a:rPr>
              <a:t>The utilization of </a:t>
            </a:r>
            <a:r>
              <a:rPr lang="en-GB" sz="3200" b="1" dirty="0" err="1" smtClean="0">
                <a:solidFill>
                  <a:srgbClr val="31859C"/>
                </a:solidFill>
                <a:ea typeface="ＭＳ Ｐゴシック" pitchFamily="34" charset="-128"/>
                <a:cs typeface="Arial" charset="0"/>
              </a:rPr>
              <a:t>RoF</a:t>
            </a:r>
            <a:r>
              <a:rPr lang="en-GB" sz="3200" b="1" dirty="0" smtClean="0">
                <a:solidFill>
                  <a:srgbClr val="31859C"/>
                </a:solidFill>
                <a:ea typeface="ＭＳ Ｐゴシック" pitchFamily="34" charset="-128"/>
                <a:cs typeface="Arial" charset="0"/>
              </a:rPr>
              <a:t> extends radio coverage while reducing RF propagation effects</a:t>
            </a:r>
            <a:endParaRPr lang="fr-FR" sz="3200" b="1" dirty="0" smtClean="0">
              <a:solidFill>
                <a:srgbClr val="31859C"/>
              </a:solidFill>
              <a:ea typeface="ＭＳ Ｐゴシック" pitchFamily="34" charset="-128"/>
              <a:cs typeface="Arial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463009" y="1484040"/>
            <a:ext cx="83185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fr-BE" sz="2000" b="1" u="sng" dirty="0" smtClean="0"/>
              <a:t>Advantages to use a RoF architecture:</a:t>
            </a:r>
          </a:p>
          <a:p>
            <a:pPr>
              <a:buClr>
                <a:schemeClr val="accent5">
                  <a:lumMod val="75000"/>
                </a:schemeClr>
              </a:buClr>
            </a:pPr>
            <a:endParaRPr lang="fr-BE" sz="1000" b="1" u="sng" dirty="0" smtClean="0"/>
          </a:p>
          <a:p>
            <a:pPr marL="800100" lvl="1" indent="-342900" algn="just">
              <a:buClr>
                <a:schemeClr val="accent1">
                  <a:lumMod val="75000"/>
                </a:schemeClr>
              </a:buClr>
              <a:buFont typeface="Wingdings" pitchFamily="2" charset="2"/>
              <a:buChar char="ü"/>
            </a:pPr>
            <a:r>
              <a:rPr lang="en-GB" sz="2000" dirty="0"/>
              <a:t>Centralize whole processing functions at the central </a:t>
            </a:r>
            <a:r>
              <a:rPr lang="en-GB" sz="2000" dirty="0" smtClean="0"/>
              <a:t>site: simplify maintenance and reduce antennas complexity.</a:t>
            </a:r>
          </a:p>
          <a:p>
            <a:pPr marL="800100" lvl="1" indent="-342900" algn="just">
              <a:buClr>
                <a:schemeClr val="accent1">
                  <a:lumMod val="75000"/>
                </a:schemeClr>
              </a:buClr>
              <a:buFont typeface="Wingdings" pitchFamily="2" charset="2"/>
              <a:buChar char="ü"/>
            </a:pPr>
            <a:r>
              <a:rPr lang="en-GB" sz="2000" dirty="0"/>
              <a:t>R</a:t>
            </a:r>
            <a:r>
              <a:rPr lang="en-GB" sz="2000" dirty="0" smtClean="0"/>
              <a:t>educe </a:t>
            </a:r>
            <a:r>
              <a:rPr lang="en-GB" sz="2000" dirty="0"/>
              <a:t>RF channel </a:t>
            </a:r>
            <a:r>
              <a:rPr lang="en-GB" sz="2000" dirty="0" smtClean="0"/>
              <a:t>effects (</a:t>
            </a:r>
            <a:r>
              <a:rPr lang="en-GB" sz="2000" dirty="0"/>
              <a:t>↘ attenuation, ↘ fading, </a:t>
            </a:r>
            <a:r>
              <a:rPr lang="en-GB" sz="2000" dirty="0" smtClean="0"/>
              <a:t>…);</a:t>
            </a:r>
          </a:p>
          <a:p>
            <a:pPr marL="800100" lvl="1" indent="-342900" algn="just">
              <a:buClr>
                <a:schemeClr val="accent1">
                  <a:lumMod val="75000"/>
                </a:schemeClr>
              </a:buClr>
              <a:buFont typeface="Wingdings" pitchFamily="2" charset="2"/>
              <a:buChar char="ü"/>
            </a:pPr>
            <a:r>
              <a:rPr lang="en-GB" sz="2000" dirty="0" smtClean="0"/>
              <a:t>No </a:t>
            </a:r>
            <a:r>
              <a:rPr lang="en-GB" sz="2000" dirty="0"/>
              <a:t>handover issues</a:t>
            </a:r>
            <a:r>
              <a:rPr lang="en-GB" sz="2000" dirty="0" smtClean="0"/>
              <a:t>;</a:t>
            </a:r>
            <a:endParaRPr lang="en-GB" sz="2000" dirty="0"/>
          </a:p>
          <a:p>
            <a:pPr marL="800100" lvl="1" indent="-342900" algn="just">
              <a:buClr>
                <a:schemeClr val="accent1">
                  <a:lumMod val="75000"/>
                </a:schemeClr>
              </a:buClr>
              <a:buFont typeface="Wingdings" pitchFamily="2" charset="2"/>
              <a:buChar char="ü"/>
            </a:pPr>
            <a:r>
              <a:rPr lang="en-GB" sz="2000" dirty="0" smtClean="0"/>
              <a:t>Same architecture to distribute several radio services (Wi-Fi, 4G, </a:t>
            </a:r>
            <a:r>
              <a:rPr lang="en-GB" sz="2000" dirty="0" err="1" smtClean="0"/>
              <a:t>WiMAX</a:t>
            </a:r>
            <a:r>
              <a:rPr lang="en-GB" sz="2000" dirty="0" smtClean="0"/>
              <a:t>, </a:t>
            </a:r>
            <a:r>
              <a:rPr lang="en-GB" sz="2000" dirty="0" err="1" smtClean="0"/>
              <a:t>ZigBee</a:t>
            </a:r>
            <a:r>
              <a:rPr lang="en-GB" sz="2000" dirty="0" smtClean="0"/>
              <a:t>, …)</a:t>
            </a:r>
            <a:endParaRPr lang="fr-BE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634" y="4139409"/>
            <a:ext cx="6502148" cy="21860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2440" y="6580188"/>
            <a:ext cx="611560" cy="277812"/>
          </a:xfrm>
        </p:spPr>
        <p:txBody>
          <a:bodyPr/>
          <a:lstStyle/>
          <a:p>
            <a:pPr>
              <a:defRPr/>
            </a:pPr>
            <a:r>
              <a:rPr lang="fr-BE" dirty="0" smtClean="0"/>
              <a:t>6 / 25</a:t>
            </a:r>
            <a:endParaRPr lang="fr-BE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28850" y="6581775"/>
            <a:ext cx="6400800" cy="276225"/>
          </a:xfrm>
        </p:spPr>
        <p:txBody>
          <a:bodyPr/>
          <a:lstStyle/>
          <a:p>
            <a:r>
              <a:rPr lang="en-US" dirty="0" smtClean="0"/>
              <a:t>     Sébastien Deronne     |     Workshop </a:t>
            </a:r>
            <a:r>
              <a:rPr lang="en-US" dirty="0"/>
              <a:t>on ns-3 (WNS3</a:t>
            </a:r>
            <a:r>
              <a:rPr lang="en-US" dirty="0" smtClean="0"/>
              <a:t>)     |     5 March 2013, Cannes (France) 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933843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re 2"/>
          <p:cNvSpPr>
            <a:spLocks noGrp="1"/>
          </p:cNvSpPr>
          <p:nvPr>
            <p:ph type="title"/>
          </p:nvPr>
        </p:nvSpPr>
        <p:spPr>
          <a:xfrm>
            <a:off x="341308" y="271463"/>
            <a:ext cx="8432800" cy="668337"/>
          </a:xfrm>
        </p:spPr>
        <p:txBody>
          <a:bodyPr/>
          <a:lstStyle/>
          <a:p>
            <a:pPr eaLnBrk="1" hangingPunct="1"/>
            <a:r>
              <a:rPr lang="en-GB" sz="3200" b="1" dirty="0" smtClean="0">
                <a:solidFill>
                  <a:srgbClr val="31859C"/>
                </a:solidFill>
                <a:ea typeface="ＭＳ Ｐゴシック" pitchFamily="34" charset="-128"/>
                <a:cs typeface="Arial" charset="0"/>
              </a:rPr>
              <a:t>The utilization of </a:t>
            </a:r>
            <a:r>
              <a:rPr lang="en-GB" sz="3200" b="1" dirty="0" err="1" smtClean="0">
                <a:solidFill>
                  <a:srgbClr val="31859C"/>
                </a:solidFill>
                <a:ea typeface="ＭＳ Ｐゴシック" pitchFamily="34" charset="-128"/>
                <a:cs typeface="Arial" charset="0"/>
              </a:rPr>
              <a:t>RoF</a:t>
            </a:r>
            <a:r>
              <a:rPr lang="en-GB" sz="3200" b="1" dirty="0" smtClean="0">
                <a:solidFill>
                  <a:srgbClr val="31859C"/>
                </a:solidFill>
                <a:ea typeface="ＭＳ Ｐゴシック" pitchFamily="34" charset="-128"/>
                <a:cs typeface="Arial" charset="0"/>
              </a:rPr>
              <a:t> increases radio coverage while reducing power consumption</a:t>
            </a:r>
            <a:endParaRPr lang="fr-FR" sz="3200" b="1" dirty="0" smtClean="0">
              <a:solidFill>
                <a:srgbClr val="31859C"/>
              </a:solidFill>
              <a:ea typeface="ＭＳ Ｐゴシック" pitchFamily="34" charset="-128"/>
              <a:cs typeface="Arial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463009" y="1484040"/>
            <a:ext cx="83185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fr-BE" sz="2000" b="1" u="sng" dirty="0" smtClean="0"/>
              <a:t>Advantages to use a RoF architecture:</a:t>
            </a:r>
          </a:p>
          <a:p>
            <a:pPr>
              <a:buClr>
                <a:schemeClr val="accent5">
                  <a:lumMod val="75000"/>
                </a:schemeClr>
              </a:buClr>
            </a:pPr>
            <a:endParaRPr lang="fr-BE" sz="1000" b="1" u="sng" dirty="0" smtClean="0"/>
          </a:p>
          <a:p>
            <a:pPr marL="800100" lvl="1" indent="-342900">
              <a:buClr>
                <a:schemeClr val="accent1">
                  <a:lumMod val="75000"/>
                </a:schemeClr>
              </a:buClr>
              <a:buFont typeface="Wingdings" pitchFamily="2" charset="2"/>
              <a:buChar char="ü"/>
            </a:pPr>
            <a:r>
              <a:rPr lang="en-GB" sz="2000" dirty="0" smtClean="0"/>
              <a:t>Increase coverage [1];</a:t>
            </a:r>
          </a:p>
          <a:p>
            <a:pPr marL="800100" lvl="1" indent="-342900">
              <a:buClr>
                <a:schemeClr val="accent1">
                  <a:lumMod val="75000"/>
                </a:schemeClr>
              </a:buClr>
              <a:buFont typeface="Wingdings" pitchFamily="2" charset="2"/>
              <a:buChar char="ü"/>
            </a:pPr>
            <a:r>
              <a:rPr lang="en-GB" sz="2000" dirty="0" smtClean="0"/>
              <a:t>Reduce </a:t>
            </a:r>
            <a:r>
              <a:rPr lang="en-GB" sz="2000" dirty="0"/>
              <a:t>emitted </a:t>
            </a:r>
            <a:r>
              <a:rPr lang="en-GB" sz="2000" dirty="0" smtClean="0"/>
              <a:t>power [1].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308" y="2685589"/>
            <a:ext cx="8402748" cy="3255052"/>
          </a:xfrm>
          <a:prstGeom prst="rect">
            <a:avLst/>
          </a:prstGeom>
        </p:spPr>
      </p:pic>
      <p:sp>
        <p:nvSpPr>
          <p:cNvPr id="7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2440" y="6580188"/>
            <a:ext cx="611560" cy="277812"/>
          </a:xfrm>
        </p:spPr>
        <p:txBody>
          <a:bodyPr/>
          <a:lstStyle/>
          <a:p>
            <a:pPr>
              <a:defRPr/>
            </a:pPr>
            <a:r>
              <a:rPr lang="fr-BE" dirty="0" smtClean="0"/>
              <a:t>7 / 25</a:t>
            </a:r>
            <a:endParaRPr lang="fr-BE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28850" y="6581775"/>
            <a:ext cx="6400800" cy="276225"/>
          </a:xfrm>
        </p:spPr>
        <p:txBody>
          <a:bodyPr/>
          <a:lstStyle/>
          <a:p>
            <a:r>
              <a:rPr lang="en-US" dirty="0" smtClean="0"/>
              <a:t>     Sébastien Deronne     |     Workshop </a:t>
            </a:r>
            <a:r>
              <a:rPr lang="en-US" dirty="0"/>
              <a:t>on ns-3 (WNS3</a:t>
            </a:r>
            <a:r>
              <a:rPr lang="en-US" dirty="0" smtClean="0"/>
              <a:t>)     |     5 March 2013, Cannes (France) </a:t>
            </a:r>
            <a:endParaRPr lang="fr-BE" dirty="0"/>
          </a:p>
        </p:txBody>
      </p:sp>
      <p:sp>
        <p:nvSpPr>
          <p:cNvPr id="2" name="Rectangle 1"/>
          <p:cNvSpPr/>
          <p:nvPr/>
        </p:nvSpPr>
        <p:spPr>
          <a:xfrm>
            <a:off x="611560" y="6045733"/>
            <a:ext cx="76039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BE" sz="800" b="1" dirty="0" smtClean="0">
                <a:latin typeface="Calibri" panose="020F0502020204030204" pitchFamily="34" charset="0"/>
              </a:rPr>
              <a:t>[</a:t>
            </a:r>
            <a:r>
              <a:rPr lang="fr-BE" sz="800" b="1" dirty="0">
                <a:latin typeface="Calibri" panose="020F0502020204030204" pitchFamily="34" charset="0"/>
              </a:rPr>
              <a:t>1] </a:t>
            </a:r>
            <a:r>
              <a:rPr lang="fr-BE" sz="800" dirty="0">
                <a:latin typeface="Calibri" panose="020F0502020204030204" pitchFamily="34" charset="0"/>
              </a:rPr>
              <a:t>Y. Josse, B. Fracasso, and P. </a:t>
            </a:r>
            <a:r>
              <a:rPr lang="fr-BE" sz="800" dirty="0" err="1" smtClean="0">
                <a:latin typeface="Calibri" panose="020F0502020204030204" pitchFamily="34" charset="0"/>
              </a:rPr>
              <a:t>Pajusco</a:t>
            </a:r>
            <a:r>
              <a:rPr lang="fr-BE" sz="800" dirty="0" smtClean="0">
                <a:latin typeface="Calibri" panose="020F0502020204030204" pitchFamily="34" charset="0"/>
              </a:rPr>
              <a:t>, </a:t>
            </a:r>
            <a:r>
              <a:rPr lang="fr-BE" sz="800" i="1" dirty="0" smtClean="0">
                <a:latin typeface="Calibri" panose="020F0502020204030204" pitchFamily="34" charset="0"/>
              </a:rPr>
              <a:t>Model </a:t>
            </a:r>
            <a:r>
              <a:rPr lang="fr-BE" sz="800" i="1" dirty="0">
                <a:latin typeface="Calibri" panose="020F0502020204030204" pitchFamily="34" charset="0"/>
              </a:rPr>
              <a:t>for </a:t>
            </a:r>
            <a:r>
              <a:rPr lang="fr-BE" sz="800" i="1" dirty="0" err="1" smtClean="0">
                <a:latin typeface="Calibri" panose="020F0502020204030204" pitchFamily="34" charset="0"/>
              </a:rPr>
              <a:t>energy</a:t>
            </a:r>
            <a:r>
              <a:rPr lang="fr-BE" sz="800" i="1" dirty="0" smtClean="0">
                <a:latin typeface="Calibri" panose="020F0502020204030204" pitchFamily="34" charset="0"/>
              </a:rPr>
              <a:t> </a:t>
            </a:r>
            <a:r>
              <a:rPr lang="fr-BE" sz="800" i="1" dirty="0" err="1" smtClean="0">
                <a:latin typeface="Calibri" panose="020F0502020204030204" pitchFamily="34" charset="0"/>
              </a:rPr>
              <a:t>efficiency</a:t>
            </a:r>
            <a:r>
              <a:rPr lang="fr-BE" sz="800" i="1" dirty="0" smtClean="0">
                <a:latin typeface="Calibri" panose="020F0502020204030204" pitchFamily="34" charset="0"/>
              </a:rPr>
              <a:t> </a:t>
            </a:r>
            <a:r>
              <a:rPr lang="fr-BE" sz="800" i="1" dirty="0">
                <a:latin typeface="Calibri" panose="020F0502020204030204" pitchFamily="34" charset="0"/>
              </a:rPr>
              <a:t>in radio </a:t>
            </a:r>
            <a:r>
              <a:rPr lang="fr-BE" sz="800" i="1" dirty="0" smtClean="0">
                <a:latin typeface="Calibri" panose="020F0502020204030204" pitchFamily="34" charset="0"/>
              </a:rPr>
              <a:t>over </a:t>
            </a:r>
            <a:r>
              <a:rPr lang="fr-BE" sz="800" i="1" dirty="0" err="1" smtClean="0">
                <a:latin typeface="Calibri" panose="020F0502020204030204" pitchFamily="34" charset="0"/>
              </a:rPr>
              <a:t>fiber</a:t>
            </a:r>
            <a:r>
              <a:rPr lang="fr-BE" sz="800" i="1" dirty="0" smtClean="0">
                <a:latin typeface="Calibri" panose="020F0502020204030204" pitchFamily="34" charset="0"/>
              </a:rPr>
              <a:t> </a:t>
            </a:r>
            <a:r>
              <a:rPr lang="fr-BE" sz="800" i="1" dirty="0" err="1">
                <a:latin typeface="Calibri" panose="020F0502020204030204" pitchFamily="34" charset="0"/>
              </a:rPr>
              <a:t>distributed</a:t>
            </a:r>
            <a:r>
              <a:rPr lang="fr-BE" sz="800" i="1" dirty="0">
                <a:latin typeface="Calibri" panose="020F0502020204030204" pitchFamily="34" charset="0"/>
              </a:rPr>
              <a:t> indoor </a:t>
            </a:r>
            <a:r>
              <a:rPr lang="fr-BE" sz="800" i="1" dirty="0" err="1" smtClean="0">
                <a:latin typeface="Calibri" panose="020F0502020204030204" pitchFamily="34" charset="0"/>
              </a:rPr>
              <a:t>antenna</a:t>
            </a:r>
            <a:r>
              <a:rPr lang="fr-BE" sz="800" i="1" dirty="0" smtClean="0">
                <a:latin typeface="Calibri" panose="020F0502020204030204" pitchFamily="34" charset="0"/>
              </a:rPr>
              <a:t> </a:t>
            </a:r>
            <a:r>
              <a:rPr lang="fr-BE" sz="800" i="1" dirty="0" err="1" smtClean="0">
                <a:latin typeface="Calibri" panose="020F0502020204030204" pitchFamily="34" charset="0"/>
              </a:rPr>
              <a:t>wi-fi</a:t>
            </a:r>
            <a:r>
              <a:rPr lang="fr-BE" sz="800" i="1" dirty="0" smtClean="0">
                <a:latin typeface="Calibri" panose="020F0502020204030204" pitchFamily="34" charset="0"/>
              </a:rPr>
              <a:t> network</a:t>
            </a:r>
            <a:r>
              <a:rPr lang="fr-BE" sz="800" dirty="0" smtClean="0">
                <a:latin typeface="Calibri" panose="020F0502020204030204" pitchFamily="34" charset="0"/>
              </a:rPr>
              <a:t>, on </a:t>
            </a:r>
            <a:r>
              <a:rPr lang="fr-BE" sz="800" dirty="0" err="1">
                <a:latin typeface="Calibri" panose="020F0502020204030204" pitchFamily="34" charset="0"/>
              </a:rPr>
              <a:t>Proceedings</a:t>
            </a:r>
            <a:r>
              <a:rPr lang="fr-BE" sz="800" dirty="0">
                <a:latin typeface="Calibri" panose="020F0502020204030204" pitchFamily="34" charset="0"/>
              </a:rPr>
              <a:t> of the 14th </a:t>
            </a:r>
            <a:r>
              <a:rPr lang="fr-BE" sz="800" dirty="0" smtClean="0">
                <a:latin typeface="Calibri" panose="020F0502020204030204" pitchFamily="34" charset="0"/>
              </a:rPr>
              <a:t>International Symposium </a:t>
            </a:r>
            <a:r>
              <a:rPr lang="fr-BE" sz="800" dirty="0">
                <a:latin typeface="Calibri" panose="020F0502020204030204" pitchFamily="34" charset="0"/>
              </a:rPr>
              <a:t>on Wireless </a:t>
            </a:r>
            <a:r>
              <a:rPr lang="fr-BE" sz="800" dirty="0" err="1">
                <a:latin typeface="Calibri" panose="020F0502020204030204" pitchFamily="34" charset="0"/>
              </a:rPr>
              <a:t>Personal</a:t>
            </a:r>
            <a:r>
              <a:rPr lang="fr-BE" sz="800" dirty="0">
                <a:latin typeface="Calibri" panose="020F0502020204030204" pitchFamily="34" charset="0"/>
              </a:rPr>
              <a:t> </a:t>
            </a:r>
            <a:r>
              <a:rPr lang="fr-BE" sz="800" dirty="0" err="1" smtClean="0">
                <a:latin typeface="Calibri" panose="020F0502020204030204" pitchFamily="34" charset="0"/>
              </a:rPr>
              <a:t>Multimedia</a:t>
            </a:r>
            <a:r>
              <a:rPr lang="fr-BE" sz="800" dirty="0" smtClean="0">
                <a:latin typeface="Calibri" panose="020F0502020204030204" pitchFamily="34" charset="0"/>
              </a:rPr>
              <a:t> Communications </a:t>
            </a:r>
            <a:r>
              <a:rPr lang="fr-BE" sz="800" dirty="0">
                <a:latin typeface="Calibri" panose="020F0502020204030204" pitchFamily="34" charset="0"/>
              </a:rPr>
              <a:t>(WPMC), pages 131{135, 2011</a:t>
            </a:r>
            <a:r>
              <a:rPr lang="fr-BE" sz="800" dirty="0" smtClean="0">
                <a:latin typeface="Calibri" panose="020F0502020204030204" pitchFamily="34" charset="0"/>
              </a:rPr>
              <a:t>.</a:t>
            </a:r>
            <a:endParaRPr lang="fr-BE" dirty="0"/>
          </a:p>
        </p:txBody>
      </p:sp>
      <p:sp>
        <p:nvSpPr>
          <p:cNvPr id="5" name="Oval 4"/>
          <p:cNvSpPr/>
          <p:nvPr/>
        </p:nvSpPr>
        <p:spPr>
          <a:xfrm>
            <a:off x="827584" y="2685589"/>
            <a:ext cx="1296144" cy="23935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0" name="Oval 9"/>
          <p:cNvSpPr/>
          <p:nvPr/>
        </p:nvSpPr>
        <p:spPr>
          <a:xfrm>
            <a:off x="2123728" y="2685588"/>
            <a:ext cx="1296144" cy="239355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1" name="Oval 10"/>
          <p:cNvSpPr/>
          <p:nvPr/>
        </p:nvSpPr>
        <p:spPr>
          <a:xfrm>
            <a:off x="5076056" y="2685589"/>
            <a:ext cx="1296144" cy="23935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2" name="Oval 11"/>
          <p:cNvSpPr/>
          <p:nvPr/>
        </p:nvSpPr>
        <p:spPr>
          <a:xfrm>
            <a:off x="6366013" y="2685588"/>
            <a:ext cx="1296144" cy="239355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92050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71500" indent="-571500">
              <a:buAutoNum type="romanUcPeriod"/>
            </a:pPr>
            <a:r>
              <a:rPr lang="fr-BE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ea typeface="+mj-ea"/>
                <a:cs typeface="Arial" pitchFamily="34" charset="0"/>
              </a:rPr>
              <a:t>Introduction: Radio-over-</a:t>
            </a:r>
            <a:r>
              <a:rPr lang="fr-BE" sz="24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ea typeface="+mj-ea"/>
                <a:cs typeface="Arial" pitchFamily="34" charset="0"/>
              </a:rPr>
              <a:t>Fiber</a:t>
            </a:r>
            <a:r>
              <a:rPr lang="fr-BE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ea typeface="+mj-ea"/>
                <a:cs typeface="Arial" pitchFamily="34" charset="0"/>
              </a:rPr>
              <a:t> </a:t>
            </a:r>
            <a:r>
              <a:rPr lang="fr-BE" sz="2400" b="1" dirty="0">
                <a:solidFill>
                  <a:schemeClr val="accent2">
                    <a:lumMod val="20000"/>
                    <a:lumOff val="80000"/>
                  </a:schemeClr>
                </a:solidFill>
                <a:ea typeface="+mj-ea"/>
                <a:cs typeface="Arial" pitchFamily="34" charset="0"/>
              </a:rPr>
              <a:t>(RoF) </a:t>
            </a:r>
            <a:r>
              <a:rPr lang="fr-BE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ea typeface="+mj-ea"/>
                <a:cs typeface="Arial" pitchFamily="34" charset="0"/>
              </a:rPr>
              <a:t>networks</a:t>
            </a:r>
            <a:endParaRPr lang="fr-BE" sz="2400" b="1" dirty="0">
              <a:solidFill>
                <a:schemeClr val="accent2">
                  <a:lumMod val="20000"/>
                  <a:lumOff val="80000"/>
                </a:schemeClr>
              </a:solidFill>
              <a:ea typeface="+mj-ea"/>
              <a:cs typeface="Arial" pitchFamily="34" charset="0"/>
            </a:endParaRPr>
          </a:p>
          <a:p>
            <a:pPr marL="571500" indent="-571500">
              <a:buAutoNum type="romanUcPeriod"/>
            </a:pPr>
            <a:endParaRPr lang="fr-BE" sz="2400" b="1" dirty="0">
              <a:solidFill>
                <a:schemeClr val="accent2"/>
              </a:solidFill>
              <a:ea typeface="+mj-ea"/>
              <a:cs typeface="Arial" pitchFamily="34" charset="0"/>
            </a:endParaRPr>
          </a:p>
          <a:p>
            <a:pPr marL="571500" indent="-571500">
              <a:buAutoNum type="romanUcPeriod"/>
            </a:pPr>
            <a:r>
              <a:rPr lang="fr-BE" sz="2400" b="1" dirty="0" smtClean="0">
                <a:solidFill>
                  <a:schemeClr val="accent2"/>
                </a:solidFill>
                <a:ea typeface="+mj-ea"/>
                <a:cs typeface="Arial" pitchFamily="34" charset="0"/>
              </a:rPr>
              <a:t>Motivation</a:t>
            </a:r>
            <a:endParaRPr lang="fr-BE" sz="2400" b="1" dirty="0">
              <a:solidFill>
                <a:schemeClr val="accent2"/>
              </a:solidFill>
              <a:ea typeface="+mj-ea"/>
              <a:cs typeface="Arial" pitchFamily="34" charset="0"/>
            </a:endParaRPr>
          </a:p>
          <a:p>
            <a:pPr marL="571500" indent="-571500">
              <a:buAutoNum type="romanUcPeriod"/>
            </a:pPr>
            <a:endParaRPr lang="fr-BE" sz="2400" b="1" dirty="0">
              <a:solidFill>
                <a:schemeClr val="accent2"/>
              </a:solidFill>
              <a:ea typeface="+mj-ea"/>
              <a:cs typeface="Arial" pitchFamily="34" charset="0"/>
            </a:endParaRPr>
          </a:p>
          <a:p>
            <a:pPr marL="571500" indent="-571500">
              <a:buAutoNum type="romanUcPeriod"/>
            </a:pPr>
            <a:r>
              <a:rPr lang="fr-BE" sz="2400" b="1" dirty="0">
                <a:solidFill>
                  <a:schemeClr val="accent2">
                    <a:lumMod val="20000"/>
                    <a:lumOff val="80000"/>
                  </a:schemeClr>
                </a:solidFill>
                <a:ea typeface="+mj-ea"/>
                <a:cs typeface="Arial" pitchFamily="34" charset="0"/>
              </a:rPr>
              <a:t>IEEE 802.11 RoF </a:t>
            </a:r>
            <a:r>
              <a:rPr lang="fr-BE" sz="2400" b="1" dirty="0" err="1">
                <a:solidFill>
                  <a:schemeClr val="accent2">
                    <a:lumMod val="20000"/>
                    <a:lumOff val="80000"/>
                  </a:schemeClr>
                </a:solidFill>
                <a:ea typeface="+mj-ea"/>
                <a:cs typeface="Arial" pitchFamily="34" charset="0"/>
              </a:rPr>
              <a:t>implementation</a:t>
            </a:r>
            <a:r>
              <a:rPr lang="fr-BE" sz="2400" b="1" dirty="0">
                <a:solidFill>
                  <a:schemeClr val="accent2">
                    <a:lumMod val="20000"/>
                    <a:lumOff val="80000"/>
                  </a:schemeClr>
                </a:solidFill>
                <a:ea typeface="+mj-ea"/>
                <a:cs typeface="Arial" pitchFamily="34" charset="0"/>
              </a:rPr>
              <a:t> in </a:t>
            </a:r>
            <a:r>
              <a:rPr lang="fr-BE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ea typeface="+mj-ea"/>
                <a:cs typeface="Arial" pitchFamily="34" charset="0"/>
              </a:rPr>
              <a:t>ns-3</a:t>
            </a:r>
            <a:endParaRPr lang="fr-BE" sz="2400" b="1" dirty="0">
              <a:solidFill>
                <a:schemeClr val="accent2">
                  <a:lumMod val="20000"/>
                  <a:lumOff val="80000"/>
                </a:schemeClr>
              </a:solidFill>
              <a:ea typeface="+mj-ea"/>
              <a:cs typeface="Arial" pitchFamily="34" charset="0"/>
            </a:endParaRPr>
          </a:p>
          <a:p>
            <a:pPr marL="571500" indent="-571500">
              <a:buAutoNum type="romanUcPeriod"/>
            </a:pPr>
            <a:endParaRPr lang="fr-BE" sz="2400" b="1" dirty="0">
              <a:solidFill>
                <a:schemeClr val="accent2">
                  <a:lumMod val="20000"/>
                  <a:lumOff val="80000"/>
                </a:schemeClr>
              </a:solidFill>
              <a:ea typeface="+mj-ea"/>
              <a:cs typeface="Arial" pitchFamily="34" charset="0"/>
            </a:endParaRPr>
          </a:p>
          <a:p>
            <a:pPr marL="571500" indent="-571500">
              <a:buAutoNum type="romanUcPeriod"/>
            </a:pPr>
            <a:r>
              <a:rPr lang="fr-BE" sz="2400" b="1" dirty="0">
                <a:solidFill>
                  <a:schemeClr val="accent2">
                    <a:lumMod val="20000"/>
                    <a:lumOff val="80000"/>
                  </a:schemeClr>
                </a:solidFill>
                <a:ea typeface="+mj-ea"/>
                <a:cs typeface="Arial" pitchFamily="34" charset="0"/>
              </a:rPr>
              <a:t>Model validation &amp; </a:t>
            </a:r>
            <a:r>
              <a:rPr lang="fr-BE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ea typeface="+mj-ea"/>
                <a:cs typeface="Arial" pitchFamily="34" charset="0"/>
              </a:rPr>
              <a:t>exploitation</a:t>
            </a:r>
            <a:endParaRPr lang="fr-BE" sz="2400" b="1" dirty="0">
              <a:solidFill>
                <a:schemeClr val="accent2">
                  <a:lumMod val="20000"/>
                  <a:lumOff val="80000"/>
                </a:schemeClr>
              </a:solidFill>
              <a:ea typeface="+mj-ea"/>
              <a:cs typeface="Arial" pitchFamily="34" charset="0"/>
            </a:endParaRPr>
          </a:p>
          <a:p>
            <a:pPr marL="571500" indent="-571500">
              <a:buAutoNum type="romanUcPeriod"/>
            </a:pPr>
            <a:endParaRPr lang="fr-BE" sz="2400" b="1" dirty="0">
              <a:solidFill>
                <a:schemeClr val="accent2">
                  <a:lumMod val="20000"/>
                  <a:lumOff val="80000"/>
                </a:schemeClr>
              </a:solidFill>
              <a:ea typeface="+mj-ea"/>
              <a:cs typeface="Arial" pitchFamily="34" charset="0"/>
            </a:endParaRPr>
          </a:p>
          <a:p>
            <a:pPr marL="571500" indent="-571500">
              <a:buAutoNum type="romanUcPeriod"/>
            </a:pPr>
            <a:r>
              <a:rPr lang="fr-BE" sz="2400" b="1" dirty="0">
                <a:solidFill>
                  <a:schemeClr val="accent2">
                    <a:lumMod val="20000"/>
                    <a:lumOff val="80000"/>
                  </a:schemeClr>
                </a:solidFill>
                <a:ea typeface="+mj-ea"/>
                <a:cs typeface="Arial" pitchFamily="34" charset="0"/>
              </a:rPr>
              <a:t>Conclusions &amp; </a:t>
            </a:r>
            <a:r>
              <a:rPr lang="fr-BE" sz="2400" b="1" dirty="0" smtClean="0">
                <a:solidFill>
                  <a:schemeClr val="accent2">
                    <a:lumMod val="20000"/>
                    <a:lumOff val="80000"/>
                  </a:schemeClr>
                </a:solidFill>
                <a:ea typeface="+mj-ea"/>
                <a:cs typeface="Arial" pitchFamily="34" charset="0"/>
              </a:rPr>
              <a:t>future </a:t>
            </a:r>
            <a:r>
              <a:rPr lang="fr-BE" sz="2400" b="1" dirty="0" err="1" smtClean="0">
                <a:solidFill>
                  <a:schemeClr val="accent2">
                    <a:lumMod val="20000"/>
                    <a:lumOff val="80000"/>
                  </a:schemeClr>
                </a:solidFill>
                <a:ea typeface="+mj-ea"/>
                <a:cs typeface="Arial" pitchFamily="34" charset="0"/>
              </a:rPr>
              <a:t>works</a:t>
            </a:r>
            <a:endParaRPr lang="fr-BE" sz="2400" b="1" dirty="0">
              <a:solidFill>
                <a:schemeClr val="accent2">
                  <a:lumMod val="20000"/>
                  <a:lumOff val="80000"/>
                </a:schemeClr>
              </a:solidFill>
              <a:ea typeface="+mj-ea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sz="3600" dirty="0" smtClean="0">
                <a:solidFill>
                  <a:srgbClr val="31859C"/>
                </a:solidFill>
                <a:ea typeface="ＭＳ Ｐゴシック" pitchFamily="34" charset="-128"/>
                <a:cs typeface="Arial" charset="0"/>
              </a:rPr>
              <a:t>Talk </a:t>
            </a:r>
            <a:r>
              <a:rPr lang="fr-BE" sz="3600" dirty="0" err="1" smtClean="0">
                <a:solidFill>
                  <a:srgbClr val="31859C"/>
                </a:solidFill>
                <a:ea typeface="ＭＳ Ｐゴシック" pitchFamily="34" charset="-128"/>
                <a:cs typeface="Arial" charset="0"/>
              </a:rPr>
              <a:t>outline</a:t>
            </a:r>
            <a:endParaRPr lang="fr-BE" sz="3600" dirty="0">
              <a:solidFill>
                <a:srgbClr val="31859C"/>
              </a:solidFill>
              <a:ea typeface="ＭＳ Ｐゴシック" pitchFamily="34" charset="-128"/>
              <a:cs typeface="Arial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2440" y="6580188"/>
            <a:ext cx="611560" cy="277812"/>
          </a:xfrm>
        </p:spPr>
        <p:txBody>
          <a:bodyPr/>
          <a:lstStyle/>
          <a:p>
            <a:pPr>
              <a:defRPr/>
            </a:pPr>
            <a:r>
              <a:rPr lang="fr-BE" dirty="0" smtClean="0"/>
              <a:t>8/ 25</a:t>
            </a:r>
            <a:endParaRPr lang="fr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     Sébastien Deronne     |     Workshop </a:t>
            </a:r>
            <a:r>
              <a:rPr lang="en-US" dirty="0"/>
              <a:t>on ns-3 (WNS3</a:t>
            </a:r>
            <a:r>
              <a:rPr lang="en-US" dirty="0" smtClean="0"/>
              <a:t>)     |     5 March 2013, Cannes (France) 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767276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re 2"/>
          <p:cNvSpPr>
            <a:spLocks noGrp="1"/>
          </p:cNvSpPr>
          <p:nvPr>
            <p:ph type="title"/>
          </p:nvPr>
        </p:nvSpPr>
        <p:spPr>
          <a:xfrm>
            <a:off x="341308" y="271463"/>
            <a:ext cx="8432800" cy="668337"/>
          </a:xfrm>
        </p:spPr>
        <p:txBody>
          <a:bodyPr/>
          <a:lstStyle/>
          <a:p>
            <a:r>
              <a:rPr lang="en-US" sz="3200" dirty="0">
                <a:solidFill>
                  <a:srgbClr val="31859C"/>
                </a:solidFill>
                <a:ea typeface="ＭＳ Ｐゴシック" pitchFamily="34" charset="-128"/>
                <a:cs typeface="Arial" charset="0"/>
              </a:rPr>
              <a:t>The performance analysis of Radio-over-Fiber networks require a simulation </a:t>
            </a:r>
            <a:r>
              <a:rPr lang="en-US" sz="3200" dirty="0" smtClean="0">
                <a:solidFill>
                  <a:srgbClr val="31859C"/>
                </a:solidFill>
                <a:ea typeface="ＭＳ Ｐゴシック" pitchFamily="34" charset="-128"/>
                <a:cs typeface="Arial" charset="0"/>
              </a:rPr>
              <a:t>model in ns-3</a:t>
            </a:r>
            <a:endParaRPr lang="fr-FR" sz="3200" b="1" dirty="0" smtClean="0">
              <a:solidFill>
                <a:srgbClr val="31859C"/>
              </a:solidFill>
              <a:ea typeface="ＭＳ Ｐゴシック" pitchFamily="34" charset="-128"/>
              <a:cs typeface="Arial" charset="0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455608" y="1412776"/>
            <a:ext cx="83185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GB" b="1" dirty="0" smtClean="0"/>
              <a:t>Transmission techniques to </a:t>
            </a:r>
            <a:r>
              <a:rPr lang="en-GB" b="1" dirty="0"/>
              <a:t>propagate a RF signal with good </a:t>
            </a:r>
            <a:r>
              <a:rPr lang="en-GB" b="1" dirty="0" smtClean="0"/>
              <a:t>performance over </a:t>
            </a:r>
            <a:r>
              <a:rPr lang="en-GB" b="1" dirty="0"/>
              <a:t>long </a:t>
            </a:r>
            <a:r>
              <a:rPr lang="en-GB" b="1" dirty="0" smtClean="0"/>
              <a:t>optical fiber distances</a:t>
            </a:r>
            <a:r>
              <a:rPr lang="en-GB" b="1" dirty="0"/>
              <a:t>: </a:t>
            </a:r>
          </a:p>
          <a:p>
            <a:pPr marL="800100" lvl="1" indent="-342900">
              <a:buClr>
                <a:schemeClr val="accent1">
                  <a:lumMod val="75000"/>
                </a:schemeClr>
              </a:buClr>
              <a:buFont typeface="Wingdings" pitchFamily="2" charset="2"/>
              <a:buChar char="ü"/>
            </a:pPr>
            <a:r>
              <a:rPr lang="en-GB" dirty="0"/>
              <a:t>modulation </a:t>
            </a:r>
            <a:r>
              <a:rPr lang="en-GB" dirty="0" smtClean="0"/>
              <a:t>format</a:t>
            </a:r>
          </a:p>
          <a:p>
            <a:pPr marL="800100" lvl="1" indent="-342900">
              <a:buClr>
                <a:schemeClr val="accent1">
                  <a:lumMod val="75000"/>
                </a:schemeClr>
              </a:buClr>
              <a:buFont typeface="Wingdings" pitchFamily="2" charset="2"/>
              <a:buChar char="ü"/>
            </a:pPr>
            <a:r>
              <a:rPr lang="en-GB" dirty="0" smtClean="0"/>
              <a:t>chromatic dispersion effect</a:t>
            </a:r>
          </a:p>
          <a:p>
            <a:pPr marL="800100" lvl="1" indent="-342900">
              <a:buClr>
                <a:schemeClr val="accent1">
                  <a:lumMod val="75000"/>
                </a:schemeClr>
              </a:buClr>
              <a:buFont typeface="Wingdings" pitchFamily="2" charset="2"/>
              <a:buChar char="ü"/>
            </a:pPr>
            <a:r>
              <a:rPr lang="en-GB" dirty="0" smtClean="0"/>
              <a:t>type </a:t>
            </a:r>
            <a:r>
              <a:rPr lang="en-GB" dirty="0"/>
              <a:t>of </a:t>
            </a:r>
            <a:r>
              <a:rPr lang="en-GB" dirty="0" smtClean="0"/>
              <a:t>fiber</a:t>
            </a:r>
          </a:p>
          <a:p>
            <a:pPr marL="800100" lvl="1" indent="-342900">
              <a:buClr>
                <a:schemeClr val="accent1">
                  <a:lumMod val="75000"/>
                </a:schemeClr>
              </a:buClr>
              <a:buFont typeface="Wingdings" pitchFamily="2" charset="2"/>
              <a:buChar char="ü"/>
            </a:pPr>
            <a:r>
              <a:rPr lang="fr-BE" dirty="0" smtClean="0"/>
              <a:t>…</a:t>
            </a:r>
          </a:p>
          <a:p>
            <a:pPr marL="800100" lvl="1" indent="-342900">
              <a:buClr>
                <a:schemeClr val="accent1">
                  <a:lumMod val="75000"/>
                </a:schemeClr>
              </a:buClr>
              <a:buFont typeface="Wingdings" pitchFamily="2" charset="2"/>
              <a:buChar char="ü"/>
            </a:pPr>
            <a:endParaRPr lang="fr-BE" dirty="0" smtClean="0"/>
          </a:p>
          <a:p>
            <a:pPr marL="342900" indent="-342900">
              <a:buClr>
                <a:schemeClr val="accent5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en-GB" b="1" dirty="0" smtClean="0"/>
              <a:t>Investigation of the network performance in RoF systems:</a:t>
            </a:r>
          </a:p>
          <a:p>
            <a:pPr marL="800100" lvl="1" indent="-342900">
              <a:buClr>
                <a:schemeClr val="accent1">
                  <a:lumMod val="75000"/>
                </a:schemeClr>
              </a:buClr>
              <a:buFont typeface="Wingdings" pitchFamily="2" charset="2"/>
              <a:buChar char="ü"/>
            </a:pPr>
            <a:r>
              <a:rPr lang="en-GB" dirty="0" smtClean="0"/>
              <a:t>capacity, </a:t>
            </a:r>
            <a:r>
              <a:rPr lang="fr-BE" dirty="0" err="1" smtClean="0"/>
              <a:t>latency</a:t>
            </a:r>
            <a:r>
              <a:rPr lang="fr-BE" dirty="0" smtClean="0"/>
              <a:t>, </a:t>
            </a:r>
            <a:r>
              <a:rPr lang="fr-BE" dirty="0" err="1" smtClean="0"/>
              <a:t>quality</a:t>
            </a:r>
            <a:r>
              <a:rPr lang="fr-BE" dirty="0" smtClean="0"/>
              <a:t> of service, …</a:t>
            </a:r>
          </a:p>
          <a:p>
            <a:pPr marL="800100" lvl="1" indent="-342900">
              <a:buClr>
                <a:schemeClr val="accent1">
                  <a:lumMod val="75000"/>
                </a:schemeClr>
              </a:buClr>
              <a:buFont typeface="Wingdings" pitchFamily="2" charset="2"/>
              <a:buChar char="ü"/>
            </a:pPr>
            <a:r>
              <a:rPr lang="fr-BE" dirty="0"/>
              <a:t>i</a:t>
            </a:r>
            <a:r>
              <a:rPr lang="fr-BE" dirty="0" smtClean="0"/>
              <a:t>mpact of the </a:t>
            </a:r>
            <a:r>
              <a:rPr lang="fr-BE" dirty="0" err="1" smtClean="0"/>
              <a:t>physical</a:t>
            </a:r>
            <a:r>
              <a:rPr lang="fr-BE" dirty="0" smtClean="0"/>
              <a:t> layer on the MAC performance</a:t>
            </a:r>
          </a:p>
          <a:p>
            <a:pPr marL="800100" lvl="1" indent="-342900">
              <a:buClr>
                <a:schemeClr val="accent1">
                  <a:lumMod val="75000"/>
                </a:schemeClr>
              </a:buClr>
              <a:buFont typeface="Wingdings" pitchFamily="2" charset="2"/>
              <a:buChar char="ü"/>
            </a:pPr>
            <a:r>
              <a:rPr lang="fr-BE" dirty="0" err="1" smtClean="0"/>
              <a:t>protocol</a:t>
            </a:r>
            <a:r>
              <a:rPr lang="fr-BE" dirty="0" smtClean="0"/>
              <a:t> </a:t>
            </a:r>
            <a:r>
              <a:rPr lang="fr-BE" dirty="0" err="1" smtClean="0"/>
              <a:t>optimization</a:t>
            </a:r>
            <a:r>
              <a:rPr lang="fr-BE" dirty="0" smtClean="0"/>
              <a:t> </a:t>
            </a:r>
            <a:r>
              <a:rPr lang="fr-BE" dirty="0" err="1" smtClean="0"/>
              <a:t>regarding</a:t>
            </a:r>
            <a:r>
              <a:rPr lang="fr-BE" dirty="0" smtClean="0"/>
              <a:t> of the architecture</a:t>
            </a:r>
          </a:p>
          <a:p>
            <a:pPr marL="800100" lvl="1" indent="-342900">
              <a:buClr>
                <a:schemeClr val="accent1">
                  <a:lumMod val="75000"/>
                </a:schemeClr>
              </a:buClr>
              <a:buFont typeface="Wingdings" pitchFamily="2" charset="2"/>
              <a:buChar char="ü"/>
            </a:pPr>
            <a:r>
              <a:rPr lang="fr-BE" dirty="0" smtClean="0"/>
              <a:t>…</a:t>
            </a:r>
          </a:p>
          <a:p>
            <a:pPr lvl="1">
              <a:buClr>
                <a:srgbClr val="C00000"/>
              </a:buClr>
            </a:pPr>
            <a:endParaRPr lang="fr-BE" dirty="0" smtClean="0"/>
          </a:p>
          <a:p>
            <a:pPr lvl="1">
              <a:buClr>
                <a:srgbClr val="C00000"/>
              </a:buClr>
            </a:pPr>
            <a:r>
              <a:rPr lang="fr-BE" dirty="0" smtClean="0"/>
              <a:t>→ require a </a:t>
            </a:r>
            <a:r>
              <a:rPr lang="en-US" dirty="0"/>
              <a:t>network simulator to quantify </a:t>
            </a:r>
            <a:r>
              <a:rPr lang="en-US" dirty="0" smtClean="0"/>
              <a:t>MAC performance !</a:t>
            </a:r>
          </a:p>
          <a:p>
            <a:pPr lvl="1">
              <a:buClr>
                <a:srgbClr val="C00000"/>
              </a:buClr>
            </a:pPr>
            <a:endParaRPr lang="en-US" b="1" u="sng" dirty="0" smtClean="0"/>
          </a:p>
          <a:p>
            <a:pPr lvl="1">
              <a:buClr>
                <a:srgbClr val="C00000"/>
              </a:buClr>
            </a:pPr>
            <a:r>
              <a:rPr lang="en-US" b="1" dirty="0"/>
              <a:t>BUT: </a:t>
            </a:r>
            <a:r>
              <a:rPr lang="en-US" b="1" dirty="0" smtClean="0">
                <a:solidFill>
                  <a:srgbClr val="FF0000"/>
                </a:solidFill>
              </a:rPr>
              <a:t>no </a:t>
            </a:r>
            <a:r>
              <a:rPr lang="en-US" b="1" dirty="0">
                <a:solidFill>
                  <a:srgbClr val="FF0000"/>
                </a:solidFill>
              </a:rPr>
              <a:t>RoF </a:t>
            </a:r>
            <a:r>
              <a:rPr lang="en-US" b="1" dirty="0" smtClean="0">
                <a:solidFill>
                  <a:srgbClr val="FF0000"/>
                </a:solidFill>
              </a:rPr>
              <a:t>modules developed </a:t>
            </a:r>
            <a:r>
              <a:rPr lang="en-US" b="1" dirty="0">
                <a:solidFill>
                  <a:srgbClr val="FF0000"/>
                </a:solidFill>
              </a:rPr>
              <a:t>for </a:t>
            </a:r>
            <a:r>
              <a:rPr lang="en-US" b="1" dirty="0" smtClean="0">
                <a:solidFill>
                  <a:srgbClr val="FF0000"/>
                </a:solidFill>
              </a:rPr>
              <a:t>ns-3 … </a:t>
            </a:r>
          </a:p>
          <a:p>
            <a:pPr lvl="1">
              <a:buClr>
                <a:srgbClr val="C00000"/>
              </a:buClr>
            </a:pPr>
            <a:endParaRPr lang="en-US" b="1" dirty="0">
              <a:solidFill>
                <a:srgbClr val="FF0000"/>
              </a:solidFill>
            </a:endParaRPr>
          </a:p>
          <a:p>
            <a:pPr lvl="1">
              <a:buClr>
                <a:srgbClr val="C00000"/>
              </a:buClr>
            </a:pPr>
            <a:r>
              <a:rPr lang="fr-BE" b="1" u="sng" dirty="0" smtClean="0"/>
              <a:t>→ implement RoF in ns-3 !!!</a:t>
            </a:r>
            <a:endParaRPr lang="en-US" b="1" u="sng" dirty="0"/>
          </a:p>
          <a:p>
            <a:pPr lvl="1">
              <a:buClr>
                <a:srgbClr val="C00000"/>
              </a:buClr>
            </a:pPr>
            <a:endParaRPr lang="en-US" sz="2000" b="1" u="sng" dirty="0"/>
          </a:p>
          <a:p>
            <a:pPr lvl="1">
              <a:buClr>
                <a:srgbClr val="C00000"/>
              </a:buClr>
            </a:pPr>
            <a:endParaRPr lang="fr-BE" sz="2000" b="1" u="sng" dirty="0" smtClean="0"/>
          </a:p>
        </p:txBody>
      </p:sp>
      <p:sp>
        <p:nvSpPr>
          <p:cNvPr id="3" name="Rectangle 2"/>
          <p:cNvSpPr/>
          <p:nvPr/>
        </p:nvSpPr>
        <p:spPr>
          <a:xfrm>
            <a:off x="455608" y="3284984"/>
            <a:ext cx="8174042" cy="1584176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BE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2440" y="6580188"/>
            <a:ext cx="611560" cy="277812"/>
          </a:xfrm>
        </p:spPr>
        <p:txBody>
          <a:bodyPr/>
          <a:lstStyle/>
          <a:p>
            <a:pPr>
              <a:defRPr/>
            </a:pPr>
            <a:r>
              <a:rPr lang="fr-BE" dirty="0" smtClean="0"/>
              <a:t>9 / 25</a:t>
            </a:r>
            <a:endParaRPr lang="fr-BE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28850" y="6581775"/>
            <a:ext cx="6400800" cy="276225"/>
          </a:xfrm>
        </p:spPr>
        <p:txBody>
          <a:bodyPr/>
          <a:lstStyle/>
          <a:p>
            <a:r>
              <a:rPr lang="en-US" dirty="0" smtClean="0"/>
              <a:t>     Sébastien Deronne     |     Workshop </a:t>
            </a:r>
            <a:r>
              <a:rPr lang="en-US" dirty="0"/>
              <a:t>on ns-3 (WNS3</a:t>
            </a:r>
            <a:r>
              <a:rPr lang="en-US" dirty="0" smtClean="0"/>
              <a:t>)     |     5 March 2013, Cannes (France) 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28870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age Telecom Bretagne">
  <a:themeElements>
    <a:clrScheme name="UMon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ABCC"/>
      </a:accent1>
      <a:accent2>
        <a:srgbClr val="C40C42"/>
      </a:accent2>
      <a:accent3>
        <a:srgbClr val="A5A5A5"/>
      </a:accent3>
      <a:accent4>
        <a:srgbClr val="94CD7E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>
        <a:normAutofit fontScale="92500" lnSpcReduction="10000"/>
      </a:bodyPr>
      <a:lstStyle>
        <a:defPPr marL="342900" marR="0" indent="-34290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itchFamily="34" charset="0"/>
          <a:buNone/>
          <a:tabLst/>
          <a:defRPr kumimoji="0" sz="2800" b="0" i="0" u="none" strike="noStrike" kern="1200" cap="none" spc="0" normalizeH="0" baseline="0" noProof="0" dirty="0" smtClean="0">
            <a:ln>
              <a:noFill/>
            </a:ln>
            <a:solidFill>
              <a:srgbClr val="808080"/>
            </a:solidFill>
            <a:effectLst/>
            <a:uLnTx/>
            <a:uFillTx/>
            <a:latin typeface="Calibri" pitchFamily="34" charset="0"/>
            <a:ea typeface="Calibri" pitchFamily="34" charset="0"/>
            <a:cs typeface="Times New Roman" pitchFamily="18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Stage Telecom Bretagne</Template>
  <TotalTime>4783</TotalTime>
  <Words>1678</Words>
  <Application>Microsoft Office PowerPoint</Application>
  <PresentationFormat>Affichage à l'écran (4:3)</PresentationFormat>
  <Paragraphs>300</Paragraphs>
  <Slides>25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25</vt:i4>
      </vt:variant>
    </vt:vector>
  </HeadingPairs>
  <TitlesOfParts>
    <vt:vector size="33" baseType="lpstr">
      <vt:lpstr>ＭＳ Ｐゴシック</vt:lpstr>
      <vt:lpstr>Arial</vt:lpstr>
      <vt:lpstr>Calibri</vt:lpstr>
      <vt:lpstr>Cambria Math</vt:lpstr>
      <vt:lpstr>Symbol</vt:lpstr>
      <vt:lpstr>Times New Roman</vt:lpstr>
      <vt:lpstr>Wingdings</vt:lpstr>
      <vt:lpstr>Stage Telecom Bretagne</vt:lpstr>
      <vt:lpstr> Sébastien Deronne, Véronique Moeyaert and Sébastien Bette Electromagnetism and Telecommunication Department Faculty of Engineering -  University of Mons (Belgium)</vt:lpstr>
      <vt:lpstr>Talk outline</vt:lpstr>
      <vt:lpstr>Talk outline</vt:lpstr>
      <vt:lpstr>Radio-over-Fiber systems:  merge optical &amp; wireless networks!</vt:lpstr>
      <vt:lpstr>What is a radio-over-fiber system?</vt:lpstr>
      <vt:lpstr>The utilization of RoF extends radio coverage while reducing RF propagation effects</vt:lpstr>
      <vt:lpstr>The utilization of RoF increases radio coverage while reducing power consumption</vt:lpstr>
      <vt:lpstr>Talk outline</vt:lpstr>
      <vt:lpstr>The performance analysis of Radio-over-Fiber networks require a simulation model in ns-3</vt:lpstr>
      <vt:lpstr>Talk outline</vt:lpstr>
      <vt:lpstr>The Wi-Fi PHY layer needs to be changed in ns-3 to support IEEE 802.11 RoF simulations</vt:lpstr>
      <vt:lpstr>The Wi-Fi PHY layer needs to be changed in ns-3 to support IEEE 802.11 RoF simulations</vt:lpstr>
      <vt:lpstr>A new PHY module has been implemented to relay packets from one channel to another.</vt:lpstr>
      <vt:lpstr>A new device model has been implemented to set the position of remote antenna units.</vt:lpstr>
      <vt:lpstr>Optical channel module computations</vt:lpstr>
      <vt:lpstr>Optical channel module behaves differently for upstream and downstream signals.</vt:lpstr>
      <vt:lpstr>Talk outline</vt:lpstr>
      <vt:lpstr>Model validation is done using a simple Radio-over-Fiber configuration</vt:lpstr>
      <vt:lpstr>We used our model for the simulation of RoF distributed antenna systems.</vt:lpstr>
      <vt:lpstr>Talk outline</vt:lpstr>
      <vt:lpstr>Conclusions</vt:lpstr>
      <vt:lpstr>Future work 1: Wi-Fi receiver model to handle with simulcast conditions  </vt:lpstr>
      <vt:lpstr>Future work 2: provide a more accurate optical channel model</vt:lpstr>
      <vt:lpstr>Future work 3: a protocol- independent Radio-over-Fiber model</vt:lpstr>
      <vt:lpstr>Présentation PowerPoint</vt:lpstr>
    </vt:vector>
  </TitlesOfParts>
  <Company>Université de Mons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Stage doctoral à Télécom Bretagne</dc:title>
  <dc:creator>deronnes</dc:creator>
  <cp:lastModifiedBy>Sébastien Deronne</cp:lastModifiedBy>
  <cp:revision>366</cp:revision>
  <cp:lastPrinted>2013-01-10T14:34:04Z</cp:lastPrinted>
  <dcterms:created xsi:type="dcterms:W3CDTF">2012-04-19T08:29:23Z</dcterms:created>
  <dcterms:modified xsi:type="dcterms:W3CDTF">2013-03-04T17:15:28Z</dcterms:modified>
</cp:coreProperties>
</file>