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sldIdLst>
    <p:sldId id="256" r:id="rId2"/>
    <p:sldId id="380" r:id="rId3"/>
    <p:sldId id="430" r:id="rId4"/>
    <p:sldId id="431" r:id="rId5"/>
    <p:sldId id="467" r:id="rId6"/>
    <p:sldId id="432" r:id="rId7"/>
    <p:sldId id="466" r:id="rId8"/>
    <p:sldId id="468" r:id="rId9"/>
    <p:sldId id="470" r:id="rId10"/>
    <p:sldId id="469" r:id="rId11"/>
    <p:sldId id="471" r:id="rId12"/>
    <p:sldId id="472" r:id="rId13"/>
    <p:sldId id="454" r:id="rId14"/>
    <p:sldId id="325" r:id="rId15"/>
    <p:sldId id="428" r:id="rId16"/>
    <p:sldId id="458" r:id="rId17"/>
    <p:sldId id="473" r:id="rId18"/>
    <p:sldId id="459" r:id="rId19"/>
    <p:sldId id="474" r:id="rId20"/>
    <p:sldId id="475" r:id="rId21"/>
  </p:sldIdLst>
  <p:sldSz cx="9144000" cy="6858000" type="screen4x3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FFCCFF"/>
    <a:srgbClr val="FF5050"/>
    <a:srgbClr val="0000FF"/>
    <a:srgbClr val="0066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4" autoAdjust="0"/>
    <p:restoredTop sz="94660"/>
  </p:normalViewPr>
  <p:slideViewPr>
    <p:cSldViewPr>
      <p:cViewPr varScale="1">
        <p:scale>
          <a:sx n="63" d="100"/>
          <a:sy n="63" d="100"/>
        </p:scale>
        <p:origin x="151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89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35313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>
            <a:lvl1pPr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36900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>
            <a:lvl1pPr algn="r"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56" name="Rectangle 2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87900" cy="35909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2" name="Rectangle 24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18187" cy="431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35313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b" anchorCtr="0" compatLnSpc="1">
            <a:prstTxWarp prst="textNoShape">
              <a:avLst/>
            </a:prstTxWarp>
          </a:bodyPr>
          <a:lstStyle>
            <a:lvl1pPr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36900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b" anchorCtr="0" compatLnSpc="1">
            <a:prstTxWarp prst="textNoShape">
              <a:avLst/>
            </a:prstTxWarp>
          </a:bodyPr>
          <a:lstStyle>
            <a:lvl1pPr algn="r"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4C8AA8BB-99E7-4648-BB08-A261E9BEDA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7759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554866E-55A0-425D-A239-0E98A11CADCC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4506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838" y="4560888"/>
            <a:ext cx="5819775" cy="4313237"/>
          </a:xfrm>
          <a:noFill/>
          <a:ln/>
        </p:spPr>
        <p:txBody>
          <a:bodyPr wrap="none" lIns="96661" tIns="48331" rIns="96661" bIns="48331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22197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3124200" y="6400800"/>
            <a:ext cx="2863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NS-3 Annual Meeting June 2016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xfrm>
            <a:off x="6965950" y="6397625"/>
            <a:ext cx="2101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1A23D-B3FF-4502-901F-6DD3E2262D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97850" cy="855662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3124200" y="6397625"/>
            <a:ext cx="2863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NS-3 Annual Meeting June 2016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xfrm>
            <a:off x="6889750" y="6397625"/>
            <a:ext cx="2101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42161-B637-446D-9919-7C3A5524E6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197850" cy="85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8197850" cy="4872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638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1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NS-3 Annual Meeting June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018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97F4F442-ECC2-4426-9D1B-1D6079B1B5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304800" y="1219200"/>
            <a:ext cx="8534400" cy="1588"/>
          </a:xfrm>
          <a:prstGeom prst="line">
            <a:avLst/>
          </a:prstGeom>
          <a:noFill/>
          <a:ln w="3816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pic>
        <p:nvPicPr>
          <p:cNvPr id="8" name="Picture 7" descr="ns-3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52400" y="6204277"/>
            <a:ext cx="1143000" cy="6537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1" r:id="rId2"/>
  </p:sldLayoutIdLst>
  <p:hf hdr="0" dt="0"/>
  <p:txStyles>
    <p:titleStyle>
      <a:lvl1pPr algn="l" defTabSz="4572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0066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2pPr>
      <a:lvl3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3pPr>
      <a:lvl4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4pPr>
      <a:lvl5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5pPr>
      <a:lvl6pPr marL="4572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6pPr>
      <a:lvl7pPr marL="9144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7pPr>
      <a:lvl8pPr marL="13716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8pPr>
      <a:lvl9pPr marL="18288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9pPr>
    </p:titleStyle>
    <p:bodyStyle>
      <a:lvl1pPr marL="311150" indent="-311150" algn="l" defTabSz="457200" rtl="0" eaLnBrk="0" fontAlgn="base" hangingPunct="0">
        <a:lnSpc>
          <a:spcPct val="100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11200" indent="-254000" algn="l" defTabSz="457200" rtl="0" eaLnBrk="0" fontAlgn="base" hangingPunct="0">
        <a:lnSpc>
          <a:spcPct val="100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57200" rtl="0" eaLnBrk="0" fontAlgn="base" hangingPunct="0">
        <a:lnSpc>
          <a:spcPct val="100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57200" rtl="0" eaLnBrk="0" fontAlgn="base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57200" rtl="0" eaLnBrk="0" fontAlgn="base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nsnam.org/wiki/BakeIntegration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nam.org/consortium/about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Footer Placeholder 3"/>
          <p:cNvSpPr>
            <a:spLocks noGrp="1"/>
          </p:cNvSpPr>
          <p:nvPr>
            <p:ph type="ftr" idx="10"/>
          </p:nvPr>
        </p:nvSpPr>
        <p:spPr>
          <a:xfrm>
            <a:off x="914400" y="3657600"/>
            <a:ext cx="7239000" cy="1752600"/>
          </a:xfrm>
        </p:spPr>
        <p:txBody>
          <a:bodyPr/>
          <a:lstStyle/>
          <a:p>
            <a:pPr>
              <a:defRPr/>
            </a:pPr>
            <a:r>
              <a:rPr lang="en-US" sz="1800" smtClean="0"/>
              <a:t>NS-3 Annual Meeting June 2016</a:t>
            </a:r>
            <a:endParaRPr lang="en-GB" sz="2400" dirty="0"/>
          </a:p>
        </p:txBody>
      </p:sp>
      <p:sp>
        <p:nvSpPr>
          <p:cNvPr id="3075" name="Slide Number Placeholder 3"/>
          <p:cNvSpPr>
            <a:spLocks noGrp="1"/>
          </p:cNvSpPr>
          <p:nvPr>
            <p:ph type="sldNum" idx="11"/>
          </p:nvPr>
        </p:nvSpPr>
        <p:spPr>
          <a:noFill/>
        </p:spPr>
        <p:txBody>
          <a:bodyPr/>
          <a:lstStyle/>
          <a:p>
            <a:fld id="{A03D83E0-59C4-4B67-B75E-BBECB8AFFDAF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" y="2514600"/>
            <a:ext cx="7620000" cy="1676400"/>
          </a:xfrm>
        </p:spPr>
        <p:txBody>
          <a:bodyPr anchor="t"/>
          <a:lstStyle/>
          <a:p>
            <a:pPr marL="0" indent="0" algn="ctr" eaLnBrk="1" hangingPunct="1">
              <a:spcBef>
                <a:spcPts val="800"/>
              </a:spcBef>
              <a:buClr>
                <a:srgbClr val="000000"/>
              </a:buClr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GB" dirty="0" smtClean="0"/>
              <a:t>NS-3 Consortium</a:t>
            </a:r>
          </a:p>
          <a:p>
            <a:pPr marL="0" indent="0" algn="ctr" eaLnBrk="1" hangingPunct="1">
              <a:spcBef>
                <a:spcPts val="800"/>
              </a:spcBef>
              <a:buClr>
                <a:srgbClr val="000000"/>
              </a:buClr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GB" dirty="0" smtClean="0"/>
              <a:t>Annual Meeting</a:t>
            </a:r>
            <a:endParaRPr lang="en-GB" dirty="0"/>
          </a:p>
          <a:p>
            <a:pPr marL="0" indent="0" algn="ctr" eaLnBrk="1" hangingPunct="1">
              <a:spcBef>
                <a:spcPts val="800"/>
              </a:spcBef>
              <a:buClr>
                <a:srgbClr val="000000"/>
              </a:buClr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endParaRPr lang="en-GB" dirty="0"/>
          </a:p>
          <a:p>
            <a:pPr marL="0" indent="0" algn="ctr" eaLnBrk="1" hangingPunct="1">
              <a:spcBef>
                <a:spcPts val="800"/>
              </a:spcBef>
              <a:buClr>
                <a:srgbClr val="000000"/>
              </a:buClr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endParaRPr lang="en-GB" dirty="0"/>
          </a:p>
        </p:txBody>
      </p:sp>
      <p:pic>
        <p:nvPicPr>
          <p:cNvPr id="13" name="Imag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200" y="152400"/>
            <a:ext cx="2133600" cy="122028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Planned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Update main web site to be more mobile-friendly and expose more demos of ns-3 usage</a:t>
            </a:r>
          </a:p>
          <a:p>
            <a:r>
              <a:rPr lang="en-US" sz="2400" dirty="0" smtClean="0"/>
              <a:t>May use some funding to explore use of Amazon Web Services (AWS) to access HPC infrastructure, and document the findings</a:t>
            </a:r>
          </a:p>
          <a:p>
            <a:r>
              <a:rPr lang="en-US" sz="2400" dirty="0" smtClean="0"/>
              <a:t>Finalize TPC chairs for WNS3 2017 and begin preparation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NS-3 Annual Meeting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74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97850" cy="855662"/>
          </a:xfrm>
        </p:spPr>
        <p:txBody>
          <a:bodyPr/>
          <a:lstStyle/>
          <a:p>
            <a:r>
              <a:rPr lang="en-US" dirty="0" smtClean="0"/>
              <a:t>Discussion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WNS3 remote participation and video archiving?</a:t>
            </a:r>
          </a:p>
          <a:p>
            <a:r>
              <a:rPr lang="en-US" sz="2800" dirty="0" smtClean="0"/>
              <a:t>More industrial involvement, both code and funding contributions</a:t>
            </a:r>
          </a:p>
          <a:p>
            <a:pPr lvl="1"/>
            <a:r>
              <a:rPr lang="en-US" sz="2400" dirty="0" smtClean="0"/>
              <a:t>if anyone has new ideas</a:t>
            </a:r>
          </a:p>
          <a:p>
            <a:r>
              <a:rPr lang="en-US" sz="2800" dirty="0" smtClean="0"/>
              <a:t>Opportunities for research/government funding?</a:t>
            </a:r>
          </a:p>
          <a:p>
            <a:r>
              <a:rPr lang="en-US" sz="2800" dirty="0" smtClean="0"/>
              <a:t>Windows Visual Studio priority/status?</a:t>
            </a:r>
          </a:p>
          <a:p>
            <a:r>
              <a:rPr lang="en-US" sz="2800" dirty="0" smtClean="0"/>
              <a:t>WNS3 and/or training-- how to improve?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NS-3 Annual Meeting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02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source project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ns-3.24 (Sept. 2015)</a:t>
            </a:r>
          </a:p>
          <a:p>
            <a:pPr lvl="1"/>
            <a:r>
              <a:rPr lang="en-US" sz="2400" dirty="0" smtClean="0"/>
              <a:t>Main model update was 802.11ac</a:t>
            </a:r>
          </a:p>
          <a:p>
            <a:r>
              <a:rPr lang="en-US" sz="2800" dirty="0" smtClean="0"/>
              <a:t>ns-3.25 (March 2016)</a:t>
            </a:r>
          </a:p>
          <a:p>
            <a:pPr lvl="1"/>
            <a:r>
              <a:rPr lang="en-US" sz="2400" dirty="0" smtClean="0"/>
              <a:t>802.11n/ac improvements</a:t>
            </a:r>
          </a:p>
          <a:p>
            <a:pPr lvl="1"/>
            <a:r>
              <a:rPr lang="en-US" sz="2400" dirty="0" smtClean="0"/>
              <a:t>traffic-control module</a:t>
            </a:r>
          </a:p>
          <a:p>
            <a:pPr lvl="1"/>
            <a:r>
              <a:rPr lang="en-US" sz="2400" dirty="0" smtClean="0"/>
              <a:t>refactored TCP congestion control architecture</a:t>
            </a:r>
          </a:p>
          <a:p>
            <a:r>
              <a:rPr lang="en-US" sz="2800" dirty="0" smtClean="0"/>
              <a:t>Project not selected for Google Summer of Code, but one student funded for ESA Summer of Code in Space</a:t>
            </a:r>
          </a:p>
          <a:p>
            <a:pPr lvl="1"/>
            <a:r>
              <a:rPr lang="en-US" sz="2400" dirty="0" smtClean="0"/>
              <a:t>three unfunded summer students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NS-3 Annual Meeting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972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issues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NS-3 Annual Meeting June 2016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012640"/>
            <a:ext cx="2514600" cy="26469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87926" y="5798106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ns-3-dev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165583"/>
            <a:ext cx="3681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loss models for </a:t>
            </a:r>
            <a:r>
              <a:rPr lang="en-US" dirty="0" err="1" smtClean="0">
                <a:solidFill>
                  <a:schemeClr val="tx1"/>
                </a:solidFill>
              </a:rPr>
              <a:t>Teraherz</a:t>
            </a:r>
            <a:r>
              <a:rPr lang="en-US" dirty="0" smtClean="0">
                <a:solidFill>
                  <a:schemeClr val="tx1"/>
                </a:solidFill>
              </a:rPr>
              <a:t> channels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1692" y="2643308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WiFi</a:t>
            </a:r>
            <a:r>
              <a:rPr lang="en-US" dirty="0" smtClean="0">
                <a:solidFill>
                  <a:schemeClr val="tx1"/>
                </a:solidFill>
              </a:rPr>
              <a:t> WFQ queues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25755" y="2583611"/>
            <a:ext cx="2762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Mobility Service Interface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56125" y="2049179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GPSR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88050" y="2183549"/>
            <a:ext cx="2762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LEAR extensions to DSR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06088" y="2568246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UAN WOSS framework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4583876" y="4173004"/>
            <a:ext cx="3044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Review by maintainers,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Iteration with contributors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71204" y="1566167"/>
            <a:ext cx="1616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TCP </a:t>
            </a:r>
            <a:r>
              <a:rPr lang="en-US" dirty="0" smtClean="0">
                <a:solidFill>
                  <a:schemeClr val="tx1"/>
                </a:solidFill>
              </a:rPr>
              <a:t>Hamilton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74661" y="1429186"/>
            <a:ext cx="2728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Trace Replay Application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91200" y="1566167"/>
            <a:ext cx="2924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web-browsing traffic model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4864" y="3087386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WiFi</a:t>
            </a:r>
            <a:r>
              <a:rPr lang="en-US" dirty="0" smtClean="0">
                <a:solidFill>
                  <a:schemeClr val="tx1"/>
                </a:solidFill>
              </a:rPr>
              <a:t> WFQ queues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78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7620000" cy="584775"/>
          </a:xfrm>
        </p:spPr>
        <p:txBody>
          <a:bodyPr/>
          <a:lstStyle/>
          <a:p>
            <a:r>
              <a:rPr lang="en-US" dirty="0" smtClean="0"/>
              <a:t>Modules </a:t>
            </a:r>
            <a:r>
              <a:rPr lang="en-US" dirty="0" smtClean="0"/>
              <a:t>with</a:t>
            </a:r>
            <a:r>
              <a:rPr lang="en-US" dirty="0" smtClean="0"/>
              <a:t> very active </a:t>
            </a:r>
            <a:r>
              <a:rPr lang="en-US" dirty="0" smtClean="0"/>
              <a:t>maintainers</a:t>
            </a:r>
            <a:endParaRPr lang="en-US" dirty="0"/>
          </a:p>
        </p:txBody>
      </p:sp>
      <p:grpSp>
        <p:nvGrpSpPr>
          <p:cNvPr id="3" name="Group 120"/>
          <p:cNvGrpSpPr/>
          <p:nvPr/>
        </p:nvGrpSpPr>
        <p:grpSpPr>
          <a:xfrm>
            <a:off x="3276600" y="5638800"/>
            <a:ext cx="1219200" cy="609600"/>
            <a:chOff x="3276600" y="5638800"/>
            <a:chExt cx="1219200" cy="609600"/>
          </a:xfrm>
          <a:solidFill>
            <a:srgbClr val="CCFF99"/>
          </a:solidFill>
        </p:grpSpPr>
        <p:sp>
          <p:nvSpPr>
            <p:cNvPr id="5" name="Flowchart: Alternate Process 4"/>
            <p:cNvSpPr/>
            <p:nvPr/>
          </p:nvSpPr>
          <p:spPr bwMode="auto">
            <a:xfrm>
              <a:off x="3276600" y="5638800"/>
              <a:ext cx="1219200" cy="609600"/>
            </a:xfrm>
            <a:prstGeom prst="flowChartAlternateProcess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3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581400" y="5715000"/>
              <a:ext cx="583814" cy="2633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 smtClean="0">
                  <a:solidFill>
                    <a:schemeClr val="tx1"/>
                  </a:solidFill>
                </a:rPr>
                <a:t>core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119"/>
          <p:cNvGrpSpPr/>
          <p:nvPr/>
        </p:nvGrpSpPr>
        <p:grpSpPr>
          <a:xfrm>
            <a:off x="3276600" y="4876800"/>
            <a:ext cx="1219200" cy="609600"/>
            <a:chOff x="3276600" y="4876800"/>
            <a:chExt cx="1219200" cy="609600"/>
          </a:xfrm>
        </p:grpSpPr>
        <p:sp>
          <p:nvSpPr>
            <p:cNvPr id="8" name="Flowchart: Alternate Process 7"/>
            <p:cNvSpPr/>
            <p:nvPr/>
          </p:nvSpPr>
          <p:spPr bwMode="auto">
            <a:xfrm>
              <a:off x="3276600" y="4876800"/>
              <a:ext cx="1219200" cy="609600"/>
            </a:xfrm>
            <a:prstGeom prst="flowChartAlternateProcess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3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429000" y="4995333"/>
              <a:ext cx="902811" cy="2633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 smtClean="0">
                  <a:solidFill>
                    <a:schemeClr val="tx1"/>
                  </a:solidFill>
                </a:rPr>
                <a:t>network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1" name="Flowchart: Alternate Process 10"/>
          <p:cNvSpPr/>
          <p:nvPr/>
        </p:nvSpPr>
        <p:spPr bwMode="auto">
          <a:xfrm>
            <a:off x="3261445" y="1811923"/>
            <a:ext cx="1219200" cy="609600"/>
          </a:xfrm>
          <a:prstGeom prst="flowChartAlternateProcess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" name="Flowchart: Alternate Process 11"/>
          <p:cNvSpPr/>
          <p:nvPr/>
        </p:nvSpPr>
        <p:spPr bwMode="auto">
          <a:xfrm>
            <a:off x="3261445" y="2573923"/>
            <a:ext cx="1219200" cy="609600"/>
          </a:xfrm>
          <a:prstGeom prst="flowChartAlternateProcess">
            <a:avLst/>
          </a:prstGeom>
          <a:solidFill>
            <a:srgbClr val="CC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15555" y="1888123"/>
            <a:ext cx="12650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applications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37645" y="2573923"/>
            <a:ext cx="10070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internet</a:t>
            </a:r>
          </a:p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en-US" sz="1600" dirty="0" err="1" smtClean="0">
                <a:solidFill>
                  <a:schemeClr val="tx1"/>
                </a:solidFill>
              </a:rPr>
              <a:t>IPv4</a:t>
            </a:r>
            <a:r>
              <a:rPr lang="en-US" sz="1600" dirty="0" smtClean="0">
                <a:solidFill>
                  <a:schemeClr val="tx1"/>
                </a:solidFill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</a:rPr>
              <a:t>v6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9" name="Flowchart: Alternate Process 28"/>
          <p:cNvSpPr/>
          <p:nvPr/>
        </p:nvSpPr>
        <p:spPr bwMode="auto">
          <a:xfrm>
            <a:off x="4800600" y="5334000"/>
            <a:ext cx="1219200" cy="685800"/>
          </a:xfrm>
          <a:prstGeom prst="flowChartAlternateProces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00600" y="5486400"/>
            <a:ext cx="12666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propagation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1" name="Flowchart: Alternate Process 30"/>
          <p:cNvSpPr/>
          <p:nvPr/>
        </p:nvSpPr>
        <p:spPr bwMode="auto">
          <a:xfrm>
            <a:off x="4800600" y="4495800"/>
            <a:ext cx="1219200" cy="685800"/>
          </a:xfrm>
          <a:prstGeom prst="flowChartAlternateProces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53000" y="4724400"/>
            <a:ext cx="8787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mobility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3" name="Flowchart: Alternate Process 32"/>
          <p:cNvSpPr/>
          <p:nvPr/>
        </p:nvSpPr>
        <p:spPr bwMode="auto">
          <a:xfrm>
            <a:off x="4800600" y="3657600"/>
            <a:ext cx="1219200" cy="685800"/>
          </a:xfrm>
          <a:prstGeom prst="flowChartAlternateProcess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05400" y="3810000"/>
            <a:ext cx="5148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 smtClean="0">
                <a:solidFill>
                  <a:schemeClr val="tx1"/>
                </a:solidFill>
              </a:rPr>
              <a:t>mpi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Flowchart: Alternate Process 34"/>
          <p:cNvSpPr/>
          <p:nvPr/>
        </p:nvSpPr>
        <p:spPr bwMode="auto">
          <a:xfrm>
            <a:off x="4800600" y="2743200"/>
            <a:ext cx="1219200" cy="685800"/>
          </a:xfrm>
          <a:prstGeom prst="flowChartAlternateProces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53000" y="28956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energy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8" name="Flowchart: Alternate Process 37"/>
          <p:cNvSpPr/>
          <p:nvPr/>
        </p:nvSpPr>
        <p:spPr bwMode="auto">
          <a:xfrm>
            <a:off x="228600" y="1828800"/>
            <a:ext cx="1219200" cy="609600"/>
          </a:xfrm>
          <a:prstGeom prst="flowChartAlternateProcess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9" name="Flowchart: Alternate Process 38"/>
          <p:cNvSpPr/>
          <p:nvPr/>
        </p:nvSpPr>
        <p:spPr bwMode="auto">
          <a:xfrm>
            <a:off x="228600" y="2590800"/>
            <a:ext cx="1219200" cy="609600"/>
          </a:xfrm>
          <a:prstGeom prst="flowChartAlternateProces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0" name="Flowchart: Alternate Process 39"/>
          <p:cNvSpPr/>
          <p:nvPr/>
        </p:nvSpPr>
        <p:spPr bwMode="auto">
          <a:xfrm>
            <a:off x="228600" y="3352800"/>
            <a:ext cx="1219200" cy="609600"/>
          </a:xfrm>
          <a:prstGeom prst="flowChartAlternateProcess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1" name="Flowchart: Alternate Process 40"/>
          <p:cNvSpPr/>
          <p:nvPr/>
        </p:nvSpPr>
        <p:spPr bwMode="auto">
          <a:xfrm>
            <a:off x="228600" y="4114800"/>
            <a:ext cx="1219200" cy="609600"/>
          </a:xfrm>
          <a:prstGeom prst="flowChartAlternateProces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2" name="Flowchart: Alternate Process 41"/>
          <p:cNvSpPr/>
          <p:nvPr/>
        </p:nvSpPr>
        <p:spPr bwMode="auto">
          <a:xfrm>
            <a:off x="276093" y="5471160"/>
            <a:ext cx="1219200" cy="609600"/>
          </a:xfrm>
          <a:prstGeom prst="flowChartAlternateProcess">
            <a:avLst/>
          </a:prstGeom>
          <a:solidFill>
            <a:srgbClr val="CC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3" name="Flowchart: Alternate Process 42"/>
          <p:cNvSpPr/>
          <p:nvPr/>
        </p:nvSpPr>
        <p:spPr bwMode="auto">
          <a:xfrm>
            <a:off x="1676400" y="1828800"/>
            <a:ext cx="1219200" cy="609600"/>
          </a:xfrm>
          <a:prstGeom prst="flowChartAlternateProcess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4" name="Flowchart: Alternate Process 43"/>
          <p:cNvSpPr/>
          <p:nvPr/>
        </p:nvSpPr>
        <p:spPr bwMode="auto">
          <a:xfrm>
            <a:off x="1676400" y="2590800"/>
            <a:ext cx="1219200" cy="609600"/>
          </a:xfrm>
          <a:prstGeom prst="flowChartAlternateProcess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5" name="Flowchart: Alternate Process 44"/>
          <p:cNvSpPr/>
          <p:nvPr/>
        </p:nvSpPr>
        <p:spPr bwMode="auto">
          <a:xfrm>
            <a:off x="1676400" y="3352800"/>
            <a:ext cx="1219200" cy="609600"/>
          </a:xfrm>
          <a:prstGeom prst="flowChartAlternateProcess">
            <a:avLst/>
          </a:prstGeom>
          <a:solidFill>
            <a:srgbClr val="CC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6" name="Flowchart: Alternate Process 45"/>
          <p:cNvSpPr/>
          <p:nvPr/>
        </p:nvSpPr>
        <p:spPr bwMode="auto">
          <a:xfrm>
            <a:off x="1676400" y="4114800"/>
            <a:ext cx="1219200" cy="609600"/>
          </a:xfrm>
          <a:prstGeom prst="flowChartAlternateProcess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7" name="Flowchart: Alternate Process 46"/>
          <p:cNvSpPr/>
          <p:nvPr/>
        </p:nvSpPr>
        <p:spPr bwMode="auto">
          <a:xfrm>
            <a:off x="1676400" y="4876800"/>
            <a:ext cx="1219200" cy="609600"/>
          </a:xfrm>
          <a:prstGeom prst="flowChartAlternateProcess">
            <a:avLst/>
          </a:prstGeom>
          <a:solidFill>
            <a:srgbClr val="CC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8" name="Flowchart: Alternate Process 47"/>
          <p:cNvSpPr/>
          <p:nvPr/>
        </p:nvSpPr>
        <p:spPr bwMode="auto">
          <a:xfrm>
            <a:off x="1676400" y="5638800"/>
            <a:ext cx="1219200" cy="609600"/>
          </a:xfrm>
          <a:prstGeom prst="flowChartAlternateProces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57200" y="1981200"/>
            <a:ext cx="7537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bridge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57200" y="2667000"/>
            <a:ext cx="6751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 smtClean="0">
                <a:solidFill>
                  <a:schemeClr val="tx1"/>
                </a:solidFill>
              </a:rPr>
              <a:t>csma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48741" y="3429000"/>
            <a:ext cx="12330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 smtClean="0">
                <a:solidFill>
                  <a:schemeClr val="tx1"/>
                </a:solidFill>
              </a:rPr>
              <a:t>fdnetdevice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04800" y="4114800"/>
            <a:ext cx="938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point-to-</a:t>
            </a:r>
          </a:p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point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752600" y="1981200"/>
            <a:ext cx="10294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spectrum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752600" y="2819400"/>
            <a:ext cx="11079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tap-bridge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752600" y="4114800"/>
            <a:ext cx="1130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virtual-</a:t>
            </a:r>
          </a:p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net-device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828800" y="5029200"/>
            <a:ext cx="4796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 smtClean="0">
                <a:solidFill>
                  <a:schemeClr val="tx1"/>
                </a:solidFill>
              </a:rPr>
              <a:t>wifi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28493" y="5623560"/>
            <a:ext cx="401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 smtClean="0">
                <a:solidFill>
                  <a:schemeClr val="tx1"/>
                </a:solidFill>
              </a:rPr>
              <a:t>lte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828800" y="5791200"/>
            <a:ext cx="7649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 smtClean="0">
                <a:solidFill>
                  <a:schemeClr val="tx1"/>
                </a:solidFill>
              </a:rPr>
              <a:t>wimax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9" name="Right Brace 58"/>
          <p:cNvSpPr/>
          <p:nvPr/>
        </p:nvSpPr>
        <p:spPr bwMode="auto">
          <a:xfrm rot="16200000">
            <a:off x="1485900" y="342900"/>
            <a:ext cx="228600" cy="2590800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219200" y="1219200"/>
            <a:ext cx="8787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devices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828800" y="3505200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 smtClean="0">
                <a:solidFill>
                  <a:schemeClr val="tx1"/>
                </a:solidFill>
              </a:rPr>
              <a:t>uan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2" name="Flowchart: Alternate Process 61"/>
          <p:cNvSpPr/>
          <p:nvPr/>
        </p:nvSpPr>
        <p:spPr bwMode="auto">
          <a:xfrm>
            <a:off x="276093" y="6233160"/>
            <a:ext cx="1219200" cy="609600"/>
          </a:xfrm>
          <a:prstGeom prst="flowChartAlternateProcess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28493" y="6385560"/>
            <a:ext cx="6864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mesh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0" name="Slide Number Placeholder 4"/>
          <p:cNvSpPr txBox="1">
            <a:spLocks/>
          </p:cNvSpPr>
          <p:nvPr/>
        </p:nvSpPr>
        <p:spPr bwMode="auto">
          <a:xfrm>
            <a:off x="6965950" y="6397625"/>
            <a:ext cx="21018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fld id="{FFC6B60B-2CC9-4460-A963-BD67CE206717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t>14</a:t>
            </a:fld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6" name="Flowchart: Alternate Process 15"/>
          <p:cNvSpPr/>
          <p:nvPr/>
        </p:nvSpPr>
        <p:spPr bwMode="auto">
          <a:xfrm>
            <a:off x="6248400" y="1905000"/>
            <a:ext cx="1219200" cy="609600"/>
          </a:xfrm>
          <a:prstGeom prst="flowChartAlternateProces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7" name="Flowchart: Alternate Process 16"/>
          <p:cNvSpPr/>
          <p:nvPr/>
        </p:nvSpPr>
        <p:spPr bwMode="auto">
          <a:xfrm>
            <a:off x="6248400" y="2667000"/>
            <a:ext cx="1219200" cy="609600"/>
          </a:xfrm>
          <a:prstGeom prst="flowChartAlternateProcess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8" name="Flowchart: Alternate Process 17"/>
          <p:cNvSpPr/>
          <p:nvPr/>
        </p:nvSpPr>
        <p:spPr bwMode="auto">
          <a:xfrm>
            <a:off x="6248400" y="3429000"/>
            <a:ext cx="1219200" cy="609600"/>
          </a:xfrm>
          <a:prstGeom prst="flowChartAlternateProcess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9" name="Flowchart: Alternate Process 18"/>
          <p:cNvSpPr/>
          <p:nvPr/>
        </p:nvSpPr>
        <p:spPr bwMode="auto">
          <a:xfrm>
            <a:off x="6248400" y="4191000"/>
            <a:ext cx="1219200" cy="609600"/>
          </a:xfrm>
          <a:prstGeom prst="flowChartAlternateProcess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0" name="Flowchart: Alternate Process 19"/>
          <p:cNvSpPr/>
          <p:nvPr/>
        </p:nvSpPr>
        <p:spPr bwMode="auto">
          <a:xfrm>
            <a:off x="6248400" y="4953000"/>
            <a:ext cx="1219200" cy="609600"/>
          </a:xfrm>
          <a:prstGeom prst="flowChartAlternateProcess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24600" y="4953000"/>
            <a:ext cx="1143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nix-vector-</a:t>
            </a:r>
          </a:p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routing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00800" y="2057400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 smtClean="0">
                <a:solidFill>
                  <a:schemeClr val="tx1"/>
                </a:solidFill>
              </a:rPr>
              <a:t>aodv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00800" y="2743200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 smtClean="0">
                <a:solidFill>
                  <a:schemeClr val="tx1"/>
                </a:solidFill>
              </a:rPr>
              <a:t>dsdv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77000" y="3581400"/>
            <a:ext cx="5148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 smtClean="0">
                <a:solidFill>
                  <a:schemeClr val="tx1"/>
                </a:solidFill>
              </a:rPr>
              <a:t>olsr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77000" y="4343400"/>
            <a:ext cx="5822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click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6" name="Right Brace 25"/>
          <p:cNvSpPr/>
          <p:nvPr/>
        </p:nvSpPr>
        <p:spPr bwMode="auto">
          <a:xfrm rot="16200000">
            <a:off x="6743700" y="1181100"/>
            <a:ext cx="228600" cy="1066800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00800" y="1219200"/>
            <a:ext cx="1016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protocols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2" name="Flowchart: Alternate Process 81"/>
          <p:cNvSpPr/>
          <p:nvPr/>
        </p:nvSpPr>
        <p:spPr bwMode="auto">
          <a:xfrm>
            <a:off x="6248400" y="5715000"/>
            <a:ext cx="1219200" cy="609600"/>
          </a:xfrm>
          <a:prstGeom prst="flowChartAlternateProces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 err="1" smtClean="0">
                <a:solidFill>
                  <a:schemeClr val="tx1"/>
                </a:solidFill>
              </a:rPr>
              <a:t>openflow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5" name="Flowchart: Alternate Process 64"/>
          <p:cNvSpPr/>
          <p:nvPr/>
        </p:nvSpPr>
        <p:spPr bwMode="auto">
          <a:xfrm>
            <a:off x="7696200" y="1905000"/>
            <a:ext cx="1219200" cy="609600"/>
          </a:xfrm>
          <a:prstGeom prst="flowChartAlternateProces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6" name="Flowchart: Alternate Process 65"/>
          <p:cNvSpPr/>
          <p:nvPr/>
        </p:nvSpPr>
        <p:spPr bwMode="auto">
          <a:xfrm>
            <a:off x="7696200" y="2667000"/>
            <a:ext cx="1219200" cy="609600"/>
          </a:xfrm>
          <a:prstGeom prst="flowChartAlternateProcess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7" name="Flowchart: Alternate Process 66"/>
          <p:cNvSpPr/>
          <p:nvPr/>
        </p:nvSpPr>
        <p:spPr bwMode="auto">
          <a:xfrm>
            <a:off x="7696200" y="3429000"/>
            <a:ext cx="1219200" cy="609600"/>
          </a:xfrm>
          <a:prstGeom prst="flowChartAlternateProcess">
            <a:avLst/>
          </a:prstGeom>
          <a:solidFill>
            <a:srgbClr val="CC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8" name="Flowchart: Alternate Process 67"/>
          <p:cNvSpPr/>
          <p:nvPr/>
        </p:nvSpPr>
        <p:spPr bwMode="auto">
          <a:xfrm>
            <a:off x="7696200" y="4191000"/>
            <a:ext cx="1219200" cy="609600"/>
          </a:xfrm>
          <a:prstGeom prst="flowChartAlternateProcess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9" name="Flowchart: Alternate Process 68"/>
          <p:cNvSpPr/>
          <p:nvPr/>
        </p:nvSpPr>
        <p:spPr bwMode="auto">
          <a:xfrm>
            <a:off x="7696200" y="4953000"/>
            <a:ext cx="1219200" cy="609600"/>
          </a:xfrm>
          <a:prstGeom prst="flowChartAlternateProcess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0" name="Flowchart: Alternate Process 69"/>
          <p:cNvSpPr/>
          <p:nvPr/>
        </p:nvSpPr>
        <p:spPr bwMode="auto">
          <a:xfrm>
            <a:off x="7696200" y="5715000"/>
            <a:ext cx="1219200" cy="609600"/>
          </a:xfrm>
          <a:prstGeom prst="flowChartAlternateProcess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620000" y="2743200"/>
            <a:ext cx="13019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flow-monitor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772400" y="5867400"/>
            <a:ext cx="7873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smtClean="0">
                <a:solidFill>
                  <a:schemeClr val="tx1"/>
                </a:solidFill>
              </a:rPr>
              <a:t>BRITE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772400" y="4953000"/>
            <a:ext cx="10278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topology-</a:t>
            </a:r>
          </a:p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read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4" name="Right Brace 73"/>
          <p:cNvSpPr/>
          <p:nvPr/>
        </p:nvSpPr>
        <p:spPr bwMode="auto">
          <a:xfrm rot="16200000">
            <a:off x="8191500" y="495300"/>
            <a:ext cx="228600" cy="1066800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848600" y="533400"/>
            <a:ext cx="8098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utilities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772400" y="4343400"/>
            <a:ext cx="619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stats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772400" y="1905000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 smtClean="0">
                <a:solidFill>
                  <a:schemeClr val="tx1"/>
                </a:solidFill>
              </a:rPr>
              <a:t>config</a:t>
            </a:r>
            <a:r>
              <a:rPr lang="en-US" sz="1600" dirty="0" smtClean="0">
                <a:solidFill>
                  <a:schemeClr val="tx1"/>
                </a:solidFill>
              </a:rPr>
              <a:t>-</a:t>
            </a:r>
          </a:p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store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772400" y="3505200"/>
            <a:ext cx="914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 smtClean="0">
                <a:solidFill>
                  <a:schemeClr val="tx1"/>
                </a:solidFill>
              </a:rPr>
              <a:t>netanim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1" name="Flowchart: Alternate Process 80"/>
          <p:cNvSpPr/>
          <p:nvPr/>
        </p:nvSpPr>
        <p:spPr bwMode="auto">
          <a:xfrm>
            <a:off x="7696200" y="1143000"/>
            <a:ext cx="1219200" cy="609600"/>
          </a:xfrm>
          <a:prstGeom prst="flowChartAlternateProcess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772400" y="1219200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visualizer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NS-3 Annual Meeting June 2016</a:t>
            </a:r>
            <a:endParaRPr lang="en-GB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84" name="Flowchart: Alternate Process 83"/>
          <p:cNvSpPr/>
          <p:nvPr/>
        </p:nvSpPr>
        <p:spPr bwMode="auto">
          <a:xfrm>
            <a:off x="3246120" y="3378934"/>
            <a:ext cx="1219200" cy="609600"/>
          </a:xfrm>
          <a:prstGeom prst="flowChartAlternateProcess">
            <a:avLst/>
          </a:prstGeom>
          <a:solidFill>
            <a:srgbClr val="CC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337645" y="3351938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traffic-</a:t>
            </a:r>
          </a:p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control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88" name="Flowchart: Alternate Process 87"/>
          <p:cNvSpPr/>
          <p:nvPr/>
        </p:nvSpPr>
        <p:spPr bwMode="auto">
          <a:xfrm>
            <a:off x="243840" y="4822193"/>
            <a:ext cx="1219200" cy="609600"/>
          </a:xfrm>
          <a:prstGeom prst="flowChartAlternateProces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02812" y="4980206"/>
            <a:ext cx="856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 smtClean="0">
                <a:solidFill>
                  <a:schemeClr val="tx1"/>
                </a:solidFill>
              </a:rPr>
              <a:t>lr-wpan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0" name="Flowchart: Alternate Process 89"/>
          <p:cNvSpPr/>
          <p:nvPr/>
        </p:nvSpPr>
        <p:spPr bwMode="auto">
          <a:xfrm>
            <a:off x="4764392" y="1295400"/>
            <a:ext cx="1219200" cy="609600"/>
          </a:xfrm>
          <a:prstGeom prst="flowChartAlternateProcess">
            <a:avLst/>
          </a:prstGeom>
          <a:solidFill>
            <a:srgbClr val="CC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3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891468" y="1388477"/>
            <a:ext cx="6158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DCE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maintainers sought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 for ns-3 DCE</a:t>
            </a:r>
          </a:p>
          <a:p>
            <a:r>
              <a:rPr lang="en-US" dirty="0" smtClean="0"/>
              <a:t>ns-3 bibliography list</a:t>
            </a:r>
          </a:p>
          <a:p>
            <a:r>
              <a:rPr lang="en-US" dirty="0" smtClean="0"/>
              <a:t>contributed code curator</a:t>
            </a:r>
          </a:p>
          <a:p>
            <a:r>
              <a:rPr lang="en-US" dirty="0" smtClean="0"/>
              <a:t>website maintenance</a:t>
            </a:r>
          </a:p>
          <a:p>
            <a:r>
              <a:rPr lang="en-US" dirty="0" smtClean="0"/>
              <a:t>documentation translations</a:t>
            </a:r>
          </a:p>
          <a:p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NS-3 Annual Meeting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20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Contributed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Long-term goal is to split ns-3 into many packages (libraries) that may evolve independently, and provide tool to manage dependencies</a:t>
            </a:r>
          </a:p>
          <a:p>
            <a:pPr lvl="1"/>
            <a:r>
              <a:rPr lang="en-US" sz="2400" dirty="0" smtClean="0"/>
              <a:t>ns-3 "core" shrinks to much smaller scope</a:t>
            </a:r>
          </a:p>
          <a:p>
            <a:r>
              <a:rPr lang="en-US" sz="2800" dirty="0" smtClean="0"/>
              <a:t>Need to accommodate binary packages</a:t>
            </a:r>
          </a:p>
          <a:p>
            <a:r>
              <a:rPr lang="en-US" sz="2800" dirty="0" smtClean="0"/>
              <a:t>Need to support easy discovery of modules and module status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NS-3 Annual Meeting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96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Proposal:  Use 'bake' build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specific ns-3.26 release plan posted, soliciting comments</a:t>
            </a:r>
          </a:p>
          <a:p>
            <a:pPr lvl="1"/>
            <a:r>
              <a:rPr lang="en-US" sz="2000" dirty="0">
                <a:hlinkClick r:id="rId2"/>
              </a:rPr>
              <a:t>https://www.nsnam.org/wiki/BakeIntegration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NS-3 Annual Meeting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411" y="2362200"/>
            <a:ext cx="7314984" cy="30575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825791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Contributed code </a:t>
            </a:r>
            <a:r>
              <a:rPr lang="en-US" dirty="0" smtClean="0"/>
              <a:t>management/status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Let communities of interest form and plug into upstream core releases somehow</a:t>
            </a:r>
          </a:p>
          <a:p>
            <a:r>
              <a:rPr lang="en-US" sz="2800" dirty="0" smtClean="0"/>
              <a:t>Provide objective </a:t>
            </a:r>
            <a:r>
              <a:rPr lang="en-US" sz="2800" dirty="0" smtClean="0"/>
              <a:t>or reputation-based systems to convey model status to </a:t>
            </a:r>
            <a:r>
              <a:rPr lang="en-US" sz="2800" dirty="0" smtClean="0"/>
              <a:t>users; for example: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437" y="3761899"/>
            <a:ext cx="8329613" cy="1910258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NS-3 Annual Meeting June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52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Recent discussion on ns-developers list about providing </a:t>
            </a:r>
            <a:r>
              <a:rPr lang="en-US" sz="2800" dirty="0" err="1" smtClean="0"/>
              <a:t>Debian</a:t>
            </a:r>
            <a:r>
              <a:rPr lang="en-US" sz="2800" dirty="0" smtClean="0"/>
              <a:t> library packages</a:t>
            </a:r>
          </a:p>
          <a:p>
            <a:pPr lvl="1"/>
            <a:r>
              <a:rPr lang="en-US" sz="2400" dirty="0" smtClean="0"/>
              <a:t>Should ns-3 start coordinating with downstream package managers?</a:t>
            </a:r>
          </a:p>
          <a:p>
            <a:pPr lvl="1"/>
            <a:r>
              <a:rPr lang="en-US" sz="2400" dirty="0" smtClean="0"/>
              <a:t>How do we want to provide for source distributions?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NS-3 Annual Meeting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979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11116"/>
            <a:ext cx="8197850" cy="487203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400" dirty="0" smtClean="0"/>
              <a:t>Consortium overview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History, structure, membership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Budget status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Activities in the past year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WNS3 2016 (review) and 2017 (plans)</a:t>
            </a: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400" dirty="0" smtClean="0"/>
              <a:t>Open source project status and discussion</a:t>
            </a:r>
            <a:endParaRPr lang="en-US" sz="2400" dirty="0"/>
          </a:p>
          <a:p>
            <a:pPr lvl="1">
              <a:spcBef>
                <a:spcPts val="600"/>
              </a:spcBef>
            </a:pPr>
            <a:r>
              <a:rPr lang="en-US" sz="2000" dirty="0" smtClean="0"/>
              <a:t>Maintainer status and sustainment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Summary of recent software activity</a:t>
            </a:r>
            <a:endParaRPr lang="en-US" sz="2000" dirty="0" smtClean="0"/>
          </a:p>
          <a:p>
            <a:pPr lvl="1">
              <a:spcBef>
                <a:spcPts val="600"/>
              </a:spcBef>
            </a:pPr>
            <a:r>
              <a:rPr lang="en-US" sz="2000" dirty="0" smtClean="0"/>
              <a:t>Future directions</a:t>
            </a:r>
          </a:p>
          <a:p>
            <a:pPr lvl="2"/>
            <a:r>
              <a:rPr lang="en-US" sz="1800" dirty="0" smtClean="0"/>
              <a:t>Modular build and code contributions</a:t>
            </a:r>
          </a:p>
          <a:p>
            <a:pPr lvl="2"/>
            <a:r>
              <a:rPr lang="en-US" sz="1800" dirty="0" err="1" smtClean="0"/>
              <a:t>git</a:t>
            </a:r>
            <a:r>
              <a:rPr lang="en-US" sz="1800" dirty="0" smtClean="0"/>
              <a:t> and development/maintainer tools</a:t>
            </a:r>
          </a:p>
          <a:p>
            <a:pPr>
              <a:spcBef>
                <a:spcPts val="600"/>
              </a:spcBef>
            </a:pPr>
            <a:r>
              <a:rPr lang="en-US" sz="2600" dirty="0" smtClean="0"/>
              <a:t>Any other business?</a:t>
            </a:r>
          </a:p>
          <a:p>
            <a:pPr lvl="1">
              <a:spcBef>
                <a:spcPts val="600"/>
              </a:spcBef>
            </a:pPr>
            <a:endParaRPr lang="en-US" sz="2000" dirty="0"/>
          </a:p>
          <a:p>
            <a:pPr>
              <a:spcBef>
                <a:spcPts val="600"/>
              </a:spcBef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>
          <a:noFill/>
        </p:spPr>
        <p:txBody>
          <a:bodyPr/>
          <a:lstStyle/>
          <a:p>
            <a:fld id="{FFC6B60B-2CC9-4460-A963-BD67CE206717}" type="slidenum">
              <a:rPr lang="en-GB" smtClean="0"/>
              <a:pPr/>
              <a:t>2</a:t>
            </a:fld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NS-3 Annual Meeting June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</a:t>
            </a:r>
            <a:r>
              <a:rPr lang="en-US" dirty="0" smtClean="0"/>
              <a:t> and </a:t>
            </a:r>
            <a:r>
              <a:rPr lang="en-US" dirty="0" err="1" smtClean="0"/>
              <a:t>git</a:t>
            </a:r>
            <a:r>
              <a:rPr lang="en-US" dirty="0" smtClean="0"/>
              <a:t> 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Many of our more recent maintainers prefer </a:t>
            </a:r>
            <a:r>
              <a:rPr lang="en-US" sz="2400" dirty="0" err="1" smtClean="0"/>
              <a:t>git</a:t>
            </a:r>
            <a:r>
              <a:rPr lang="en-US" sz="2400" dirty="0" smtClean="0"/>
              <a:t> and the </a:t>
            </a:r>
            <a:r>
              <a:rPr lang="en-US" sz="2400" dirty="0" err="1" smtClean="0"/>
              <a:t>git</a:t>
            </a:r>
            <a:r>
              <a:rPr lang="en-US" sz="2400" dirty="0" smtClean="0"/>
              <a:t> workflow</a:t>
            </a:r>
          </a:p>
          <a:p>
            <a:r>
              <a:rPr lang="en-US" sz="2400" dirty="0" err="1" smtClean="0"/>
              <a:t>Git</a:t>
            </a:r>
            <a:r>
              <a:rPr lang="en-US" sz="2400" dirty="0" smtClean="0"/>
              <a:t> development tools for code review and patch/branch management are superior to our current ones</a:t>
            </a:r>
          </a:p>
          <a:p>
            <a:r>
              <a:rPr lang="en-US" sz="2400" dirty="0" smtClean="0"/>
              <a:t>Discussions ongoing about when/how to possibly cut over to </a:t>
            </a:r>
            <a:r>
              <a:rPr lang="en-US" sz="2400" dirty="0" err="1" smtClean="0"/>
              <a:t>git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NS-3 Annual Meeting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64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Consortium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Established in 2012 to help sustain the open source project</a:t>
            </a:r>
            <a:endParaRPr lang="en-US" sz="2800" dirty="0"/>
          </a:p>
        </p:txBody>
      </p:sp>
      <p:pic>
        <p:nvPicPr>
          <p:cNvPr id="5" name="Espace réservé du contenu 3" descr="consortiu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" r="139"/>
          <a:stretch>
            <a:fillRect/>
          </a:stretch>
        </p:blipFill>
        <p:spPr bwMode="auto">
          <a:xfrm>
            <a:off x="1524000" y="2438400"/>
            <a:ext cx="5715000" cy="3396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58071" y="5927071"/>
            <a:ext cx="7696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More details at </a:t>
            </a:r>
            <a:r>
              <a:rPr lang="en-US" sz="2400" dirty="0" smtClean="0">
                <a:solidFill>
                  <a:schemeClr val="tx1"/>
                </a:solidFill>
                <a:hlinkClick r:id="rId3"/>
              </a:rPr>
              <a:t>http://www.nsnam.org/consortium/about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NS-3 Annual Meeting June 2016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54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Founding Executive Members</a:t>
            </a:r>
          </a:p>
          <a:p>
            <a:pPr lvl="1"/>
            <a:r>
              <a:rPr lang="en-US" sz="2400" dirty="0" smtClean="0"/>
              <a:t>INRIA, University of Washington</a:t>
            </a:r>
          </a:p>
          <a:p>
            <a:r>
              <a:rPr lang="en-US" sz="2800" dirty="0" smtClean="0"/>
              <a:t>Additional Executive Members</a:t>
            </a:r>
          </a:p>
          <a:p>
            <a:pPr lvl="1"/>
            <a:r>
              <a:rPr lang="en-US" sz="2400" dirty="0" err="1" smtClean="0"/>
              <a:t>Bucknell</a:t>
            </a:r>
            <a:r>
              <a:rPr lang="en-US" sz="2400" dirty="0" smtClean="0"/>
              <a:t>, CTTC, Georgia Tech, INESCTEC</a:t>
            </a:r>
          </a:p>
          <a:p>
            <a:r>
              <a:rPr lang="en-US" sz="2800" dirty="0" smtClean="0"/>
              <a:t>Regular Members</a:t>
            </a:r>
          </a:p>
          <a:p>
            <a:pPr lvl="1"/>
            <a:r>
              <a:rPr lang="en-US" sz="2400" dirty="0" smtClean="0"/>
              <a:t>Lawrence Livermore National </a:t>
            </a:r>
            <a:r>
              <a:rPr lang="en-US" sz="2400" dirty="0" smtClean="0"/>
              <a:t>Laboratory</a:t>
            </a:r>
          </a:p>
          <a:p>
            <a:pPr lvl="1"/>
            <a:r>
              <a:rPr lang="en-US" sz="2400" dirty="0" smtClean="0"/>
              <a:t>NITK </a:t>
            </a:r>
            <a:r>
              <a:rPr lang="en-US" sz="2400" dirty="0" err="1" smtClean="0"/>
              <a:t>Surathkal</a:t>
            </a: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NS-3 Annual Meeting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58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</a:t>
            </a:r>
            <a:r>
              <a:rPr lang="en-US" dirty="0" smtClean="0"/>
              <a:t>Steering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Mike </a:t>
            </a:r>
            <a:r>
              <a:rPr lang="en-US" sz="2000" dirty="0"/>
              <a:t>Clarke (University of Washington)</a:t>
            </a:r>
          </a:p>
          <a:p>
            <a:r>
              <a:rPr lang="en-US" sz="2000" dirty="0" err="1"/>
              <a:t>Sumit</a:t>
            </a:r>
            <a:r>
              <a:rPr lang="en-US" sz="2000" dirty="0"/>
              <a:t> Roy (University of Washington)</a:t>
            </a:r>
          </a:p>
          <a:p>
            <a:r>
              <a:rPr lang="en-US" sz="2000" dirty="0"/>
              <a:t>Tom </a:t>
            </a:r>
            <a:r>
              <a:rPr lang="en-US" sz="2000" dirty="0" smtClean="0"/>
              <a:t>Henderson * </a:t>
            </a:r>
            <a:r>
              <a:rPr lang="en-US" sz="2000" dirty="0"/>
              <a:t>(University of Washington)</a:t>
            </a:r>
          </a:p>
          <a:p>
            <a:r>
              <a:rPr lang="en-US" sz="2000" dirty="0"/>
              <a:t>Gérard </a:t>
            </a:r>
            <a:r>
              <a:rPr lang="en-US" sz="2000" dirty="0" err="1"/>
              <a:t>Giraudon</a:t>
            </a:r>
            <a:r>
              <a:rPr lang="en-US" sz="2000" dirty="0"/>
              <a:t> (INRIA)</a:t>
            </a:r>
          </a:p>
          <a:p>
            <a:r>
              <a:rPr lang="en-US" sz="2000" dirty="0" err="1"/>
              <a:t>Walid</a:t>
            </a:r>
            <a:r>
              <a:rPr lang="en-US" sz="2000" dirty="0"/>
              <a:t> </a:t>
            </a:r>
            <a:r>
              <a:rPr lang="en-US" sz="2000" dirty="0" err="1"/>
              <a:t>Dabbous</a:t>
            </a:r>
            <a:r>
              <a:rPr lang="en-US" sz="2000" dirty="0"/>
              <a:t> (INRIA)</a:t>
            </a:r>
          </a:p>
          <a:p>
            <a:r>
              <a:rPr lang="en-US" sz="2000" dirty="0"/>
              <a:t>Marc Barrett (INRIA)</a:t>
            </a:r>
          </a:p>
          <a:p>
            <a:r>
              <a:rPr lang="en-US" sz="2000" dirty="0"/>
              <a:t>Lorenza </a:t>
            </a:r>
            <a:r>
              <a:rPr lang="en-US" sz="2000" dirty="0" err="1"/>
              <a:t>Giupponi</a:t>
            </a:r>
            <a:r>
              <a:rPr lang="en-US" sz="2000" dirty="0"/>
              <a:t> (CTTC)</a:t>
            </a:r>
          </a:p>
          <a:p>
            <a:r>
              <a:rPr lang="en-US" sz="2000" dirty="0"/>
              <a:t>Manuel Ricardo (INESC Porto)</a:t>
            </a:r>
          </a:p>
          <a:p>
            <a:r>
              <a:rPr lang="en-US" sz="2000" dirty="0"/>
              <a:t>George Riley (Georgia Institute of Technology)</a:t>
            </a:r>
          </a:p>
          <a:p>
            <a:r>
              <a:rPr lang="en-US" sz="2000" dirty="0"/>
              <a:t>Felipe </a:t>
            </a:r>
            <a:r>
              <a:rPr lang="en-US" sz="2000" dirty="0" err="1"/>
              <a:t>Perrone</a:t>
            </a:r>
            <a:r>
              <a:rPr lang="en-US" sz="2000" dirty="0"/>
              <a:t> (</a:t>
            </a:r>
            <a:r>
              <a:rPr lang="en-US" sz="2000" dirty="0" err="1"/>
              <a:t>Bucknell</a:t>
            </a:r>
            <a:r>
              <a:rPr lang="en-US" sz="2000" dirty="0"/>
              <a:t> University</a:t>
            </a:r>
            <a:r>
              <a:rPr lang="en-US" sz="2000" dirty="0" smtClean="0"/>
              <a:t>)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* Executive Director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NS-3 Annual Meeting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73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vs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05800" cy="4872038"/>
          </a:xfrm>
        </p:spPr>
        <p:txBody>
          <a:bodyPr/>
          <a:lstStyle/>
          <a:p>
            <a:r>
              <a:rPr lang="en-US" sz="2800" b="1" dirty="0" smtClean="0"/>
              <a:t>Theory:  </a:t>
            </a:r>
            <a:r>
              <a:rPr lang="en-US" sz="2800" dirty="0" smtClean="0"/>
              <a:t>Raise modest amounts of funding, primarily from several industrial users who become recurring members, to pay for full-time software engineers</a:t>
            </a:r>
          </a:p>
          <a:p>
            <a:endParaRPr lang="en-US" sz="2800" dirty="0"/>
          </a:p>
          <a:p>
            <a:r>
              <a:rPr lang="en-US" sz="2800" b="1" dirty="0" smtClean="0"/>
              <a:t>Practice:  </a:t>
            </a:r>
            <a:r>
              <a:rPr lang="en-US" sz="2800" dirty="0" smtClean="0"/>
              <a:t>Raise small amounts of funding, primarily from annual meeting, to pay for annual meeting and low-cost </a:t>
            </a:r>
            <a:r>
              <a:rPr lang="en-US" sz="2800" dirty="0" smtClean="0"/>
              <a:t>infrastructure/services.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NS-3 Annual Meeting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90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Consortium accounts hold roughly $10,000, prior to WNS3 revenue/expense</a:t>
            </a:r>
          </a:p>
          <a:p>
            <a:pPr lvl="1"/>
            <a:r>
              <a:rPr lang="en-US" sz="2400" dirty="0" smtClean="0"/>
              <a:t>Includes 2016 membership from NITK </a:t>
            </a:r>
            <a:r>
              <a:rPr lang="en-US" sz="2400" dirty="0" err="1" smtClean="0"/>
              <a:t>Surathkal</a:t>
            </a:r>
            <a:r>
              <a:rPr lang="en-US" sz="2400" dirty="0" smtClean="0"/>
              <a:t> and LLNL</a:t>
            </a:r>
          </a:p>
          <a:p>
            <a:pPr lvl="1"/>
            <a:r>
              <a:rPr lang="en-US" sz="2400" dirty="0" smtClean="0"/>
              <a:t>WNS3 operated at small net loss in 2015</a:t>
            </a:r>
          </a:p>
          <a:p>
            <a:pPr lvl="1"/>
            <a:r>
              <a:rPr lang="en-US" sz="2400" dirty="0" smtClean="0"/>
              <a:t>WNS3 2016 projects to result in a net gain</a:t>
            </a:r>
          </a:p>
          <a:p>
            <a:pPr lvl="1"/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NS-3 Annual Meeting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51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2015-16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Note:  </a:t>
            </a:r>
            <a:r>
              <a:rPr lang="en-US" sz="2400" dirty="0" smtClean="0"/>
              <a:t>All meeting minutes of the steering committee and annual meetings are archived on our website http://www.nsnam.org</a:t>
            </a:r>
          </a:p>
          <a:p>
            <a:r>
              <a:rPr lang="en-US" sz="2400" dirty="0" smtClean="0"/>
              <a:t>Welcomed Lorenza </a:t>
            </a:r>
            <a:r>
              <a:rPr lang="en-US" sz="2400" dirty="0" err="1" smtClean="0"/>
              <a:t>Giupponi</a:t>
            </a:r>
            <a:r>
              <a:rPr lang="en-US" sz="2400" dirty="0" smtClean="0"/>
              <a:t> to the steering committee to replace Nicola </a:t>
            </a:r>
            <a:r>
              <a:rPr lang="en-US" sz="2400" dirty="0" err="1" smtClean="0"/>
              <a:t>Baldo</a:t>
            </a:r>
            <a:endParaRPr lang="en-US" sz="2400" dirty="0" smtClean="0"/>
          </a:p>
          <a:p>
            <a:r>
              <a:rPr lang="en-US" sz="2400" dirty="0" smtClean="0"/>
              <a:t>Welcomed NITK </a:t>
            </a:r>
            <a:r>
              <a:rPr lang="en-US" sz="2400" dirty="0" err="1" smtClean="0"/>
              <a:t>Surathkal</a:t>
            </a:r>
            <a:r>
              <a:rPr lang="en-US" sz="2400" dirty="0" smtClean="0"/>
              <a:t> as a new regular member for 2016</a:t>
            </a:r>
          </a:p>
          <a:p>
            <a:r>
              <a:rPr lang="en-US" sz="2400" dirty="0" smtClean="0"/>
              <a:t>Coordinated the organization of WNS3 2016 (setting dates, attendance fees, discuss live streaming, etc.)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NS-3 Annual Meeting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98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WNS3 past and present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Thanks to Brian Swenson, Hajime </a:t>
            </a:r>
            <a:r>
              <a:rPr lang="en-US" sz="2800" dirty="0" err="1" smtClean="0"/>
              <a:t>Tazaki</a:t>
            </a:r>
            <a:r>
              <a:rPr lang="en-US" sz="2800" dirty="0" smtClean="0"/>
              <a:t>, and Eric </a:t>
            </a:r>
            <a:r>
              <a:rPr lang="en-US" sz="2800" dirty="0" err="1" smtClean="0"/>
              <a:t>Gamess</a:t>
            </a:r>
            <a:r>
              <a:rPr lang="en-US" sz="2800" dirty="0" smtClean="0"/>
              <a:t> (proceedings chair) for WNS3 2016</a:t>
            </a:r>
          </a:p>
          <a:p>
            <a:pPr lvl="1"/>
            <a:r>
              <a:rPr lang="en-US" sz="2400" dirty="0" smtClean="0"/>
              <a:t>No significant issues arose during WNS3 review process</a:t>
            </a:r>
          </a:p>
          <a:p>
            <a:pPr lvl="1"/>
            <a:r>
              <a:rPr lang="en-US" sz="2400" dirty="0" smtClean="0"/>
              <a:t>We decided not to spend the fees associated with professionally recording WNS3/training</a:t>
            </a:r>
          </a:p>
          <a:p>
            <a:r>
              <a:rPr lang="en-US" sz="2800" dirty="0" smtClean="0"/>
              <a:t>2017 edition of WNS3 scheduled for June 2017, hosted by INESC Porto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NS-3 Annual Meeting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21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3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2060"/>
      </a:hlink>
      <a:folHlink>
        <a:srgbClr val="85DFD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2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2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2236</TotalTime>
  <Words>925</Words>
  <Application>Microsoft Office PowerPoint</Application>
  <PresentationFormat>On-screen Show (4:3)</PresentationFormat>
  <Paragraphs>207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Times New Roman</vt:lpstr>
      <vt:lpstr>Default Design</vt:lpstr>
      <vt:lpstr>PowerPoint Presentation</vt:lpstr>
      <vt:lpstr>Agenda</vt:lpstr>
      <vt:lpstr>Consortium organization</vt:lpstr>
      <vt:lpstr>Current Membership</vt:lpstr>
      <vt:lpstr>Current Steering Committee</vt:lpstr>
      <vt:lpstr>Theory vs Practice</vt:lpstr>
      <vt:lpstr>Budget status</vt:lpstr>
      <vt:lpstr>2015-16 activities</vt:lpstr>
      <vt:lpstr>WNS3 past and present</vt:lpstr>
      <vt:lpstr>Planned next steps</vt:lpstr>
      <vt:lpstr>Discussion points</vt:lpstr>
      <vt:lpstr>Open source project status</vt:lpstr>
      <vt:lpstr>Current issues</vt:lpstr>
      <vt:lpstr>Modules with very active maintainers</vt:lpstr>
      <vt:lpstr>Other maintainers sought</vt:lpstr>
      <vt:lpstr>Contributed code</vt:lpstr>
      <vt:lpstr>Proposal:  Use 'bake' build tool</vt:lpstr>
      <vt:lpstr>Contributed code management/status</vt:lpstr>
      <vt:lpstr>Binary packages</vt:lpstr>
      <vt:lpstr>git and git workflow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Henderson, Thomas R</dc:creator>
  <cp:lastModifiedBy>tomh</cp:lastModifiedBy>
  <cp:revision>195</cp:revision>
  <dcterms:created xsi:type="dcterms:W3CDTF">2013-03-03T17:21:05Z</dcterms:created>
  <dcterms:modified xsi:type="dcterms:W3CDTF">2016-06-16T20:55:50Z</dcterms:modified>
</cp:coreProperties>
</file>