
<file path=[Content_Types].xml><?xml version="1.0" encoding="utf-8"?>
<Types xmlns="http://schemas.openxmlformats.org/package/2006/content-types">
  <Default Extension="png" ContentType="image/png"/>
  <Default Extension="emf" ContentType="image/x-emf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53"/>
  </p:notesMasterIdLst>
  <p:sldIdLst>
    <p:sldId id="456" r:id="rId2"/>
    <p:sldId id="380" r:id="rId3"/>
    <p:sldId id="452" r:id="rId4"/>
    <p:sldId id="449" r:id="rId5"/>
    <p:sldId id="450" r:id="rId6"/>
    <p:sldId id="461" r:id="rId7"/>
    <p:sldId id="460" r:id="rId8"/>
    <p:sldId id="454" r:id="rId9"/>
    <p:sldId id="455" r:id="rId10"/>
    <p:sldId id="458" r:id="rId11"/>
    <p:sldId id="422" r:id="rId12"/>
    <p:sldId id="418" r:id="rId13"/>
    <p:sldId id="414" r:id="rId14"/>
    <p:sldId id="457" r:id="rId15"/>
    <p:sldId id="415" r:id="rId16"/>
    <p:sldId id="319" r:id="rId17"/>
    <p:sldId id="338" r:id="rId18"/>
    <p:sldId id="466" r:id="rId19"/>
    <p:sldId id="462" r:id="rId20"/>
    <p:sldId id="463" r:id="rId21"/>
    <p:sldId id="467" r:id="rId22"/>
    <p:sldId id="468" r:id="rId23"/>
    <p:sldId id="469" r:id="rId24"/>
    <p:sldId id="471" r:id="rId25"/>
    <p:sldId id="423" r:id="rId26"/>
    <p:sldId id="267" r:id="rId27"/>
    <p:sldId id="446" r:id="rId28"/>
    <p:sldId id="381" r:id="rId29"/>
    <p:sldId id="448" r:id="rId30"/>
    <p:sldId id="447" r:id="rId31"/>
    <p:sldId id="425" r:id="rId32"/>
    <p:sldId id="453" r:id="rId33"/>
    <p:sldId id="430" r:id="rId34"/>
    <p:sldId id="424" r:id="rId35"/>
    <p:sldId id="407" r:id="rId36"/>
    <p:sldId id="347" r:id="rId37"/>
    <p:sldId id="368" r:id="rId38"/>
    <p:sldId id="369" r:id="rId39"/>
    <p:sldId id="411" r:id="rId40"/>
    <p:sldId id="410" r:id="rId41"/>
    <p:sldId id="333" r:id="rId42"/>
    <p:sldId id="429" r:id="rId43"/>
    <p:sldId id="431" r:id="rId44"/>
    <p:sldId id="432" r:id="rId45"/>
    <p:sldId id="433" r:id="rId46"/>
    <p:sldId id="465" r:id="rId47"/>
    <p:sldId id="434" r:id="rId48"/>
    <p:sldId id="435" r:id="rId49"/>
    <p:sldId id="443" r:id="rId50"/>
    <p:sldId id="444" r:id="rId51"/>
    <p:sldId id="409" r:id="rId52"/>
  </p:sldIdLst>
  <p:sldSz cx="9144000" cy="6858000" type="screen4x3"/>
  <p:notesSz cx="7315200" cy="9601200"/>
  <p:defaultTextStyle>
    <a:defPPr>
      <a:defRPr lang="en-GB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bg1"/>
        </a:solidFill>
        <a:latin typeface="Arial" charset="0"/>
        <a:ea typeface="+mn-ea"/>
        <a:cs typeface="Arial" charset="0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bg1"/>
        </a:solidFill>
        <a:latin typeface="Arial" charset="0"/>
        <a:ea typeface="+mn-ea"/>
        <a:cs typeface="Arial" charset="0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bg1"/>
        </a:solidFill>
        <a:latin typeface="Arial" charset="0"/>
        <a:ea typeface="+mn-ea"/>
        <a:cs typeface="Arial" charset="0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bg1"/>
        </a:solidFill>
        <a:latin typeface="Arial" charset="0"/>
        <a:ea typeface="+mn-ea"/>
        <a:cs typeface="Arial" charset="0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bg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bg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bg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bg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bg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24">
          <p15:clr>
            <a:srgbClr val="A4A3A4"/>
          </p15:clr>
        </p15:guide>
        <p15:guide id="2" pos="2304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006600"/>
    <a:srgbClr val="66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424" autoAdjust="0"/>
    <p:restoredTop sz="94660"/>
  </p:normalViewPr>
  <p:slideViewPr>
    <p:cSldViewPr>
      <p:cViewPr varScale="1">
        <p:scale>
          <a:sx n="67" d="100"/>
          <a:sy n="67" d="100"/>
        </p:scale>
        <p:origin x="1482" y="18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49" d="100"/>
        <a:sy n="49" d="100"/>
      </p:scale>
      <p:origin x="0" y="-2322"/>
    </p:cViewPr>
  </p:sorter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3024"/>
        <p:guide pos="230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AutoShape 1"/>
          <p:cNvSpPr>
            <a:spLocks noChangeArrowheads="1"/>
          </p:cNvSpPr>
          <p:nvPr/>
        </p:nvSpPr>
        <p:spPr bwMode="auto">
          <a:xfrm>
            <a:off x="0" y="0"/>
            <a:ext cx="7315200" cy="96012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36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27000"/>
              </a:lnSpc>
              <a:buClr>
                <a:srgbClr val="000000"/>
              </a:buClr>
              <a:buSzPct val="100000"/>
              <a:buFont typeface="Arial" charset="0"/>
              <a:buNone/>
              <a:defRPr/>
            </a:pPr>
            <a:endParaRPr lang="en-US">
              <a:cs typeface="+mn-cs"/>
            </a:endParaRPr>
          </a:p>
        </p:txBody>
      </p:sp>
      <p:sp>
        <p:nvSpPr>
          <p:cNvPr id="2050" name="AutoShape 2"/>
          <p:cNvSpPr>
            <a:spLocks noChangeArrowheads="1"/>
          </p:cNvSpPr>
          <p:nvPr/>
        </p:nvSpPr>
        <p:spPr bwMode="auto">
          <a:xfrm>
            <a:off x="0" y="0"/>
            <a:ext cx="7315200" cy="96012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27000"/>
              </a:lnSpc>
              <a:buClr>
                <a:srgbClr val="000000"/>
              </a:buClr>
              <a:buSzPct val="100000"/>
              <a:buFont typeface="Arial" charset="0"/>
              <a:buNone/>
              <a:defRPr/>
            </a:pPr>
            <a:endParaRPr lang="en-US">
              <a:cs typeface="+mn-cs"/>
            </a:endParaRPr>
          </a:p>
        </p:txBody>
      </p:sp>
      <p:sp>
        <p:nvSpPr>
          <p:cNvPr id="2051" name="AutoShape 3"/>
          <p:cNvSpPr>
            <a:spLocks noChangeArrowheads="1"/>
          </p:cNvSpPr>
          <p:nvPr/>
        </p:nvSpPr>
        <p:spPr bwMode="auto">
          <a:xfrm>
            <a:off x="0" y="0"/>
            <a:ext cx="7315200" cy="96012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27000"/>
              </a:lnSpc>
              <a:buClr>
                <a:srgbClr val="000000"/>
              </a:buClr>
              <a:buSzPct val="100000"/>
              <a:buFont typeface="Arial" charset="0"/>
              <a:buNone/>
              <a:defRPr/>
            </a:pPr>
            <a:endParaRPr lang="en-US">
              <a:cs typeface="+mn-cs"/>
            </a:endParaRPr>
          </a:p>
        </p:txBody>
      </p:sp>
      <p:sp>
        <p:nvSpPr>
          <p:cNvPr id="2052" name="AutoShape 4"/>
          <p:cNvSpPr>
            <a:spLocks noChangeArrowheads="1"/>
          </p:cNvSpPr>
          <p:nvPr/>
        </p:nvSpPr>
        <p:spPr bwMode="auto">
          <a:xfrm>
            <a:off x="0" y="0"/>
            <a:ext cx="7315200" cy="96012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27000"/>
              </a:lnSpc>
              <a:buClr>
                <a:srgbClr val="000000"/>
              </a:buClr>
              <a:buSzPct val="100000"/>
              <a:buFont typeface="Arial" charset="0"/>
              <a:buNone/>
              <a:defRPr/>
            </a:pPr>
            <a:endParaRPr lang="en-US">
              <a:cs typeface="+mn-cs"/>
            </a:endParaRPr>
          </a:p>
        </p:txBody>
      </p:sp>
      <p:sp>
        <p:nvSpPr>
          <p:cNvPr id="2053" name="AutoShape 5"/>
          <p:cNvSpPr>
            <a:spLocks noChangeArrowheads="1"/>
          </p:cNvSpPr>
          <p:nvPr/>
        </p:nvSpPr>
        <p:spPr bwMode="auto">
          <a:xfrm>
            <a:off x="0" y="0"/>
            <a:ext cx="7315200" cy="96012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27000"/>
              </a:lnSpc>
              <a:buClr>
                <a:srgbClr val="000000"/>
              </a:buClr>
              <a:buSzPct val="100000"/>
              <a:buFont typeface="Arial" charset="0"/>
              <a:buNone/>
              <a:defRPr/>
            </a:pPr>
            <a:endParaRPr lang="en-US">
              <a:cs typeface="+mn-cs"/>
            </a:endParaRPr>
          </a:p>
        </p:txBody>
      </p:sp>
      <p:sp>
        <p:nvSpPr>
          <p:cNvPr id="2054" name="AutoShape 6"/>
          <p:cNvSpPr>
            <a:spLocks noChangeArrowheads="1"/>
          </p:cNvSpPr>
          <p:nvPr/>
        </p:nvSpPr>
        <p:spPr bwMode="auto">
          <a:xfrm>
            <a:off x="0" y="0"/>
            <a:ext cx="7315200" cy="96012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27000"/>
              </a:lnSpc>
              <a:buClr>
                <a:srgbClr val="000000"/>
              </a:buClr>
              <a:buSzPct val="100000"/>
              <a:buFont typeface="Arial" charset="0"/>
              <a:buNone/>
              <a:defRPr/>
            </a:pPr>
            <a:endParaRPr lang="en-US">
              <a:cs typeface="+mn-cs"/>
            </a:endParaRPr>
          </a:p>
        </p:txBody>
      </p:sp>
      <p:sp>
        <p:nvSpPr>
          <p:cNvPr id="2055" name="AutoShape 7"/>
          <p:cNvSpPr>
            <a:spLocks noChangeArrowheads="1"/>
          </p:cNvSpPr>
          <p:nvPr/>
        </p:nvSpPr>
        <p:spPr bwMode="auto">
          <a:xfrm>
            <a:off x="0" y="0"/>
            <a:ext cx="7315200" cy="96012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27000"/>
              </a:lnSpc>
              <a:buClr>
                <a:srgbClr val="000000"/>
              </a:buClr>
              <a:buSzPct val="100000"/>
              <a:buFont typeface="Arial" charset="0"/>
              <a:buNone/>
              <a:defRPr/>
            </a:pPr>
            <a:endParaRPr lang="en-US">
              <a:cs typeface="+mn-cs"/>
            </a:endParaRPr>
          </a:p>
        </p:txBody>
      </p:sp>
      <p:sp>
        <p:nvSpPr>
          <p:cNvPr id="2056" name="AutoShape 8"/>
          <p:cNvSpPr>
            <a:spLocks noChangeArrowheads="1"/>
          </p:cNvSpPr>
          <p:nvPr/>
        </p:nvSpPr>
        <p:spPr bwMode="auto">
          <a:xfrm>
            <a:off x="0" y="0"/>
            <a:ext cx="7315200" cy="96012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27000"/>
              </a:lnSpc>
              <a:buClr>
                <a:srgbClr val="000000"/>
              </a:buClr>
              <a:buSzPct val="100000"/>
              <a:buFont typeface="Arial" charset="0"/>
              <a:buNone/>
              <a:defRPr/>
            </a:pPr>
            <a:endParaRPr lang="en-US">
              <a:cs typeface="+mn-cs"/>
            </a:endParaRPr>
          </a:p>
        </p:txBody>
      </p:sp>
      <p:sp>
        <p:nvSpPr>
          <p:cNvPr id="2057" name="AutoShape 9"/>
          <p:cNvSpPr>
            <a:spLocks noChangeArrowheads="1"/>
          </p:cNvSpPr>
          <p:nvPr/>
        </p:nvSpPr>
        <p:spPr bwMode="auto">
          <a:xfrm>
            <a:off x="0" y="0"/>
            <a:ext cx="7315200" cy="96012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27000"/>
              </a:lnSpc>
              <a:buClr>
                <a:srgbClr val="000000"/>
              </a:buClr>
              <a:buSzPct val="100000"/>
              <a:buFont typeface="Arial" charset="0"/>
              <a:buNone/>
              <a:defRPr/>
            </a:pPr>
            <a:endParaRPr lang="en-US">
              <a:cs typeface="+mn-cs"/>
            </a:endParaRPr>
          </a:p>
        </p:txBody>
      </p:sp>
      <p:sp>
        <p:nvSpPr>
          <p:cNvPr id="2058" name="AutoShape 10"/>
          <p:cNvSpPr>
            <a:spLocks noChangeArrowheads="1"/>
          </p:cNvSpPr>
          <p:nvPr/>
        </p:nvSpPr>
        <p:spPr bwMode="auto">
          <a:xfrm>
            <a:off x="0" y="0"/>
            <a:ext cx="7315200" cy="96012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27000"/>
              </a:lnSpc>
              <a:buClr>
                <a:srgbClr val="000000"/>
              </a:buClr>
              <a:buSzPct val="100000"/>
              <a:buFont typeface="Arial" charset="0"/>
              <a:buNone/>
              <a:defRPr/>
            </a:pPr>
            <a:endParaRPr lang="en-US">
              <a:cs typeface="+mn-cs"/>
            </a:endParaRPr>
          </a:p>
        </p:txBody>
      </p:sp>
      <p:sp>
        <p:nvSpPr>
          <p:cNvPr id="2059" name="AutoShape 11"/>
          <p:cNvSpPr>
            <a:spLocks noChangeArrowheads="1"/>
          </p:cNvSpPr>
          <p:nvPr/>
        </p:nvSpPr>
        <p:spPr bwMode="auto">
          <a:xfrm>
            <a:off x="0" y="0"/>
            <a:ext cx="7315200" cy="96012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27000"/>
              </a:lnSpc>
              <a:buClr>
                <a:srgbClr val="000000"/>
              </a:buClr>
              <a:buSzPct val="100000"/>
              <a:buFont typeface="Arial" charset="0"/>
              <a:buNone/>
              <a:defRPr/>
            </a:pPr>
            <a:endParaRPr lang="en-US">
              <a:cs typeface="+mn-cs"/>
            </a:endParaRPr>
          </a:p>
        </p:txBody>
      </p:sp>
      <p:sp>
        <p:nvSpPr>
          <p:cNvPr id="2060" name="AutoShape 12"/>
          <p:cNvSpPr>
            <a:spLocks noChangeArrowheads="1"/>
          </p:cNvSpPr>
          <p:nvPr/>
        </p:nvSpPr>
        <p:spPr bwMode="auto">
          <a:xfrm>
            <a:off x="0" y="0"/>
            <a:ext cx="7315200" cy="96012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27000"/>
              </a:lnSpc>
              <a:buClr>
                <a:srgbClr val="000000"/>
              </a:buClr>
              <a:buSzPct val="100000"/>
              <a:buFont typeface="Arial" charset="0"/>
              <a:buNone/>
              <a:defRPr/>
            </a:pPr>
            <a:endParaRPr lang="en-US">
              <a:cs typeface="+mn-cs"/>
            </a:endParaRPr>
          </a:p>
        </p:txBody>
      </p:sp>
      <p:sp>
        <p:nvSpPr>
          <p:cNvPr id="2061" name="AutoShape 13"/>
          <p:cNvSpPr>
            <a:spLocks noChangeArrowheads="1"/>
          </p:cNvSpPr>
          <p:nvPr/>
        </p:nvSpPr>
        <p:spPr bwMode="auto">
          <a:xfrm>
            <a:off x="0" y="0"/>
            <a:ext cx="7315200" cy="96012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27000"/>
              </a:lnSpc>
              <a:buClr>
                <a:srgbClr val="000000"/>
              </a:buClr>
              <a:buSzPct val="100000"/>
              <a:buFont typeface="Arial" charset="0"/>
              <a:buNone/>
              <a:defRPr/>
            </a:pPr>
            <a:endParaRPr lang="en-US">
              <a:cs typeface="+mn-cs"/>
            </a:endParaRPr>
          </a:p>
        </p:txBody>
      </p:sp>
      <p:sp>
        <p:nvSpPr>
          <p:cNvPr id="2062" name="AutoShape 14"/>
          <p:cNvSpPr>
            <a:spLocks noChangeArrowheads="1"/>
          </p:cNvSpPr>
          <p:nvPr/>
        </p:nvSpPr>
        <p:spPr bwMode="auto">
          <a:xfrm>
            <a:off x="0" y="0"/>
            <a:ext cx="7315200" cy="96012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27000"/>
              </a:lnSpc>
              <a:buClr>
                <a:srgbClr val="000000"/>
              </a:buClr>
              <a:buSzPct val="100000"/>
              <a:buFont typeface="Arial" charset="0"/>
              <a:buNone/>
              <a:defRPr/>
            </a:pPr>
            <a:endParaRPr lang="en-US">
              <a:cs typeface="+mn-cs"/>
            </a:endParaRPr>
          </a:p>
        </p:txBody>
      </p:sp>
      <p:sp>
        <p:nvSpPr>
          <p:cNvPr id="2063" name="AutoShape 15"/>
          <p:cNvSpPr>
            <a:spLocks noChangeArrowheads="1"/>
          </p:cNvSpPr>
          <p:nvPr/>
        </p:nvSpPr>
        <p:spPr bwMode="auto">
          <a:xfrm>
            <a:off x="0" y="0"/>
            <a:ext cx="7315200" cy="96012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27000"/>
              </a:lnSpc>
              <a:buClr>
                <a:srgbClr val="000000"/>
              </a:buClr>
              <a:buSzPct val="100000"/>
              <a:buFont typeface="Arial" charset="0"/>
              <a:buNone/>
              <a:defRPr/>
            </a:pPr>
            <a:endParaRPr lang="en-US">
              <a:cs typeface="+mn-cs"/>
            </a:endParaRPr>
          </a:p>
        </p:txBody>
      </p:sp>
      <p:sp>
        <p:nvSpPr>
          <p:cNvPr id="2064" name="AutoShape 16"/>
          <p:cNvSpPr>
            <a:spLocks noChangeArrowheads="1"/>
          </p:cNvSpPr>
          <p:nvPr/>
        </p:nvSpPr>
        <p:spPr bwMode="auto">
          <a:xfrm>
            <a:off x="0" y="0"/>
            <a:ext cx="7315200" cy="96012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27000"/>
              </a:lnSpc>
              <a:buClr>
                <a:srgbClr val="000000"/>
              </a:buClr>
              <a:buSzPct val="100000"/>
              <a:buFont typeface="Arial" charset="0"/>
              <a:buNone/>
              <a:defRPr/>
            </a:pPr>
            <a:endParaRPr lang="en-US">
              <a:cs typeface="+mn-cs"/>
            </a:endParaRPr>
          </a:p>
        </p:txBody>
      </p:sp>
      <p:sp>
        <p:nvSpPr>
          <p:cNvPr id="2065" name="AutoShape 17"/>
          <p:cNvSpPr>
            <a:spLocks noChangeArrowheads="1"/>
          </p:cNvSpPr>
          <p:nvPr/>
        </p:nvSpPr>
        <p:spPr bwMode="auto">
          <a:xfrm>
            <a:off x="0" y="0"/>
            <a:ext cx="7315200" cy="96012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27000"/>
              </a:lnSpc>
              <a:buClr>
                <a:srgbClr val="000000"/>
              </a:buClr>
              <a:buSzPct val="100000"/>
              <a:buFont typeface="Arial" charset="0"/>
              <a:buNone/>
              <a:defRPr/>
            </a:pPr>
            <a:endParaRPr lang="en-US">
              <a:cs typeface="+mn-cs"/>
            </a:endParaRPr>
          </a:p>
        </p:txBody>
      </p:sp>
      <p:sp>
        <p:nvSpPr>
          <p:cNvPr id="2066" name="AutoShape 18"/>
          <p:cNvSpPr>
            <a:spLocks noChangeArrowheads="1"/>
          </p:cNvSpPr>
          <p:nvPr/>
        </p:nvSpPr>
        <p:spPr bwMode="auto">
          <a:xfrm>
            <a:off x="0" y="0"/>
            <a:ext cx="7315200" cy="96012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27000"/>
              </a:lnSpc>
              <a:buClr>
                <a:srgbClr val="000000"/>
              </a:buClr>
              <a:buSzPct val="100000"/>
              <a:buFont typeface="Arial" charset="0"/>
              <a:buNone/>
              <a:defRPr/>
            </a:pPr>
            <a:endParaRPr lang="en-US">
              <a:cs typeface="+mn-cs"/>
            </a:endParaRPr>
          </a:p>
        </p:txBody>
      </p:sp>
      <p:sp>
        <p:nvSpPr>
          <p:cNvPr id="2067" name="AutoShape 19"/>
          <p:cNvSpPr>
            <a:spLocks noChangeArrowheads="1"/>
          </p:cNvSpPr>
          <p:nvPr/>
        </p:nvSpPr>
        <p:spPr bwMode="auto">
          <a:xfrm>
            <a:off x="0" y="0"/>
            <a:ext cx="7315200" cy="96012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27000"/>
              </a:lnSpc>
              <a:buClr>
                <a:srgbClr val="000000"/>
              </a:buClr>
              <a:buSzPct val="100000"/>
              <a:buFont typeface="Arial" charset="0"/>
              <a:buNone/>
              <a:defRPr/>
            </a:pPr>
            <a:endParaRPr lang="en-US">
              <a:cs typeface="+mn-cs"/>
            </a:endParaRPr>
          </a:p>
        </p:txBody>
      </p:sp>
      <p:sp>
        <p:nvSpPr>
          <p:cNvPr id="2068" name="AutoShape 20"/>
          <p:cNvSpPr>
            <a:spLocks noChangeArrowheads="1"/>
          </p:cNvSpPr>
          <p:nvPr/>
        </p:nvSpPr>
        <p:spPr bwMode="auto">
          <a:xfrm>
            <a:off x="0" y="0"/>
            <a:ext cx="7315200" cy="96012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27000"/>
              </a:lnSpc>
              <a:buClr>
                <a:srgbClr val="000000"/>
              </a:buClr>
              <a:buSzPct val="100000"/>
              <a:buFont typeface="Arial" charset="0"/>
              <a:buNone/>
              <a:defRPr/>
            </a:pPr>
            <a:endParaRPr lang="en-US">
              <a:cs typeface="+mn-cs"/>
            </a:endParaRPr>
          </a:p>
        </p:txBody>
      </p:sp>
      <p:sp>
        <p:nvSpPr>
          <p:cNvPr id="2069" name="Rectangle 21"/>
          <p:cNvSpPr>
            <a:spLocks noGrp="1" noChangeArrowheads="1"/>
          </p:cNvSpPr>
          <p:nvPr>
            <p:ph type="hdr"/>
          </p:nvPr>
        </p:nvSpPr>
        <p:spPr bwMode="auto">
          <a:xfrm>
            <a:off x="0" y="0"/>
            <a:ext cx="3135313" cy="4714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5139" tIns="49472" rIns="95139" bIns="49472" numCol="1" anchor="t" anchorCtr="0" compatLnSpc="1">
            <a:prstTxWarp prst="textNoShape">
              <a:avLst/>
            </a:prstTxWarp>
          </a:bodyPr>
          <a:lstStyle>
            <a:lvl1pPr defTabSz="482600">
              <a:lnSpc>
                <a:spcPct val="100000"/>
              </a:lnSpc>
              <a:buClr>
                <a:srgbClr val="000000"/>
              </a:buClr>
              <a:buSzPct val="100000"/>
              <a:buFont typeface="Arial" charset="0"/>
              <a:buNone/>
              <a:tabLst>
                <a:tab pos="0" algn="l"/>
                <a:tab pos="482600" algn="l"/>
                <a:tab pos="966788" algn="l"/>
                <a:tab pos="1449388" algn="l"/>
                <a:tab pos="1933575" algn="l"/>
                <a:tab pos="2416175" algn="l"/>
                <a:tab pos="2900363" algn="l"/>
                <a:tab pos="3382963" algn="l"/>
                <a:tab pos="3867150" algn="l"/>
                <a:tab pos="4349750" algn="l"/>
                <a:tab pos="4832350" algn="l"/>
                <a:tab pos="5316538" algn="l"/>
                <a:tab pos="5799138" algn="l"/>
                <a:tab pos="6283325" algn="l"/>
                <a:tab pos="6765925" algn="l"/>
                <a:tab pos="7250113" algn="l"/>
                <a:tab pos="7732713" algn="l"/>
                <a:tab pos="8216900" algn="l"/>
                <a:tab pos="8699500" algn="l"/>
                <a:tab pos="9182100" algn="l"/>
                <a:tab pos="9666288" algn="l"/>
              </a:tabLst>
              <a:defRPr sz="1300">
                <a:solidFill>
                  <a:srgbClr val="000000"/>
                </a:solidFill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070" name="Rectangle 22"/>
          <p:cNvSpPr>
            <a:spLocks noGrp="1" noChangeArrowheads="1"/>
          </p:cNvSpPr>
          <p:nvPr>
            <p:ph type="dt"/>
          </p:nvPr>
        </p:nvSpPr>
        <p:spPr bwMode="auto">
          <a:xfrm>
            <a:off x="4143375" y="0"/>
            <a:ext cx="3136900" cy="4714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5139" tIns="49472" rIns="95139" bIns="49472" numCol="1" anchor="t" anchorCtr="0" compatLnSpc="1">
            <a:prstTxWarp prst="textNoShape">
              <a:avLst/>
            </a:prstTxWarp>
          </a:bodyPr>
          <a:lstStyle>
            <a:lvl1pPr algn="r" defTabSz="482600">
              <a:lnSpc>
                <a:spcPct val="100000"/>
              </a:lnSpc>
              <a:buClr>
                <a:srgbClr val="000000"/>
              </a:buClr>
              <a:buSzPct val="100000"/>
              <a:buFont typeface="Arial" charset="0"/>
              <a:buNone/>
              <a:tabLst>
                <a:tab pos="0" algn="l"/>
                <a:tab pos="482600" algn="l"/>
                <a:tab pos="966788" algn="l"/>
                <a:tab pos="1449388" algn="l"/>
                <a:tab pos="1933575" algn="l"/>
                <a:tab pos="2416175" algn="l"/>
                <a:tab pos="2900363" algn="l"/>
                <a:tab pos="3382963" algn="l"/>
                <a:tab pos="3867150" algn="l"/>
                <a:tab pos="4349750" algn="l"/>
                <a:tab pos="4832350" algn="l"/>
                <a:tab pos="5316538" algn="l"/>
                <a:tab pos="5799138" algn="l"/>
                <a:tab pos="6283325" algn="l"/>
                <a:tab pos="6765925" algn="l"/>
                <a:tab pos="7250113" algn="l"/>
                <a:tab pos="7732713" algn="l"/>
                <a:tab pos="8216900" algn="l"/>
                <a:tab pos="8699500" algn="l"/>
                <a:tab pos="9182100" algn="l"/>
                <a:tab pos="9666288" algn="l"/>
              </a:tabLst>
              <a:defRPr sz="1300">
                <a:solidFill>
                  <a:srgbClr val="000000"/>
                </a:solidFill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4056" name="Rectangle 23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246188" y="720725"/>
            <a:ext cx="4787900" cy="3590925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72" name="Rectangle 24"/>
          <p:cNvSpPr>
            <a:spLocks noGrp="1" noChangeArrowheads="1"/>
          </p:cNvSpPr>
          <p:nvPr>
            <p:ph type="body"/>
          </p:nvPr>
        </p:nvSpPr>
        <p:spPr bwMode="auto">
          <a:xfrm>
            <a:off x="731838" y="4560888"/>
            <a:ext cx="5818187" cy="43116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5139" tIns="49472" rIns="95139" bIns="49472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noProof="0" smtClean="0"/>
          </a:p>
        </p:txBody>
      </p:sp>
      <p:sp>
        <p:nvSpPr>
          <p:cNvPr id="2073" name="Rectangle 25"/>
          <p:cNvSpPr>
            <a:spLocks noGrp="1" noChangeArrowheads="1"/>
          </p:cNvSpPr>
          <p:nvPr>
            <p:ph type="ftr"/>
          </p:nvPr>
        </p:nvSpPr>
        <p:spPr bwMode="auto">
          <a:xfrm>
            <a:off x="0" y="9120188"/>
            <a:ext cx="3135313" cy="44608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5139" tIns="49472" rIns="95139" bIns="49472" numCol="1" anchor="b" anchorCtr="0" compatLnSpc="1">
            <a:prstTxWarp prst="textNoShape">
              <a:avLst/>
            </a:prstTxWarp>
          </a:bodyPr>
          <a:lstStyle>
            <a:lvl1pPr defTabSz="482600">
              <a:lnSpc>
                <a:spcPct val="100000"/>
              </a:lnSpc>
              <a:buClr>
                <a:srgbClr val="000000"/>
              </a:buClr>
              <a:buSzPct val="100000"/>
              <a:buFont typeface="Arial" charset="0"/>
              <a:buNone/>
              <a:tabLst>
                <a:tab pos="0" algn="l"/>
                <a:tab pos="482600" algn="l"/>
                <a:tab pos="966788" algn="l"/>
                <a:tab pos="1449388" algn="l"/>
                <a:tab pos="1933575" algn="l"/>
                <a:tab pos="2416175" algn="l"/>
                <a:tab pos="2900363" algn="l"/>
                <a:tab pos="3382963" algn="l"/>
                <a:tab pos="3867150" algn="l"/>
                <a:tab pos="4349750" algn="l"/>
                <a:tab pos="4832350" algn="l"/>
                <a:tab pos="5316538" algn="l"/>
                <a:tab pos="5799138" algn="l"/>
                <a:tab pos="6283325" algn="l"/>
                <a:tab pos="6765925" algn="l"/>
                <a:tab pos="7250113" algn="l"/>
                <a:tab pos="7732713" algn="l"/>
                <a:tab pos="8216900" algn="l"/>
                <a:tab pos="8699500" algn="l"/>
                <a:tab pos="9182100" algn="l"/>
                <a:tab pos="9666288" algn="l"/>
              </a:tabLst>
              <a:defRPr sz="1300">
                <a:solidFill>
                  <a:srgbClr val="000000"/>
                </a:solidFill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074" name="Rectangle 26"/>
          <p:cNvSpPr>
            <a:spLocks noGrp="1" noChangeArrowheads="1"/>
          </p:cNvSpPr>
          <p:nvPr>
            <p:ph type="sldNum"/>
          </p:nvPr>
        </p:nvSpPr>
        <p:spPr bwMode="auto">
          <a:xfrm>
            <a:off x="4143375" y="9120188"/>
            <a:ext cx="3136900" cy="44608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5139" tIns="49472" rIns="95139" bIns="49472" numCol="1" anchor="b" anchorCtr="0" compatLnSpc="1">
            <a:prstTxWarp prst="textNoShape">
              <a:avLst/>
            </a:prstTxWarp>
          </a:bodyPr>
          <a:lstStyle>
            <a:lvl1pPr algn="r" defTabSz="482600">
              <a:lnSpc>
                <a:spcPct val="100000"/>
              </a:lnSpc>
              <a:buClr>
                <a:srgbClr val="000000"/>
              </a:buClr>
              <a:buSzPct val="100000"/>
              <a:buFont typeface="Arial" charset="0"/>
              <a:buNone/>
              <a:tabLst>
                <a:tab pos="0" algn="l"/>
                <a:tab pos="482600" algn="l"/>
                <a:tab pos="966788" algn="l"/>
                <a:tab pos="1449388" algn="l"/>
                <a:tab pos="1933575" algn="l"/>
                <a:tab pos="2416175" algn="l"/>
                <a:tab pos="2900363" algn="l"/>
                <a:tab pos="3382963" algn="l"/>
                <a:tab pos="3867150" algn="l"/>
                <a:tab pos="4349750" algn="l"/>
                <a:tab pos="4832350" algn="l"/>
                <a:tab pos="5316538" algn="l"/>
                <a:tab pos="5799138" algn="l"/>
                <a:tab pos="6283325" algn="l"/>
                <a:tab pos="6765925" algn="l"/>
                <a:tab pos="7250113" algn="l"/>
                <a:tab pos="7732713" algn="l"/>
                <a:tab pos="8216900" algn="l"/>
                <a:tab pos="8699500" algn="l"/>
                <a:tab pos="9182100" algn="l"/>
                <a:tab pos="9666288" algn="l"/>
              </a:tabLst>
              <a:defRPr sz="1300">
                <a:solidFill>
                  <a:srgbClr val="000000"/>
                </a:solidFill>
                <a:cs typeface="+mn-cs"/>
              </a:defRPr>
            </a:lvl1pPr>
          </a:lstStyle>
          <a:p>
            <a:pPr>
              <a:defRPr/>
            </a:pPr>
            <a:fld id="{4C8AA8BB-99E7-4648-BB08-A261E9BEDA3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9377595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1pPr>
    <a:lvl2pPr marL="742950" indent="-28575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2pPr>
    <a:lvl3pPr marL="11430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3pPr>
    <a:lvl4pPr marL="16002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4pPr>
    <a:lvl5pPr marL="20574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4C8AA8BB-99E7-4648-BB08-A261E9BEDA34}" type="slidenum">
              <a:rPr lang="en-GB" smtClean="0"/>
              <a:pPr>
                <a:defRPr/>
              </a:pPr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088136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5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A6EAF6FC-52F6-46F8-9717-40FF07DA8C6A}" type="slidenum">
              <a:rPr lang="en-GB"/>
              <a:pPr/>
              <a:t>46</a:t>
            </a:fld>
            <a:endParaRPr lang="en-GB"/>
          </a:p>
        </p:txBody>
      </p:sp>
      <p:sp>
        <p:nvSpPr>
          <p:cNvPr id="112641" name="Text Box 1"/>
          <p:cNvSpPr txBox="1">
            <a:spLocks noChangeArrowheads="1"/>
          </p:cNvSpPr>
          <p:nvPr/>
        </p:nvSpPr>
        <p:spPr bwMode="auto">
          <a:xfrm>
            <a:off x="1219200" y="720725"/>
            <a:ext cx="4876800" cy="360045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2642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731838" y="4560888"/>
            <a:ext cx="5821362" cy="4316412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889705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4C8AA8BB-99E7-4648-BB08-A261E9BEDA34}" type="slidenum">
              <a:rPr lang="en-GB" smtClean="0"/>
              <a:pPr>
                <a:defRPr/>
              </a:pPr>
              <a:t>50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1374166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4C8AA8BB-99E7-4648-BB08-A261E9BEDA34}" type="slidenum">
              <a:rPr lang="en-GB" smtClean="0"/>
              <a:pPr>
                <a:defRPr/>
              </a:pPr>
              <a:t>51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3298332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5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1969D802-9303-4B9D-93E7-CBB9CB72E1B0}" type="slidenum">
              <a:rPr lang="en-GB"/>
              <a:pPr/>
              <a:t>4</a:t>
            </a:fld>
            <a:endParaRPr lang="en-GB"/>
          </a:p>
        </p:txBody>
      </p:sp>
      <p:sp>
        <p:nvSpPr>
          <p:cNvPr id="109569" name="Text Box 1"/>
          <p:cNvSpPr txBox="1">
            <a:spLocks noChangeArrowheads="1"/>
          </p:cNvSpPr>
          <p:nvPr/>
        </p:nvSpPr>
        <p:spPr bwMode="auto">
          <a:xfrm>
            <a:off x="1219200" y="720725"/>
            <a:ext cx="4876800" cy="360045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9570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731838" y="4560888"/>
            <a:ext cx="5821362" cy="4316412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603313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5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00040023-EE75-4567-A7EB-CAA78EBBD6BF}" type="slidenum">
              <a:rPr lang="en-GB"/>
              <a:pPr/>
              <a:t>5</a:t>
            </a:fld>
            <a:endParaRPr lang="en-GB"/>
          </a:p>
        </p:txBody>
      </p:sp>
      <p:sp>
        <p:nvSpPr>
          <p:cNvPr id="101377" name="Text Box 1"/>
          <p:cNvSpPr txBox="1">
            <a:spLocks noChangeArrowheads="1"/>
          </p:cNvSpPr>
          <p:nvPr/>
        </p:nvSpPr>
        <p:spPr bwMode="auto">
          <a:xfrm>
            <a:off x="1219200" y="720725"/>
            <a:ext cx="4876800" cy="360045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1378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731838" y="4560888"/>
            <a:ext cx="5821362" cy="4316412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717279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5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591B0E2D-57F6-40F3-95CB-47DFB58B0280}" type="slidenum">
              <a:rPr lang="en-GB"/>
              <a:pPr/>
              <a:t>19</a:t>
            </a:fld>
            <a:endParaRPr lang="en-GB"/>
          </a:p>
        </p:txBody>
      </p:sp>
      <p:sp>
        <p:nvSpPr>
          <p:cNvPr id="231426" name="Text Box 2"/>
          <p:cNvSpPr txBox="1">
            <a:spLocks noChangeArrowheads="1"/>
          </p:cNvSpPr>
          <p:nvPr/>
        </p:nvSpPr>
        <p:spPr bwMode="auto">
          <a:xfrm>
            <a:off x="1219200" y="720725"/>
            <a:ext cx="4876800" cy="360045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31427" name="Rectangle 3"/>
          <p:cNvSpPr txBox="1">
            <a:spLocks noGrp="1" noChangeArrowheads="1"/>
          </p:cNvSpPr>
          <p:nvPr>
            <p:ph type="body"/>
          </p:nvPr>
        </p:nvSpPr>
        <p:spPr>
          <a:noFill/>
          <a:ln/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023678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5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86B64143-522B-4618-9A81-52BFBA94BD2E}" type="slidenum">
              <a:rPr lang="en-GB"/>
              <a:pPr/>
              <a:t>20</a:t>
            </a:fld>
            <a:endParaRPr lang="en-GB"/>
          </a:p>
        </p:txBody>
      </p:sp>
      <p:sp>
        <p:nvSpPr>
          <p:cNvPr id="233474" name="Text Box 2"/>
          <p:cNvSpPr txBox="1">
            <a:spLocks noChangeArrowheads="1"/>
          </p:cNvSpPr>
          <p:nvPr/>
        </p:nvSpPr>
        <p:spPr bwMode="auto">
          <a:xfrm>
            <a:off x="1219200" y="720725"/>
            <a:ext cx="4876800" cy="360045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33475" name="Rectangle 3"/>
          <p:cNvSpPr txBox="1">
            <a:spLocks noGrp="1" noChangeArrowheads="1"/>
          </p:cNvSpPr>
          <p:nvPr>
            <p:ph type="body"/>
          </p:nvPr>
        </p:nvSpPr>
        <p:spPr>
          <a:xfrm>
            <a:off x="731838" y="4560888"/>
            <a:ext cx="5829300" cy="4319587"/>
          </a:xfrm>
          <a:noFill/>
          <a:ln/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750570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7B14A8E2-171E-4309-974E-417F3444746A}" type="slidenum">
              <a:rPr lang="en-GB" smtClean="0"/>
              <a:pPr/>
              <a:t>26</a:t>
            </a:fld>
            <a:endParaRPr lang="en-GB" smtClean="0"/>
          </a:p>
        </p:txBody>
      </p:sp>
      <p:sp>
        <p:nvSpPr>
          <p:cNvPr id="47107" name="Text Box 2"/>
          <p:cNvSpPr txBox="1">
            <a:spLocks noChangeArrowheads="1"/>
          </p:cNvSpPr>
          <p:nvPr/>
        </p:nvSpPr>
        <p:spPr bwMode="auto">
          <a:xfrm>
            <a:off x="1219200" y="720725"/>
            <a:ext cx="4876800" cy="360045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lnSpc>
                <a:spcPct val="27000"/>
              </a:lnSpc>
              <a:buClr>
                <a:srgbClr val="000000"/>
              </a:buClr>
              <a:buSzPct val="100000"/>
              <a:buFont typeface="Arial" charset="0"/>
              <a:buNone/>
            </a:pPr>
            <a:endParaRPr lang="en-US"/>
          </a:p>
        </p:txBody>
      </p:sp>
      <p:sp>
        <p:nvSpPr>
          <p:cNvPr id="47108" name="Rectangle 3"/>
          <p:cNvSpPr>
            <a:spLocks noGrp="1" noChangeArrowheads="1"/>
          </p:cNvSpPr>
          <p:nvPr>
            <p:ph type="body"/>
          </p:nvPr>
        </p:nvSpPr>
        <p:spPr>
          <a:xfrm>
            <a:off x="731838" y="4560888"/>
            <a:ext cx="5819775" cy="4313237"/>
          </a:xfrm>
          <a:noFill/>
          <a:ln/>
        </p:spPr>
        <p:txBody>
          <a:bodyPr wrap="none" anchor="ctr"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69686160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4C8AA8BB-99E7-4648-BB08-A261E9BEDA34}" type="slidenum">
              <a:rPr lang="en-GB" smtClean="0"/>
              <a:pPr>
                <a:defRPr/>
              </a:pPr>
              <a:t>32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4888306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1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D0E3845C-0E4A-4448-9CFA-EC6B4FEBE48E}" type="slidenum">
              <a:rPr lang="en-GB"/>
              <a:pPr/>
              <a:t>33</a:t>
            </a:fld>
            <a:endParaRPr lang="en-GB"/>
          </a:p>
        </p:txBody>
      </p:sp>
      <p:sp>
        <p:nvSpPr>
          <p:cNvPr id="64513" name="Text Box 1"/>
          <p:cNvSpPr txBox="1">
            <a:spLocks noChangeArrowheads="1"/>
          </p:cNvSpPr>
          <p:nvPr/>
        </p:nvSpPr>
        <p:spPr bwMode="auto">
          <a:xfrm>
            <a:off x="1219200" y="720725"/>
            <a:ext cx="4876800" cy="360045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4514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731838" y="4560888"/>
            <a:ext cx="5829300" cy="4319587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048452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4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91F5591D-5606-4F61-B643-7EFA780F04AD}" type="slidenum">
              <a:rPr lang="en-GB"/>
              <a:pPr/>
              <a:t>44</a:t>
            </a:fld>
            <a:endParaRPr lang="en-GB"/>
          </a:p>
        </p:txBody>
      </p:sp>
      <p:sp>
        <p:nvSpPr>
          <p:cNvPr id="608258" name="Text Box 2"/>
          <p:cNvSpPr txBox="1">
            <a:spLocks noChangeArrowheads="1"/>
          </p:cNvSpPr>
          <p:nvPr/>
        </p:nvSpPr>
        <p:spPr bwMode="auto">
          <a:xfrm>
            <a:off x="1219200" y="720725"/>
            <a:ext cx="4876800" cy="360045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08259" name="Rectangle 3"/>
          <p:cNvSpPr txBox="1">
            <a:spLocks noGrp="1" noChangeArrowheads="1"/>
          </p:cNvSpPr>
          <p:nvPr>
            <p:ph type="body"/>
          </p:nvPr>
        </p:nvSpPr>
        <p:spPr>
          <a:xfrm>
            <a:off x="731838" y="4560888"/>
            <a:ext cx="5819775" cy="4313237"/>
          </a:xfrm>
          <a:noFill/>
          <a:ln/>
        </p:spPr>
        <p:txBody>
          <a:bodyPr wrap="none" lIns="96647" tIns="48324" rIns="96647" bIns="48324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4856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ftr" idx="10"/>
          </p:nvPr>
        </p:nvSpPr>
        <p:spPr>
          <a:xfrm>
            <a:off x="3124200" y="6400800"/>
            <a:ext cx="2863850" cy="460375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dirty="0" smtClean="0"/>
              <a:t>NS-3 Introduction</a:t>
            </a:r>
          </a:p>
          <a:p>
            <a:pPr>
              <a:defRPr/>
            </a:pPr>
            <a:r>
              <a:rPr lang="en-GB" dirty="0" smtClean="0"/>
              <a:t>July 2014</a:t>
            </a:r>
            <a:endParaRPr lang="en-GB" dirty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idx="11"/>
          </p:nvPr>
        </p:nvSpPr>
        <p:spPr>
          <a:xfrm>
            <a:off x="6965950" y="6397625"/>
            <a:ext cx="2101850" cy="460375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876A40-0CF7-4B5A-83B4-BBCDAFBC725B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197850" cy="855662"/>
          </a:xfrm>
        </p:spPr>
        <p:txBody>
          <a:bodyPr/>
          <a:lstStyle>
            <a:lvl1pPr>
              <a:defRPr>
                <a:solidFill>
                  <a:schemeClr val="accent6">
                    <a:lumMod val="50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ftr" idx="10"/>
          </p:nvPr>
        </p:nvSpPr>
        <p:spPr>
          <a:xfrm>
            <a:off x="3124200" y="6397625"/>
            <a:ext cx="2863850" cy="460375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dirty="0" smtClean="0"/>
              <a:t>NS-3 Introduction</a:t>
            </a:r>
          </a:p>
          <a:p>
            <a:pPr>
              <a:defRPr/>
            </a:pPr>
            <a:r>
              <a:rPr lang="en-GB" dirty="0" smtClean="0"/>
              <a:t>July 2014</a:t>
            </a:r>
            <a:endParaRPr lang="en-GB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idx="11"/>
          </p:nvPr>
        </p:nvSpPr>
        <p:spPr>
          <a:xfrm>
            <a:off x="6889750" y="6397625"/>
            <a:ext cx="2101850" cy="460375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842161-B637-446D-9919-7C3A5524E6A7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197850" cy="85566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 smtClean="0"/>
              <a:t>Click to edit the title text format</a:t>
            </a:r>
          </a:p>
        </p:txBody>
      </p:sp>
      <p:sp>
        <p:nvSpPr>
          <p:cNvPr id="1027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533400" y="1295400"/>
            <a:ext cx="8197850" cy="487203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 smtClean="0"/>
              <a:t>Click to edit the outline text format</a:t>
            </a:r>
          </a:p>
          <a:p>
            <a:pPr lvl="1"/>
            <a:r>
              <a:rPr lang="en-GB" dirty="0" smtClean="0"/>
              <a:t>Second Outline Level</a:t>
            </a:r>
          </a:p>
          <a:p>
            <a:pPr lvl="2"/>
            <a:r>
              <a:rPr lang="en-GB" dirty="0" smtClean="0"/>
              <a:t>Third Outline Level</a:t>
            </a:r>
          </a:p>
          <a:p>
            <a:pPr lvl="3"/>
            <a:r>
              <a:rPr lang="en-GB" dirty="0" smtClean="0"/>
              <a:t>Fourth Outline Level</a:t>
            </a:r>
          </a:p>
          <a:p>
            <a:pPr lvl="4"/>
            <a:r>
              <a:rPr lang="en-GB" dirty="0" smtClean="0"/>
              <a:t>Fifth Outline Level</a:t>
            </a:r>
          </a:p>
          <a:p>
            <a:pPr lvl="4"/>
            <a:r>
              <a:rPr lang="en-GB" dirty="0" smtClean="0"/>
              <a:t>Sixth Outline Level</a:t>
            </a:r>
          </a:p>
          <a:p>
            <a:pPr lvl="4"/>
            <a:r>
              <a:rPr lang="en-GB" dirty="0" smtClean="0"/>
              <a:t>Seventh Outline Level</a:t>
            </a:r>
          </a:p>
          <a:p>
            <a:pPr lvl="4"/>
            <a:r>
              <a:rPr lang="en-GB" dirty="0" smtClean="0"/>
              <a:t>Eighth Outline Level</a:t>
            </a:r>
          </a:p>
          <a:p>
            <a:pPr lvl="4"/>
            <a:r>
              <a:rPr lang="en-GB" dirty="0" smtClean="0"/>
              <a:t>Ninth Outline Level</a:t>
            </a:r>
          </a:p>
        </p:txBody>
      </p:sp>
      <p:sp>
        <p:nvSpPr>
          <p:cNvPr id="2" name="Rectangle 3"/>
          <p:cNvSpPr>
            <a:spLocks noGrp="1" noChangeArrowheads="1"/>
          </p:cNvSpPr>
          <p:nvPr>
            <p:ph type="ftr"/>
          </p:nvPr>
        </p:nvSpPr>
        <p:spPr bwMode="auto">
          <a:xfrm>
            <a:off x="3124200" y="6245225"/>
            <a:ext cx="2863850" cy="4603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algn="ctr">
              <a:lnSpc>
                <a:spcPct val="100000"/>
              </a:lnSpc>
              <a:buClr>
                <a:srgbClr val="000000"/>
              </a:buClr>
              <a:buSzPct val="100000"/>
              <a:buFont typeface="Arial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 b="1">
                <a:solidFill>
                  <a:srgbClr val="000000"/>
                </a:solidFill>
                <a:cs typeface="+mn-cs"/>
              </a:defRPr>
            </a:lvl1pPr>
          </a:lstStyle>
          <a:p>
            <a:pPr>
              <a:defRPr/>
            </a:pPr>
            <a:r>
              <a:rPr lang="en-GB" dirty="0" smtClean="0"/>
              <a:t>NS-3 Introduction</a:t>
            </a:r>
          </a:p>
          <a:p>
            <a:pPr>
              <a:defRPr/>
            </a:pPr>
            <a:r>
              <a:rPr lang="en-GB" dirty="0" smtClean="0"/>
              <a:t>July 2014</a:t>
            </a:r>
            <a:endParaRPr lang="en-GB" dirty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245225"/>
            <a:ext cx="2101850" cy="4603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buClr>
                <a:srgbClr val="000000"/>
              </a:buClr>
              <a:buSzPct val="100000"/>
              <a:buFont typeface="Arial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000000"/>
                </a:solidFill>
                <a:cs typeface="+mn-cs"/>
              </a:defRPr>
            </a:lvl1pPr>
          </a:lstStyle>
          <a:p>
            <a:pPr>
              <a:defRPr/>
            </a:pPr>
            <a:fld id="{97F4F442-ECC2-4426-9D1B-1D6079B1B579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sp>
        <p:nvSpPr>
          <p:cNvPr id="1029" name="Line 5"/>
          <p:cNvSpPr>
            <a:spLocks noChangeShapeType="1"/>
          </p:cNvSpPr>
          <p:nvPr/>
        </p:nvSpPr>
        <p:spPr bwMode="auto">
          <a:xfrm>
            <a:off x="304800" y="1219200"/>
            <a:ext cx="8534400" cy="1588"/>
          </a:xfrm>
          <a:prstGeom prst="line">
            <a:avLst/>
          </a:prstGeom>
          <a:noFill/>
          <a:ln w="38160">
            <a:solidFill>
              <a:srgbClr val="006600"/>
            </a:solidFill>
            <a:miter lim="800000"/>
            <a:headEnd/>
            <a:tailEnd/>
          </a:ln>
          <a:effectLst/>
        </p:spPr>
        <p:txBody>
          <a:bodyPr/>
          <a:lstStyle/>
          <a:p>
            <a:pPr>
              <a:lnSpc>
                <a:spcPct val="27000"/>
              </a:lnSpc>
              <a:buClr>
                <a:srgbClr val="000000"/>
              </a:buClr>
              <a:buSzPct val="100000"/>
              <a:buFont typeface="Arial" charset="0"/>
              <a:buNone/>
              <a:defRPr/>
            </a:pPr>
            <a:endParaRPr lang="en-US">
              <a:cs typeface="+mn-cs"/>
            </a:endParaRPr>
          </a:p>
        </p:txBody>
      </p:sp>
      <p:pic>
        <p:nvPicPr>
          <p:cNvPr id="8" name="Picture 7" descr="ns-3.png"/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152400" y="6204277"/>
            <a:ext cx="1143000" cy="653723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61" r:id="rId2"/>
  </p:sldLayoutIdLst>
  <p:hf sldNum="0" hdr="0"/>
  <p:txStyles>
    <p:titleStyle>
      <a:lvl1pPr algn="l" defTabSz="457200" rtl="0" eaLnBrk="0" fontAlgn="base" hangingPunct="0">
        <a:lnSpc>
          <a:spcPct val="100000"/>
        </a:lnSpc>
        <a:spcBef>
          <a:spcPct val="0"/>
        </a:spcBef>
        <a:spcAft>
          <a:spcPct val="0"/>
        </a:spcAft>
        <a:buClr>
          <a:srgbClr val="6600FF"/>
        </a:buClr>
        <a:buSzPct val="100000"/>
        <a:buFont typeface="Arial" charset="0"/>
        <a:defRPr sz="3200" b="1">
          <a:solidFill>
            <a:srgbClr val="006600"/>
          </a:solidFill>
          <a:latin typeface="+mj-lt"/>
          <a:ea typeface="+mj-ea"/>
          <a:cs typeface="+mj-cs"/>
        </a:defRPr>
      </a:lvl1pPr>
      <a:lvl2pPr algn="l" defTabSz="457200" rtl="0" eaLnBrk="0" fontAlgn="base" hangingPunct="0">
        <a:lnSpc>
          <a:spcPct val="27000"/>
        </a:lnSpc>
        <a:spcBef>
          <a:spcPct val="0"/>
        </a:spcBef>
        <a:spcAft>
          <a:spcPct val="0"/>
        </a:spcAft>
        <a:buClr>
          <a:srgbClr val="6600FF"/>
        </a:buClr>
        <a:buSzPct val="100000"/>
        <a:buFont typeface="Arial" charset="0"/>
        <a:defRPr sz="3200" b="1">
          <a:solidFill>
            <a:srgbClr val="6600FF"/>
          </a:solidFill>
          <a:latin typeface="Arial" charset="0"/>
        </a:defRPr>
      </a:lvl2pPr>
      <a:lvl3pPr algn="l" defTabSz="457200" rtl="0" eaLnBrk="0" fontAlgn="base" hangingPunct="0">
        <a:lnSpc>
          <a:spcPct val="27000"/>
        </a:lnSpc>
        <a:spcBef>
          <a:spcPct val="0"/>
        </a:spcBef>
        <a:spcAft>
          <a:spcPct val="0"/>
        </a:spcAft>
        <a:buClr>
          <a:srgbClr val="6600FF"/>
        </a:buClr>
        <a:buSzPct val="100000"/>
        <a:buFont typeface="Arial" charset="0"/>
        <a:defRPr sz="3200" b="1">
          <a:solidFill>
            <a:srgbClr val="6600FF"/>
          </a:solidFill>
          <a:latin typeface="Arial" charset="0"/>
        </a:defRPr>
      </a:lvl3pPr>
      <a:lvl4pPr algn="l" defTabSz="457200" rtl="0" eaLnBrk="0" fontAlgn="base" hangingPunct="0">
        <a:lnSpc>
          <a:spcPct val="27000"/>
        </a:lnSpc>
        <a:spcBef>
          <a:spcPct val="0"/>
        </a:spcBef>
        <a:spcAft>
          <a:spcPct val="0"/>
        </a:spcAft>
        <a:buClr>
          <a:srgbClr val="6600FF"/>
        </a:buClr>
        <a:buSzPct val="100000"/>
        <a:buFont typeface="Arial" charset="0"/>
        <a:defRPr sz="3200" b="1">
          <a:solidFill>
            <a:srgbClr val="6600FF"/>
          </a:solidFill>
          <a:latin typeface="Arial" charset="0"/>
        </a:defRPr>
      </a:lvl4pPr>
      <a:lvl5pPr algn="l" defTabSz="457200" rtl="0" eaLnBrk="0" fontAlgn="base" hangingPunct="0">
        <a:lnSpc>
          <a:spcPct val="27000"/>
        </a:lnSpc>
        <a:spcBef>
          <a:spcPct val="0"/>
        </a:spcBef>
        <a:spcAft>
          <a:spcPct val="0"/>
        </a:spcAft>
        <a:buClr>
          <a:srgbClr val="6600FF"/>
        </a:buClr>
        <a:buSzPct val="100000"/>
        <a:buFont typeface="Arial" charset="0"/>
        <a:defRPr sz="3200" b="1">
          <a:solidFill>
            <a:srgbClr val="6600FF"/>
          </a:solidFill>
          <a:latin typeface="Arial" charset="0"/>
        </a:defRPr>
      </a:lvl5pPr>
      <a:lvl6pPr marL="457200" algn="l" defTabSz="457200" rtl="0" fontAlgn="base">
        <a:lnSpc>
          <a:spcPct val="27000"/>
        </a:lnSpc>
        <a:spcBef>
          <a:spcPct val="0"/>
        </a:spcBef>
        <a:spcAft>
          <a:spcPct val="0"/>
        </a:spcAft>
        <a:buClr>
          <a:srgbClr val="6600FF"/>
        </a:buClr>
        <a:buSzPct val="100000"/>
        <a:buFont typeface="Arial" charset="0"/>
        <a:defRPr sz="3200" b="1">
          <a:solidFill>
            <a:srgbClr val="6600FF"/>
          </a:solidFill>
          <a:latin typeface="Arial" charset="0"/>
        </a:defRPr>
      </a:lvl6pPr>
      <a:lvl7pPr marL="914400" algn="l" defTabSz="457200" rtl="0" fontAlgn="base">
        <a:lnSpc>
          <a:spcPct val="27000"/>
        </a:lnSpc>
        <a:spcBef>
          <a:spcPct val="0"/>
        </a:spcBef>
        <a:spcAft>
          <a:spcPct val="0"/>
        </a:spcAft>
        <a:buClr>
          <a:srgbClr val="6600FF"/>
        </a:buClr>
        <a:buSzPct val="100000"/>
        <a:buFont typeface="Arial" charset="0"/>
        <a:defRPr sz="3200" b="1">
          <a:solidFill>
            <a:srgbClr val="6600FF"/>
          </a:solidFill>
          <a:latin typeface="Arial" charset="0"/>
        </a:defRPr>
      </a:lvl7pPr>
      <a:lvl8pPr marL="1371600" algn="l" defTabSz="457200" rtl="0" fontAlgn="base">
        <a:lnSpc>
          <a:spcPct val="27000"/>
        </a:lnSpc>
        <a:spcBef>
          <a:spcPct val="0"/>
        </a:spcBef>
        <a:spcAft>
          <a:spcPct val="0"/>
        </a:spcAft>
        <a:buClr>
          <a:srgbClr val="6600FF"/>
        </a:buClr>
        <a:buSzPct val="100000"/>
        <a:buFont typeface="Arial" charset="0"/>
        <a:defRPr sz="3200" b="1">
          <a:solidFill>
            <a:srgbClr val="6600FF"/>
          </a:solidFill>
          <a:latin typeface="Arial" charset="0"/>
        </a:defRPr>
      </a:lvl8pPr>
      <a:lvl9pPr marL="1828800" algn="l" defTabSz="457200" rtl="0" fontAlgn="base">
        <a:lnSpc>
          <a:spcPct val="27000"/>
        </a:lnSpc>
        <a:spcBef>
          <a:spcPct val="0"/>
        </a:spcBef>
        <a:spcAft>
          <a:spcPct val="0"/>
        </a:spcAft>
        <a:buClr>
          <a:srgbClr val="6600FF"/>
        </a:buClr>
        <a:buSzPct val="100000"/>
        <a:buFont typeface="Arial" charset="0"/>
        <a:defRPr sz="3200" b="1">
          <a:solidFill>
            <a:srgbClr val="6600FF"/>
          </a:solidFill>
          <a:latin typeface="Arial" charset="0"/>
        </a:defRPr>
      </a:lvl9pPr>
    </p:titleStyle>
    <p:bodyStyle>
      <a:lvl1pPr marL="311150" indent="-311150" algn="l" defTabSz="457200" rtl="0" eaLnBrk="0" fontAlgn="base" hangingPunct="0">
        <a:lnSpc>
          <a:spcPct val="100000"/>
        </a:lnSpc>
        <a:spcBef>
          <a:spcPts val="800"/>
        </a:spcBef>
        <a:spcAft>
          <a:spcPct val="0"/>
        </a:spcAft>
        <a:buClr>
          <a:srgbClr val="000000"/>
        </a:buClr>
        <a:buSzPct val="100000"/>
        <a:buFont typeface="Arial" charset="0"/>
        <a:buChar char="•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11200" indent="-254000" algn="l" defTabSz="457200" rtl="0" eaLnBrk="0" fontAlgn="base" hangingPunct="0">
        <a:lnSpc>
          <a:spcPct val="100000"/>
        </a:lnSpc>
        <a:spcBef>
          <a:spcPts val="700"/>
        </a:spcBef>
        <a:spcAft>
          <a:spcPct val="0"/>
        </a:spcAft>
        <a:buClr>
          <a:srgbClr val="000000"/>
        </a:buClr>
        <a:buSzPct val="100000"/>
        <a:buFont typeface="Arial" charset="0"/>
        <a:buChar char="–"/>
        <a:defRPr sz="2800">
          <a:solidFill>
            <a:srgbClr val="000000"/>
          </a:solidFill>
          <a:latin typeface="+mn-lt"/>
        </a:defRPr>
      </a:lvl2pPr>
      <a:lvl3pPr marL="1143000" indent="-228600" algn="l" defTabSz="457200" rtl="0" eaLnBrk="0" fontAlgn="base" hangingPunct="0">
        <a:lnSpc>
          <a:spcPct val="100000"/>
        </a:lnSpc>
        <a:spcBef>
          <a:spcPts val="600"/>
        </a:spcBef>
        <a:spcAft>
          <a:spcPct val="0"/>
        </a:spcAft>
        <a:buClr>
          <a:srgbClr val="000000"/>
        </a:buClr>
        <a:buSzPct val="100000"/>
        <a:buFont typeface="Arial" charset="0"/>
        <a:buChar char="•"/>
        <a:defRPr sz="2400">
          <a:solidFill>
            <a:srgbClr val="000000"/>
          </a:solidFill>
          <a:latin typeface="+mn-lt"/>
        </a:defRPr>
      </a:lvl3pPr>
      <a:lvl4pPr marL="1600200" indent="-228600" algn="l" defTabSz="457200" rtl="0" eaLnBrk="0" fontAlgn="base" hangingPunct="0">
        <a:lnSpc>
          <a:spcPct val="100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Arial" charset="0"/>
        <a:buChar char="–"/>
        <a:defRPr sz="2000">
          <a:solidFill>
            <a:srgbClr val="000000"/>
          </a:solidFill>
          <a:latin typeface="+mn-lt"/>
        </a:defRPr>
      </a:lvl4pPr>
      <a:lvl5pPr marL="2057400" indent="-228600" algn="l" defTabSz="457200" rtl="0" eaLnBrk="0" fontAlgn="base" hangingPunct="0">
        <a:lnSpc>
          <a:spcPct val="100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Arial" charset="0"/>
        <a:buChar char="»"/>
        <a:defRPr sz="2000">
          <a:solidFill>
            <a:srgbClr val="000000"/>
          </a:solidFill>
          <a:latin typeface="+mn-lt"/>
        </a:defRPr>
      </a:lvl5pPr>
      <a:lvl6pPr marL="2514600" indent="-228600" algn="l" defTabSz="457200" rtl="0" fontAlgn="base">
        <a:lnSpc>
          <a:spcPct val="27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Arial" charset="0"/>
        <a:buChar char="»"/>
        <a:defRPr sz="2000">
          <a:solidFill>
            <a:srgbClr val="000000"/>
          </a:solidFill>
          <a:latin typeface="+mn-lt"/>
        </a:defRPr>
      </a:lvl6pPr>
      <a:lvl7pPr marL="2971800" indent="-228600" algn="l" defTabSz="457200" rtl="0" fontAlgn="base">
        <a:lnSpc>
          <a:spcPct val="27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Arial" charset="0"/>
        <a:buChar char="»"/>
        <a:defRPr sz="2000">
          <a:solidFill>
            <a:srgbClr val="000000"/>
          </a:solidFill>
          <a:latin typeface="+mn-lt"/>
        </a:defRPr>
      </a:lvl7pPr>
      <a:lvl8pPr marL="3429000" indent="-228600" algn="l" defTabSz="457200" rtl="0" fontAlgn="base">
        <a:lnSpc>
          <a:spcPct val="27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Arial" charset="0"/>
        <a:buChar char="»"/>
        <a:defRPr sz="2000">
          <a:solidFill>
            <a:srgbClr val="000000"/>
          </a:solidFill>
          <a:latin typeface="+mn-lt"/>
        </a:defRPr>
      </a:lvl8pPr>
      <a:lvl9pPr marL="3886200" indent="-228600" algn="l" defTabSz="457200" rtl="0" fontAlgn="base">
        <a:lnSpc>
          <a:spcPct val="27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Arial" charset="0"/>
        <a:buChar char="»"/>
        <a:defRPr sz="2000">
          <a:solidFill>
            <a:srgbClr val="000000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wmf"/><Relationship Id="rId5" Type="http://schemas.openxmlformats.org/officeDocument/2006/relationships/image" Target="../media/image21.png"/><Relationship Id="rId4" Type="http://schemas.openxmlformats.org/officeDocument/2006/relationships/image" Target="../media/image20.png"/><Relationship Id="rId9" Type="http://schemas.openxmlformats.org/officeDocument/2006/relationships/image" Target="../media/image25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jpeg"/><Relationship Id="rId3" Type="http://schemas.openxmlformats.org/officeDocument/2006/relationships/image" Target="../media/image27.png"/><Relationship Id="rId7" Type="http://schemas.openxmlformats.org/officeDocument/2006/relationships/image" Target="../media/image31.pn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0.jpeg"/><Relationship Id="rId5" Type="http://schemas.openxmlformats.org/officeDocument/2006/relationships/image" Target="../media/image29.png"/><Relationship Id="rId10" Type="http://schemas.openxmlformats.org/officeDocument/2006/relationships/image" Target="../media/image34.png"/><Relationship Id="rId4" Type="http://schemas.openxmlformats.org/officeDocument/2006/relationships/image" Target="../media/image28.jpeg"/><Relationship Id="rId9" Type="http://schemas.openxmlformats.org/officeDocument/2006/relationships/image" Target="../media/image33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snam.org/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://www.nsnam.org/docs/tutorial/tutorial.html" TargetMode="Externa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335338"/>
            <a:ext cx="8197850" cy="855662"/>
          </a:xfrm>
        </p:spPr>
        <p:txBody>
          <a:bodyPr/>
          <a:lstStyle/>
          <a:p>
            <a:pPr algn="ctr"/>
            <a:r>
              <a:rPr lang="en-US" dirty="0" smtClean="0"/>
              <a:t>ns-3 Introduction</a:t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sz="2400" dirty="0" smtClean="0">
                <a:solidFill>
                  <a:schemeClr val="tx1"/>
                </a:solidFill>
              </a:rPr>
              <a:t>Tom Henderson (University of Washington)</a:t>
            </a:r>
            <a:br>
              <a:rPr lang="en-US" sz="2400" dirty="0" smtClean="0">
                <a:solidFill>
                  <a:schemeClr val="tx1"/>
                </a:solidFill>
              </a:rPr>
            </a:br>
            <a:r>
              <a:rPr lang="en-US" sz="2400" dirty="0">
                <a:solidFill>
                  <a:schemeClr val="tx1"/>
                </a:solidFill>
              </a:rPr>
              <a:t/>
            </a:r>
            <a:br>
              <a:rPr lang="en-US" sz="2400" dirty="0">
                <a:solidFill>
                  <a:schemeClr val="tx1"/>
                </a:solidFill>
              </a:rPr>
            </a:br>
            <a:r>
              <a:rPr lang="en-US" sz="2400" dirty="0" smtClean="0">
                <a:solidFill>
                  <a:schemeClr val="tx1"/>
                </a:solidFill>
              </a:rPr>
              <a:t>July 2014</a:t>
            </a:r>
            <a:endParaRPr lang="en-US" sz="2400" dirty="0">
              <a:solidFill>
                <a:schemeClr val="tx1"/>
              </a:solidFill>
            </a:endParaRP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505200" y="152400"/>
            <a:ext cx="2133600" cy="12202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914880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Python bindings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ns-3 uses a program called </a:t>
            </a:r>
            <a:r>
              <a:rPr lang="en-US" dirty="0" err="1" smtClean="0"/>
              <a:t>PyBindGen</a:t>
            </a:r>
            <a:r>
              <a:rPr lang="en-US" dirty="0" smtClean="0"/>
              <a:t> to generate Python bindings for all libraries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6" name="Folded Corner 5"/>
          <p:cNvSpPr/>
          <p:nvPr/>
        </p:nvSpPr>
        <p:spPr bwMode="auto">
          <a:xfrm>
            <a:off x="533400" y="2895600"/>
            <a:ext cx="1295400" cy="1981200"/>
          </a:xfrm>
          <a:prstGeom prst="foldedCorner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1">
              <a:lnSpc>
                <a:spcPct val="2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rPr>
              <a:t>v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93594" y="3563034"/>
            <a:ext cx="9669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C++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header 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8" name="Right Arrow 7"/>
          <p:cNvSpPr/>
          <p:nvPr/>
        </p:nvSpPr>
        <p:spPr bwMode="auto">
          <a:xfrm>
            <a:off x="1988994" y="3563034"/>
            <a:ext cx="609600" cy="399366"/>
          </a:xfrm>
          <a:prstGeom prst="rightArrow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1">
              <a:lnSpc>
                <a:spcPct val="2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9" name="Folded Corner 8"/>
          <p:cNvSpPr/>
          <p:nvPr/>
        </p:nvSpPr>
        <p:spPr bwMode="auto">
          <a:xfrm>
            <a:off x="2773075" y="2895599"/>
            <a:ext cx="1295400" cy="1981200"/>
          </a:xfrm>
          <a:prstGeom prst="foldedCorner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1">
              <a:lnSpc>
                <a:spcPct val="2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rPr>
              <a:t>v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933269" y="3439551"/>
            <a:ext cx="146706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Intermediate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Python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program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1" name="Folded Corner 10"/>
          <p:cNvSpPr/>
          <p:nvPr/>
        </p:nvSpPr>
        <p:spPr bwMode="auto">
          <a:xfrm>
            <a:off x="5012750" y="2895599"/>
            <a:ext cx="1295400" cy="1981200"/>
          </a:xfrm>
          <a:prstGeom prst="foldedCorner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1">
              <a:lnSpc>
                <a:spcPct val="2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rPr>
              <a:t>v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172944" y="3439551"/>
            <a:ext cx="104387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C++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bindings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code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3" name="Right Arrow 12"/>
          <p:cNvSpPr/>
          <p:nvPr/>
        </p:nvSpPr>
        <p:spPr bwMode="auto">
          <a:xfrm>
            <a:off x="4241225" y="3686516"/>
            <a:ext cx="609600" cy="399366"/>
          </a:xfrm>
          <a:prstGeom prst="rightArrow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1">
              <a:lnSpc>
                <a:spcPct val="2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14" name="Right Arrow 13"/>
          <p:cNvSpPr/>
          <p:nvPr/>
        </p:nvSpPr>
        <p:spPr bwMode="auto">
          <a:xfrm>
            <a:off x="6484366" y="3686516"/>
            <a:ext cx="609600" cy="399366"/>
          </a:xfrm>
          <a:prstGeom prst="rightArrow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1">
              <a:lnSpc>
                <a:spcPct val="2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15" name="Folded Corner 14"/>
          <p:cNvSpPr/>
          <p:nvPr/>
        </p:nvSpPr>
        <p:spPr bwMode="auto">
          <a:xfrm>
            <a:off x="7094357" y="2895599"/>
            <a:ext cx="1295400" cy="1981200"/>
          </a:xfrm>
          <a:prstGeom prst="foldedCorner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1">
              <a:lnSpc>
                <a:spcPct val="2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rPr>
              <a:t>v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7254551" y="3439551"/>
            <a:ext cx="94128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Python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module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18" name="Straight Arrow Connector 17"/>
          <p:cNvCxnSpPr/>
          <p:nvPr/>
        </p:nvCxnSpPr>
        <p:spPr bwMode="auto">
          <a:xfrm flipV="1">
            <a:off x="2209800" y="4085882"/>
            <a:ext cx="0" cy="1476718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9" name="TextBox 18"/>
          <p:cNvSpPr txBox="1"/>
          <p:nvPr/>
        </p:nvSpPr>
        <p:spPr>
          <a:xfrm>
            <a:off x="1604675" y="5609986"/>
            <a:ext cx="13003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(</a:t>
            </a:r>
            <a:r>
              <a:rPr lang="en-US" dirty="0" err="1" smtClean="0">
                <a:solidFill>
                  <a:schemeClr val="tx1"/>
                </a:solidFill>
              </a:rPr>
              <a:t>py</a:t>
            </a:r>
            <a:r>
              <a:rPr lang="en-US" dirty="0" smtClean="0">
                <a:solidFill>
                  <a:schemeClr val="tx1"/>
                </a:solidFill>
              </a:rPr>
              <a:t>)</a:t>
            </a:r>
            <a:r>
              <a:rPr lang="en-US" dirty="0" err="1" smtClean="0">
                <a:solidFill>
                  <a:schemeClr val="tx1"/>
                </a:solidFill>
              </a:rPr>
              <a:t>gccxml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20" name="Straight Arrow Connector 19"/>
          <p:cNvCxnSpPr/>
          <p:nvPr/>
        </p:nvCxnSpPr>
        <p:spPr bwMode="auto">
          <a:xfrm flipV="1">
            <a:off x="4517787" y="4039716"/>
            <a:ext cx="0" cy="1476718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21" name="TextBox 20"/>
          <p:cNvSpPr txBox="1"/>
          <p:nvPr/>
        </p:nvSpPr>
        <p:spPr>
          <a:xfrm>
            <a:off x="3956499" y="5609986"/>
            <a:ext cx="13516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solidFill>
                  <a:schemeClr val="tx1"/>
                </a:solidFill>
              </a:rPr>
              <a:t>PyBindGen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22" name="Straight Arrow Connector 21"/>
          <p:cNvCxnSpPr/>
          <p:nvPr/>
        </p:nvCxnSpPr>
        <p:spPr bwMode="auto">
          <a:xfrm flipV="1">
            <a:off x="6766995" y="4092682"/>
            <a:ext cx="0" cy="1476718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23" name="TextBox 22"/>
          <p:cNvSpPr txBox="1"/>
          <p:nvPr/>
        </p:nvSpPr>
        <p:spPr>
          <a:xfrm>
            <a:off x="6205707" y="5662952"/>
            <a:ext cx="15568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C++ compiler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4" name="Footer Placeholder 3"/>
          <p:cNvSpPr>
            <a:spLocks noGrp="1"/>
          </p:cNvSpPr>
          <p:nvPr>
            <p:ph type="ftr" idx="10"/>
          </p:nvPr>
        </p:nvSpPr>
        <p:spPr>
          <a:xfrm>
            <a:off x="3124200" y="6400800"/>
            <a:ext cx="2863850" cy="460375"/>
          </a:xfrm>
        </p:spPr>
        <p:txBody>
          <a:bodyPr/>
          <a:lstStyle/>
          <a:p>
            <a:pPr>
              <a:defRPr/>
            </a:pPr>
            <a:r>
              <a:rPr lang="en-GB" dirty="0" smtClean="0"/>
              <a:t>NS-3 Introduction</a:t>
            </a:r>
          </a:p>
          <a:p>
            <a:pPr>
              <a:defRPr/>
            </a:pPr>
            <a:r>
              <a:rPr lang="en-GB" dirty="0" smtClean="0"/>
              <a:t>July 2014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4682393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Agenda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1800"/>
              </a:spcBef>
            </a:pPr>
            <a:r>
              <a:rPr lang="en-US" smtClean="0"/>
              <a:t>ns-3 project overview</a:t>
            </a:r>
          </a:p>
          <a:p>
            <a:pPr lvl="1">
              <a:spcBef>
                <a:spcPts val="1800"/>
              </a:spcBef>
            </a:pPr>
            <a:r>
              <a:rPr lang="en-US" smtClean="0">
                <a:solidFill>
                  <a:schemeClr val="bg1">
                    <a:lumMod val="65000"/>
                  </a:schemeClr>
                </a:solidFill>
              </a:rPr>
              <a:t>What is ns-3?</a:t>
            </a:r>
          </a:p>
          <a:p>
            <a:pPr lvl="1">
              <a:spcBef>
                <a:spcPts val="1800"/>
              </a:spcBef>
            </a:pPr>
            <a:r>
              <a:rPr lang="en-US" smtClean="0"/>
              <a:t>Why use ns-3?</a:t>
            </a:r>
          </a:p>
          <a:p>
            <a:pPr lvl="1">
              <a:spcBef>
                <a:spcPts val="1800"/>
              </a:spcBef>
            </a:pPr>
            <a:r>
              <a:rPr lang="en-US" smtClean="0">
                <a:solidFill>
                  <a:schemeClr val="bg1">
                    <a:lumMod val="65000"/>
                  </a:schemeClr>
                </a:solidFill>
              </a:rPr>
              <a:t>Project organization</a:t>
            </a:r>
          </a:p>
          <a:p>
            <a:pPr lvl="1">
              <a:spcBef>
                <a:spcPts val="1800"/>
              </a:spcBef>
            </a:pPr>
            <a:r>
              <a:rPr lang="en-US" smtClean="0">
                <a:solidFill>
                  <a:schemeClr val="bg1">
                    <a:lumMod val="65000"/>
                  </a:schemeClr>
                </a:solidFill>
              </a:rPr>
              <a:t>Relationship to ns-2</a:t>
            </a:r>
          </a:p>
          <a:p>
            <a:pPr lvl="1">
              <a:spcBef>
                <a:spcPts val="1800"/>
              </a:spcBef>
            </a:pPr>
            <a:r>
              <a:rPr lang="en-US" smtClean="0">
                <a:solidFill>
                  <a:schemeClr val="bg1">
                    <a:lumMod val="65000"/>
                  </a:schemeClr>
                </a:solidFill>
              </a:rPr>
              <a:t>Future directions</a:t>
            </a:r>
          </a:p>
          <a:p>
            <a:pPr>
              <a:spcBef>
                <a:spcPts val="1800"/>
              </a:spcBef>
            </a:pPr>
            <a:r>
              <a:rPr lang="en-US" smtClean="0">
                <a:solidFill>
                  <a:schemeClr val="bg1">
                    <a:lumMod val="65000"/>
                  </a:schemeClr>
                </a:solidFill>
              </a:rPr>
              <a:t>Getting started with ns-3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>
          <a:noFill/>
        </p:spPr>
        <p:txBody>
          <a:bodyPr/>
          <a:lstStyle/>
          <a:p>
            <a:fld id="{FFC6B60B-2CC9-4460-A963-BD67CE206717}" type="slidenum">
              <a:rPr lang="en-GB" smtClean="0"/>
              <a:pPr/>
              <a:t>11</a:t>
            </a:fld>
            <a:endParaRPr lang="en-GB" dirty="0" smtClean="0"/>
          </a:p>
        </p:txBody>
      </p:sp>
      <p:sp>
        <p:nvSpPr>
          <p:cNvPr id="6" name="Footer Placeholder 3"/>
          <p:cNvSpPr>
            <a:spLocks noGrp="1"/>
          </p:cNvSpPr>
          <p:nvPr>
            <p:ph type="ftr" idx="10"/>
          </p:nvPr>
        </p:nvSpPr>
        <p:spPr>
          <a:xfrm>
            <a:off x="3124200" y="6400800"/>
            <a:ext cx="2863850" cy="460375"/>
          </a:xfrm>
        </p:spPr>
        <p:txBody>
          <a:bodyPr/>
          <a:lstStyle/>
          <a:p>
            <a:pPr>
              <a:defRPr/>
            </a:pPr>
            <a:r>
              <a:rPr lang="en-GB" dirty="0" smtClean="0"/>
              <a:t>NS-3 Introduction</a:t>
            </a:r>
          </a:p>
          <a:p>
            <a:pPr>
              <a:defRPr/>
            </a:pPr>
            <a:r>
              <a:rPr lang="en-GB" dirty="0" smtClean="0"/>
              <a:t>July 2014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Why use ns-3?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You want to study </a:t>
            </a:r>
            <a:r>
              <a:rPr lang="en-US" i="1" dirty="0" smtClean="0"/>
              <a:t>network performance</a:t>
            </a:r>
            <a:r>
              <a:rPr lang="en-US" dirty="0" smtClean="0"/>
              <a:t> or </a:t>
            </a:r>
            <a:r>
              <a:rPr lang="en-US" i="1" dirty="0" smtClean="0"/>
              <a:t>protocol operation</a:t>
            </a:r>
            <a:r>
              <a:rPr lang="en-US" dirty="0" smtClean="0"/>
              <a:t> in a </a:t>
            </a:r>
            <a:r>
              <a:rPr lang="en-US" i="1" dirty="0" smtClean="0"/>
              <a:t>controllable</a:t>
            </a:r>
            <a:r>
              <a:rPr lang="en-US" dirty="0" smtClean="0"/>
              <a:t> or </a:t>
            </a:r>
            <a:r>
              <a:rPr lang="en-US" i="1" dirty="0" smtClean="0"/>
              <a:t>scalable</a:t>
            </a:r>
            <a:r>
              <a:rPr lang="en-US" dirty="0" smtClean="0"/>
              <a:t> environment</a:t>
            </a:r>
          </a:p>
          <a:p>
            <a:r>
              <a:rPr lang="en-US" dirty="0" smtClean="0"/>
              <a:t>You are comfortable writing C++ or Python code, and combining ns-3 with other code</a:t>
            </a:r>
          </a:p>
          <a:p>
            <a:r>
              <a:rPr lang="en-US" dirty="0" smtClean="0"/>
              <a:t>You like the idea of working on an active open source project</a:t>
            </a:r>
          </a:p>
          <a:p>
            <a:r>
              <a:rPr lang="en-US" dirty="0" smtClean="0"/>
              <a:t>ns-3 has the models you are looking for</a:t>
            </a:r>
          </a:p>
          <a:p>
            <a:pPr lvl="1"/>
            <a:r>
              <a:rPr lang="en-US" dirty="0" smtClean="0"/>
              <a:t>or you can provide/integrate what is lacking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idx="10"/>
          </p:nvPr>
        </p:nvSpPr>
        <p:spPr>
          <a:xfrm>
            <a:off x="3124200" y="6400800"/>
            <a:ext cx="2863850" cy="460375"/>
          </a:xfrm>
        </p:spPr>
        <p:txBody>
          <a:bodyPr/>
          <a:lstStyle/>
          <a:p>
            <a:pPr>
              <a:defRPr/>
            </a:pPr>
            <a:r>
              <a:rPr lang="en-GB" dirty="0" smtClean="0"/>
              <a:t>NS-3 Introduction</a:t>
            </a:r>
          </a:p>
          <a:p>
            <a:pPr>
              <a:defRPr/>
            </a:pPr>
            <a:r>
              <a:rPr lang="en-GB" dirty="0" smtClean="0"/>
              <a:t>July 2014</a:t>
            </a:r>
            <a:endParaRPr lang="en-GB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What have people done with ns-3?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/>
              <a:t>~750 publications to date</a:t>
            </a:r>
          </a:p>
          <a:p>
            <a:pPr lvl="1"/>
            <a:r>
              <a:rPr lang="en-US" sz="2400" dirty="0" smtClean="0"/>
              <a:t>search of 'ns-3 simulator' on IEEE and ACM digital libraries</a:t>
            </a:r>
            <a:endParaRPr lang="en-US" sz="2400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idx="11"/>
          </p:nvPr>
        </p:nvSpPr>
        <p:spPr>
          <a:prstGeom prst="rect">
            <a:avLst/>
          </a:prstGeom>
        </p:spPr>
        <p:txBody>
          <a:bodyPr/>
          <a:lstStyle/>
          <a:p>
            <a:fld id="{9135CAE9-A8F5-405E-A612-4F49780107C2}" type="slidenum">
              <a:rPr lang="en-GB"/>
              <a:pPr/>
              <a:t>13</a:t>
            </a:fld>
            <a:endParaRPr lang="en-GB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2667000"/>
            <a:ext cx="2438562" cy="32670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89020" y="2667000"/>
            <a:ext cx="2442320" cy="3276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19799" y="2667000"/>
            <a:ext cx="2528775" cy="3276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10" name="Footer Placeholder 3"/>
          <p:cNvSpPr>
            <a:spLocks noGrp="1"/>
          </p:cNvSpPr>
          <p:nvPr>
            <p:ph type="ftr" idx="10"/>
          </p:nvPr>
        </p:nvSpPr>
        <p:spPr>
          <a:xfrm>
            <a:off x="3124200" y="6400800"/>
            <a:ext cx="2863850" cy="460375"/>
          </a:xfrm>
        </p:spPr>
        <p:txBody>
          <a:bodyPr/>
          <a:lstStyle/>
          <a:p>
            <a:pPr>
              <a:defRPr/>
            </a:pPr>
            <a:r>
              <a:rPr lang="en-GB" dirty="0" smtClean="0"/>
              <a:t>NS-3 Introduction</a:t>
            </a:r>
          </a:p>
          <a:p>
            <a:pPr>
              <a:defRPr/>
            </a:pPr>
            <a:r>
              <a:rPr lang="en-GB" dirty="0" smtClean="0"/>
              <a:t>July 2014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Examples of recent publications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223962"/>
            <a:ext cx="8197850" cy="4872038"/>
          </a:xfrm>
        </p:spPr>
        <p:txBody>
          <a:bodyPr/>
          <a:lstStyle/>
          <a:p>
            <a:pPr>
              <a:buSzPct val="45000"/>
              <a:buFont typeface="StarSymbol"/>
              <a:buChar char=""/>
            </a:pPr>
            <a:r>
              <a:rPr lang="en-US" sz="1800" dirty="0"/>
              <a:t>L. </a:t>
            </a:r>
            <a:r>
              <a:rPr lang="en-US" sz="1800" dirty="0" err="1"/>
              <a:t>Salameh</a:t>
            </a:r>
            <a:r>
              <a:rPr lang="en-US" sz="1800" dirty="0"/>
              <a:t> et al., "HACK:  Hierarchical ACKs for Efficient Wireless Medium Utilization," </a:t>
            </a:r>
            <a:r>
              <a:rPr lang="en-US" sz="1800" i="1" dirty="0"/>
              <a:t>Proceedings of 2014 </a:t>
            </a:r>
            <a:r>
              <a:rPr lang="en-US" sz="1800" i="1" dirty="0" err="1"/>
              <a:t>Usenix</a:t>
            </a:r>
            <a:r>
              <a:rPr lang="en-US" sz="1800" i="1" dirty="0"/>
              <a:t> Annual Technical Conference </a:t>
            </a:r>
            <a:r>
              <a:rPr lang="en-US" sz="1800" dirty="0"/>
              <a:t>(best paper award winner), June 2014.</a:t>
            </a:r>
          </a:p>
          <a:p>
            <a:pPr>
              <a:buSzPct val="45000"/>
              <a:buFont typeface="StarSymbol"/>
              <a:buChar char=""/>
            </a:pPr>
            <a:r>
              <a:rPr lang="en-US" sz="1800" dirty="0"/>
              <a:t>A. </a:t>
            </a:r>
            <a:r>
              <a:rPr lang="en-US" sz="1800" dirty="0" err="1"/>
              <a:t>Azgin</a:t>
            </a:r>
            <a:r>
              <a:rPr lang="en-US" sz="1800" dirty="0"/>
              <a:t> et al., "Mobility Study for Named Data Networking in Wireless Access Networks," </a:t>
            </a:r>
            <a:r>
              <a:rPr lang="en-US" sz="1800" i="1" dirty="0"/>
              <a:t>Proceedings of IEEE ICC 2014</a:t>
            </a:r>
            <a:r>
              <a:rPr lang="en-US" sz="1800" dirty="0"/>
              <a:t>, June 2014.</a:t>
            </a:r>
          </a:p>
          <a:p>
            <a:pPr>
              <a:buSzPct val="45000"/>
              <a:buFont typeface="StarSymbol"/>
              <a:buChar char=""/>
            </a:pPr>
            <a:r>
              <a:rPr lang="en-US" sz="1800" dirty="0" smtClean="0"/>
              <a:t>Wong </a:t>
            </a:r>
            <a:r>
              <a:rPr lang="en-US" sz="1800" dirty="0"/>
              <a:t>S.-</a:t>
            </a:r>
            <a:r>
              <a:rPr lang="en-US" sz="1800" dirty="0" smtClean="0"/>
              <a:t>H and </a:t>
            </a:r>
            <a:r>
              <a:rPr lang="en-US" sz="1800" dirty="0"/>
              <a:t>Gary Chan, </a:t>
            </a:r>
            <a:r>
              <a:rPr lang="en-US" sz="1800" dirty="0" smtClean="0"/>
              <a:t>"Topology </a:t>
            </a:r>
            <a:r>
              <a:rPr lang="en-US" sz="1800" dirty="0"/>
              <a:t>Optimization for Wireless Mesh with Directional Antennas</a:t>
            </a:r>
            <a:r>
              <a:rPr lang="en-US" sz="1800" dirty="0" smtClean="0"/>
              <a:t>," </a:t>
            </a:r>
            <a:r>
              <a:rPr lang="en-US" sz="1800" i="1" dirty="0"/>
              <a:t>Proceedings of IEEE ICC 2014</a:t>
            </a:r>
            <a:r>
              <a:rPr lang="en-US" sz="1800" dirty="0"/>
              <a:t>, June 2014.</a:t>
            </a:r>
          </a:p>
          <a:p>
            <a:pPr>
              <a:buSzPct val="45000"/>
              <a:buFont typeface="StarSymbol"/>
              <a:buChar char=""/>
            </a:pPr>
            <a:r>
              <a:rPr lang="en-US" sz="1800" dirty="0"/>
              <a:t>C. </a:t>
            </a:r>
            <a:r>
              <a:rPr lang="en-US" sz="1800" dirty="0" err="1"/>
              <a:t>Gouveia</a:t>
            </a:r>
            <a:r>
              <a:rPr lang="en-US" sz="1800" dirty="0"/>
              <a:t> et al., </a:t>
            </a:r>
            <a:r>
              <a:rPr lang="en-US" sz="1800" dirty="0" smtClean="0"/>
              <a:t>"Development </a:t>
            </a:r>
            <a:r>
              <a:rPr lang="en-US" sz="1800" dirty="0"/>
              <a:t>and implementation of Portuguese smart distribution </a:t>
            </a:r>
            <a:r>
              <a:rPr lang="en-US" sz="1800" dirty="0" smtClean="0"/>
              <a:t>system," </a:t>
            </a:r>
            <a:r>
              <a:rPr lang="en-US" sz="1800" i="1" dirty="0"/>
              <a:t>Electric Power Systems Research, Elsevier</a:t>
            </a:r>
            <a:r>
              <a:rPr lang="en-US" sz="1800" dirty="0"/>
              <a:t>, vol. 116, June 2014.</a:t>
            </a:r>
          </a:p>
          <a:p>
            <a:pPr>
              <a:buSzPct val="45000"/>
              <a:buFont typeface="StarSymbol"/>
              <a:buChar char=""/>
            </a:pPr>
            <a:r>
              <a:rPr lang="en-US" sz="1800" dirty="0"/>
              <a:t>M. </a:t>
            </a:r>
            <a:r>
              <a:rPr lang="en-US" sz="1800" dirty="0" err="1"/>
              <a:t>Alharthi</a:t>
            </a:r>
            <a:r>
              <a:rPr lang="en-US" sz="1800" dirty="0"/>
              <a:t> et al., "An Acumen/NS-3 integration for modeling networked Cyber-Physical Systems," </a:t>
            </a:r>
            <a:r>
              <a:rPr lang="en-US" sz="1800" i="1" dirty="0"/>
              <a:t>2014 Biennial Symposium on Communications (QSBC)</a:t>
            </a:r>
            <a:r>
              <a:rPr lang="en-US" sz="1800" dirty="0"/>
              <a:t>, June 2014.</a:t>
            </a:r>
          </a:p>
          <a:p>
            <a:pPr>
              <a:buSzPct val="45000"/>
              <a:buFont typeface="StarSymbol"/>
              <a:buChar char=""/>
            </a:pPr>
            <a:r>
              <a:rPr lang="en-US" sz="1800" dirty="0"/>
              <a:t>L. </a:t>
            </a:r>
            <a:r>
              <a:rPr lang="en-US" sz="1800" dirty="0" err="1"/>
              <a:t>Ciarletta</a:t>
            </a:r>
            <a:r>
              <a:rPr lang="en-US" sz="1800" dirty="0"/>
              <a:t> et al., </a:t>
            </a:r>
            <a:r>
              <a:rPr lang="en-US" sz="1800" dirty="0" smtClean="0"/>
              <a:t>"Simulation </a:t>
            </a:r>
            <a:r>
              <a:rPr lang="en-US" sz="1800" dirty="0"/>
              <a:t>and platform tools to develop safe flock of UAVs: a CPS application-driven research</a:t>
            </a:r>
            <a:r>
              <a:rPr lang="en-US" sz="1800" dirty="0" smtClean="0"/>
              <a:t>," </a:t>
            </a:r>
            <a:r>
              <a:rPr lang="en-US" sz="1800" i="1" dirty="0"/>
              <a:t>2014 International Conference on Unmanned Aircraft Systems (ICUAS)</a:t>
            </a:r>
            <a:r>
              <a:rPr lang="en-US" sz="1800" dirty="0"/>
              <a:t>, May 2014.</a:t>
            </a:r>
          </a:p>
          <a:p>
            <a:pPr>
              <a:buSzPct val="45000"/>
              <a:buFont typeface="StarSymbol"/>
              <a:buChar char=""/>
            </a:pPr>
            <a:endParaRPr lang="en-US" dirty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idx="10"/>
          </p:nvPr>
        </p:nvSpPr>
        <p:spPr/>
        <p:txBody>
          <a:bodyPr/>
          <a:lstStyle/>
          <a:p>
            <a:pPr>
              <a:defRPr/>
            </a:pPr>
            <a:r>
              <a:rPr lang="en-GB" dirty="0" smtClean="0"/>
              <a:t>NS-3 Introduction</a:t>
            </a:r>
          </a:p>
          <a:p>
            <a:pPr>
              <a:defRPr/>
            </a:pPr>
            <a:r>
              <a:rPr lang="en-GB" dirty="0" smtClean="0"/>
              <a:t>July 2014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0178350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What have people done with ns-3?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smtClean="0"/>
              <a:t>Educational use (from ns-3 wiki)</a:t>
            </a:r>
            <a:endParaRPr lang="en-US" sz="280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idx="11"/>
          </p:nvPr>
        </p:nvSpPr>
        <p:spPr>
          <a:prstGeom prst="rect">
            <a:avLst/>
          </a:prstGeom>
        </p:spPr>
        <p:txBody>
          <a:bodyPr/>
          <a:lstStyle/>
          <a:p>
            <a:fld id="{9135CAE9-A8F5-405E-A612-4F49780107C2}" type="slidenum">
              <a:rPr lang="en-GB"/>
              <a:pPr/>
              <a:t>15</a:t>
            </a:fld>
            <a:endParaRPr lang="en-GB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1981200"/>
            <a:ext cx="7391400" cy="419802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6" name="Footer Placeholder 3"/>
          <p:cNvSpPr>
            <a:spLocks noGrp="1"/>
          </p:cNvSpPr>
          <p:nvPr>
            <p:ph type="ftr" idx="10"/>
          </p:nvPr>
        </p:nvSpPr>
        <p:spPr>
          <a:xfrm>
            <a:off x="3124200" y="6400800"/>
            <a:ext cx="2863850" cy="460375"/>
          </a:xfrm>
        </p:spPr>
        <p:txBody>
          <a:bodyPr/>
          <a:lstStyle/>
          <a:p>
            <a:pPr>
              <a:defRPr/>
            </a:pPr>
            <a:r>
              <a:rPr lang="en-GB" dirty="0" smtClean="0"/>
              <a:t>NS-3 Introduction</a:t>
            </a:r>
          </a:p>
          <a:p>
            <a:pPr>
              <a:defRPr/>
            </a:pPr>
            <a:r>
              <a:rPr lang="en-GB" dirty="0" smtClean="0"/>
              <a:t>July 2014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Statistics (July 2014)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400" dirty="0" smtClean="0"/>
              <a:t>3900 subscribers to ns-3-users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400" dirty="0" smtClean="0"/>
              <a:t>1440 subscribers to ns-developers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400" dirty="0" smtClean="0"/>
              <a:t>~ 15 maintainers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400" dirty="0" smtClean="0"/>
              <a:t>~ 150 authors/contributors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2400" dirty="0"/>
          </a:p>
        </p:txBody>
      </p:sp>
      <p:sp>
        <p:nvSpPr>
          <p:cNvPr id="10" name="Slide Number Placeholder 4"/>
          <p:cNvSpPr>
            <a:spLocks noGrp="1"/>
          </p:cNvSpPr>
          <p:nvPr>
            <p:ph type="sldNum" idx="11"/>
          </p:nvPr>
        </p:nvSpPr>
        <p:spPr>
          <a:noFill/>
        </p:spPr>
        <p:txBody>
          <a:bodyPr/>
          <a:lstStyle/>
          <a:p>
            <a:fld id="{FFC6B60B-2CC9-4460-A963-BD67CE206717}" type="slidenum">
              <a:rPr lang="en-GB" smtClean="0"/>
              <a:pPr/>
              <a:t>16</a:t>
            </a:fld>
            <a:endParaRPr lang="en-GB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8800" y="2971800"/>
            <a:ext cx="5485150" cy="3425825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819400" y="3124200"/>
            <a:ext cx="3715631" cy="30777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tx1"/>
                </a:solidFill>
              </a:rPr>
              <a:t>ns-3-users group subscribers vs time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7" name="Footer Placeholder 3"/>
          <p:cNvSpPr>
            <a:spLocks noGrp="1"/>
          </p:cNvSpPr>
          <p:nvPr>
            <p:ph type="ftr" idx="10"/>
          </p:nvPr>
        </p:nvSpPr>
        <p:spPr>
          <a:xfrm>
            <a:off x="3124200" y="6400800"/>
            <a:ext cx="2863850" cy="460375"/>
          </a:xfrm>
        </p:spPr>
        <p:txBody>
          <a:bodyPr/>
          <a:lstStyle/>
          <a:p>
            <a:pPr>
              <a:defRPr/>
            </a:pPr>
            <a:r>
              <a:rPr lang="en-GB" dirty="0" smtClean="0"/>
              <a:t>NS-3 Introduction</a:t>
            </a:r>
          </a:p>
          <a:p>
            <a:pPr>
              <a:defRPr/>
            </a:pPr>
            <a:r>
              <a:rPr lang="en-GB" dirty="0" smtClean="0"/>
              <a:t>July 2014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Contributed code and associated projects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Slide Number Placeholder 4"/>
          <p:cNvSpPr>
            <a:spLocks noGrp="1"/>
          </p:cNvSpPr>
          <p:nvPr>
            <p:ph type="sldNum" idx="11"/>
          </p:nvPr>
        </p:nvSpPr>
        <p:spPr>
          <a:noFill/>
        </p:spPr>
        <p:txBody>
          <a:bodyPr/>
          <a:lstStyle/>
          <a:p>
            <a:fld id="{FFC6B60B-2CC9-4460-A963-BD67CE206717}" type="slidenum">
              <a:rPr lang="en-GB" smtClean="0"/>
              <a:pPr/>
              <a:t>17</a:t>
            </a:fld>
            <a:endParaRPr lang="en-GB" dirty="0" smtClean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3886200"/>
            <a:ext cx="3631565" cy="221909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38913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1524000"/>
            <a:ext cx="4751294" cy="2286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038600" y="2133600"/>
            <a:ext cx="4758690" cy="266827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9" name="Footer Placeholder 3"/>
          <p:cNvSpPr>
            <a:spLocks noGrp="1"/>
          </p:cNvSpPr>
          <p:nvPr>
            <p:ph type="ftr" idx="10"/>
          </p:nvPr>
        </p:nvSpPr>
        <p:spPr>
          <a:xfrm>
            <a:off x="3124200" y="6400800"/>
            <a:ext cx="2863850" cy="460375"/>
          </a:xfrm>
        </p:spPr>
        <p:txBody>
          <a:bodyPr/>
          <a:lstStyle/>
          <a:p>
            <a:pPr>
              <a:defRPr/>
            </a:pPr>
            <a:r>
              <a:rPr lang="en-GB" dirty="0" smtClean="0"/>
              <a:t>NS-3 Introduction</a:t>
            </a:r>
          </a:p>
          <a:p>
            <a:pPr>
              <a:defRPr/>
            </a:pPr>
            <a:r>
              <a:rPr lang="en-GB" dirty="0" smtClean="0"/>
              <a:t>July 2014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NetAnim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2400" smtClean="0"/>
              <a:t>"</a:t>
            </a:r>
            <a:r>
              <a:rPr lang="en-US" sz="2400" dirty="0" err="1" smtClean="0"/>
              <a:t>NetAnim</a:t>
            </a:r>
            <a:r>
              <a:rPr lang="en-US" sz="2400" dirty="0" smtClean="0"/>
              <a:t>" by George Riley and </a:t>
            </a:r>
            <a:r>
              <a:rPr lang="en-US" sz="2400" smtClean="0"/>
              <a:t>John Abraham</a:t>
            </a:r>
          </a:p>
          <a:p>
            <a:pPr lvl="1"/>
            <a:r>
              <a:rPr lang="en-US" sz="2000" smtClean="0"/>
              <a:t>see the 'ns3share' channel on YouTube</a:t>
            </a:r>
            <a:endParaRPr lang="en-US" sz="2000" dirty="0" smtClean="0"/>
          </a:p>
        </p:txBody>
      </p:sp>
      <p:sp>
        <p:nvSpPr>
          <p:cNvPr id="9" name="Slide Number Placeholder 4"/>
          <p:cNvSpPr>
            <a:spLocks noGrp="1"/>
          </p:cNvSpPr>
          <p:nvPr>
            <p:ph type="sldNum" idx="11"/>
          </p:nvPr>
        </p:nvSpPr>
        <p:spPr>
          <a:noFill/>
        </p:spPr>
        <p:txBody>
          <a:bodyPr/>
          <a:lstStyle/>
          <a:p>
            <a:fld id="{FFC6B60B-2CC9-4460-A963-BD67CE206717}" type="slidenum">
              <a:rPr lang="en-GB" smtClean="0"/>
              <a:pPr/>
              <a:t>18</a:t>
            </a:fld>
            <a:endParaRPr lang="en-GB" dirty="0" smtClean="0"/>
          </a:p>
        </p:txBody>
      </p:sp>
      <p:sp>
        <p:nvSpPr>
          <p:cNvPr id="7" name="TextBox 6"/>
          <p:cNvSpPr txBox="1"/>
          <p:nvPr/>
        </p:nvSpPr>
        <p:spPr>
          <a:xfrm>
            <a:off x="1790700" y="5492234"/>
            <a:ext cx="6593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pyviz</a:t>
            </a: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66800" y="2133600"/>
            <a:ext cx="2209800" cy="42579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84728" y="2133600"/>
            <a:ext cx="2098344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91200" y="2133600"/>
            <a:ext cx="1924050" cy="410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Footer Placeholder 3"/>
          <p:cNvSpPr>
            <a:spLocks noGrp="1"/>
          </p:cNvSpPr>
          <p:nvPr>
            <p:ph type="ftr" idx="10"/>
          </p:nvPr>
        </p:nvSpPr>
        <p:spPr>
          <a:xfrm>
            <a:off x="3124200" y="6400800"/>
            <a:ext cx="2863850" cy="460375"/>
          </a:xfrm>
        </p:spPr>
        <p:txBody>
          <a:bodyPr/>
          <a:lstStyle/>
          <a:p>
            <a:pPr>
              <a:defRPr/>
            </a:pPr>
            <a:r>
              <a:rPr lang="en-GB" dirty="0" smtClean="0"/>
              <a:t>NS-3 Introduction</a:t>
            </a:r>
          </a:p>
          <a:p>
            <a:pPr>
              <a:defRPr/>
            </a:pPr>
            <a:r>
              <a:rPr lang="en-GB" dirty="0" smtClean="0"/>
              <a:t>July 2014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91599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40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868362"/>
          </a:xfrm>
          <a:ln/>
        </p:spPr>
        <p:txBody>
          <a:bodyPr/>
          <a:lstStyle/>
          <a:p>
            <a: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/>
              <a:t>Emulation support</a:t>
            </a:r>
          </a:p>
        </p:txBody>
      </p:sp>
      <p:sp>
        <p:nvSpPr>
          <p:cNvPr id="230403" name="Rectangle 3"/>
          <p:cNvSpPr>
            <a:spLocks noGrp="1" noChangeArrowheads="1"/>
          </p:cNvSpPr>
          <p:nvPr>
            <p:ph idx="1"/>
          </p:nvPr>
        </p:nvSpPr>
        <p:spPr>
          <a:xfrm>
            <a:off x="533400" y="1295400"/>
            <a:ext cx="8229600" cy="4878388"/>
          </a:xfrm>
          <a:ln/>
        </p:spPr>
        <p:txBody>
          <a:bodyPr/>
          <a:lstStyle/>
          <a:p>
            <a:pPr marL="311150" indent="-311150"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GB" sz="2400" dirty="0"/>
              <a:t>Support moving between simulation and </a:t>
            </a:r>
            <a:r>
              <a:rPr lang="en-GB" sz="2400" dirty="0" err="1"/>
              <a:t>testbeds</a:t>
            </a:r>
            <a:r>
              <a:rPr lang="en-GB" sz="2400" dirty="0"/>
              <a:t> or live systems</a:t>
            </a:r>
          </a:p>
          <a:p>
            <a:pPr marL="311150" indent="-311150"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GB" sz="2400" dirty="0"/>
              <a:t>A real-time scheduler, and support for two modes of </a:t>
            </a:r>
            <a:r>
              <a:rPr lang="en-GB" sz="2400" dirty="0" smtClean="0"/>
              <a:t>emulation</a:t>
            </a:r>
          </a:p>
          <a:p>
            <a:pPr marL="311150" indent="-311150"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GB" sz="2400" dirty="0" smtClean="0"/>
              <a:t>Linux is only operating system supported</a:t>
            </a:r>
            <a:endParaRPr lang="en-GB" sz="2400" dirty="0"/>
          </a:p>
          <a:p>
            <a:pPr marL="311150" indent="-311150"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GB" sz="2400" dirty="0" smtClean="0"/>
              <a:t>Must run simulator in real time</a:t>
            </a:r>
            <a:endParaRPr lang="en-GB" sz="2400" dirty="0"/>
          </a:p>
          <a:p>
            <a:pPr marL="711200" lvl="1" indent="-254000"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GB" sz="1800" dirty="0" err="1">
                <a:latin typeface="Courier New" pitchFamily="49" charset="0"/>
              </a:rPr>
              <a:t>GlobalValue</a:t>
            </a:r>
            <a:r>
              <a:rPr lang="en-GB" sz="1800" dirty="0">
                <a:latin typeface="Courier New" pitchFamily="49" charset="0"/>
              </a:rPr>
              <a:t>::Bind (“</a:t>
            </a:r>
            <a:r>
              <a:rPr lang="en-GB" sz="1800" dirty="0" err="1">
                <a:latin typeface="Courier New" pitchFamily="49" charset="0"/>
              </a:rPr>
              <a:t>SimulatorImplementationType</a:t>
            </a:r>
            <a:r>
              <a:rPr lang="en-GB" sz="1800" dirty="0">
                <a:latin typeface="Courier New" pitchFamily="49" charset="0"/>
              </a:rPr>
              <a:t>”, </a:t>
            </a:r>
            <a:r>
              <a:rPr lang="en-GB" sz="1800" dirty="0" err="1" smtClean="0">
                <a:latin typeface="Courier New" pitchFamily="49" charset="0"/>
              </a:rPr>
              <a:t>StringValue</a:t>
            </a:r>
            <a:r>
              <a:rPr lang="en-GB" sz="1800" dirty="0" smtClean="0">
                <a:latin typeface="Courier New" pitchFamily="49" charset="0"/>
              </a:rPr>
              <a:t> (“ns3</a:t>
            </a:r>
            <a:r>
              <a:rPr lang="en-GB" sz="1800" dirty="0">
                <a:latin typeface="Courier New" pitchFamily="49" charset="0"/>
              </a:rPr>
              <a:t>::</a:t>
            </a:r>
            <a:r>
              <a:rPr lang="en-GB" sz="1800" dirty="0" err="1">
                <a:latin typeface="Courier New" pitchFamily="49" charset="0"/>
              </a:rPr>
              <a:t>RealTimeSimulatorImpl</a:t>
            </a:r>
            <a:r>
              <a:rPr lang="en-GB" sz="1800" dirty="0" smtClean="0">
                <a:latin typeface="Courier New" pitchFamily="49" charset="0"/>
              </a:rPr>
              <a:t>”));</a:t>
            </a:r>
            <a:endParaRPr lang="en-GB" sz="1800" dirty="0">
              <a:latin typeface="Courier New" pitchFamily="49" charset="0"/>
            </a:endParaRPr>
          </a:p>
          <a:p>
            <a:pPr lvl="0"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GB" sz="2400" dirty="0" smtClean="0"/>
              <a:t>Must enable checksum calculations across models</a:t>
            </a:r>
            <a:endParaRPr lang="en-GB" sz="2400" dirty="0"/>
          </a:p>
          <a:p>
            <a:pPr lvl="1"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GB" sz="1800" dirty="0" err="1">
                <a:latin typeface="Courier New" pitchFamily="49" charset="0"/>
              </a:rPr>
              <a:t>GlobalValue</a:t>
            </a:r>
            <a:r>
              <a:rPr lang="en-GB" sz="1800" dirty="0">
                <a:latin typeface="Courier New" pitchFamily="49" charset="0"/>
              </a:rPr>
              <a:t>::Bind </a:t>
            </a:r>
            <a:r>
              <a:rPr lang="en-GB" sz="1800" dirty="0" smtClean="0">
                <a:latin typeface="Courier New" pitchFamily="49" charset="0"/>
              </a:rPr>
              <a:t>(“</a:t>
            </a:r>
            <a:r>
              <a:rPr lang="en-GB" sz="1800" dirty="0" err="1" smtClean="0">
                <a:latin typeface="Courier New" pitchFamily="49" charset="0"/>
              </a:rPr>
              <a:t>ChecksumEnabled</a:t>
            </a:r>
            <a:r>
              <a:rPr lang="en-GB" sz="1800" dirty="0" smtClean="0">
                <a:latin typeface="Courier New" pitchFamily="49" charset="0"/>
              </a:rPr>
              <a:t>”, </a:t>
            </a:r>
            <a:r>
              <a:rPr lang="en-GB" sz="1800" dirty="0" err="1" smtClean="0">
                <a:latin typeface="Courier New" pitchFamily="49" charset="0"/>
              </a:rPr>
              <a:t>BooleanValue</a:t>
            </a:r>
            <a:r>
              <a:rPr lang="en-GB" sz="1800" dirty="0" smtClean="0">
                <a:latin typeface="Courier New" pitchFamily="49" charset="0"/>
              </a:rPr>
              <a:t> (true));</a:t>
            </a:r>
            <a:endParaRPr lang="en-GB" sz="1800" dirty="0">
              <a:latin typeface="Courier New" pitchFamily="49" charset="0"/>
            </a:endParaRPr>
          </a:p>
          <a:p>
            <a:pPr indent="-254000"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GB" sz="2200" dirty="0" smtClean="0"/>
              <a:t>Must sometimes run as root</a:t>
            </a:r>
            <a:endParaRPr lang="en-GB" sz="22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idx="10"/>
          </p:nvPr>
        </p:nvSpPr>
        <p:spPr/>
        <p:txBody>
          <a:bodyPr/>
          <a:lstStyle/>
          <a:p>
            <a:pPr algn="ctr">
              <a:defRPr/>
            </a:pPr>
            <a:r>
              <a:rPr lang="en-GB" sz="1400" b="1" dirty="0" smtClean="0">
                <a:solidFill>
                  <a:schemeClr val="tx1"/>
                </a:solidFill>
              </a:rPr>
              <a:t>NS-3 Annual Meeting</a:t>
            </a:r>
          </a:p>
          <a:p>
            <a:pPr algn="ctr">
              <a:defRPr/>
            </a:pPr>
            <a:r>
              <a:rPr lang="en-GB" sz="1400" b="1" dirty="0" smtClean="0">
                <a:solidFill>
                  <a:schemeClr val="tx1"/>
                </a:solidFill>
              </a:rPr>
              <a:t>May 2014</a:t>
            </a:r>
            <a:endParaRPr lang="en-GB" sz="14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913765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Agenda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1800"/>
              </a:spcBef>
            </a:pPr>
            <a:r>
              <a:rPr lang="en-US" smtClean="0"/>
              <a:t>ns-3 project overview</a:t>
            </a:r>
          </a:p>
          <a:p>
            <a:pPr lvl="1">
              <a:spcBef>
                <a:spcPts val="1800"/>
              </a:spcBef>
            </a:pPr>
            <a:r>
              <a:rPr lang="en-US" smtClean="0"/>
              <a:t>What is ns-3?</a:t>
            </a:r>
          </a:p>
          <a:p>
            <a:pPr lvl="1">
              <a:spcBef>
                <a:spcPts val="1800"/>
              </a:spcBef>
            </a:pPr>
            <a:r>
              <a:rPr lang="en-US" smtClean="0"/>
              <a:t>Why use ns-3?</a:t>
            </a:r>
          </a:p>
          <a:p>
            <a:pPr lvl="1">
              <a:spcBef>
                <a:spcPts val="1800"/>
              </a:spcBef>
            </a:pPr>
            <a:r>
              <a:rPr lang="en-US" smtClean="0"/>
              <a:t>Project organization</a:t>
            </a:r>
          </a:p>
          <a:p>
            <a:pPr lvl="1">
              <a:spcBef>
                <a:spcPts val="1800"/>
              </a:spcBef>
            </a:pPr>
            <a:r>
              <a:rPr lang="en-US" smtClean="0"/>
              <a:t>Relationship to ns-2</a:t>
            </a:r>
          </a:p>
          <a:p>
            <a:pPr lvl="1">
              <a:spcBef>
                <a:spcPts val="1800"/>
              </a:spcBef>
            </a:pPr>
            <a:r>
              <a:rPr lang="en-US" smtClean="0"/>
              <a:t>Future directions</a:t>
            </a:r>
          </a:p>
          <a:p>
            <a:pPr>
              <a:spcBef>
                <a:spcPts val="1800"/>
              </a:spcBef>
            </a:pPr>
            <a:r>
              <a:rPr lang="en-US" smtClean="0"/>
              <a:t>Getting started with ns-3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>
          <a:noFill/>
        </p:spPr>
        <p:txBody>
          <a:bodyPr/>
          <a:lstStyle/>
          <a:p>
            <a:fld id="{FFC6B60B-2CC9-4460-A963-BD67CE206717}" type="slidenum">
              <a:rPr lang="en-GB" smtClean="0"/>
              <a:pPr/>
              <a:t>2</a:t>
            </a:fld>
            <a:endParaRPr lang="en-GB" dirty="0" smtClean="0"/>
          </a:p>
        </p:txBody>
      </p:sp>
      <p:sp>
        <p:nvSpPr>
          <p:cNvPr id="6" name="Footer Placeholder 3"/>
          <p:cNvSpPr>
            <a:spLocks noGrp="1"/>
          </p:cNvSpPr>
          <p:nvPr>
            <p:ph type="ftr" idx="10"/>
          </p:nvPr>
        </p:nvSpPr>
        <p:spPr>
          <a:xfrm>
            <a:off x="3124200" y="6400800"/>
            <a:ext cx="2863850" cy="460375"/>
          </a:xfrm>
        </p:spPr>
        <p:txBody>
          <a:bodyPr/>
          <a:lstStyle/>
          <a:p>
            <a:pPr>
              <a:defRPr/>
            </a:pPr>
            <a:r>
              <a:rPr lang="en-GB" dirty="0" smtClean="0"/>
              <a:t>NS-3 Introduction</a:t>
            </a:r>
          </a:p>
          <a:p>
            <a:pPr>
              <a:defRPr/>
            </a:pPr>
            <a:r>
              <a:rPr lang="en-GB" dirty="0" smtClean="0"/>
              <a:t>July 2014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451" name="Rectangle 3"/>
          <p:cNvSpPr>
            <a:spLocks noGrp="1" noChangeArrowheads="1"/>
          </p:cNvSpPr>
          <p:nvPr>
            <p:ph type="title"/>
          </p:nvPr>
        </p:nvSpPr>
        <p:spPr>
          <a:xfrm>
            <a:off x="457200" y="419100"/>
            <a:ext cx="8229600" cy="581025"/>
          </a:xfrm>
          <a:ln/>
        </p:spPr>
        <p:txBody>
          <a:bodyPr/>
          <a:lstStyle/>
          <a:p>
            <a: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/>
              <a:t>ns-3 emulation modes</a:t>
            </a:r>
          </a:p>
        </p:txBody>
      </p:sp>
      <p:sp>
        <p:nvSpPr>
          <p:cNvPr id="40" name="Slide Number Placeholder 5"/>
          <p:cNvSpPr>
            <a:spLocks noGrp="1"/>
          </p:cNvSpPr>
          <p:nvPr>
            <p:ph type="sldNum" idx="11"/>
          </p:nvPr>
        </p:nvSpPr>
        <p:spPr>
          <a:xfrm>
            <a:off x="6553200" y="6245225"/>
            <a:ext cx="2103438" cy="461963"/>
          </a:xfrm>
          <a:prstGeom prst="rect">
            <a:avLst/>
          </a:prstGeom>
        </p:spPr>
        <p:txBody>
          <a:bodyPr/>
          <a:lstStyle/>
          <a:p>
            <a:fld id="{A5BB6386-BE8C-40B2-A719-C2B066139CDB}" type="slidenum">
              <a:rPr lang="en-GB"/>
              <a:pPr/>
              <a:t>20</a:t>
            </a:fld>
            <a:endParaRPr lang="en-GB"/>
          </a:p>
        </p:txBody>
      </p:sp>
      <p:sp>
        <p:nvSpPr>
          <p:cNvPr id="232450" name="AutoShape 2"/>
          <p:cNvSpPr>
            <a:spLocks noChangeArrowheads="1"/>
          </p:cNvSpPr>
          <p:nvPr/>
        </p:nvSpPr>
        <p:spPr bwMode="auto">
          <a:xfrm>
            <a:off x="469900" y="1447800"/>
            <a:ext cx="4127500" cy="3289300"/>
          </a:xfrm>
          <a:prstGeom prst="roundRect">
            <a:avLst>
              <a:gd name="adj" fmla="val 46"/>
            </a:avLst>
          </a:prstGeom>
          <a:solidFill>
            <a:srgbClr val="E6E6FF"/>
          </a:solidFill>
          <a:ln w="9360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685800" y="2044700"/>
            <a:ext cx="1065213" cy="1903413"/>
            <a:chOff x="336" y="1584"/>
            <a:chExt cx="671" cy="1199"/>
          </a:xfrm>
        </p:grpSpPr>
        <p:sp>
          <p:nvSpPr>
            <p:cNvPr id="232453" name="Rectangle 5"/>
            <p:cNvSpPr>
              <a:spLocks noChangeArrowheads="1"/>
            </p:cNvSpPr>
            <p:nvPr/>
          </p:nvSpPr>
          <p:spPr bwMode="auto">
            <a:xfrm>
              <a:off x="336" y="1584"/>
              <a:ext cx="672" cy="1200"/>
            </a:xfrm>
            <a:prstGeom prst="rect">
              <a:avLst/>
            </a:prstGeom>
            <a:solidFill>
              <a:srgbClr val="FFFFFF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2454" name="Rectangle 6"/>
            <p:cNvSpPr>
              <a:spLocks noChangeArrowheads="1"/>
            </p:cNvSpPr>
            <p:nvPr/>
          </p:nvSpPr>
          <p:spPr bwMode="auto">
            <a:xfrm>
              <a:off x="432" y="1962"/>
              <a:ext cx="576" cy="274"/>
            </a:xfrm>
            <a:prstGeom prst="rect">
              <a:avLst/>
            </a:prstGeom>
            <a:solidFill>
              <a:srgbClr val="FFFFFF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000" tIns="46800" rIns="90000" bIns="46800" anchor="ctr">
              <a:spAutoFit/>
            </a:bodyPr>
            <a:lstStyle/>
            <a:p>
              <a:pPr algn="ctr">
                <a:lnSpc>
                  <a:spcPct val="80000"/>
                </a:lnSpc>
                <a:buFont typeface="Arial" charset="0"/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r>
                <a:rPr lang="en-GB" sz="1400">
                  <a:solidFill>
                    <a:srgbClr val="000000"/>
                  </a:solidFill>
                </a:rPr>
                <a:t>virtual</a:t>
              </a:r>
            </a:p>
            <a:p>
              <a:pPr algn="ctr">
                <a:lnSpc>
                  <a:spcPct val="80000"/>
                </a:lnSpc>
                <a:buFont typeface="Arial" charset="0"/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r>
                <a:rPr lang="en-GB" sz="1400">
                  <a:solidFill>
                    <a:srgbClr val="000000"/>
                  </a:solidFill>
                </a:rPr>
                <a:t>machine</a:t>
              </a:r>
            </a:p>
          </p:txBody>
        </p:sp>
      </p:grpSp>
      <p:sp>
        <p:nvSpPr>
          <p:cNvPr id="232455" name="AutoShape 7"/>
          <p:cNvSpPr>
            <a:spLocks noChangeArrowheads="1"/>
          </p:cNvSpPr>
          <p:nvPr/>
        </p:nvSpPr>
        <p:spPr bwMode="auto">
          <a:xfrm>
            <a:off x="2095500" y="2432050"/>
            <a:ext cx="914400" cy="1143000"/>
          </a:xfrm>
          <a:prstGeom prst="roundRect">
            <a:avLst>
              <a:gd name="adj" fmla="val 16667"/>
            </a:avLst>
          </a:prstGeom>
          <a:solidFill>
            <a:srgbClr val="E6E6E6"/>
          </a:solidFill>
          <a:ln w="9360">
            <a:solidFill>
              <a:srgbClr val="C0C0C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32456" name="Rectangle 8"/>
          <p:cNvSpPr>
            <a:spLocks noChangeArrowheads="1"/>
          </p:cNvSpPr>
          <p:nvPr/>
        </p:nvSpPr>
        <p:spPr bwMode="auto">
          <a:xfrm>
            <a:off x="2209800" y="2922588"/>
            <a:ext cx="685800" cy="263525"/>
          </a:xfrm>
          <a:prstGeom prst="rect">
            <a:avLst/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lIns="90000" tIns="46800" rIns="90000" bIns="46800" anchor="ctr">
            <a:spAutoFit/>
          </a:bodyPr>
          <a:lstStyle/>
          <a:p>
            <a:pPr algn="ctr">
              <a:lnSpc>
                <a:spcPct val="80000"/>
              </a:lnSpc>
              <a:buFont typeface="Arial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1400">
                <a:solidFill>
                  <a:srgbClr val="000000"/>
                </a:solidFill>
              </a:rPr>
              <a:t>ns-3</a:t>
            </a:r>
          </a:p>
        </p:txBody>
      </p:sp>
      <p:grpSp>
        <p:nvGrpSpPr>
          <p:cNvPr id="3" name="Group 9"/>
          <p:cNvGrpSpPr>
            <a:grpSpLocks/>
          </p:cNvGrpSpPr>
          <p:nvPr/>
        </p:nvGrpSpPr>
        <p:grpSpPr bwMode="auto">
          <a:xfrm>
            <a:off x="3200400" y="2044700"/>
            <a:ext cx="1065213" cy="1903413"/>
            <a:chOff x="1920" y="1584"/>
            <a:chExt cx="671" cy="1199"/>
          </a:xfrm>
        </p:grpSpPr>
        <p:sp>
          <p:nvSpPr>
            <p:cNvPr id="232458" name="Rectangle 10"/>
            <p:cNvSpPr>
              <a:spLocks noChangeArrowheads="1"/>
            </p:cNvSpPr>
            <p:nvPr/>
          </p:nvSpPr>
          <p:spPr bwMode="auto">
            <a:xfrm>
              <a:off x="1920" y="1584"/>
              <a:ext cx="672" cy="1200"/>
            </a:xfrm>
            <a:prstGeom prst="rect">
              <a:avLst/>
            </a:prstGeom>
            <a:solidFill>
              <a:srgbClr val="FFFFFF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2459" name="Rectangle 11"/>
            <p:cNvSpPr>
              <a:spLocks noChangeArrowheads="1"/>
            </p:cNvSpPr>
            <p:nvPr/>
          </p:nvSpPr>
          <p:spPr bwMode="auto">
            <a:xfrm>
              <a:off x="2016" y="1962"/>
              <a:ext cx="576" cy="274"/>
            </a:xfrm>
            <a:prstGeom prst="rect">
              <a:avLst/>
            </a:prstGeom>
            <a:solidFill>
              <a:srgbClr val="FFFFFF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000" tIns="46800" rIns="90000" bIns="46800" anchor="ctr">
              <a:spAutoFit/>
            </a:bodyPr>
            <a:lstStyle/>
            <a:p>
              <a:pPr algn="ctr">
                <a:lnSpc>
                  <a:spcPct val="80000"/>
                </a:lnSpc>
                <a:buFont typeface="Arial" charset="0"/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r>
                <a:rPr lang="en-GB" sz="1400">
                  <a:solidFill>
                    <a:srgbClr val="000000"/>
                  </a:solidFill>
                </a:rPr>
                <a:t>virtual</a:t>
              </a:r>
            </a:p>
            <a:p>
              <a:pPr algn="ctr">
                <a:lnSpc>
                  <a:spcPct val="80000"/>
                </a:lnSpc>
                <a:buFont typeface="Arial" charset="0"/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r>
                <a:rPr lang="en-GB" sz="1400">
                  <a:solidFill>
                    <a:srgbClr val="000000"/>
                  </a:solidFill>
                </a:rPr>
                <a:t>machine</a:t>
              </a:r>
            </a:p>
          </p:txBody>
        </p:sp>
      </p:grpSp>
      <p:sp>
        <p:nvSpPr>
          <p:cNvPr id="232460" name="Line 12"/>
          <p:cNvSpPr>
            <a:spLocks noChangeShapeType="1"/>
          </p:cNvSpPr>
          <p:nvPr/>
        </p:nvSpPr>
        <p:spPr bwMode="auto">
          <a:xfrm>
            <a:off x="1295400" y="3949700"/>
            <a:ext cx="1588" cy="457200"/>
          </a:xfrm>
          <a:prstGeom prst="line">
            <a:avLst/>
          </a:prstGeom>
          <a:noFill/>
          <a:ln w="9360">
            <a:solidFill>
              <a:srgbClr val="00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32461" name="Line 13"/>
          <p:cNvSpPr>
            <a:spLocks noChangeShapeType="1"/>
          </p:cNvSpPr>
          <p:nvPr/>
        </p:nvSpPr>
        <p:spPr bwMode="auto">
          <a:xfrm>
            <a:off x="2408238" y="3581400"/>
            <a:ext cx="4762" cy="825500"/>
          </a:xfrm>
          <a:prstGeom prst="line">
            <a:avLst/>
          </a:prstGeom>
          <a:noFill/>
          <a:ln w="9360">
            <a:solidFill>
              <a:srgbClr val="00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32462" name="Line 14"/>
          <p:cNvSpPr>
            <a:spLocks noChangeShapeType="1"/>
          </p:cNvSpPr>
          <p:nvPr/>
        </p:nvSpPr>
        <p:spPr bwMode="auto">
          <a:xfrm>
            <a:off x="2733675" y="3594100"/>
            <a:ext cx="4763" cy="825500"/>
          </a:xfrm>
          <a:prstGeom prst="line">
            <a:avLst/>
          </a:prstGeom>
          <a:noFill/>
          <a:ln w="9360">
            <a:solidFill>
              <a:srgbClr val="00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32463" name="Line 15"/>
          <p:cNvSpPr>
            <a:spLocks noChangeShapeType="1"/>
          </p:cNvSpPr>
          <p:nvPr/>
        </p:nvSpPr>
        <p:spPr bwMode="auto">
          <a:xfrm>
            <a:off x="3835400" y="3949700"/>
            <a:ext cx="1588" cy="457200"/>
          </a:xfrm>
          <a:prstGeom prst="line">
            <a:avLst/>
          </a:prstGeom>
          <a:noFill/>
          <a:ln w="9360">
            <a:solidFill>
              <a:srgbClr val="00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32464" name="Text Box 16"/>
          <p:cNvSpPr txBox="1">
            <a:spLocks noChangeArrowheads="1"/>
          </p:cNvSpPr>
          <p:nvPr/>
        </p:nvSpPr>
        <p:spPr bwMode="auto">
          <a:xfrm>
            <a:off x="609600" y="4864100"/>
            <a:ext cx="4191000" cy="7032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marL="317500" indent="-309563">
              <a:lnSpc>
                <a:spcPct val="100000"/>
              </a:lnSpc>
              <a:spcBef>
                <a:spcPts val="800"/>
              </a:spcBef>
              <a:buFont typeface="Arial" charset="0"/>
              <a:buNone/>
              <a:tabLst>
                <a:tab pos="317500" algn="l"/>
                <a:tab pos="774700" algn="l"/>
                <a:tab pos="1231900" algn="l"/>
                <a:tab pos="1689100" algn="l"/>
                <a:tab pos="2146300" algn="l"/>
                <a:tab pos="2603500" algn="l"/>
                <a:tab pos="3060700" algn="l"/>
                <a:tab pos="3517900" algn="l"/>
                <a:tab pos="3975100" algn="l"/>
                <a:tab pos="4432300" algn="l"/>
                <a:tab pos="4889500" algn="l"/>
                <a:tab pos="5346700" algn="l"/>
                <a:tab pos="5803900" algn="l"/>
                <a:tab pos="6261100" algn="l"/>
                <a:tab pos="6718300" algn="l"/>
                <a:tab pos="7175500" algn="l"/>
                <a:tab pos="7632700" algn="l"/>
                <a:tab pos="8089900" algn="l"/>
                <a:tab pos="8547100" algn="l"/>
                <a:tab pos="9004300" algn="l"/>
                <a:tab pos="9461500" algn="l"/>
              </a:tabLst>
            </a:pPr>
            <a:r>
              <a:rPr lang="en-GB" sz="2000">
                <a:solidFill>
                  <a:srgbClr val="000000"/>
                </a:solidFill>
              </a:rPr>
              <a:t>1) ns-3 interconnects real or virtual machines</a:t>
            </a:r>
          </a:p>
        </p:txBody>
      </p:sp>
      <p:sp>
        <p:nvSpPr>
          <p:cNvPr id="232465" name="Line 17"/>
          <p:cNvSpPr>
            <a:spLocks noChangeShapeType="1"/>
          </p:cNvSpPr>
          <p:nvPr/>
        </p:nvSpPr>
        <p:spPr bwMode="auto">
          <a:xfrm>
            <a:off x="1314450" y="4416425"/>
            <a:ext cx="1090613" cy="1588"/>
          </a:xfrm>
          <a:prstGeom prst="line">
            <a:avLst/>
          </a:prstGeom>
          <a:noFill/>
          <a:ln w="9360">
            <a:solidFill>
              <a:srgbClr val="00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32466" name="Line 18"/>
          <p:cNvSpPr>
            <a:spLocks noChangeShapeType="1"/>
          </p:cNvSpPr>
          <p:nvPr/>
        </p:nvSpPr>
        <p:spPr bwMode="auto">
          <a:xfrm>
            <a:off x="2743200" y="4425950"/>
            <a:ext cx="1090613" cy="1588"/>
          </a:xfrm>
          <a:prstGeom prst="line">
            <a:avLst/>
          </a:prstGeom>
          <a:noFill/>
          <a:ln w="9360">
            <a:solidFill>
              <a:srgbClr val="00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grpSp>
        <p:nvGrpSpPr>
          <p:cNvPr id="4" name="Group 19"/>
          <p:cNvGrpSpPr>
            <a:grpSpLocks/>
          </p:cNvGrpSpPr>
          <p:nvPr/>
        </p:nvGrpSpPr>
        <p:grpSpPr bwMode="auto">
          <a:xfrm>
            <a:off x="4953000" y="1295400"/>
            <a:ext cx="4191000" cy="4271963"/>
            <a:chOff x="3120" y="816"/>
            <a:chExt cx="2640" cy="2691"/>
          </a:xfrm>
        </p:grpSpPr>
        <p:sp>
          <p:nvSpPr>
            <p:cNvPr id="232468" name="Rectangle 20"/>
            <p:cNvSpPr>
              <a:spLocks noChangeArrowheads="1"/>
            </p:cNvSpPr>
            <p:nvPr/>
          </p:nvSpPr>
          <p:spPr bwMode="auto">
            <a:xfrm>
              <a:off x="3120" y="840"/>
              <a:ext cx="672" cy="1200"/>
            </a:xfrm>
            <a:prstGeom prst="rect">
              <a:avLst/>
            </a:prstGeom>
            <a:solidFill>
              <a:srgbClr val="E6E6FF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2469" name="Rectangle 21"/>
            <p:cNvSpPr>
              <a:spLocks noChangeArrowheads="1"/>
            </p:cNvSpPr>
            <p:nvPr/>
          </p:nvSpPr>
          <p:spPr bwMode="auto">
            <a:xfrm>
              <a:off x="3184" y="1698"/>
              <a:ext cx="576" cy="274"/>
            </a:xfrm>
            <a:prstGeom prst="rect">
              <a:avLst/>
            </a:prstGeom>
            <a:solidFill>
              <a:srgbClr val="FFFFFF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000" tIns="46800" rIns="90000" bIns="46800" anchor="ctr">
              <a:spAutoFit/>
            </a:bodyPr>
            <a:lstStyle/>
            <a:p>
              <a:pPr algn="ctr">
                <a:lnSpc>
                  <a:spcPct val="80000"/>
                </a:lnSpc>
                <a:buFont typeface="Arial" charset="0"/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r>
                <a:rPr lang="en-GB" sz="1400">
                  <a:solidFill>
                    <a:srgbClr val="000000"/>
                  </a:solidFill>
                </a:rPr>
                <a:t>real</a:t>
              </a:r>
            </a:p>
            <a:p>
              <a:pPr algn="ctr">
                <a:lnSpc>
                  <a:spcPct val="80000"/>
                </a:lnSpc>
                <a:buFont typeface="Arial" charset="0"/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r>
                <a:rPr lang="en-GB" sz="1400">
                  <a:solidFill>
                    <a:srgbClr val="000000"/>
                  </a:solidFill>
                </a:rPr>
                <a:t>machine</a:t>
              </a:r>
            </a:p>
          </p:txBody>
        </p:sp>
        <p:sp>
          <p:nvSpPr>
            <p:cNvPr id="232470" name="AutoShape 22"/>
            <p:cNvSpPr>
              <a:spLocks noChangeArrowheads="1"/>
            </p:cNvSpPr>
            <p:nvPr/>
          </p:nvSpPr>
          <p:spPr bwMode="auto">
            <a:xfrm>
              <a:off x="3176" y="992"/>
              <a:ext cx="576" cy="720"/>
            </a:xfrm>
            <a:prstGeom prst="roundRect">
              <a:avLst>
                <a:gd name="adj" fmla="val 16667"/>
              </a:avLst>
            </a:prstGeom>
            <a:solidFill>
              <a:srgbClr val="E6E6E6"/>
            </a:solidFill>
            <a:ln w="9360">
              <a:solidFill>
                <a:srgbClr val="C0C0C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2471" name="Rectangle 23"/>
            <p:cNvSpPr>
              <a:spLocks noChangeArrowheads="1"/>
            </p:cNvSpPr>
            <p:nvPr/>
          </p:nvSpPr>
          <p:spPr bwMode="auto">
            <a:xfrm>
              <a:off x="3248" y="1302"/>
              <a:ext cx="432" cy="166"/>
            </a:xfrm>
            <a:prstGeom prst="rect">
              <a:avLst/>
            </a:prstGeom>
            <a:solidFill>
              <a:srgbClr val="FFFFFF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000" tIns="46800" rIns="90000" bIns="46800" anchor="ctr">
              <a:spAutoFit/>
            </a:bodyPr>
            <a:lstStyle/>
            <a:p>
              <a:pPr algn="ctr">
                <a:lnSpc>
                  <a:spcPct val="80000"/>
                </a:lnSpc>
                <a:buFont typeface="Arial" charset="0"/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r>
                <a:rPr lang="en-GB" sz="1400">
                  <a:solidFill>
                    <a:srgbClr val="000000"/>
                  </a:solidFill>
                </a:rPr>
                <a:t>ns-3</a:t>
              </a:r>
            </a:p>
          </p:txBody>
        </p:sp>
        <p:sp>
          <p:nvSpPr>
            <p:cNvPr id="232472" name="Line 24"/>
            <p:cNvSpPr>
              <a:spLocks noChangeShapeType="1"/>
            </p:cNvSpPr>
            <p:nvPr/>
          </p:nvSpPr>
          <p:spPr bwMode="auto">
            <a:xfrm>
              <a:off x="3504" y="2040"/>
              <a:ext cx="1" cy="288"/>
            </a:xfrm>
            <a:prstGeom prst="line">
              <a:avLst/>
            </a:prstGeom>
            <a:noFill/>
            <a:ln w="936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32473" name="AutoShape 25"/>
            <p:cNvSpPr>
              <a:spLocks noChangeArrowheads="1"/>
            </p:cNvSpPr>
            <p:nvPr/>
          </p:nvSpPr>
          <p:spPr bwMode="auto">
            <a:xfrm>
              <a:off x="3248" y="2192"/>
              <a:ext cx="2168" cy="844"/>
            </a:xfrm>
            <a:custGeom>
              <a:avLst/>
              <a:gdLst>
                <a:gd name="T0" fmla="*/ 67 w 21600"/>
                <a:gd name="T1" fmla="*/ 10800 h 21600"/>
                <a:gd name="T2" fmla="*/ 10800 w 21600"/>
                <a:gd name="T3" fmla="*/ 21577 h 21600"/>
                <a:gd name="T4" fmla="*/ 21582 w 21600"/>
                <a:gd name="T5" fmla="*/ 10800 h 21600"/>
                <a:gd name="T6" fmla="*/ 10800 w 21600"/>
                <a:gd name="T7" fmla="*/ 1235 h 21600"/>
                <a:gd name="T8" fmla="*/ 2977 w 21600"/>
                <a:gd name="T9" fmla="*/ 3262 h 21600"/>
                <a:gd name="T10" fmla="*/ 17087 w 21600"/>
                <a:gd name="T11" fmla="*/ 173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 extrusionOk="0">
                  <a:moveTo>
                    <a:pt x="1949" y="7180"/>
                  </a:moveTo>
                  <a:cubicBezTo>
                    <a:pt x="841" y="7336"/>
                    <a:pt x="0" y="8613"/>
                    <a:pt x="0" y="10137"/>
                  </a:cubicBezTo>
                  <a:cubicBezTo>
                    <a:pt x="-1" y="11192"/>
                    <a:pt x="409" y="12169"/>
                    <a:pt x="1074" y="12702"/>
                  </a:cubicBezTo>
                  <a:lnTo>
                    <a:pt x="1063" y="12668"/>
                  </a:lnTo>
                  <a:cubicBezTo>
                    <a:pt x="685" y="13217"/>
                    <a:pt x="475" y="13940"/>
                    <a:pt x="475" y="14690"/>
                  </a:cubicBezTo>
                  <a:cubicBezTo>
                    <a:pt x="475" y="16325"/>
                    <a:pt x="1451" y="17650"/>
                    <a:pt x="2655" y="17650"/>
                  </a:cubicBezTo>
                  <a:cubicBezTo>
                    <a:pt x="2739" y="17650"/>
                    <a:pt x="2824" y="17643"/>
                    <a:pt x="2909" y="17629"/>
                  </a:cubicBezTo>
                  <a:lnTo>
                    <a:pt x="2897" y="17649"/>
                  </a:lnTo>
                  <a:cubicBezTo>
                    <a:pt x="3585" y="19288"/>
                    <a:pt x="4863" y="20300"/>
                    <a:pt x="6247" y="20300"/>
                  </a:cubicBezTo>
                  <a:cubicBezTo>
                    <a:pt x="6947" y="20299"/>
                    <a:pt x="7635" y="20039"/>
                    <a:pt x="8235" y="19546"/>
                  </a:cubicBezTo>
                  <a:lnTo>
                    <a:pt x="8229" y="19550"/>
                  </a:lnTo>
                  <a:cubicBezTo>
                    <a:pt x="8855" y="20829"/>
                    <a:pt x="9908" y="21597"/>
                    <a:pt x="11036" y="21597"/>
                  </a:cubicBezTo>
                  <a:cubicBezTo>
                    <a:pt x="12523" y="21596"/>
                    <a:pt x="13836" y="20267"/>
                    <a:pt x="14267" y="18324"/>
                  </a:cubicBezTo>
                  <a:lnTo>
                    <a:pt x="14270" y="18350"/>
                  </a:lnTo>
                  <a:cubicBezTo>
                    <a:pt x="14730" y="18740"/>
                    <a:pt x="15260" y="18947"/>
                    <a:pt x="15802" y="18947"/>
                  </a:cubicBezTo>
                  <a:cubicBezTo>
                    <a:pt x="17390" y="18946"/>
                    <a:pt x="18682" y="17205"/>
                    <a:pt x="18694" y="15045"/>
                  </a:cubicBezTo>
                  <a:lnTo>
                    <a:pt x="18689" y="15035"/>
                  </a:lnTo>
                  <a:cubicBezTo>
                    <a:pt x="20357" y="14710"/>
                    <a:pt x="21597" y="12765"/>
                    <a:pt x="21597" y="10472"/>
                  </a:cubicBezTo>
                  <a:cubicBezTo>
                    <a:pt x="21597" y="9456"/>
                    <a:pt x="21350" y="8469"/>
                    <a:pt x="20896" y="7663"/>
                  </a:cubicBezTo>
                  <a:lnTo>
                    <a:pt x="20889" y="7661"/>
                  </a:lnTo>
                  <a:cubicBezTo>
                    <a:pt x="21031" y="7208"/>
                    <a:pt x="21105" y="6721"/>
                    <a:pt x="21105" y="6228"/>
                  </a:cubicBezTo>
                  <a:cubicBezTo>
                    <a:pt x="21105" y="4588"/>
                    <a:pt x="20299" y="3150"/>
                    <a:pt x="19139" y="2719"/>
                  </a:cubicBezTo>
                  <a:lnTo>
                    <a:pt x="19148" y="2712"/>
                  </a:lnTo>
                  <a:cubicBezTo>
                    <a:pt x="18940" y="1142"/>
                    <a:pt x="17933" y="0"/>
                    <a:pt x="16758" y="0"/>
                  </a:cubicBezTo>
                  <a:cubicBezTo>
                    <a:pt x="16044" y="-1"/>
                    <a:pt x="15367" y="426"/>
                    <a:pt x="14905" y="1165"/>
                  </a:cubicBezTo>
                  <a:lnTo>
                    <a:pt x="14909" y="1170"/>
                  </a:lnTo>
                  <a:cubicBezTo>
                    <a:pt x="14497" y="432"/>
                    <a:pt x="13855" y="0"/>
                    <a:pt x="13174" y="0"/>
                  </a:cubicBezTo>
                  <a:cubicBezTo>
                    <a:pt x="12347" y="-1"/>
                    <a:pt x="11590" y="637"/>
                    <a:pt x="11221" y="1645"/>
                  </a:cubicBezTo>
                  <a:lnTo>
                    <a:pt x="11229" y="1694"/>
                  </a:lnTo>
                  <a:cubicBezTo>
                    <a:pt x="10730" y="1024"/>
                    <a:pt x="10058" y="650"/>
                    <a:pt x="9358" y="650"/>
                  </a:cubicBezTo>
                  <a:cubicBezTo>
                    <a:pt x="8372" y="649"/>
                    <a:pt x="7466" y="1391"/>
                    <a:pt x="7003" y="2578"/>
                  </a:cubicBezTo>
                  <a:lnTo>
                    <a:pt x="6995" y="2602"/>
                  </a:lnTo>
                  <a:cubicBezTo>
                    <a:pt x="6477" y="2189"/>
                    <a:pt x="5888" y="1972"/>
                    <a:pt x="5288" y="1972"/>
                  </a:cubicBezTo>
                  <a:cubicBezTo>
                    <a:pt x="3423" y="1972"/>
                    <a:pt x="1912" y="4029"/>
                    <a:pt x="1912" y="6567"/>
                  </a:cubicBezTo>
                  <a:cubicBezTo>
                    <a:pt x="1911" y="6774"/>
                    <a:pt x="1922" y="6981"/>
                    <a:pt x="1942" y="7186"/>
                  </a:cubicBezTo>
                  <a:close/>
                </a:path>
                <a:path w="21600" h="21600" fill="none" extrusionOk="0">
                  <a:moveTo>
                    <a:pt x="1074" y="12702"/>
                  </a:moveTo>
                  <a:cubicBezTo>
                    <a:pt x="1407" y="12969"/>
                    <a:pt x="1786" y="13110"/>
                    <a:pt x="2172" y="13110"/>
                  </a:cubicBezTo>
                  <a:cubicBezTo>
                    <a:pt x="2228" y="13109"/>
                    <a:pt x="2285" y="13107"/>
                    <a:pt x="2341" y="13101"/>
                  </a:cubicBezTo>
                </a:path>
                <a:path w="21600" h="21600" fill="none" extrusionOk="0">
                  <a:moveTo>
                    <a:pt x="2909" y="17629"/>
                  </a:moveTo>
                  <a:cubicBezTo>
                    <a:pt x="3099" y="17599"/>
                    <a:pt x="3285" y="17535"/>
                    <a:pt x="3463" y="17439"/>
                  </a:cubicBezTo>
                </a:path>
                <a:path w="21600" h="21600" fill="none" extrusionOk="0">
                  <a:moveTo>
                    <a:pt x="7895" y="18680"/>
                  </a:moveTo>
                  <a:cubicBezTo>
                    <a:pt x="7983" y="18985"/>
                    <a:pt x="8095" y="19277"/>
                    <a:pt x="8229" y="19550"/>
                  </a:cubicBezTo>
                </a:path>
                <a:path w="21600" h="21600" fill="none" extrusionOk="0">
                  <a:moveTo>
                    <a:pt x="14267" y="18324"/>
                  </a:moveTo>
                  <a:cubicBezTo>
                    <a:pt x="14336" y="18013"/>
                    <a:pt x="14380" y="17693"/>
                    <a:pt x="14400" y="17370"/>
                  </a:cubicBezTo>
                </a:path>
                <a:path w="21600" h="21600" fill="none" extrusionOk="0">
                  <a:moveTo>
                    <a:pt x="18694" y="15045"/>
                  </a:moveTo>
                  <a:cubicBezTo>
                    <a:pt x="18694" y="15034"/>
                    <a:pt x="18695" y="15024"/>
                    <a:pt x="18695" y="15013"/>
                  </a:cubicBezTo>
                  <a:cubicBezTo>
                    <a:pt x="18695" y="13508"/>
                    <a:pt x="18063" y="12136"/>
                    <a:pt x="17069" y="11477"/>
                  </a:cubicBezTo>
                </a:path>
                <a:path w="21600" h="21600" fill="none" extrusionOk="0">
                  <a:moveTo>
                    <a:pt x="20165" y="8999"/>
                  </a:moveTo>
                  <a:cubicBezTo>
                    <a:pt x="20479" y="8635"/>
                    <a:pt x="20726" y="8177"/>
                    <a:pt x="20889" y="7661"/>
                  </a:cubicBezTo>
                </a:path>
                <a:path w="21600" h="21600" fill="none" extrusionOk="0">
                  <a:moveTo>
                    <a:pt x="19186" y="3344"/>
                  </a:moveTo>
                  <a:cubicBezTo>
                    <a:pt x="19186" y="3328"/>
                    <a:pt x="19187" y="3313"/>
                    <a:pt x="19187" y="3297"/>
                  </a:cubicBezTo>
                  <a:cubicBezTo>
                    <a:pt x="19187" y="3101"/>
                    <a:pt x="19174" y="2905"/>
                    <a:pt x="19148" y="2712"/>
                  </a:cubicBezTo>
                </a:path>
                <a:path w="21600" h="21600" fill="none" extrusionOk="0">
                  <a:moveTo>
                    <a:pt x="14905" y="1165"/>
                  </a:moveTo>
                  <a:cubicBezTo>
                    <a:pt x="14754" y="1408"/>
                    <a:pt x="14629" y="1679"/>
                    <a:pt x="14535" y="1971"/>
                  </a:cubicBezTo>
                </a:path>
                <a:path w="21600" h="21600" fill="none" extrusionOk="0">
                  <a:moveTo>
                    <a:pt x="11221" y="1645"/>
                  </a:moveTo>
                  <a:cubicBezTo>
                    <a:pt x="11140" y="1866"/>
                    <a:pt x="11080" y="2099"/>
                    <a:pt x="11041" y="2340"/>
                  </a:cubicBezTo>
                </a:path>
                <a:path w="21600" h="21600" fill="none" extrusionOk="0">
                  <a:moveTo>
                    <a:pt x="7645" y="3276"/>
                  </a:moveTo>
                  <a:cubicBezTo>
                    <a:pt x="7449" y="3016"/>
                    <a:pt x="7231" y="2790"/>
                    <a:pt x="6995" y="2602"/>
                  </a:cubicBezTo>
                </a:path>
                <a:path w="21600" h="21600" fill="none" extrusionOk="0">
                  <a:moveTo>
                    <a:pt x="1942" y="7186"/>
                  </a:moveTo>
                  <a:cubicBezTo>
                    <a:pt x="1966" y="7426"/>
                    <a:pt x="2004" y="7663"/>
                    <a:pt x="2056" y="7895"/>
                  </a:cubicBezTo>
                </a:path>
              </a:pathLst>
            </a:custGeom>
            <a:solidFill>
              <a:srgbClr val="FFFFFF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  <a:effectLst>
              <a:outerShdw dist="107933" dir="2700000" algn="ctr" rotWithShape="0">
                <a:srgbClr val="808080"/>
              </a:outerShdw>
            </a:effectLst>
          </p:spPr>
          <p:txBody>
            <a:bodyPr lIns="90000" tIns="46800" rIns="90000" bIns="46800"/>
            <a:lstStyle/>
            <a:p>
              <a:pPr>
                <a:lnSpc>
                  <a:spcPct val="100000"/>
                </a:lnSpc>
                <a:buFont typeface="Arial" charset="0"/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r>
                <a:rPr lang="en-GB" b="1">
                  <a:solidFill>
                    <a:srgbClr val="000000"/>
                  </a:solidFill>
                </a:rPr>
                <a:t>             Testbed</a:t>
              </a:r>
            </a:p>
          </p:txBody>
        </p:sp>
        <p:sp>
          <p:nvSpPr>
            <p:cNvPr id="232474" name="Rectangle 26"/>
            <p:cNvSpPr>
              <a:spLocks noChangeArrowheads="1"/>
            </p:cNvSpPr>
            <p:nvPr/>
          </p:nvSpPr>
          <p:spPr bwMode="auto">
            <a:xfrm>
              <a:off x="4648" y="816"/>
              <a:ext cx="672" cy="1200"/>
            </a:xfrm>
            <a:prstGeom prst="rect">
              <a:avLst/>
            </a:prstGeom>
            <a:solidFill>
              <a:srgbClr val="E6E6FF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2475" name="Rectangle 27"/>
            <p:cNvSpPr>
              <a:spLocks noChangeArrowheads="1"/>
            </p:cNvSpPr>
            <p:nvPr/>
          </p:nvSpPr>
          <p:spPr bwMode="auto">
            <a:xfrm>
              <a:off x="4712" y="1674"/>
              <a:ext cx="576" cy="274"/>
            </a:xfrm>
            <a:prstGeom prst="rect">
              <a:avLst/>
            </a:prstGeom>
            <a:solidFill>
              <a:srgbClr val="FFFFFF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000" tIns="46800" rIns="90000" bIns="46800" anchor="ctr">
              <a:spAutoFit/>
            </a:bodyPr>
            <a:lstStyle/>
            <a:p>
              <a:pPr algn="ctr">
                <a:lnSpc>
                  <a:spcPct val="80000"/>
                </a:lnSpc>
                <a:buFont typeface="Arial" charset="0"/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r>
                <a:rPr lang="en-GB" sz="1400">
                  <a:solidFill>
                    <a:srgbClr val="000000"/>
                  </a:solidFill>
                </a:rPr>
                <a:t>real</a:t>
              </a:r>
            </a:p>
            <a:p>
              <a:pPr algn="ctr">
                <a:lnSpc>
                  <a:spcPct val="80000"/>
                </a:lnSpc>
                <a:buFont typeface="Arial" charset="0"/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r>
                <a:rPr lang="en-GB" sz="1400">
                  <a:solidFill>
                    <a:srgbClr val="000000"/>
                  </a:solidFill>
                </a:rPr>
                <a:t>machine</a:t>
              </a:r>
            </a:p>
          </p:txBody>
        </p:sp>
        <p:sp>
          <p:nvSpPr>
            <p:cNvPr id="232476" name="AutoShape 28"/>
            <p:cNvSpPr>
              <a:spLocks noChangeArrowheads="1"/>
            </p:cNvSpPr>
            <p:nvPr/>
          </p:nvSpPr>
          <p:spPr bwMode="auto">
            <a:xfrm>
              <a:off x="4704" y="968"/>
              <a:ext cx="576" cy="720"/>
            </a:xfrm>
            <a:prstGeom prst="roundRect">
              <a:avLst>
                <a:gd name="adj" fmla="val 16667"/>
              </a:avLst>
            </a:prstGeom>
            <a:solidFill>
              <a:srgbClr val="E6E6E6"/>
            </a:solidFill>
            <a:ln w="9360">
              <a:solidFill>
                <a:srgbClr val="C0C0C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2477" name="Rectangle 29"/>
            <p:cNvSpPr>
              <a:spLocks noChangeArrowheads="1"/>
            </p:cNvSpPr>
            <p:nvPr/>
          </p:nvSpPr>
          <p:spPr bwMode="auto">
            <a:xfrm>
              <a:off x="4776" y="1278"/>
              <a:ext cx="432" cy="166"/>
            </a:xfrm>
            <a:prstGeom prst="rect">
              <a:avLst/>
            </a:prstGeom>
            <a:solidFill>
              <a:srgbClr val="FFFFFF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000" tIns="46800" rIns="90000" bIns="46800" anchor="ctr">
              <a:spAutoFit/>
            </a:bodyPr>
            <a:lstStyle/>
            <a:p>
              <a:pPr algn="ctr">
                <a:lnSpc>
                  <a:spcPct val="80000"/>
                </a:lnSpc>
                <a:buFont typeface="Arial" charset="0"/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r>
                <a:rPr lang="en-GB" sz="1400">
                  <a:solidFill>
                    <a:srgbClr val="000000"/>
                  </a:solidFill>
                </a:rPr>
                <a:t>ns-3</a:t>
              </a:r>
            </a:p>
          </p:txBody>
        </p:sp>
        <p:sp>
          <p:nvSpPr>
            <p:cNvPr id="232478" name="Line 30"/>
            <p:cNvSpPr>
              <a:spLocks noChangeShapeType="1"/>
            </p:cNvSpPr>
            <p:nvPr/>
          </p:nvSpPr>
          <p:spPr bwMode="auto">
            <a:xfrm>
              <a:off x="5168" y="2032"/>
              <a:ext cx="1" cy="288"/>
            </a:xfrm>
            <a:prstGeom prst="line">
              <a:avLst/>
            </a:prstGeom>
            <a:noFill/>
            <a:ln w="936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32479" name="Text Box 31"/>
            <p:cNvSpPr txBox="1">
              <a:spLocks noChangeArrowheads="1"/>
            </p:cNvSpPr>
            <p:nvPr/>
          </p:nvSpPr>
          <p:spPr bwMode="auto">
            <a:xfrm>
              <a:off x="3120" y="3064"/>
              <a:ext cx="2640" cy="443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lIns="90000" tIns="46800" rIns="90000" bIns="46800">
              <a:spAutoFit/>
            </a:bodyPr>
            <a:lstStyle/>
            <a:p>
              <a:pPr marL="317500" indent="-309563">
                <a:lnSpc>
                  <a:spcPct val="100000"/>
                </a:lnSpc>
                <a:spcBef>
                  <a:spcPts val="800"/>
                </a:spcBef>
                <a:buFont typeface="Arial" charset="0"/>
                <a:buNone/>
                <a:tabLst>
                  <a:tab pos="317500" algn="l"/>
                  <a:tab pos="774700" algn="l"/>
                  <a:tab pos="1231900" algn="l"/>
                  <a:tab pos="1689100" algn="l"/>
                  <a:tab pos="2146300" algn="l"/>
                  <a:tab pos="2603500" algn="l"/>
                  <a:tab pos="3060700" algn="l"/>
                  <a:tab pos="3517900" algn="l"/>
                  <a:tab pos="3975100" algn="l"/>
                  <a:tab pos="4432300" algn="l"/>
                  <a:tab pos="4889500" algn="l"/>
                  <a:tab pos="5346700" algn="l"/>
                  <a:tab pos="5803900" algn="l"/>
                  <a:tab pos="6261100" algn="l"/>
                  <a:tab pos="6718300" algn="l"/>
                  <a:tab pos="7175500" algn="l"/>
                  <a:tab pos="7632700" algn="l"/>
                  <a:tab pos="8089900" algn="l"/>
                  <a:tab pos="8547100" algn="l"/>
                  <a:tab pos="9004300" algn="l"/>
                  <a:tab pos="9461500" algn="l"/>
                </a:tabLst>
              </a:pPr>
              <a:r>
                <a:rPr lang="en-GB" sz="2000">
                  <a:solidFill>
                    <a:srgbClr val="000000"/>
                  </a:solidFill>
                </a:rPr>
                <a:t>2) testbeds interconnect ns-3 stacks</a:t>
              </a:r>
            </a:p>
          </p:txBody>
        </p:sp>
      </p:grpSp>
      <p:sp>
        <p:nvSpPr>
          <p:cNvPr id="232480" name="Line 32"/>
          <p:cNvSpPr>
            <a:spLocks noChangeShapeType="1"/>
          </p:cNvSpPr>
          <p:nvPr/>
        </p:nvSpPr>
        <p:spPr bwMode="auto">
          <a:xfrm>
            <a:off x="1314450" y="4416425"/>
            <a:ext cx="1090613" cy="1588"/>
          </a:xfrm>
          <a:prstGeom prst="line">
            <a:avLst/>
          </a:prstGeom>
          <a:noFill/>
          <a:ln w="9360">
            <a:solidFill>
              <a:srgbClr val="00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32481" name="Line 33"/>
          <p:cNvSpPr>
            <a:spLocks noChangeShapeType="1"/>
          </p:cNvSpPr>
          <p:nvPr/>
        </p:nvSpPr>
        <p:spPr bwMode="auto">
          <a:xfrm>
            <a:off x="2743200" y="4425950"/>
            <a:ext cx="1090613" cy="1588"/>
          </a:xfrm>
          <a:prstGeom prst="line">
            <a:avLst/>
          </a:prstGeom>
          <a:noFill/>
          <a:ln w="9360">
            <a:solidFill>
              <a:srgbClr val="00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32482" name="Text Box 34"/>
          <p:cNvSpPr txBox="1">
            <a:spLocks noChangeArrowheads="1"/>
          </p:cNvSpPr>
          <p:nvPr/>
        </p:nvSpPr>
        <p:spPr bwMode="auto">
          <a:xfrm>
            <a:off x="673100" y="1511300"/>
            <a:ext cx="1487488" cy="2492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5000" rIns="90000" bIns="45000">
            <a:spAutoFit/>
          </a:bodyPr>
          <a:lstStyle/>
          <a:p>
            <a:pPr>
              <a:lnSpc>
                <a:spcPct val="58000"/>
              </a:lnSpc>
              <a:buFont typeface="Arial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>
                <a:solidFill>
                  <a:srgbClr val="000000"/>
                </a:solidFill>
              </a:rPr>
              <a:t>real machine</a:t>
            </a:r>
          </a:p>
        </p:txBody>
      </p:sp>
      <p:grpSp>
        <p:nvGrpSpPr>
          <p:cNvPr id="5" name="Group 35"/>
          <p:cNvGrpSpPr>
            <a:grpSpLocks/>
          </p:cNvGrpSpPr>
          <p:nvPr/>
        </p:nvGrpSpPr>
        <p:grpSpPr bwMode="auto">
          <a:xfrm>
            <a:off x="533400" y="5562600"/>
            <a:ext cx="8305800" cy="609600"/>
            <a:chOff x="336" y="3504"/>
            <a:chExt cx="5232" cy="384"/>
          </a:xfrm>
        </p:grpSpPr>
        <p:sp>
          <p:nvSpPr>
            <p:cNvPr id="232484" name="AutoShape 36"/>
            <p:cNvSpPr>
              <a:spLocks noChangeArrowheads="1"/>
            </p:cNvSpPr>
            <p:nvPr/>
          </p:nvSpPr>
          <p:spPr bwMode="auto">
            <a:xfrm>
              <a:off x="336" y="3504"/>
              <a:ext cx="5232" cy="384"/>
            </a:xfrm>
            <a:prstGeom prst="roundRect">
              <a:avLst>
                <a:gd name="adj" fmla="val 16667"/>
              </a:avLst>
            </a:prstGeom>
            <a:solidFill>
              <a:srgbClr val="FFFFFF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  <a:effectLst>
              <a:outerShdw dist="152735" dir="2700000" algn="ctr" rotWithShape="0">
                <a:srgbClr val="808080"/>
              </a:outerShdw>
            </a:effec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2485" name="Text Box 37"/>
            <p:cNvSpPr txBox="1">
              <a:spLocks noChangeArrowheads="1"/>
            </p:cNvSpPr>
            <p:nvPr/>
          </p:nvSpPr>
          <p:spPr bwMode="auto">
            <a:xfrm>
              <a:off x="576" y="3552"/>
              <a:ext cx="4231" cy="273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000" tIns="46800" rIns="90000" bIns="46800">
              <a:spAutoFit/>
            </a:bodyPr>
            <a:lstStyle/>
            <a:p>
              <a:pPr>
                <a:lnSpc>
                  <a:spcPct val="80000"/>
                </a:lnSpc>
                <a:buFont typeface="Arial" charset="0"/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r>
                <a:rPr lang="en-GB" sz="2800">
                  <a:solidFill>
                    <a:srgbClr val="000000"/>
                  </a:solidFill>
                </a:rPr>
                <a:t>Various hybrids of the above are possible</a:t>
              </a:r>
            </a:p>
          </p:txBody>
        </p:sp>
      </p:grpSp>
      <p:sp>
        <p:nvSpPr>
          <p:cNvPr id="41" name="Footer Placeholder 3"/>
          <p:cNvSpPr>
            <a:spLocks noGrp="1"/>
          </p:cNvSpPr>
          <p:nvPr>
            <p:ph type="ftr" idx="10"/>
          </p:nvPr>
        </p:nvSpPr>
        <p:spPr>
          <a:xfrm>
            <a:off x="3124200" y="6400800"/>
            <a:ext cx="2863850" cy="460375"/>
          </a:xfrm>
        </p:spPr>
        <p:txBody>
          <a:bodyPr/>
          <a:lstStyle/>
          <a:p>
            <a:pPr>
              <a:defRPr/>
            </a:pPr>
            <a:r>
              <a:rPr lang="en-GB" dirty="0" smtClean="0"/>
              <a:t>NS-3 Introduction</a:t>
            </a:r>
          </a:p>
          <a:p>
            <a:pPr>
              <a:defRPr/>
            </a:pPr>
            <a:r>
              <a:rPr lang="en-GB" dirty="0" smtClean="0"/>
              <a:t>July 2014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8793547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use case:  </a:t>
            </a:r>
            <a:r>
              <a:rPr lang="en-US" dirty="0" err="1" smtClean="0"/>
              <a:t>mininet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err="1" smtClean="0"/>
              <a:t>Mininet</a:t>
            </a:r>
            <a:r>
              <a:rPr lang="en-US" sz="2800" dirty="0" smtClean="0"/>
              <a:t> is popular in the Software-Defined Networking (SDN) community</a:t>
            </a:r>
          </a:p>
          <a:p>
            <a:r>
              <a:rPr lang="en-US" sz="2800" dirty="0" err="1" smtClean="0"/>
              <a:t>Mininet</a:t>
            </a:r>
            <a:r>
              <a:rPr lang="en-US" sz="2800" dirty="0" smtClean="0"/>
              <a:t> uses "</a:t>
            </a:r>
            <a:r>
              <a:rPr lang="en-US" sz="2800" dirty="0" err="1" smtClean="0"/>
              <a:t>TapBridge</a:t>
            </a:r>
            <a:r>
              <a:rPr lang="en-US" sz="2800" dirty="0" smtClean="0"/>
              <a:t>" integration</a:t>
            </a:r>
          </a:p>
          <a:p>
            <a:pPr marL="311150" lvl="1" indent="-311150">
              <a:spcBef>
                <a:spcPts val="800"/>
              </a:spcBef>
              <a:buFont typeface="Arial" charset="0"/>
              <a:buChar char="•"/>
            </a:pPr>
            <a:r>
              <a:rPr lang="en-US" sz="2000" dirty="0">
                <a:solidFill>
                  <a:schemeClr val="accent1"/>
                </a:solidFill>
              </a:rPr>
              <a:t>https://github.com/mininet/mininet/wiki/Link-modeling-using-ns-3</a:t>
            </a:r>
          </a:p>
          <a:p>
            <a:endParaRPr lang="en-US" dirty="0" smtClean="0"/>
          </a:p>
          <a:p>
            <a:pPr lvl="1"/>
            <a:endParaRPr lang="en-US" sz="2000" dirty="0" smtClean="0"/>
          </a:p>
          <a:p>
            <a:pPr marL="0" indent="0">
              <a:buNone/>
            </a:pP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3589403"/>
            <a:ext cx="5029200" cy="2694716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7" name="Footer Placeholder 3"/>
          <p:cNvSpPr>
            <a:spLocks noGrp="1"/>
          </p:cNvSpPr>
          <p:nvPr>
            <p:ph type="ftr" idx="10"/>
          </p:nvPr>
        </p:nvSpPr>
        <p:spPr>
          <a:xfrm>
            <a:off x="3124200" y="6400800"/>
            <a:ext cx="2863850" cy="460375"/>
          </a:xfrm>
        </p:spPr>
        <p:txBody>
          <a:bodyPr/>
          <a:lstStyle/>
          <a:p>
            <a:pPr>
              <a:defRPr/>
            </a:pPr>
            <a:r>
              <a:rPr lang="en-GB" dirty="0" smtClean="0"/>
              <a:t>NS-3 Introduction</a:t>
            </a:r>
          </a:p>
          <a:p>
            <a:pPr>
              <a:defRPr/>
            </a:pPr>
            <a:r>
              <a:rPr lang="en-GB" dirty="0" smtClean="0"/>
              <a:t>July 2014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4086095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18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Direct Code Execution</a:t>
            </a:r>
            <a:endParaRPr lang="en-US" dirty="0"/>
          </a:p>
        </p:txBody>
      </p:sp>
      <p:sp>
        <p:nvSpPr>
          <p:cNvPr id="59187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sz="2800" dirty="0"/>
              <a:t>Lightweight virtualization of kernel and application processes, interconnected by simulated networks</a:t>
            </a:r>
          </a:p>
          <a:p>
            <a:pPr>
              <a:lnSpc>
                <a:spcPct val="90000"/>
              </a:lnSpc>
            </a:pPr>
            <a:r>
              <a:rPr lang="en-US" sz="2800" dirty="0"/>
              <a:t>Benefits: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Implementation realism in controlled topologies or wireless environments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Model </a:t>
            </a:r>
            <a:r>
              <a:rPr lang="en-US" sz="2400" dirty="0" smtClean="0"/>
              <a:t>availability</a:t>
            </a:r>
          </a:p>
          <a:p>
            <a:pPr lvl="1">
              <a:lnSpc>
                <a:spcPct val="90000"/>
              </a:lnSpc>
            </a:pPr>
            <a:r>
              <a:rPr lang="en-US" sz="2400" dirty="0" smtClean="0"/>
              <a:t>Debugging a whole network within a single process</a:t>
            </a:r>
            <a:endParaRPr lang="en-US" sz="2400" dirty="0"/>
          </a:p>
          <a:p>
            <a:pPr>
              <a:lnSpc>
                <a:spcPct val="90000"/>
              </a:lnSpc>
            </a:pPr>
            <a:r>
              <a:rPr lang="en-US" sz="2800" dirty="0"/>
              <a:t>Limitations: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Not as scalable as pure </a:t>
            </a:r>
            <a:r>
              <a:rPr lang="en-US" sz="2400" dirty="0" smtClean="0"/>
              <a:t>simulation</a:t>
            </a:r>
            <a:endParaRPr lang="en-US" sz="2400" dirty="0"/>
          </a:p>
          <a:p>
            <a:pPr lvl="1">
              <a:lnSpc>
                <a:spcPct val="90000"/>
              </a:lnSpc>
            </a:pPr>
            <a:r>
              <a:rPr lang="en-US" sz="2400" dirty="0" smtClean="0"/>
              <a:t>Tracing more limited</a:t>
            </a:r>
            <a:endParaRPr lang="en-US" dirty="0"/>
          </a:p>
          <a:p>
            <a:pPr lvl="1">
              <a:lnSpc>
                <a:spcPct val="90000"/>
              </a:lnSpc>
            </a:pPr>
            <a:r>
              <a:rPr lang="en-US" sz="2400" dirty="0" smtClean="0"/>
              <a:t>Configuration different</a:t>
            </a:r>
          </a:p>
        </p:txBody>
      </p:sp>
      <p:sp>
        <p:nvSpPr>
          <p:cNvPr id="5" name="Footer Placeholder 3"/>
          <p:cNvSpPr>
            <a:spLocks noGrp="1"/>
          </p:cNvSpPr>
          <p:nvPr>
            <p:ph type="ftr" idx="10"/>
          </p:nvPr>
        </p:nvSpPr>
        <p:spPr>
          <a:xfrm>
            <a:off x="3124200" y="6400800"/>
            <a:ext cx="2863850" cy="460375"/>
          </a:xfrm>
        </p:spPr>
        <p:txBody>
          <a:bodyPr/>
          <a:lstStyle/>
          <a:p>
            <a:pPr>
              <a:defRPr/>
            </a:pPr>
            <a:r>
              <a:rPr lang="en-GB" dirty="0" smtClean="0"/>
              <a:t>NS-3 Introduction</a:t>
            </a:r>
          </a:p>
          <a:p>
            <a:pPr>
              <a:defRPr/>
            </a:pPr>
            <a:r>
              <a:rPr lang="en-GB" dirty="0" smtClean="0"/>
              <a:t>July 2014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9834833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Direct Code Execution implementation</a:t>
            </a:r>
            <a:endParaRPr lang="en-US" dirty="0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2687" y="4374484"/>
            <a:ext cx="4227513" cy="22549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Espace réservé du texte 2047"/>
          <p:cNvSpPr txBox="1">
            <a:spLocks/>
          </p:cNvSpPr>
          <p:nvPr/>
        </p:nvSpPr>
        <p:spPr bwMode="auto">
          <a:xfrm>
            <a:off x="762000" y="1641475"/>
            <a:ext cx="7283152" cy="452596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marL="311150" indent="-311150" algn="l" defTabSz="457200" rtl="0" eaLnBrk="0" fontAlgn="base" hangingPunct="0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Char char="•"/>
              <a:defRPr sz="3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11200" indent="-254000" algn="l" defTabSz="457200" rtl="0" eaLnBrk="0" fontAlgn="base" hangingPunct="0">
              <a:lnSpc>
                <a:spcPct val="100000"/>
              </a:lnSpc>
              <a:spcBef>
                <a:spcPts val="7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Char char="–"/>
              <a:defRPr sz="2800">
                <a:solidFill>
                  <a:srgbClr val="000000"/>
                </a:solidFill>
                <a:latin typeface="+mn-lt"/>
              </a:defRPr>
            </a:lvl2pPr>
            <a:lvl3pPr marL="1143000" indent="-228600" algn="l" defTabSz="457200" rtl="0" eaLnBrk="0" fontAlgn="base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Char char="•"/>
              <a:defRPr sz="2400">
                <a:solidFill>
                  <a:srgbClr val="000000"/>
                </a:solidFill>
                <a:latin typeface="+mn-lt"/>
              </a:defRPr>
            </a:lvl3pPr>
            <a:lvl4pPr marL="1600200" indent="-228600" algn="l" defTabSz="457200" rtl="0" eaLnBrk="0" fontAlgn="base" hangingPunct="0">
              <a:lnSpc>
                <a:spcPct val="100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Char char="–"/>
              <a:defRPr sz="2000">
                <a:solidFill>
                  <a:srgbClr val="000000"/>
                </a:solidFill>
                <a:latin typeface="+mn-lt"/>
              </a:defRPr>
            </a:lvl4pPr>
            <a:lvl5pPr marL="2057400" indent="-228600" algn="l" defTabSz="457200" rtl="0" eaLnBrk="0" fontAlgn="base" hangingPunct="0">
              <a:lnSpc>
                <a:spcPct val="100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Char char="»"/>
              <a:defRPr sz="2000">
                <a:solidFill>
                  <a:srgbClr val="000000"/>
                </a:solidFill>
                <a:latin typeface="+mn-lt"/>
              </a:defRPr>
            </a:lvl5pPr>
            <a:lvl6pPr marL="2514600" indent="-228600" algn="l" defTabSz="457200" rtl="0" fontAlgn="base">
              <a:lnSpc>
                <a:spcPct val="27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Char char="»"/>
              <a:defRPr sz="2000">
                <a:solidFill>
                  <a:srgbClr val="000000"/>
                </a:solidFill>
                <a:latin typeface="+mn-lt"/>
              </a:defRPr>
            </a:lvl6pPr>
            <a:lvl7pPr marL="2971800" indent="-228600" algn="l" defTabSz="457200" rtl="0" fontAlgn="base">
              <a:lnSpc>
                <a:spcPct val="27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Char char="»"/>
              <a:defRPr sz="2000">
                <a:solidFill>
                  <a:srgbClr val="000000"/>
                </a:solidFill>
                <a:latin typeface="+mn-lt"/>
              </a:defRPr>
            </a:lvl7pPr>
            <a:lvl8pPr marL="3429000" indent="-228600" algn="l" defTabSz="457200" rtl="0" fontAlgn="base">
              <a:lnSpc>
                <a:spcPct val="27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Char char="»"/>
              <a:defRPr sz="2000">
                <a:solidFill>
                  <a:srgbClr val="000000"/>
                </a:solidFill>
                <a:latin typeface="+mn-lt"/>
              </a:defRPr>
            </a:lvl8pPr>
            <a:lvl9pPr marL="3886200" indent="-228600" algn="l" defTabSz="457200" rtl="0" fontAlgn="base">
              <a:lnSpc>
                <a:spcPct val="27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Char char="»"/>
              <a:defRPr sz="2000">
                <a:solidFill>
                  <a:srgbClr val="000000"/>
                </a:solidFill>
                <a:latin typeface="+mn-lt"/>
              </a:defRPr>
            </a:lvl9pPr>
          </a:lstStyle>
          <a:p>
            <a:r>
              <a:rPr lang="en-US" sz="2400" kern="1200" dirty="0" smtClean="0">
                <a:solidFill>
                  <a:schemeClr val="tx1"/>
                </a:solidFill>
              </a:rPr>
              <a:t>DCE/ns-3 framework requires the virtualization of a series of services </a:t>
            </a:r>
          </a:p>
          <a:p>
            <a:pPr lvl="1"/>
            <a:r>
              <a:rPr lang="en-US" sz="2400" kern="1200" dirty="0" smtClean="0">
                <a:solidFill>
                  <a:schemeClr val="tx1"/>
                </a:solidFill>
                <a:ea typeface="+mn-ea"/>
                <a:cs typeface="+mn-cs"/>
              </a:rPr>
              <a:t>Multiple isolated instances of the same protocol on the same machine</a:t>
            </a:r>
          </a:p>
          <a:p>
            <a:r>
              <a:rPr lang="en-US" sz="2400" kern="1200" dirty="0" smtClean="0">
                <a:solidFill>
                  <a:schemeClr val="tx1"/>
                </a:solidFill>
              </a:rPr>
              <a:t>System calls are captured and treated by DCE</a:t>
            </a:r>
          </a:p>
          <a:p>
            <a:r>
              <a:rPr lang="en-US" sz="2400" kern="1200" dirty="0" smtClean="0">
                <a:solidFill>
                  <a:schemeClr val="tx1"/>
                </a:solidFill>
              </a:rPr>
              <a:t>Network stack protocols calls are captured and redirected</a:t>
            </a:r>
          </a:p>
          <a:p>
            <a:r>
              <a:rPr lang="en-US" sz="2400" kern="0" dirty="0" smtClean="0"/>
              <a:t>To perform its work DCE</a:t>
            </a:r>
            <a:br>
              <a:rPr lang="en-US" sz="2400" kern="0" dirty="0" smtClean="0"/>
            </a:br>
            <a:r>
              <a:rPr lang="en-US" sz="2400" kern="0" dirty="0" smtClean="0"/>
              <a:t>re-implement the Linux</a:t>
            </a:r>
            <a:br>
              <a:rPr lang="en-US" sz="2400" kern="0" dirty="0" smtClean="0"/>
            </a:br>
            <a:r>
              <a:rPr lang="en-US" sz="2400" kern="0" dirty="0" smtClean="0"/>
              <a:t>program loader and parts</a:t>
            </a:r>
            <a:br>
              <a:rPr lang="en-US" sz="2400" kern="0" dirty="0" smtClean="0"/>
            </a:br>
            <a:r>
              <a:rPr lang="en-US" sz="2400" kern="0" dirty="0" smtClean="0"/>
              <a:t>of </a:t>
            </a:r>
            <a:r>
              <a:rPr lang="en-US" sz="2400" i="1" kern="0" dirty="0" err="1" smtClean="0"/>
              <a:t>libc</a:t>
            </a:r>
            <a:r>
              <a:rPr lang="en-US" sz="2400" kern="0" dirty="0" smtClean="0"/>
              <a:t> and </a:t>
            </a:r>
            <a:r>
              <a:rPr lang="en-US" sz="2400" i="1" kern="0" dirty="0" err="1" smtClean="0"/>
              <a:t>libpthread</a:t>
            </a:r>
            <a:r>
              <a:rPr lang="en-US" sz="2400" i="1" kern="0" dirty="0" smtClean="0"/>
              <a:t>   </a:t>
            </a:r>
            <a:endParaRPr lang="en-US" sz="1800" i="1" kern="1200" dirty="0" smtClean="0">
              <a:solidFill>
                <a:schemeClr val="tx1"/>
              </a:solidFill>
            </a:endParaRPr>
          </a:p>
        </p:txBody>
      </p:sp>
      <p:sp>
        <p:nvSpPr>
          <p:cNvPr id="7" name="Footer Placeholder 3"/>
          <p:cNvSpPr>
            <a:spLocks noGrp="1"/>
          </p:cNvSpPr>
          <p:nvPr>
            <p:ph type="ftr" idx="10"/>
          </p:nvPr>
        </p:nvSpPr>
        <p:spPr>
          <a:xfrm>
            <a:off x="3124200" y="6400800"/>
            <a:ext cx="2863850" cy="460375"/>
          </a:xfrm>
        </p:spPr>
        <p:txBody>
          <a:bodyPr/>
          <a:lstStyle/>
          <a:p>
            <a:pPr>
              <a:defRPr/>
            </a:pPr>
            <a:r>
              <a:rPr lang="en-GB" dirty="0" smtClean="0"/>
              <a:t>NS-3 Introduction</a:t>
            </a:r>
          </a:p>
          <a:p>
            <a:pPr>
              <a:defRPr/>
            </a:pPr>
            <a:r>
              <a:rPr lang="en-GB" dirty="0" smtClean="0"/>
              <a:t>July 2014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716505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DCE modes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62868"/>
            <a:ext cx="8197850" cy="4872038"/>
          </a:xfrm>
        </p:spPr>
        <p:txBody>
          <a:bodyPr/>
          <a:lstStyle/>
          <a:p>
            <a:r>
              <a:rPr lang="en-US" dirty="0" smtClean="0"/>
              <a:t>DCE modes in context of possible approaches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2655887"/>
            <a:ext cx="8610144" cy="228600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457200" y="5174455"/>
            <a:ext cx="77724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Figure source:  DCE </a:t>
            </a:r>
            <a:r>
              <a:rPr lang="en-US" dirty="0">
                <a:solidFill>
                  <a:schemeClr val="tx1"/>
                </a:solidFill>
              </a:rPr>
              <a:t>Cradle: Simulate Network Protocols with Real Stacks for Better </a:t>
            </a:r>
            <a:r>
              <a:rPr lang="en-US" dirty="0" smtClean="0">
                <a:solidFill>
                  <a:schemeClr val="tx1"/>
                </a:solidFill>
              </a:rPr>
              <a:t>Realism, </a:t>
            </a:r>
            <a:r>
              <a:rPr lang="en-US" dirty="0" err="1" smtClean="0">
                <a:solidFill>
                  <a:schemeClr val="tx1"/>
                </a:solidFill>
              </a:rPr>
              <a:t>Tazaki</a:t>
            </a:r>
            <a:r>
              <a:rPr lang="en-US" dirty="0" smtClean="0">
                <a:solidFill>
                  <a:schemeClr val="tx1"/>
                </a:solidFill>
              </a:rPr>
              <a:t> et al, WNS3 2013.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0" name="Rounded Rectangle 9"/>
          <p:cNvSpPr/>
          <p:nvPr/>
        </p:nvSpPr>
        <p:spPr bwMode="auto">
          <a:xfrm>
            <a:off x="3962400" y="2655887"/>
            <a:ext cx="2209800" cy="1839913"/>
          </a:xfrm>
          <a:prstGeom prst="roundRect">
            <a:avLst/>
          </a:prstGeom>
          <a:solidFill>
            <a:srgbClr val="00B8FF">
              <a:alpha val="23000"/>
            </a:srgbClr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1">
              <a:lnSpc>
                <a:spcPct val="2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11" name="Rounded Rectangle 10"/>
          <p:cNvSpPr/>
          <p:nvPr/>
        </p:nvSpPr>
        <p:spPr bwMode="auto">
          <a:xfrm>
            <a:off x="7315200" y="2636837"/>
            <a:ext cx="1177816" cy="1839913"/>
          </a:xfrm>
          <a:prstGeom prst="roundRect">
            <a:avLst/>
          </a:prstGeom>
          <a:solidFill>
            <a:srgbClr val="00B8FF">
              <a:alpha val="23000"/>
            </a:srgbClr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1">
              <a:lnSpc>
                <a:spcPct val="2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12" name="Footer Placeholder 3"/>
          <p:cNvSpPr>
            <a:spLocks noGrp="1"/>
          </p:cNvSpPr>
          <p:nvPr>
            <p:ph type="ftr" idx="10"/>
          </p:nvPr>
        </p:nvSpPr>
        <p:spPr>
          <a:xfrm>
            <a:off x="3124200" y="6400800"/>
            <a:ext cx="2863850" cy="460375"/>
          </a:xfrm>
        </p:spPr>
        <p:txBody>
          <a:bodyPr/>
          <a:lstStyle/>
          <a:p>
            <a:pPr>
              <a:defRPr/>
            </a:pPr>
            <a:r>
              <a:rPr lang="en-GB" dirty="0" smtClean="0"/>
              <a:t>NS-3 Introduction</a:t>
            </a:r>
          </a:p>
          <a:p>
            <a:pPr>
              <a:defRPr/>
            </a:pPr>
            <a:r>
              <a:rPr lang="en-GB" dirty="0" smtClean="0"/>
              <a:t>July 2014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5344660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Agenda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1800"/>
              </a:spcBef>
            </a:pPr>
            <a:r>
              <a:rPr lang="en-US" smtClean="0"/>
              <a:t>ns-3 project overview</a:t>
            </a:r>
          </a:p>
          <a:p>
            <a:pPr lvl="1">
              <a:spcBef>
                <a:spcPts val="1800"/>
              </a:spcBef>
            </a:pPr>
            <a:r>
              <a:rPr lang="en-US" smtClean="0">
                <a:solidFill>
                  <a:schemeClr val="bg1">
                    <a:lumMod val="65000"/>
                  </a:schemeClr>
                </a:solidFill>
              </a:rPr>
              <a:t>What is ns-3?</a:t>
            </a:r>
          </a:p>
          <a:p>
            <a:pPr lvl="1">
              <a:spcBef>
                <a:spcPts val="1800"/>
              </a:spcBef>
            </a:pPr>
            <a:r>
              <a:rPr lang="en-US" smtClean="0">
                <a:solidFill>
                  <a:schemeClr val="bg1">
                    <a:lumMod val="65000"/>
                  </a:schemeClr>
                </a:solidFill>
              </a:rPr>
              <a:t>Why use ns-3?</a:t>
            </a:r>
          </a:p>
          <a:p>
            <a:pPr lvl="1">
              <a:spcBef>
                <a:spcPts val="1800"/>
              </a:spcBef>
            </a:pPr>
            <a:r>
              <a:rPr lang="en-US" smtClean="0">
                <a:solidFill>
                  <a:schemeClr val="tx1"/>
                </a:solidFill>
              </a:rPr>
              <a:t>Project organization</a:t>
            </a:r>
          </a:p>
          <a:p>
            <a:pPr lvl="1">
              <a:spcBef>
                <a:spcPts val="1800"/>
              </a:spcBef>
            </a:pPr>
            <a:r>
              <a:rPr lang="en-US" smtClean="0">
                <a:solidFill>
                  <a:schemeClr val="bg1">
                    <a:lumMod val="65000"/>
                  </a:schemeClr>
                </a:solidFill>
              </a:rPr>
              <a:t>Relationship to ns-2</a:t>
            </a:r>
          </a:p>
          <a:p>
            <a:pPr lvl="1">
              <a:spcBef>
                <a:spcPts val="1800"/>
              </a:spcBef>
            </a:pPr>
            <a:r>
              <a:rPr lang="en-US" smtClean="0">
                <a:solidFill>
                  <a:schemeClr val="bg1">
                    <a:lumMod val="65000"/>
                  </a:schemeClr>
                </a:solidFill>
              </a:rPr>
              <a:t>Future directions</a:t>
            </a:r>
          </a:p>
          <a:p>
            <a:pPr>
              <a:spcBef>
                <a:spcPts val="1800"/>
              </a:spcBef>
            </a:pPr>
            <a:r>
              <a:rPr lang="en-US" smtClean="0">
                <a:solidFill>
                  <a:schemeClr val="bg1">
                    <a:lumMod val="65000"/>
                  </a:schemeClr>
                </a:solidFill>
              </a:rPr>
              <a:t>Getting started with ns-3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>
          <a:noFill/>
        </p:spPr>
        <p:txBody>
          <a:bodyPr/>
          <a:lstStyle/>
          <a:p>
            <a:fld id="{FFC6B60B-2CC9-4460-A963-BD67CE206717}" type="slidenum">
              <a:rPr lang="en-GB" smtClean="0"/>
              <a:pPr/>
              <a:t>25</a:t>
            </a:fld>
            <a:endParaRPr lang="en-GB" dirty="0" smtClean="0"/>
          </a:p>
        </p:txBody>
      </p:sp>
      <p:sp>
        <p:nvSpPr>
          <p:cNvPr id="6" name="Footer Placeholder 3"/>
          <p:cNvSpPr>
            <a:spLocks noGrp="1"/>
          </p:cNvSpPr>
          <p:nvPr>
            <p:ph type="ftr" idx="10"/>
          </p:nvPr>
        </p:nvSpPr>
        <p:spPr>
          <a:xfrm>
            <a:off x="3124200" y="6400800"/>
            <a:ext cx="2863850" cy="460375"/>
          </a:xfrm>
        </p:spPr>
        <p:txBody>
          <a:bodyPr/>
          <a:lstStyle/>
          <a:p>
            <a:pPr>
              <a:defRPr/>
            </a:pPr>
            <a:r>
              <a:rPr lang="en-GB" dirty="0" smtClean="0"/>
              <a:t>NS-3 Introduction</a:t>
            </a:r>
          </a:p>
          <a:p>
            <a:pPr>
              <a:defRPr/>
            </a:pPr>
            <a:r>
              <a:rPr lang="en-GB" dirty="0" smtClean="0"/>
              <a:t>July 2014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lnSpc>
                <a:spcPct val="100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i="1" dirty="0" smtClean="0"/>
              <a:t>ns-3</a:t>
            </a:r>
            <a:r>
              <a:rPr lang="en-GB" dirty="0" smtClean="0"/>
              <a:t> project goals</a:t>
            </a:r>
          </a:p>
        </p:txBody>
      </p:sp>
      <p:sp>
        <p:nvSpPr>
          <p:cNvPr id="5126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100000"/>
              </a:lnSpc>
              <a:buFont typeface="Arial" charset="0"/>
              <a:buNone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GB" sz="2800" dirty="0" smtClean="0"/>
              <a:t>Develop an extensible simulation environment for networking research</a:t>
            </a:r>
          </a:p>
          <a:p>
            <a:pPr lvl="1" eaLnBrk="1" hangingPunct="1">
              <a:lnSpc>
                <a:spcPct val="100000"/>
              </a:lnSpc>
              <a:buFont typeface="Arial" charset="0"/>
              <a:buNone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GB" sz="2400" dirty="0" smtClean="0"/>
              <a:t>1) a tool aligned with the experimentation needs of modern networking research</a:t>
            </a:r>
          </a:p>
          <a:p>
            <a:pPr lvl="1" eaLnBrk="1" hangingPunct="1">
              <a:lnSpc>
                <a:spcPct val="100000"/>
              </a:lnSpc>
              <a:buFont typeface="Arial" charset="0"/>
              <a:buNone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GB" sz="2400" dirty="0" smtClean="0"/>
              <a:t>2) a tool that elevates the technical rigor of network simulation practice</a:t>
            </a:r>
          </a:p>
          <a:p>
            <a:pPr lvl="1" eaLnBrk="1" hangingPunct="1">
              <a:lnSpc>
                <a:spcPct val="100000"/>
              </a:lnSpc>
              <a:buFont typeface="Arial" charset="0"/>
              <a:buNone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GB" sz="2400" dirty="0" smtClean="0"/>
              <a:t>3) an open-source project that encourages community contribution, peer review, </a:t>
            </a:r>
            <a:r>
              <a:rPr lang="en-GB" sz="2400" smtClean="0"/>
              <a:t>and long-term maintenance and validation </a:t>
            </a:r>
            <a:r>
              <a:rPr lang="en-GB" sz="2400" dirty="0" smtClean="0"/>
              <a:t>of the software</a:t>
            </a:r>
          </a:p>
        </p:txBody>
      </p:sp>
      <p:sp>
        <p:nvSpPr>
          <p:cNvPr id="5123" name="Slide Number Placeholder 4"/>
          <p:cNvSpPr>
            <a:spLocks noGrp="1"/>
          </p:cNvSpPr>
          <p:nvPr>
            <p:ph type="sldNum" idx="11"/>
          </p:nvPr>
        </p:nvSpPr>
        <p:spPr>
          <a:noFill/>
        </p:spPr>
        <p:txBody>
          <a:bodyPr/>
          <a:lstStyle/>
          <a:p>
            <a:fld id="{3498E0E5-EE83-4238-87B4-19C22E229016}" type="slidenum">
              <a:rPr lang="en-GB" smtClean="0"/>
              <a:pPr/>
              <a:t>26</a:t>
            </a:fld>
            <a:endParaRPr lang="en-GB" smtClean="0"/>
          </a:p>
        </p:txBody>
      </p:sp>
      <p:sp>
        <p:nvSpPr>
          <p:cNvPr id="5" name="Footer Placeholder 3"/>
          <p:cNvSpPr>
            <a:spLocks noGrp="1"/>
          </p:cNvSpPr>
          <p:nvPr>
            <p:ph type="ftr" idx="10"/>
          </p:nvPr>
        </p:nvSpPr>
        <p:spPr>
          <a:xfrm>
            <a:off x="3124200" y="6400800"/>
            <a:ext cx="2863850" cy="460375"/>
          </a:xfrm>
        </p:spPr>
        <p:txBody>
          <a:bodyPr/>
          <a:lstStyle/>
          <a:p>
            <a:pPr>
              <a:defRPr/>
            </a:pPr>
            <a:r>
              <a:rPr lang="en-GB" dirty="0" smtClean="0"/>
              <a:t>NS-3 Introduction</a:t>
            </a:r>
          </a:p>
          <a:p>
            <a:pPr>
              <a:defRPr/>
            </a:pPr>
            <a:r>
              <a:rPr lang="en-GB" dirty="0" smtClean="0"/>
              <a:t>July 2014</a:t>
            </a:r>
            <a:endParaRPr lang="en-GB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How the project operates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>
                <a:solidFill>
                  <a:schemeClr val="tx1"/>
                </a:solidFill>
              </a:rPr>
              <a:t>Project provides three annual software releases</a:t>
            </a:r>
          </a:p>
          <a:p>
            <a:r>
              <a:rPr lang="en-US" sz="2400" dirty="0" smtClean="0">
                <a:solidFill>
                  <a:schemeClr val="tx1"/>
                </a:solidFill>
              </a:rPr>
              <a:t>Users interact on mailing lists and using </a:t>
            </a:r>
            <a:r>
              <a:rPr lang="en-US" sz="2400" dirty="0" err="1" smtClean="0">
                <a:solidFill>
                  <a:schemeClr val="tx1"/>
                </a:solidFill>
              </a:rPr>
              <a:t>Bugzilla</a:t>
            </a:r>
            <a:r>
              <a:rPr lang="en-US" sz="2400" dirty="0" smtClean="0">
                <a:solidFill>
                  <a:schemeClr val="tx1"/>
                </a:solidFill>
              </a:rPr>
              <a:t> bug tracker</a:t>
            </a:r>
          </a:p>
          <a:p>
            <a:r>
              <a:rPr lang="en-US" sz="2400" dirty="0" smtClean="0">
                <a:solidFill>
                  <a:schemeClr val="tx1"/>
                </a:solidFill>
              </a:rPr>
              <a:t>Code may be proposed for merge</a:t>
            </a:r>
          </a:p>
          <a:p>
            <a:pPr lvl="1"/>
            <a:r>
              <a:rPr lang="en-US" sz="2000" dirty="0" smtClean="0">
                <a:solidFill>
                  <a:schemeClr val="tx1"/>
                </a:solidFill>
              </a:rPr>
              <a:t>Code reviews occur on a Google site</a:t>
            </a:r>
          </a:p>
          <a:p>
            <a:r>
              <a:rPr lang="en-US" sz="2400" dirty="0" smtClean="0">
                <a:solidFill>
                  <a:schemeClr val="tx1"/>
                </a:solidFill>
              </a:rPr>
              <a:t>Maintainers (one for each module) fix or delegate bugs, participate in reviews</a:t>
            </a:r>
          </a:p>
          <a:p>
            <a:r>
              <a:rPr lang="en-US" sz="2400" dirty="0" smtClean="0">
                <a:solidFill>
                  <a:schemeClr val="tx1"/>
                </a:solidFill>
              </a:rPr>
              <a:t>Project has been conducting annual workshop and developer meeting around </a:t>
            </a:r>
            <a:r>
              <a:rPr lang="en-US" sz="2400" dirty="0" err="1" smtClean="0">
                <a:solidFill>
                  <a:schemeClr val="tx1"/>
                </a:solidFill>
              </a:rPr>
              <a:t>SIMUTools</a:t>
            </a:r>
            <a:r>
              <a:rPr lang="en-US" sz="2400" dirty="0" smtClean="0">
                <a:solidFill>
                  <a:schemeClr val="tx1"/>
                </a:solidFill>
              </a:rPr>
              <a:t> through 2013</a:t>
            </a:r>
          </a:p>
          <a:p>
            <a:pPr lvl="1"/>
            <a:r>
              <a:rPr lang="en-US" sz="2000" dirty="0" smtClean="0">
                <a:solidFill>
                  <a:schemeClr val="tx1"/>
                </a:solidFill>
              </a:rPr>
              <a:t>ns-3 Annua</a:t>
            </a:r>
            <a:r>
              <a:rPr lang="en-US" sz="2000" dirty="0" smtClean="0">
                <a:solidFill>
                  <a:schemeClr val="tx1"/>
                </a:solidFill>
              </a:rPr>
              <a:t>l Meeting in Atlanta, May 2014</a:t>
            </a:r>
            <a:endParaRPr lang="en-US" sz="2000" dirty="0" smtClean="0">
              <a:solidFill>
                <a:schemeClr val="tx1"/>
              </a:solidFill>
            </a:endParaRPr>
          </a:p>
          <a:p>
            <a:r>
              <a:rPr lang="en-US" sz="2400" dirty="0" smtClean="0">
                <a:solidFill>
                  <a:schemeClr val="tx1"/>
                </a:solidFill>
              </a:rPr>
              <a:t>Google Summer of Code (March-August) five of the past six summers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6965950" y="6397625"/>
            <a:ext cx="2101850" cy="460375"/>
          </a:xfrm>
          <a:noFill/>
        </p:spPr>
        <p:txBody>
          <a:bodyPr/>
          <a:lstStyle/>
          <a:p>
            <a:fld id="{FFC6B60B-2CC9-4460-A963-BD67CE206717}" type="slidenum">
              <a:rPr lang="en-GB" smtClean="0"/>
              <a:pPr/>
              <a:t>27</a:t>
            </a:fld>
            <a:endParaRPr lang="en-GB" dirty="0" smtClean="0"/>
          </a:p>
        </p:txBody>
      </p:sp>
      <p:sp>
        <p:nvSpPr>
          <p:cNvPr id="6" name="Footer Placeholder 3"/>
          <p:cNvSpPr>
            <a:spLocks noGrp="1"/>
          </p:cNvSpPr>
          <p:nvPr>
            <p:ph type="ftr" idx="10"/>
          </p:nvPr>
        </p:nvSpPr>
        <p:spPr>
          <a:xfrm>
            <a:off x="3124200" y="6400800"/>
            <a:ext cx="2863850" cy="460375"/>
          </a:xfrm>
        </p:spPr>
        <p:txBody>
          <a:bodyPr/>
          <a:lstStyle/>
          <a:p>
            <a:pPr>
              <a:defRPr/>
            </a:pPr>
            <a:r>
              <a:rPr lang="en-GB" dirty="0" smtClean="0"/>
              <a:t>NS-3 Introduction</a:t>
            </a:r>
          </a:p>
          <a:p>
            <a:pPr>
              <a:defRPr/>
            </a:pPr>
            <a:r>
              <a:rPr lang="en-GB" dirty="0" smtClean="0"/>
              <a:t>July 2014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33439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ns-3:  An Open Source Network Simulator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smtClean="0"/>
              <a:t>ns-3 is a </a:t>
            </a:r>
            <a:r>
              <a:rPr lang="en-US" sz="2800" b="1" i="1" smtClean="0">
                <a:solidFill>
                  <a:srgbClr val="006600"/>
                </a:solidFill>
              </a:rPr>
              <a:t>discrete-event network simulator</a:t>
            </a:r>
            <a:r>
              <a:rPr lang="en-US" sz="2800" b="1" smtClean="0">
                <a:solidFill>
                  <a:srgbClr val="006600"/>
                </a:solidFill>
              </a:rPr>
              <a:t> </a:t>
            </a:r>
            <a:r>
              <a:rPr lang="en-US" sz="2800" smtClean="0"/>
              <a:t>targeted for </a:t>
            </a:r>
            <a:r>
              <a:rPr lang="en-US" sz="2800" b="1" i="1" smtClean="0">
                <a:solidFill>
                  <a:srgbClr val="006600"/>
                </a:solidFill>
              </a:rPr>
              <a:t>research and educational use</a:t>
            </a:r>
            <a:endParaRPr lang="en-US" sz="2800" b="1" i="1">
              <a:solidFill>
                <a:srgbClr val="006600"/>
              </a:solidFill>
            </a:endParaRPr>
          </a:p>
        </p:txBody>
      </p:sp>
      <p:sp>
        <p:nvSpPr>
          <p:cNvPr id="53" name="Slide Number Placeholder 4"/>
          <p:cNvSpPr>
            <a:spLocks noGrp="1"/>
          </p:cNvSpPr>
          <p:nvPr>
            <p:ph type="sldNum" idx="11"/>
          </p:nvPr>
        </p:nvSpPr>
        <p:spPr>
          <a:noFill/>
        </p:spPr>
        <p:txBody>
          <a:bodyPr/>
          <a:lstStyle/>
          <a:p>
            <a:fld id="{FFC6B60B-2CC9-4460-A963-BD67CE206717}" type="slidenum">
              <a:rPr lang="en-GB" smtClean="0"/>
              <a:pPr/>
              <a:t>28</a:t>
            </a:fld>
            <a:endParaRPr lang="en-GB" dirty="0" smtClean="0"/>
          </a:p>
        </p:txBody>
      </p:sp>
      <p:grpSp>
        <p:nvGrpSpPr>
          <p:cNvPr id="63" name="Group 62"/>
          <p:cNvGrpSpPr/>
          <p:nvPr/>
        </p:nvGrpSpPr>
        <p:grpSpPr>
          <a:xfrm>
            <a:off x="533400" y="4274512"/>
            <a:ext cx="2176925" cy="1657420"/>
            <a:chOff x="533400" y="4274512"/>
            <a:chExt cx="2176925" cy="1657420"/>
          </a:xfrm>
        </p:grpSpPr>
        <p:grpSp>
          <p:nvGrpSpPr>
            <p:cNvPr id="62" name="Group 61"/>
            <p:cNvGrpSpPr/>
            <p:nvPr/>
          </p:nvGrpSpPr>
          <p:grpSpPr>
            <a:xfrm>
              <a:off x="533400" y="4343400"/>
              <a:ext cx="1954381" cy="1588532"/>
              <a:chOff x="533400" y="4343400"/>
              <a:chExt cx="1954381" cy="1588532"/>
            </a:xfrm>
          </p:grpSpPr>
          <p:pic>
            <p:nvPicPr>
              <p:cNvPr id="48131" name="Picture 3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762000" y="4343400"/>
                <a:ext cx="1403350" cy="12954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21" name="TextBox 20"/>
              <p:cNvSpPr txBox="1"/>
              <p:nvPr/>
            </p:nvSpPr>
            <p:spPr>
              <a:xfrm>
                <a:off x="533400" y="5562600"/>
                <a:ext cx="195438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mtClean="0">
                    <a:solidFill>
                      <a:schemeClr val="tx1"/>
                    </a:solidFill>
                  </a:rPr>
                  <a:t>NS-3 Consortium</a:t>
                </a:r>
                <a:endParaRPr lang="en-US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54" name="Right Arrow 53"/>
            <p:cNvSpPr/>
            <p:nvPr/>
          </p:nvSpPr>
          <p:spPr bwMode="auto">
            <a:xfrm rot="20071386">
              <a:off x="2253125" y="4274512"/>
              <a:ext cx="457200" cy="304800"/>
            </a:xfrm>
            <a:prstGeom prst="rightArrow">
              <a:avLst/>
            </a:prstGeom>
            <a:solidFill>
              <a:schemeClr val="accent1"/>
            </a:solidFill>
            <a:ln w="9525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57200" rtl="0" eaLnBrk="1" fontAlgn="base" latinLnBrk="0" hangingPunct="1">
                <a:lnSpc>
                  <a:spcPct val="27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endParaRP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6217583" y="2514600"/>
            <a:ext cx="2438969" cy="4026932"/>
            <a:chOff x="6217583" y="2514600"/>
            <a:chExt cx="2438969" cy="4026932"/>
          </a:xfrm>
        </p:grpSpPr>
        <p:grpSp>
          <p:nvGrpSpPr>
            <p:cNvPr id="57" name="Group 56"/>
            <p:cNvGrpSpPr/>
            <p:nvPr/>
          </p:nvGrpSpPr>
          <p:grpSpPr>
            <a:xfrm>
              <a:off x="7391400" y="2514600"/>
              <a:ext cx="1172116" cy="1740932"/>
              <a:chOff x="7391400" y="2514600"/>
              <a:chExt cx="1172116" cy="1740932"/>
            </a:xfrm>
          </p:grpSpPr>
          <p:pic>
            <p:nvPicPr>
              <p:cNvPr id="8" name="Picture 7" descr="documents.png"/>
              <p:cNvPicPr>
                <a:picLocks noChangeAspect="1"/>
              </p:cNvPicPr>
              <p:nvPr/>
            </p:nvPicPr>
            <p:blipFill>
              <a:blip r:embed="rId3" cstate="print"/>
              <a:stretch>
                <a:fillRect/>
              </a:stretch>
            </p:blipFill>
            <p:spPr>
              <a:xfrm>
                <a:off x="7543800" y="2514600"/>
                <a:ext cx="941924" cy="1219200"/>
              </a:xfrm>
              <a:prstGeom prst="rect">
                <a:avLst/>
              </a:prstGeom>
            </p:spPr>
          </p:pic>
          <p:sp>
            <p:nvSpPr>
              <p:cNvPr id="48" name="TextBox 47"/>
              <p:cNvSpPr txBox="1"/>
              <p:nvPr/>
            </p:nvSpPr>
            <p:spPr>
              <a:xfrm>
                <a:off x="7391400" y="3886200"/>
                <a:ext cx="117211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mtClean="0">
                    <a:solidFill>
                      <a:schemeClr val="tx1"/>
                    </a:solidFill>
                  </a:rPr>
                  <a:t>Research</a:t>
                </a:r>
                <a:endParaRPr lang="en-US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58" name="Group 57"/>
            <p:cNvGrpSpPr/>
            <p:nvPr/>
          </p:nvGrpSpPr>
          <p:grpSpPr>
            <a:xfrm>
              <a:off x="6934200" y="4876800"/>
              <a:ext cx="1722352" cy="1664732"/>
              <a:chOff x="6934200" y="4876800"/>
              <a:chExt cx="1722352" cy="1664732"/>
            </a:xfrm>
          </p:grpSpPr>
          <p:grpSp>
            <p:nvGrpSpPr>
              <p:cNvPr id="13" name="Group 12"/>
              <p:cNvGrpSpPr/>
              <p:nvPr/>
            </p:nvGrpSpPr>
            <p:grpSpPr>
              <a:xfrm>
                <a:off x="6934200" y="4876800"/>
                <a:ext cx="1722352" cy="1249033"/>
                <a:chOff x="5181600" y="4267200"/>
                <a:chExt cx="1722352" cy="1249033"/>
              </a:xfrm>
            </p:grpSpPr>
            <p:pic>
              <p:nvPicPr>
                <p:cNvPr id="9" name="Picture 8" descr="classroom.png"/>
                <p:cNvPicPr>
                  <a:picLocks noChangeAspect="1"/>
                </p:cNvPicPr>
                <p:nvPr/>
              </p:nvPicPr>
              <p:blipFill>
                <a:blip r:embed="rId4" cstate="print"/>
                <a:stretch>
                  <a:fillRect/>
                </a:stretch>
              </p:blipFill>
              <p:spPr>
                <a:xfrm>
                  <a:off x="5181600" y="4419600"/>
                  <a:ext cx="579352" cy="639433"/>
                </a:xfrm>
                <a:prstGeom prst="rect">
                  <a:avLst/>
                </a:prstGeom>
              </p:spPr>
            </p:pic>
            <p:pic>
              <p:nvPicPr>
                <p:cNvPr id="10" name="Picture 9" descr="classroom.png"/>
                <p:cNvPicPr>
                  <a:picLocks noChangeAspect="1"/>
                </p:cNvPicPr>
                <p:nvPr/>
              </p:nvPicPr>
              <p:blipFill>
                <a:blip r:embed="rId4" cstate="print"/>
                <a:stretch>
                  <a:fillRect/>
                </a:stretch>
              </p:blipFill>
              <p:spPr>
                <a:xfrm>
                  <a:off x="5562600" y="4876800"/>
                  <a:ext cx="579352" cy="639433"/>
                </a:xfrm>
                <a:prstGeom prst="rect">
                  <a:avLst/>
                </a:prstGeom>
              </p:spPr>
            </p:pic>
            <p:pic>
              <p:nvPicPr>
                <p:cNvPr id="11" name="Picture 10" descr="classroom.png"/>
                <p:cNvPicPr>
                  <a:picLocks noChangeAspect="1"/>
                </p:cNvPicPr>
                <p:nvPr/>
              </p:nvPicPr>
              <p:blipFill>
                <a:blip r:embed="rId4" cstate="print"/>
                <a:stretch>
                  <a:fillRect/>
                </a:stretch>
              </p:blipFill>
              <p:spPr>
                <a:xfrm>
                  <a:off x="5943600" y="4267200"/>
                  <a:ext cx="579352" cy="639433"/>
                </a:xfrm>
                <a:prstGeom prst="rect">
                  <a:avLst/>
                </a:prstGeom>
              </p:spPr>
            </p:pic>
            <p:pic>
              <p:nvPicPr>
                <p:cNvPr id="12" name="Picture 11" descr="classroom.png"/>
                <p:cNvPicPr>
                  <a:picLocks noChangeAspect="1"/>
                </p:cNvPicPr>
                <p:nvPr/>
              </p:nvPicPr>
              <p:blipFill>
                <a:blip r:embed="rId4" cstate="print"/>
                <a:stretch>
                  <a:fillRect/>
                </a:stretch>
              </p:blipFill>
              <p:spPr>
                <a:xfrm>
                  <a:off x="6324600" y="4724400"/>
                  <a:ext cx="579352" cy="639433"/>
                </a:xfrm>
                <a:prstGeom prst="rect">
                  <a:avLst/>
                </a:prstGeom>
              </p:spPr>
            </p:pic>
          </p:grpSp>
          <p:sp>
            <p:nvSpPr>
              <p:cNvPr id="49" name="TextBox 48"/>
              <p:cNvSpPr txBox="1"/>
              <p:nvPr/>
            </p:nvSpPr>
            <p:spPr>
              <a:xfrm>
                <a:off x="7315200" y="6172200"/>
                <a:ext cx="121058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mtClean="0">
                    <a:solidFill>
                      <a:schemeClr val="tx1"/>
                    </a:solidFill>
                  </a:rPr>
                  <a:t>Education</a:t>
                </a:r>
                <a:endParaRPr lang="en-US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55" name="Right Arrow 54"/>
            <p:cNvSpPr/>
            <p:nvPr/>
          </p:nvSpPr>
          <p:spPr bwMode="auto">
            <a:xfrm rot="1765703">
              <a:off x="6217583" y="4588454"/>
              <a:ext cx="457200" cy="304800"/>
            </a:xfrm>
            <a:prstGeom prst="rightArrow">
              <a:avLst/>
            </a:prstGeom>
            <a:solidFill>
              <a:schemeClr val="accent1"/>
            </a:solidFill>
            <a:ln w="9525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57200" rtl="0" eaLnBrk="1" fontAlgn="base" latinLnBrk="0" hangingPunct="1">
                <a:lnSpc>
                  <a:spcPct val="27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endParaRPr>
            </a:p>
          </p:txBody>
        </p:sp>
        <p:sp>
          <p:nvSpPr>
            <p:cNvPr id="56" name="Right Arrow 55"/>
            <p:cNvSpPr/>
            <p:nvPr/>
          </p:nvSpPr>
          <p:spPr bwMode="auto">
            <a:xfrm>
              <a:off x="6444125" y="3048000"/>
              <a:ext cx="457200" cy="304800"/>
            </a:xfrm>
            <a:prstGeom prst="rightArrow">
              <a:avLst/>
            </a:prstGeom>
            <a:solidFill>
              <a:schemeClr val="accent1"/>
            </a:solidFill>
            <a:ln w="9525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57200" rtl="0" eaLnBrk="1" fontAlgn="base" latinLnBrk="0" hangingPunct="1">
                <a:lnSpc>
                  <a:spcPct val="27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endParaRPr>
            </a:p>
          </p:txBody>
        </p:sp>
      </p:grpSp>
      <p:grpSp>
        <p:nvGrpSpPr>
          <p:cNvPr id="51" name="Group 50"/>
          <p:cNvGrpSpPr/>
          <p:nvPr/>
        </p:nvGrpSpPr>
        <p:grpSpPr>
          <a:xfrm>
            <a:off x="2895600" y="2362200"/>
            <a:ext cx="3200400" cy="2426732"/>
            <a:chOff x="2819400" y="2590800"/>
            <a:chExt cx="3200400" cy="2426732"/>
          </a:xfrm>
        </p:grpSpPr>
        <p:sp>
          <p:nvSpPr>
            <p:cNvPr id="42" name="Cloud"/>
            <p:cNvSpPr>
              <a:spLocks noChangeAspect="1" noEditPoints="1" noChangeArrowheads="1"/>
            </p:cNvSpPr>
            <p:nvPr/>
          </p:nvSpPr>
          <p:spPr bwMode="auto">
            <a:xfrm>
              <a:off x="3810000" y="2590800"/>
              <a:ext cx="2209800" cy="1981200"/>
            </a:xfrm>
            <a:custGeom>
              <a:avLst/>
              <a:gdLst>
                <a:gd name="T0" fmla="*/ 67 w 21600"/>
                <a:gd name="T1" fmla="*/ 10800 h 21600"/>
                <a:gd name="T2" fmla="*/ 10800 w 21600"/>
                <a:gd name="T3" fmla="*/ 21577 h 21600"/>
                <a:gd name="T4" fmla="*/ 21582 w 21600"/>
                <a:gd name="T5" fmla="*/ 10800 h 21600"/>
                <a:gd name="T6" fmla="*/ 10800 w 21600"/>
                <a:gd name="T7" fmla="*/ 1235 h 21600"/>
                <a:gd name="T8" fmla="*/ 2977 w 21600"/>
                <a:gd name="T9" fmla="*/ 3262 h 21600"/>
                <a:gd name="T10" fmla="*/ 17087 w 21600"/>
                <a:gd name="T11" fmla="*/ 173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 extrusionOk="0">
                  <a:moveTo>
                    <a:pt x="1949" y="7180"/>
                  </a:moveTo>
                  <a:cubicBezTo>
                    <a:pt x="841" y="7336"/>
                    <a:pt x="0" y="8613"/>
                    <a:pt x="0" y="10137"/>
                  </a:cubicBezTo>
                  <a:cubicBezTo>
                    <a:pt x="-1" y="11192"/>
                    <a:pt x="409" y="12169"/>
                    <a:pt x="1074" y="12702"/>
                  </a:cubicBezTo>
                  <a:lnTo>
                    <a:pt x="1063" y="12668"/>
                  </a:lnTo>
                  <a:cubicBezTo>
                    <a:pt x="685" y="13217"/>
                    <a:pt x="475" y="13940"/>
                    <a:pt x="475" y="14690"/>
                  </a:cubicBezTo>
                  <a:cubicBezTo>
                    <a:pt x="475" y="16325"/>
                    <a:pt x="1451" y="17650"/>
                    <a:pt x="2655" y="17650"/>
                  </a:cubicBezTo>
                  <a:cubicBezTo>
                    <a:pt x="2739" y="17650"/>
                    <a:pt x="2824" y="17643"/>
                    <a:pt x="2909" y="17629"/>
                  </a:cubicBezTo>
                  <a:lnTo>
                    <a:pt x="2897" y="17649"/>
                  </a:lnTo>
                  <a:cubicBezTo>
                    <a:pt x="3585" y="19288"/>
                    <a:pt x="4863" y="20300"/>
                    <a:pt x="6247" y="20300"/>
                  </a:cubicBezTo>
                  <a:cubicBezTo>
                    <a:pt x="6947" y="20299"/>
                    <a:pt x="7635" y="20039"/>
                    <a:pt x="8235" y="19546"/>
                  </a:cubicBezTo>
                  <a:lnTo>
                    <a:pt x="8229" y="19550"/>
                  </a:lnTo>
                  <a:cubicBezTo>
                    <a:pt x="8855" y="20829"/>
                    <a:pt x="9908" y="21597"/>
                    <a:pt x="11036" y="21597"/>
                  </a:cubicBezTo>
                  <a:cubicBezTo>
                    <a:pt x="12523" y="21596"/>
                    <a:pt x="13836" y="20267"/>
                    <a:pt x="14267" y="18324"/>
                  </a:cubicBezTo>
                  <a:lnTo>
                    <a:pt x="14270" y="18350"/>
                  </a:lnTo>
                  <a:cubicBezTo>
                    <a:pt x="14730" y="18740"/>
                    <a:pt x="15260" y="18947"/>
                    <a:pt x="15802" y="18947"/>
                  </a:cubicBezTo>
                  <a:cubicBezTo>
                    <a:pt x="17390" y="18946"/>
                    <a:pt x="18682" y="17205"/>
                    <a:pt x="18694" y="15045"/>
                  </a:cubicBezTo>
                  <a:lnTo>
                    <a:pt x="18689" y="15035"/>
                  </a:lnTo>
                  <a:cubicBezTo>
                    <a:pt x="20357" y="14710"/>
                    <a:pt x="21597" y="12765"/>
                    <a:pt x="21597" y="10472"/>
                  </a:cubicBezTo>
                  <a:cubicBezTo>
                    <a:pt x="21597" y="9456"/>
                    <a:pt x="21350" y="8469"/>
                    <a:pt x="20896" y="7663"/>
                  </a:cubicBezTo>
                  <a:lnTo>
                    <a:pt x="20889" y="7661"/>
                  </a:lnTo>
                  <a:cubicBezTo>
                    <a:pt x="21031" y="7208"/>
                    <a:pt x="21105" y="6721"/>
                    <a:pt x="21105" y="6228"/>
                  </a:cubicBezTo>
                  <a:cubicBezTo>
                    <a:pt x="21105" y="4588"/>
                    <a:pt x="20299" y="3150"/>
                    <a:pt x="19139" y="2719"/>
                  </a:cubicBezTo>
                  <a:lnTo>
                    <a:pt x="19148" y="2712"/>
                  </a:lnTo>
                  <a:cubicBezTo>
                    <a:pt x="18940" y="1142"/>
                    <a:pt x="17933" y="0"/>
                    <a:pt x="16758" y="0"/>
                  </a:cubicBezTo>
                  <a:cubicBezTo>
                    <a:pt x="16044" y="-1"/>
                    <a:pt x="15367" y="426"/>
                    <a:pt x="14905" y="1165"/>
                  </a:cubicBezTo>
                  <a:lnTo>
                    <a:pt x="14909" y="1170"/>
                  </a:lnTo>
                  <a:cubicBezTo>
                    <a:pt x="14497" y="432"/>
                    <a:pt x="13855" y="0"/>
                    <a:pt x="13174" y="0"/>
                  </a:cubicBezTo>
                  <a:cubicBezTo>
                    <a:pt x="12347" y="-1"/>
                    <a:pt x="11590" y="637"/>
                    <a:pt x="11221" y="1645"/>
                  </a:cubicBezTo>
                  <a:lnTo>
                    <a:pt x="11229" y="1694"/>
                  </a:lnTo>
                  <a:cubicBezTo>
                    <a:pt x="10730" y="1024"/>
                    <a:pt x="10058" y="650"/>
                    <a:pt x="9358" y="650"/>
                  </a:cubicBezTo>
                  <a:cubicBezTo>
                    <a:pt x="8372" y="649"/>
                    <a:pt x="7466" y="1391"/>
                    <a:pt x="7003" y="2578"/>
                  </a:cubicBezTo>
                  <a:lnTo>
                    <a:pt x="6995" y="2602"/>
                  </a:lnTo>
                  <a:cubicBezTo>
                    <a:pt x="6477" y="2189"/>
                    <a:pt x="5888" y="1972"/>
                    <a:pt x="5288" y="1972"/>
                  </a:cubicBezTo>
                  <a:cubicBezTo>
                    <a:pt x="3423" y="1972"/>
                    <a:pt x="1912" y="4029"/>
                    <a:pt x="1912" y="6567"/>
                  </a:cubicBezTo>
                  <a:cubicBezTo>
                    <a:pt x="1911" y="6774"/>
                    <a:pt x="1922" y="6981"/>
                    <a:pt x="1942" y="7186"/>
                  </a:cubicBezTo>
                  <a:close/>
                </a:path>
                <a:path w="21600" h="21600" fill="none" extrusionOk="0">
                  <a:moveTo>
                    <a:pt x="1074" y="12702"/>
                  </a:moveTo>
                  <a:cubicBezTo>
                    <a:pt x="1407" y="12969"/>
                    <a:pt x="1786" y="13110"/>
                    <a:pt x="2172" y="13110"/>
                  </a:cubicBezTo>
                  <a:cubicBezTo>
                    <a:pt x="2228" y="13109"/>
                    <a:pt x="2285" y="13107"/>
                    <a:pt x="2341" y="13101"/>
                  </a:cubicBezTo>
                </a:path>
                <a:path w="21600" h="21600" fill="none" extrusionOk="0">
                  <a:moveTo>
                    <a:pt x="2909" y="17629"/>
                  </a:moveTo>
                  <a:cubicBezTo>
                    <a:pt x="3099" y="17599"/>
                    <a:pt x="3285" y="17535"/>
                    <a:pt x="3463" y="17439"/>
                  </a:cubicBezTo>
                </a:path>
                <a:path w="21600" h="21600" fill="none" extrusionOk="0">
                  <a:moveTo>
                    <a:pt x="7895" y="18680"/>
                  </a:moveTo>
                  <a:cubicBezTo>
                    <a:pt x="7983" y="18985"/>
                    <a:pt x="8095" y="19277"/>
                    <a:pt x="8229" y="19550"/>
                  </a:cubicBezTo>
                </a:path>
                <a:path w="21600" h="21600" fill="none" extrusionOk="0">
                  <a:moveTo>
                    <a:pt x="14267" y="18324"/>
                  </a:moveTo>
                  <a:cubicBezTo>
                    <a:pt x="14336" y="18013"/>
                    <a:pt x="14380" y="17693"/>
                    <a:pt x="14400" y="17370"/>
                  </a:cubicBezTo>
                </a:path>
                <a:path w="21600" h="21600" fill="none" extrusionOk="0">
                  <a:moveTo>
                    <a:pt x="18694" y="15045"/>
                  </a:moveTo>
                  <a:cubicBezTo>
                    <a:pt x="18694" y="15034"/>
                    <a:pt x="18695" y="15024"/>
                    <a:pt x="18695" y="15013"/>
                  </a:cubicBezTo>
                  <a:cubicBezTo>
                    <a:pt x="18695" y="13508"/>
                    <a:pt x="18063" y="12136"/>
                    <a:pt x="17069" y="11477"/>
                  </a:cubicBezTo>
                </a:path>
                <a:path w="21600" h="21600" fill="none" extrusionOk="0">
                  <a:moveTo>
                    <a:pt x="20165" y="8999"/>
                  </a:moveTo>
                  <a:cubicBezTo>
                    <a:pt x="20479" y="8635"/>
                    <a:pt x="20726" y="8177"/>
                    <a:pt x="20889" y="7661"/>
                  </a:cubicBezTo>
                </a:path>
                <a:path w="21600" h="21600" fill="none" extrusionOk="0">
                  <a:moveTo>
                    <a:pt x="19186" y="3344"/>
                  </a:moveTo>
                  <a:cubicBezTo>
                    <a:pt x="19186" y="3328"/>
                    <a:pt x="19187" y="3313"/>
                    <a:pt x="19187" y="3297"/>
                  </a:cubicBezTo>
                  <a:cubicBezTo>
                    <a:pt x="19187" y="3101"/>
                    <a:pt x="19174" y="2905"/>
                    <a:pt x="19148" y="2712"/>
                  </a:cubicBezTo>
                </a:path>
                <a:path w="21600" h="21600" fill="none" extrusionOk="0">
                  <a:moveTo>
                    <a:pt x="14905" y="1165"/>
                  </a:moveTo>
                  <a:cubicBezTo>
                    <a:pt x="14754" y="1408"/>
                    <a:pt x="14629" y="1679"/>
                    <a:pt x="14535" y="1971"/>
                  </a:cubicBezTo>
                </a:path>
                <a:path w="21600" h="21600" fill="none" extrusionOk="0">
                  <a:moveTo>
                    <a:pt x="11221" y="1645"/>
                  </a:moveTo>
                  <a:cubicBezTo>
                    <a:pt x="11140" y="1866"/>
                    <a:pt x="11080" y="2099"/>
                    <a:pt x="11041" y="2340"/>
                  </a:cubicBezTo>
                </a:path>
                <a:path w="21600" h="21600" fill="none" extrusionOk="0">
                  <a:moveTo>
                    <a:pt x="7645" y="3276"/>
                  </a:moveTo>
                  <a:cubicBezTo>
                    <a:pt x="7449" y="3016"/>
                    <a:pt x="7231" y="2790"/>
                    <a:pt x="6995" y="2602"/>
                  </a:cubicBezTo>
                </a:path>
                <a:path w="21600" h="21600" fill="none" extrusionOk="0">
                  <a:moveTo>
                    <a:pt x="1942" y="7186"/>
                  </a:moveTo>
                  <a:cubicBezTo>
                    <a:pt x="1966" y="7426"/>
                    <a:pt x="2004" y="7663"/>
                    <a:pt x="2056" y="7895"/>
                  </a:cubicBezTo>
                </a:path>
              </a:pathLst>
            </a:custGeom>
            <a:solidFill>
              <a:schemeClr val="bg1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dist="107763" dir="2700000" algn="ctr" rotWithShape="0">
                <a:srgbClr val="808080"/>
              </a:outerShdw>
            </a:effectLst>
          </p:spPr>
          <p:txBody>
            <a:bodyPr/>
            <a:lstStyle/>
            <a:p>
              <a:endParaRPr lang="en-US" dirty="0"/>
            </a:p>
          </p:txBody>
        </p:sp>
        <p:pic>
          <p:nvPicPr>
            <p:cNvPr id="22" name="Picture 21" descr="wireless-network-md.png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419600" y="2819400"/>
              <a:ext cx="1046804" cy="990600"/>
            </a:xfrm>
            <a:prstGeom prst="rect">
              <a:avLst/>
            </a:prstGeom>
          </p:spPr>
        </p:pic>
        <p:grpSp>
          <p:nvGrpSpPr>
            <p:cNvPr id="40" name="Group 39"/>
            <p:cNvGrpSpPr/>
            <p:nvPr/>
          </p:nvGrpSpPr>
          <p:grpSpPr>
            <a:xfrm>
              <a:off x="4267200" y="3733800"/>
              <a:ext cx="1295400" cy="563774"/>
              <a:chOff x="4495800" y="3733800"/>
              <a:chExt cx="1295400" cy="563774"/>
            </a:xfrm>
          </p:grpSpPr>
          <p:pic>
            <p:nvPicPr>
              <p:cNvPr id="6" name="Picture 15"/>
              <p:cNvPicPr>
                <a:picLocks noChangeArrowheads="1"/>
              </p:cNvPicPr>
              <p:nvPr/>
            </p:nvPicPr>
            <p:blipFill>
              <a:blip r:embed="rId6" cstate="print"/>
              <a:srcRect/>
              <a:stretch>
                <a:fillRect/>
              </a:stretch>
            </p:blipFill>
            <p:spPr bwMode="auto">
              <a:xfrm>
                <a:off x="4495800" y="3733800"/>
                <a:ext cx="304800" cy="18277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3" name="Picture 15"/>
              <p:cNvPicPr>
                <a:picLocks noChangeArrowheads="1"/>
              </p:cNvPicPr>
              <p:nvPr/>
            </p:nvPicPr>
            <p:blipFill>
              <a:blip r:embed="rId6" cstate="print"/>
              <a:srcRect/>
              <a:stretch>
                <a:fillRect/>
              </a:stretch>
            </p:blipFill>
            <p:spPr bwMode="auto">
              <a:xfrm>
                <a:off x="4495800" y="4114800"/>
                <a:ext cx="304800" cy="18277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4" name="Picture 15"/>
              <p:cNvPicPr>
                <a:picLocks noChangeArrowheads="1"/>
              </p:cNvPicPr>
              <p:nvPr/>
            </p:nvPicPr>
            <p:blipFill>
              <a:blip r:embed="rId6" cstate="print"/>
              <a:srcRect/>
              <a:stretch>
                <a:fillRect/>
              </a:stretch>
            </p:blipFill>
            <p:spPr bwMode="auto">
              <a:xfrm>
                <a:off x="4953000" y="3886200"/>
                <a:ext cx="304800" cy="18277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5" name="Picture 15"/>
              <p:cNvPicPr>
                <a:picLocks noChangeArrowheads="1"/>
              </p:cNvPicPr>
              <p:nvPr/>
            </p:nvPicPr>
            <p:blipFill>
              <a:blip r:embed="rId6" cstate="print"/>
              <a:srcRect/>
              <a:stretch>
                <a:fillRect/>
              </a:stretch>
            </p:blipFill>
            <p:spPr bwMode="auto">
              <a:xfrm>
                <a:off x="5486400" y="3886200"/>
                <a:ext cx="304800" cy="18277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cxnSp>
            <p:nvCxnSpPr>
              <p:cNvPr id="27" name="Straight Connector 26"/>
              <p:cNvCxnSpPr>
                <a:stCxn id="24" idx="3"/>
                <a:endCxn id="25" idx="1"/>
              </p:cNvCxnSpPr>
              <p:nvPr/>
            </p:nvCxnSpPr>
            <p:spPr bwMode="auto">
              <a:xfrm>
                <a:off x="5257800" y="3977587"/>
                <a:ext cx="228600" cy="0"/>
              </a:xfrm>
              <a:prstGeom prst="line">
                <a:avLst/>
              </a:prstGeom>
              <a:solidFill>
                <a:srgbClr val="00B8FF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30" name="Straight Connector 29"/>
              <p:cNvCxnSpPr>
                <a:endCxn id="24" idx="2"/>
              </p:cNvCxnSpPr>
              <p:nvPr/>
            </p:nvCxnSpPr>
            <p:spPr bwMode="auto">
              <a:xfrm flipV="1">
                <a:off x="4800600" y="4068974"/>
                <a:ext cx="304800" cy="122028"/>
              </a:xfrm>
              <a:prstGeom prst="line">
                <a:avLst/>
              </a:prstGeom>
              <a:solidFill>
                <a:srgbClr val="00B8FF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34" name="Straight Connector 33"/>
              <p:cNvCxnSpPr>
                <a:endCxn id="24" idx="1"/>
              </p:cNvCxnSpPr>
              <p:nvPr/>
            </p:nvCxnSpPr>
            <p:spPr bwMode="auto">
              <a:xfrm>
                <a:off x="4800600" y="3855828"/>
                <a:ext cx="152400" cy="121759"/>
              </a:xfrm>
              <a:prstGeom prst="line">
                <a:avLst/>
              </a:prstGeom>
              <a:solidFill>
                <a:srgbClr val="00B8FF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36" name="Straight Connector 35"/>
              <p:cNvCxnSpPr>
                <a:endCxn id="23" idx="0"/>
              </p:cNvCxnSpPr>
              <p:nvPr/>
            </p:nvCxnSpPr>
            <p:spPr bwMode="auto">
              <a:xfrm>
                <a:off x="4648200" y="3886200"/>
                <a:ext cx="0" cy="228600"/>
              </a:xfrm>
              <a:prstGeom prst="line">
                <a:avLst/>
              </a:prstGeom>
              <a:solidFill>
                <a:srgbClr val="00B8FF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pic>
          <p:nvPicPr>
            <p:cNvPr id="38" name="Picture 37" descr="monitor.png"/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2819400" y="3276600"/>
              <a:ext cx="685800" cy="838200"/>
            </a:xfrm>
            <a:prstGeom prst="rect">
              <a:avLst/>
            </a:prstGeom>
          </p:spPr>
        </p:pic>
        <p:cxnSp>
          <p:nvCxnSpPr>
            <p:cNvPr id="44" name="Straight Connector 43"/>
            <p:cNvCxnSpPr/>
            <p:nvPr/>
          </p:nvCxnSpPr>
          <p:spPr bwMode="auto">
            <a:xfrm flipV="1">
              <a:off x="3581400" y="2895600"/>
              <a:ext cx="381000" cy="304800"/>
            </a:xfrm>
            <a:prstGeom prst="line">
              <a:avLst/>
            </a:prstGeom>
            <a:solidFill>
              <a:srgbClr val="00B8FF"/>
            </a:solidFill>
            <a:ln w="9525" cap="flat" cmpd="sng" algn="ctr">
              <a:solidFill>
                <a:schemeClr val="tx1"/>
              </a:solidFill>
              <a:prstDash val="sys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5" name="Straight Connector 44"/>
            <p:cNvCxnSpPr/>
            <p:nvPr/>
          </p:nvCxnSpPr>
          <p:spPr bwMode="auto">
            <a:xfrm>
              <a:off x="3505200" y="4114800"/>
              <a:ext cx="838200" cy="457200"/>
            </a:xfrm>
            <a:prstGeom prst="line">
              <a:avLst/>
            </a:prstGeom>
            <a:solidFill>
              <a:srgbClr val="00B8FF"/>
            </a:solidFill>
            <a:ln w="9525" cap="flat" cmpd="sng" algn="ctr">
              <a:solidFill>
                <a:schemeClr val="tx1"/>
              </a:solidFill>
              <a:prstDash val="sysDash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50" name="TextBox 49"/>
            <p:cNvSpPr txBox="1"/>
            <p:nvPr/>
          </p:nvSpPr>
          <p:spPr>
            <a:xfrm>
              <a:off x="3352800" y="4648200"/>
              <a:ext cx="156966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mtClean="0">
                  <a:solidFill>
                    <a:schemeClr val="tx1"/>
                  </a:solidFill>
                </a:rPr>
                <a:t>ns-3 software</a:t>
              </a:r>
              <a:endParaRPr 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152400" y="2438400"/>
            <a:ext cx="2438400" cy="1359932"/>
            <a:chOff x="152400" y="2438400"/>
            <a:chExt cx="2438400" cy="1359932"/>
          </a:xfrm>
        </p:grpSpPr>
        <p:grpSp>
          <p:nvGrpSpPr>
            <p:cNvPr id="60" name="Group 59"/>
            <p:cNvGrpSpPr/>
            <p:nvPr/>
          </p:nvGrpSpPr>
          <p:grpSpPr>
            <a:xfrm>
              <a:off x="152400" y="2438400"/>
              <a:ext cx="2005677" cy="1359932"/>
              <a:chOff x="152400" y="2438400"/>
              <a:chExt cx="2005677" cy="1359932"/>
            </a:xfrm>
          </p:grpSpPr>
          <p:pic>
            <p:nvPicPr>
              <p:cNvPr id="7" name="Picture 6" descr="thinking-man.png"/>
              <p:cNvPicPr>
                <a:picLocks noChangeAspect="1"/>
              </p:cNvPicPr>
              <p:nvPr/>
            </p:nvPicPr>
            <p:blipFill>
              <a:blip r:embed="rId8" cstate="print"/>
              <a:stretch>
                <a:fillRect/>
              </a:stretch>
            </p:blipFill>
            <p:spPr>
              <a:xfrm>
                <a:off x="1143000" y="2438400"/>
                <a:ext cx="381000" cy="614516"/>
              </a:xfrm>
              <a:prstGeom prst="rect">
                <a:avLst/>
              </a:prstGeom>
            </p:spPr>
          </p:pic>
          <p:sp>
            <p:nvSpPr>
              <p:cNvPr id="16" name="TextBox 15"/>
              <p:cNvSpPr txBox="1"/>
              <p:nvPr/>
            </p:nvSpPr>
            <p:spPr>
              <a:xfrm>
                <a:off x="152400" y="3429000"/>
                <a:ext cx="200567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mtClean="0">
                    <a:solidFill>
                      <a:schemeClr val="tx1"/>
                    </a:solidFill>
                  </a:rPr>
                  <a:t>model developers</a:t>
                </a:r>
                <a:endParaRPr lang="en-US">
                  <a:solidFill>
                    <a:schemeClr val="tx1"/>
                  </a:solidFill>
                </a:endParaRPr>
              </a:p>
            </p:txBody>
          </p:sp>
          <p:pic>
            <p:nvPicPr>
              <p:cNvPr id="17" name="Picture 16" descr="thinking-man.png"/>
              <p:cNvPicPr>
                <a:picLocks noChangeAspect="1"/>
              </p:cNvPicPr>
              <p:nvPr/>
            </p:nvPicPr>
            <p:blipFill>
              <a:blip r:embed="rId8" cstate="print"/>
              <a:stretch>
                <a:fillRect/>
              </a:stretch>
            </p:blipFill>
            <p:spPr>
              <a:xfrm>
                <a:off x="609600" y="2590800"/>
                <a:ext cx="381000" cy="614516"/>
              </a:xfrm>
              <a:prstGeom prst="rect">
                <a:avLst/>
              </a:prstGeom>
            </p:spPr>
          </p:pic>
          <p:pic>
            <p:nvPicPr>
              <p:cNvPr id="18" name="Picture 17" descr="thinking-man.png"/>
              <p:cNvPicPr>
                <a:picLocks noChangeAspect="1"/>
              </p:cNvPicPr>
              <p:nvPr/>
            </p:nvPicPr>
            <p:blipFill>
              <a:blip r:embed="rId8" cstate="print"/>
              <a:stretch>
                <a:fillRect/>
              </a:stretch>
            </p:blipFill>
            <p:spPr>
              <a:xfrm>
                <a:off x="1524000" y="2819400"/>
                <a:ext cx="381000" cy="614516"/>
              </a:xfrm>
              <a:prstGeom prst="rect">
                <a:avLst/>
              </a:prstGeom>
            </p:spPr>
          </p:pic>
        </p:grpSp>
        <p:sp>
          <p:nvSpPr>
            <p:cNvPr id="59" name="Right Arrow 58"/>
            <p:cNvSpPr/>
            <p:nvPr/>
          </p:nvSpPr>
          <p:spPr bwMode="auto">
            <a:xfrm>
              <a:off x="2133600" y="3048000"/>
              <a:ext cx="457200" cy="304800"/>
            </a:xfrm>
            <a:prstGeom prst="rightArrow">
              <a:avLst/>
            </a:prstGeom>
            <a:solidFill>
              <a:schemeClr val="accent1"/>
            </a:solidFill>
            <a:ln w="9525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57200" rtl="0" eaLnBrk="1" fontAlgn="base" latinLnBrk="0" hangingPunct="1">
                <a:lnSpc>
                  <a:spcPct val="27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endParaRP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3575360" y="4831555"/>
            <a:ext cx="1890261" cy="1645445"/>
            <a:chOff x="3575360" y="4831555"/>
            <a:chExt cx="1890261" cy="1645445"/>
          </a:xfrm>
        </p:grpSpPr>
        <p:grpSp>
          <p:nvGrpSpPr>
            <p:cNvPr id="52" name="Group 51"/>
            <p:cNvGrpSpPr/>
            <p:nvPr/>
          </p:nvGrpSpPr>
          <p:grpSpPr>
            <a:xfrm>
              <a:off x="3575360" y="5181600"/>
              <a:ext cx="1890261" cy="1295400"/>
              <a:chOff x="3581400" y="4953000"/>
              <a:chExt cx="1890261" cy="1295400"/>
            </a:xfrm>
          </p:grpSpPr>
          <p:sp>
            <p:nvSpPr>
              <p:cNvPr id="15" name="TextBox 14"/>
              <p:cNvSpPr txBox="1"/>
              <p:nvPr/>
            </p:nvSpPr>
            <p:spPr>
              <a:xfrm>
                <a:off x="3581400" y="5867400"/>
                <a:ext cx="189026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mtClean="0">
                    <a:solidFill>
                      <a:schemeClr val="tx1"/>
                    </a:solidFill>
                  </a:rPr>
                  <a:t>ns-3 maintainers</a:t>
                </a:r>
                <a:endParaRPr lang="en-US">
                  <a:solidFill>
                    <a:schemeClr val="tx1"/>
                  </a:solidFill>
                </a:endParaRPr>
              </a:p>
            </p:txBody>
          </p:sp>
          <p:pic>
            <p:nvPicPr>
              <p:cNvPr id="39" name="Picture 38" descr="people.png"/>
              <p:cNvPicPr>
                <a:picLocks noChangeAspect="1"/>
              </p:cNvPicPr>
              <p:nvPr/>
            </p:nvPicPr>
            <p:blipFill>
              <a:blip r:embed="rId9" cstate="print"/>
              <a:stretch>
                <a:fillRect/>
              </a:stretch>
            </p:blipFill>
            <p:spPr>
              <a:xfrm>
                <a:off x="3581400" y="4953000"/>
                <a:ext cx="1821655" cy="1295400"/>
              </a:xfrm>
              <a:prstGeom prst="rect">
                <a:avLst/>
              </a:prstGeom>
            </p:spPr>
          </p:pic>
        </p:grpSp>
        <p:sp>
          <p:nvSpPr>
            <p:cNvPr id="64" name="Right Arrow 63"/>
            <p:cNvSpPr/>
            <p:nvPr/>
          </p:nvSpPr>
          <p:spPr bwMode="auto">
            <a:xfrm rot="16200000">
              <a:off x="4343400" y="4907755"/>
              <a:ext cx="457200" cy="304800"/>
            </a:xfrm>
            <a:prstGeom prst="rightArrow">
              <a:avLst/>
            </a:prstGeom>
            <a:solidFill>
              <a:schemeClr val="accent1"/>
            </a:solidFill>
            <a:ln w="9525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57200" rtl="0" eaLnBrk="1" fontAlgn="base" latinLnBrk="0" hangingPunct="1">
                <a:lnSpc>
                  <a:spcPct val="27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Goals of the NS-3 Consortium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sz="3000" dirty="0" smtClean="0"/>
              <a:t>The NS-3 Consortium is a collection of organizations cooperating to support and develop the ns-3 software. </a:t>
            </a:r>
          </a:p>
          <a:p>
            <a:r>
              <a:rPr lang="en-US" sz="3000" dirty="0" smtClean="0"/>
              <a:t>It operates in support of the open source project </a:t>
            </a:r>
          </a:p>
          <a:p>
            <a:pPr lvl="1"/>
            <a:r>
              <a:rPr lang="en-US" sz="2600" dirty="0" smtClean="0"/>
              <a:t>by providing a point of contact between industrial members and ns-3 developers, </a:t>
            </a:r>
          </a:p>
          <a:p>
            <a:pPr lvl="1"/>
            <a:r>
              <a:rPr lang="en-US" sz="2600" dirty="0" smtClean="0"/>
              <a:t>by sponsoring events in support of ns-3 such as users' days and workshops, </a:t>
            </a:r>
          </a:p>
          <a:p>
            <a:pPr lvl="1"/>
            <a:r>
              <a:rPr lang="en-US" sz="2600" dirty="0" smtClean="0"/>
              <a:t>by guaranteeing maintenance support for ns-3's core, and </a:t>
            </a:r>
          </a:p>
          <a:p>
            <a:pPr lvl="1"/>
            <a:r>
              <a:rPr lang="en-US" sz="2600" dirty="0" smtClean="0"/>
              <a:t>by supporting administrative activities necessary to conduct a large open source project.</a:t>
            </a:r>
            <a:endParaRPr lang="en-US" sz="26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6965950" y="6397625"/>
            <a:ext cx="2101850" cy="460375"/>
          </a:xfrm>
          <a:noFill/>
        </p:spPr>
        <p:txBody>
          <a:bodyPr/>
          <a:lstStyle/>
          <a:p>
            <a:fld id="{FFC6B60B-2CC9-4460-A963-BD67CE206717}" type="slidenum">
              <a:rPr lang="en-GB" smtClean="0"/>
              <a:pPr/>
              <a:t>29</a:t>
            </a:fld>
            <a:endParaRPr lang="en-GB" dirty="0" smtClean="0"/>
          </a:p>
        </p:txBody>
      </p:sp>
      <p:sp>
        <p:nvSpPr>
          <p:cNvPr id="6" name="Footer Placeholder 3"/>
          <p:cNvSpPr>
            <a:spLocks noGrp="1"/>
          </p:cNvSpPr>
          <p:nvPr>
            <p:ph type="ftr" idx="10"/>
          </p:nvPr>
        </p:nvSpPr>
        <p:spPr>
          <a:xfrm>
            <a:off x="3124200" y="6400800"/>
            <a:ext cx="2863850" cy="460375"/>
          </a:xfrm>
        </p:spPr>
        <p:txBody>
          <a:bodyPr/>
          <a:lstStyle/>
          <a:p>
            <a:pPr>
              <a:defRPr/>
            </a:pPr>
            <a:r>
              <a:rPr lang="en-GB" dirty="0" smtClean="0"/>
              <a:t>NS-3 Introduction</a:t>
            </a:r>
          </a:p>
          <a:p>
            <a:pPr>
              <a:defRPr/>
            </a:pPr>
            <a:r>
              <a:rPr lang="en-GB" dirty="0" smtClean="0"/>
              <a:t>July 2014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66655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Discrete event network simulator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Model of the evolution of a networked system through discrete events in time</a:t>
            </a:r>
          </a:p>
          <a:p>
            <a:r>
              <a:rPr lang="en-US" dirty="0" smtClean="0"/>
              <a:t>Used for experimentation and education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idx="10"/>
          </p:nvPr>
        </p:nvSpPr>
        <p:spPr/>
        <p:txBody>
          <a:bodyPr/>
          <a:lstStyle/>
          <a:p>
            <a:pPr>
              <a:defRPr/>
            </a:pPr>
            <a:r>
              <a:rPr lang="en-GB" dirty="0" smtClean="0"/>
              <a:t>NS-3 Introduction</a:t>
            </a:r>
          </a:p>
          <a:p>
            <a:pPr>
              <a:defRPr/>
            </a:pPr>
            <a:r>
              <a:rPr lang="en-GB" dirty="0" smtClean="0"/>
              <a:t>July 2014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>
          <a:xfrm>
            <a:off x="6965950" y="6397625"/>
            <a:ext cx="2101850" cy="460375"/>
          </a:xfrm>
          <a:noFill/>
        </p:spPr>
        <p:txBody>
          <a:bodyPr/>
          <a:lstStyle/>
          <a:p>
            <a:r>
              <a:rPr lang="en-GB" dirty="0" smtClean="0"/>
              <a:t>3</a:t>
            </a:r>
            <a:endParaRPr lang="en-GB" dirty="0" smtClean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7662" y="3124200"/>
            <a:ext cx="8496925" cy="23582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961238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60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Acknowledgment of support</a:t>
            </a:r>
          </a:p>
        </p:txBody>
      </p:sp>
      <p:pic>
        <p:nvPicPr>
          <p:cNvPr id="556036" name="Picture 4" descr="logo-inesc-port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5162550"/>
            <a:ext cx="2819400" cy="1238250"/>
          </a:xfrm>
          <a:prstGeom prst="rect">
            <a:avLst/>
          </a:prstGeom>
          <a:noFill/>
        </p:spPr>
      </p:pic>
      <p:pic>
        <p:nvPicPr>
          <p:cNvPr id="556038" name="Picture 6" descr="ns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1371600"/>
            <a:ext cx="4800600" cy="927100"/>
          </a:xfrm>
          <a:prstGeom prst="rect">
            <a:avLst/>
          </a:prstGeom>
          <a:noFill/>
        </p:spPr>
      </p:pic>
      <p:pic>
        <p:nvPicPr>
          <p:cNvPr id="556042" name="Picture 10" descr="University-Washington-logo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3400" y="3562350"/>
            <a:ext cx="1514475" cy="1452563"/>
          </a:xfrm>
          <a:prstGeom prst="rect">
            <a:avLst/>
          </a:prstGeom>
          <a:noFill/>
        </p:spPr>
      </p:pic>
      <p:pic>
        <p:nvPicPr>
          <p:cNvPr id="556043" name="Picture 11" descr="TechLogo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667000" y="3714750"/>
            <a:ext cx="2971800" cy="1100138"/>
          </a:xfrm>
          <a:prstGeom prst="rect">
            <a:avLst/>
          </a:prstGeom>
          <a:noFill/>
        </p:spPr>
      </p:pic>
      <p:pic>
        <p:nvPicPr>
          <p:cNvPr id="556039" name="Picture 7" descr="planete-logo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895600" y="2495550"/>
            <a:ext cx="2514600" cy="838200"/>
          </a:xfrm>
          <a:prstGeom prst="rect">
            <a:avLst/>
          </a:prstGeom>
          <a:noFill/>
        </p:spPr>
      </p:pic>
      <p:pic>
        <p:nvPicPr>
          <p:cNvPr id="556047" name="Picture 15" descr="isi_logo_red_large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477000" y="5105400"/>
            <a:ext cx="1905000" cy="1209675"/>
          </a:xfrm>
          <a:prstGeom prst="rect">
            <a:avLst/>
          </a:prstGeom>
          <a:noFill/>
        </p:spPr>
      </p:pic>
      <p:pic>
        <p:nvPicPr>
          <p:cNvPr id="556048" name="Picture 16" descr="nrl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858000" y="1447800"/>
            <a:ext cx="1219200" cy="1192213"/>
          </a:xfrm>
          <a:prstGeom prst="rect">
            <a:avLst/>
          </a:prstGeom>
          <a:noFill/>
        </p:spPr>
      </p:pic>
      <p:sp>
        <p:nvSpPr>
          <p:cNvPr id="15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6965950" y="6397625"/>
            <a:ext cx="2101850" cy="460375"/>
          </a:xfrm>
          <a:noFill/>
        </p:spPr>
        <p:txBody>
          <a:bodyPr/>
          <a:lstStyle/>
          <a:p>
            <a:fld id="{FFC6B60B-2CC9-4460-A963-BD67CE206717}" type="slidenum">
              <a:rPr lang="en-GB" smtClean="0"/>
              <a:pPr/>
              <a:t>30</a:t>
            </a:fld>
            <a:endParaRPr lang="en-GB" dirty="0" smtClean="0"/>
          </a:p>
        </p:txBody>
      </p:sp>
      <p:pic>
        <p:nvPicPr>
          <p:cNvPr id="48130" name="Picture 2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943600" y="2895600"/>
            <a:ext cx="2937344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Image 15" descr="INRIA_SCIENTIFIQUE_UK_CMJN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381000" y="2438400"/>
            <a:ext cx="2452215" cy="886252"/>
          </a:xfrm>
          <a:prstGeom prst="rect">
            <a:avLst/>
          </a:prstGeom>
        </p:spPr>
      </p:pic>
      <p:sp>
        <p:nvSpPr>
          <p:cNvPr id="14" name="Footer Placeholder 3"/>
          <p:cNvSpPr>
            <a:spLocks noGrp="1"/>
          </p:cNvSpPr>
          <p:nvPr>
            <p:ph type="ftr" idx="10"/>
          </p:nvPr>
        </p:nvSpPr>
        <p:spPr>
          <a:xfrm>
            <a:off x="3124200" y="6400800"/>
            <a:ext cx="2863850" cy="460375"/>
          </a:xfrm>
        </p:spPr>
        <p:txBody>
          <a:bodyPr/>
          <a:lstStyle/>
          <a:p>
            <a:pPr>
              <a:defRPr/>
            </a:pPr>
            <a:r>
              <a:rPr lang="en-GB" dirty="0" smtClean="0"/>
              <a:t>NS-3 Introduction</a:t>
            </a:r>
          </a:p>
          <a:p>
            <a:pPr>
              <a:defRPr/>
            </a:pPr>
            <a:r>
              <a:rPr lang="en-GB" dirty="0" smtClean="0"/>
              <a:t>July 2014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2533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Agenda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1800"/>
              </a:spcBef>
            </a:pPr>
            <a:r>
              <a:rPr lang="en-US" smtClean="0"/>
              <a:t>ns-3 project overview</a:t>
            </a:r>
          </a:p>
          <a:p>
            <a:pPr lvl="1">
              <a:spcBef>
                <a:spcPts val="1800"/>
              </a:spcBef>
            </a:pPr>
            <a:r>
              <a:rPr lang="en-US" smtClean="0">
                <a:solidFill>
                  <a:schemeClr val="bg1">
                    <a:lumMod val="65000"/>
                  </a:schemeClr>
                </a:solidFill>
              </a:rPr>
              <a:t>What is ns-3?</a:t>
            </a:r>
          </a:p>
          <a:p>
            <a:pPr lvl="1">
              <a:spcBef>
                <a:spcPts val="1800"/>
              </a:spcBef>
            </a:pPr>
            <a:r>
              <a:rPr lang="en-US" smtClean="0">
                <a:solidFill>
                  <a:schemeClr val="bg1">
                    <a:lumMod val="65000"/>
                  </a:schemeClr>
                </a:solidFill>
              </a:rPr>
              <a:t>Why use ns-3?</a:t>
            </a:r>
          </a:p>
          <a:p>
            <a:pPr lvl="1">
              <a:spcBef>
                <a:spcPts val="1800"/>
              </a:spcBef>
            </a:pPr>
            <a:r>
              <a:rPr lang="en-US" smtClean="0">
                <a:solidFill>
                  <a:schemeClr val="bg1">
                    <a:lumMod val="65000"/>
                  </a:schemeClr>
                </a:solidFill>
              </a:rPr>
              <a:t>Project organization</a:t>
            </a:r>
          </a:p>
          <a:p>
            <a:pPr lvl="1">
              <a:spcBef>
                <a:spcPts val="1800"/>
              </a:spcBef>
            </a:pPr>
            <a:r>
              <a:rPr lang="en-US" smtClean="0">
                <a:solidFill>
                  <a:schemeClr val="tx1"/>
                </a:solidFill>
              </a:rPr>
              <a:t>Relationship to ns-2</a:t>
            </a:r>
          </a:p>
          <a:p>
            <a:pPr lvl="1">
              <a:spcBef>
                <a:spcPts val="1800"/>
              </a:spcBef>
            </a:pPr>
            <a:r>
              <a:rPr lang="en-US" smtClean="0">
                <a:solidFill>
                  <a:schemeClr val="bg1">
                    <a:lumMod val="65000"/>
                  </a:schemeClr>
                </a:solidFill>
              </a:rPr>
              <a:t>Future directions</a:t>
            </a:r>
          </a:p>
          <a:p>
            <a:pPr>
              <a:spcBef>
                <a:spcPts val="1800"/>
              </a:spcBef>
            </a:pPr>
            <a:r>
              <a:rPr lang="en-US" smtClean="0">
                <a:solidFill>
                  <a:schemeClr val="bg1">
                    <a:lumMod val="65000"/>
                  </a:schemeClr>
                </a:solidFill>
              </a:rPr>
              <a:t>Getting started with ns-3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>
          <a:noFill/>
        </p:spPr>
        <p:txBody>
          <a:bodyPr/>
          <a:lstStyle/>
          <a:p>
            <a:fld id="{FFC6B60B-2CC9-4460-A963-BD67CE206717}" type="slidenum">
              <a:rPr lang="en-GB" smtClean="0"/>
              <a:pPr/>
              <a:t>31</a:t>
            </a:fld>
            <a:endParaRPr lang="en-GB" dirty="0" smtClean="0"/>
          </a:p>
        </p:txBody>
      </p:sp>
      <p:sp>
        <p:nvSpPr>
          <p:cNvPr id="6" name="Footer Placeholder 3"/>
          <p:cNvSpPr>
            <a:spLocks noGrp="1"/>
          </p:cNvSpPr>
          <p:nvPr>
            <p:ph type="ftr" idx="10"/>
          </p:nvPr>
        </p:nvSpPr>
        <p:spPr>
          <a:xfrm>
            <a:off x="3124200" y="6400800"/>
            <a:ext cx="2863850" cy="460375"/>
          </a:xfrm>
        </p:spPr>
        <p:txBody>
          <a:bodyPr/>
          <a:lstStyle/>
          <a:p>
            <a:pPr>
              <a:defRPr/>
            </a:pPr>
            <a:r>
              <a:rPr lang="en-GB" dirty="0" smtClean="0"/>
              <a:t>NS-3 Introduction</a:t>
            </a:r>
          </a:p>
          <a:p>
            <a:pPr>
              <a:defRPr/>
            </a:pPr>
            <a:r>
              <a:rPr lang="en-GB" dirty="0" smtClean="0"/>
              <a:t>July 2014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 smtClean="0"/>
              <a:t>ns</a:t>
            </a:r>
            <a:r>
              <a:rPr lang="en-US" dirty="0" smtClean="0"/>
              <a:t> timeline</a:t>
            </a:r>
            <a:endParaRPr lang="en-US" dirty="0"/>
          </a:p>
        </p:txBody>
      </p:sp>
      <p:sp>
        <p:nvSpPr>
          <p:cNvPr id="12" name="Content Placeholder 1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3" name="Slide Number Placeholder 4"/>
          <p:cNvSpPr>
            <a:spLocks noGrp="1"/>
          </p:cNvSpPr>
          <p:nvPr>
            <p:ph type="sldNum" idx="11"/>
          </p:nvPr>
        </p:nvSpPr>
        <p:spPr>
          <a:noFill/>
        </p:spPr>
        <p:txBody>
          <a:bodyPr/>
          <a:lstStyle/>
          <a:p>
            <a:fld id="{FFC6B60B-2CC9-4460-A963-BD67CE206717}" type="slidenum">
              <a:rPr lang="en-GB" smtClean="0"/>
              <a:pPr/>
              <a:t>32</a:t>
            </a:fld>
            <a:endParaRPr lang="en-GB" dirty="0" smtClean="0"/>
          </a:p>
        </p:txBody>
      </p:sp>
      <p:sp>
        <p:nvSpPr>
          <p:cNvPr id="5" name="Line 4"/>
          <p:cNvSpPr>
            <a:spLocks noChangeShapeType="1"/>
          </p:cNvSpPr>
          <p:nvPr/>
        </p:nvSpPr>
        <p:spPr bwMode="auto">
          <a:xfrm>
            <a:off x="381000" y="1905000"/>
            <a:ext cx="83058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365125" y="1965325"/>
            <a:ext cx="214788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600">
                <a:solidFill>
                  <a:schemeClr val="tx1"/>
                </a:solidFill>
              </a:rPr>
              <a:t>1988: REAL (Keshav)</a:t>
            </a:r>
          </a:p>
        </p:txBody>
      </p:sp>
      <p:sp>
        <p:nvSpPr>
          <p:cNvPr id="7" name="Text Box 6"/>
          <p:cNvSpPr txBox="1">
            <a:spLocks noChangeArrowheads="1"/>
          </p:cNvSpPr>
          <p:nvPr/>
        </p:nvSpPr>
        <p:spPr bwMode="auto">
          <a:xfrm>
            <a:off x="1447800" y="3352800"/>
            <a:ext cx="248443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600">
                <a:solidFill>
                  <a:schemeClr val="tx1"/>
                </a:solidFill>
              </a:rPr>
              <a:t>1997-2000: DARPA VINT</a:t>
            </a:r>
          </a:p>
        </p:txBody>
      </p:sp>
      <p:sp>
        <p:nvSpPr>
          <p:cNvPr id="8" name="Text Box 7"/>
          <p:cNvSpPr txBox="1">
            <a:spLocks noChangeArrowheads="1"/>
          </p:cNvSpPr>
          <p:nvPr/>
        </p:nvSpPr>
        <p:spPr bwMode="auto">
          <a:xfrm>
            <a:off x="1371600" y="2362200"/>
            <a:ext cx="124618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600">
                <a:solidFill>
                  <a:schemeClr val="tx1"/>
                </a:solidFill>
              </a:rPr>
              <a:t>1990s: ns-1</a:t>
            </a:r>
          </a:p>
        </p:txBody>
      </p:sp>
      <p:sp>
        <p:nvSpPr>
          <p:cNvPr id="9" name="Text Box 8"/>
          <p:cNvSpPr txBox="1">
            <a:spLocks noChangeArrowheads="1"/>
          </p:cNvSpPr>
          <p:nvPr/>
        </p:nvSpPr>
        <p:spPr bwMode="auto">
          <a:xfrm>
            <a:off x="1752600" y="2743200"/>
            <a:ext cx="114458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600">
                <a:solidFill>
                  <a:schemeClr val="tx1"/>
                </a:solidFill>
              </a:rPr>
              <a:t>1996: ns-2</a:t>
            </a:r>
          </a:p>
        </p:txBody>
      </p:sp>
      <p:sp>
        <p:nvSpPr>
          <p:cNvPr id="10" name="Text Box 9"/>
          <p:cNvSpPr txBox="1">
            <a:spLocks noChangeArrowheads="1"/>
          </p:cNvSpPr>
          <p:nvPr/>
        </p:nvSpPr>
        <p:spPr bwMode="auto">
          <a:xfrm>
            <a:off x="1905000" y="3733800"/>
            <a:ext cx="3960813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600">
                <a:solidFill>
                  <a:schemeClr val="tx1"/>
                </a:solidFill>
              </a:rPr>
              <a:t>2001-04: DARPA SAMAN, NSF CONSER</a:t>
            </a:r>
          </a:p>
        </p:txBody>
      </p:sp>
      <p:sp>
        <p:nvSpPr>
          <p:cNvPr id="11" name="Text Box 10"/>
          <p:cNvSpPr txBox="1">
            <a:spLocks noChangeArrowheads="1"/>
          </p:cNvSpPr>
          <p:nvPr/>
        </p:nvSpPr>
        <p:spPr bwMode="auto">
          <a:xfrm>
            <a:off x="3352800" y="4114800"/>
            <a:ext cx="2457404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600" dirty="0">
                <a:solidFill>
                  <a:schemeClr val="tx1"/>
                </a:solidFill>
              </a:rPr>
              <a:t>2006:  NSF </a:t>
            </a:r>
            <a:r>
              <a:rPr lang="en-US" sz="1600" dirty="0" err="1">
                <a:solidFill>
                  <a:schemeClr val="tx1"/>
                </a:solidFill>
              </a:rPr>
              <a:t>CISE</a:t>
            </a:r>
            <a:r>
              <a:rPr lang="en-US" sz="1600" dirty="0">
                <a:solidFill>
                  <a:schemeClr val="tx1"/>
                </a:solidFill>
              </a:rPr>
              <a:t> CRI </a:t>
            </a:r>
            <a:r>
              <a:rPr lang="en-US" sz="1600" dirty="0" smtClean="0">
                <a:solidFill>
                  <a:schemeClr val="tx1"/>
                </a:solidFill>
              </a:rPr>
              <a:t>Awards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13" name="Line 12"/>
          <p:cNvSpPr>
            <a:spLocks noChangeShapeType="1"/>
          </p:cNvSpPr>
          <p:nvPr/>
        </p:nvSpPr>
        <p:spPr bwMode="auto">
          <a:xfrm flipV="1">
            <a:off x="3276600" y="1981200"/>
            <a:ext cx="0" cy="1371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4" name="Line 13"/>
          <p:cNvSpPr>
            <a:spLocks noChangeShapeType="1"/>
          </p:cNvSpPr>
          <p:nvPr/>
        </p:nvSpPr>
        <p:spPr bwMode="auto">
          <a:xfrm flipV="1">
            <a:off x="6477000" y="1981200"/>
            <a:ext cx="0" cy="2743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5" name="AutoShape 14"/>
          <p:cNvSpPr>
            <a:spLocks noChangeArrowheads="1"/>
          </p:cNvSpPr>
          <p:nvPr/>
        </p:nvSpPr>
        <p:spPr bwMode="auto">
          <a:xfrm>
            <a:off x="2667000" y="4800600"/>
            <a:ext cx="762000" cy="228600"/>
          </a:xfrm>
          <a:prstGeom prst="rightArrow">
            <a:avLst>
              <a:gd name="adj1" fmla="val 50000"/>
              <a:gd name="adj2" fmla="val 83333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6" name="Text Box 16"/>
          <p:cNvSpPr txBox="1">
            <a:spLocks noChangeArrowheads="1"/>
          </p:cNvSpPr>
          <p:nvPr/>
        </p:nvSpPr>
        <p:spPr bwMode="auto">
          <a:xfrm>
            <a:off x="5257800" y="5105400"/>
            <a:ext cx="186848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600">
                <a:solidFill>
                  <a:schemeClr val="tx1"/>
                </a:solidFill>
              </a:rPr>
              <a:t>June 2008:  ns-3.1</a:t>
            </a:r>
          </a:p>
        </p:txBody>
      </p:sp>
      <p:sp>
        <p:nvSpPr>
          <p:cNvPr id="17" name="Text Box 17"/>
          <p:cNvSpPr txBox="1">
            <a:spLocks noChangeArrowheads="1"/>
          </p:cNvSpPr>
          <p:nvPr/>
        </p:nvSpPr>
        <p:spPr bwMode="auto">
          <a:xfrm>
            <a:off x="6553200" y="5791200"/>
            <a:ext cx="1999265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600" dirty="0" smtClean="0">
                <a:solidFill>
                  <a:schemeClr val="tx1"/>
                </a:solidFill>
              </a:rPr>
              <a:t>June 2014:  ns-3.20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18" name="Text Box 18"/>
          <p:cNvSpPr txBox="1">
            <a:spLocks noChangeArrowheads="1"/>
          </p:cNvSpPr>
          <p:nvPr/>
        </p:nvSpPr>
        <p:spPr bwMode="auto">
          <a:xfrm>
            <a:off x="3505200" y="4724400"/>
            <a:ext cx="318928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600">
                <a:solidFill>
                  <a:schemeClr val="tx1"/>
                </a:solidFill>
              </a:rPr>
              <a:t>ns-3 core development (2006-08)</a:t>
            </a:r>
          </a:p>
        </p:txBody>
      </p:sp>
      <p:sp>
        <p:nvSpPr>
          <p:cNvPr id="19" name="Text Box 19"/>
          <p:cNvSpPr txBox="1">
            <a:spLocks noChangeArrowheads="1"/>
          </p:cNvSpPr>
          <p:nvPr/>
        </p:nvSpPr>
        <p:spPr bwMode="auto">
          <a:xfrm>
            <a:off x="990600" y="4572000"/>
            <a:ext cx="1462088" cy="82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600" b="1">
                <a:solidFill>
                  <a:schemeClr val="tx1"/>
                </a:solidFill>
              </a:rPr>
              <a:t>Inputs:</a:t>
            </a:r>
            <a:r>
              <a:rPr lang="en-US" sz="1600">
                <a:solidFill>
                  <a:schemeClr val="tx1"/>
                </a:solidFill>
              </a:rPr>
              <a:t>  yans,</a:t>
            </a:r>
          </a:p>
          <a:p>
            <a:pPr>
              <a:lnSpc>
                <a:spcPct val="100000"/>
              </a:lnSpc>
            </a:pPr>
            <a:r>
              <a:rPr lang="en-US" sz="1600">
                <a:solidFill>
                  <a:schemeClr val="tx1"/>
                </a:solidFill>
              </a:rPr>
              <a:t>GTNetS, ns-2</a:t>
            </a:r>
          </a:p>
          <a:p>
            <a:pPr>
              <a:lnSpc>
                <a:spcPct val="100000"/>
              </a:lnSpc>
            </a:pPr>
            <a:endParaRPr lang="en-US" sz="1600">
              <a:solidFill>
                <a:schemeClr val="tx1"/>
              </a:solidFill>
            </a:endParaRPr>
          </a:p>
        </p:txBody>
      </p:sp>
      <p:sp>
        <p:nvSpPr>
          <p:cNvPr id="20" name="AutoShape 20"/>
          <p:cNvSpPr>
            <a:spLocks noChangeArrowheads="1"/>
          </p:cNvSpPr>
          <p:nvPr/>
        </p:nvSpPr>
        <p:spPr bwMode="auto">
          <a:xfrm flipH="1" flipV="1">
            <a:off x="1524000" y="1676400"/>
            <a:ext cx="152400" cy="152400"/>
          </a:xfrm>
          <a:prstGeom prst="triangle">
            <a:avLst>
              <a:gd name="adj" fmla="val 50000"/>
            </a:avLst>
          </a:prstGeom>
          <a:solidFill>
            <a:schemeClr val="tx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1" name="Text Box 21"/>
          <p:cNvSpPr txBox="1">
            <a:spLocks noChangeArrowheads="1"/>
          </p:cNvSpPr>
          <p:nvPr/>
        </p:nvSpPr>
        <p:spPr bwMode="auto">
          <a:xfrm>
            <a:off x="1143000" y="1371600"/>
            <a:ext cx="6350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600">
                <a:solidFill>
                  <a:schemeClr val="tx1"/>
                </a:solidFill>
              </a:rPr>
              <a:t>1990</a:t>
            </a:r>
          </a:p>
        </p:txBody>
      </p:sp>
      <p:sp>
        <p:nvSpPr>
          <p:cNvPr id="22" name="AutoShape 22"/>
          <p:cNvSpPr>
            <a:spLocks noChangeArrowheads="1"/>
          </p:cNvSpPr>
          <p:nvPr/>
        </p:nvSpPr>
        <p:spPr bwMode="auto">
          <a:xfrm flipH="1" flipV="1">
            <a:off x="3962400" y="1676400"/>
            <a:ext cx="152400" cy="152400"/>
          </a:xfrm>
          <a:prstGeom prst="triangle">
            <a:avLst>
              <a:gd name="adj" fmla="val 50000"/>
            </a:avLst>
          </a:prstGeom>
          <a:solidFill>
            <a:schemeClr val="tx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3" name="Text Box 23"/>
          <p:cNvSpPr txBox="1">
            <a:spLocks noChangeArrowheads="1"/>
          </p:cNvSpPr>
          <p:nvPr/>
        </p:nvSpPr>
        <p:spPr bwMode="auto">
          <a:xfrm>
            <a:off x="3581400" y="1371600"/>
            <a:ext cx="6350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600">
                <a:solidFill>
                  <a:schemeClr val="tx1"/>
                </a:solidFill>
              </a:rPr>
              <a:t>2000</a:t>
            </a:r>
          </a:p>
        </p:txBody>
      </p:sp>
      <p:sp>
        <p:nvSpPr>
          <p:cNvPr id="24" name="AutoShape 24"/>
          <p:cNvSpPr>
            <a:spLocks noChangeArrowheads="1"/>
          </p:cNvSpPr>
          <p:nvPr/>
        </p:nvSpPr>
        <p:spPr bwMode="auto">
          <a:xfrm flipH="1" flipV="1">
            <a:off x="7391400" y="1676400"/>
            <a:ext cx="152400" cy="152400"/>
          </a:xfrm>
          <a:prstGeom prst="triangle">
            <a:avLst>
              <a:gd name="adj" fmla="val 50000"/>
            </a:avLst>
          </a:prstGeom>
          <a:solidFill>
            <a:schemeClr val="tx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5" name="Text Box 25"/>
          <p:cNvSpPr txBox="1">
            <a:spLocks noChangeArrowheads="1"/>
          </p:cNvSpPr>
          <p:nvPr/>
        </p:nvSpPr>
        <p:spPr bwMode="auto">
          <a:xfrm>
            <a:off x="7010400" y="1371600"/>
            <a:ext cx="6350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600">
                <a:solidFill>
                  <a:schemeClr val="tx1"/>
                </a:solidFill>
              </a:rPr>
              <a:t>2010</a:t>
            </a:r>
          </a:p>
        </p:txBody>
      </p:sp>
      <p:sp>
        <p:nvSpPr>
          <p:cNvPr id="26" name="Line 26"/>
          <p:cNvSpPr>
            <a:spLocks noChangeShapeType="1"/>
          </p:cNvSpPr>
          <p:nvPr/>
        </p:nvSpPr>
        <p:spPr bwMode="auto">
          <a:xfrm flipV="1">
            <a:off x="4343400" y="1981200"/>
            <a:ext cx="0" cy="1752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7" name="Line 27"/>
          <p:cNvSpPr>
            <a:spLocks noChangeShapeType="1"/>
          </p:cNvSpPr>
          <p:nvPr/>
        </p:nvSpPr>
        <p:spPr bwMode="auto">
          <a:xfrm flipV="1">
            <a:off x="5867400" y="1981200"/>
            <a:ext cx="0" cy="2057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8" name="Line 28"/>
          <p:cNvSpPr>
            <a:spLocks noChangeShapeType="1"/>
          </p:cNvSpPr>
          <p:nvPr/>
        </p:nvSpPr>
        <p:spPr bwMode="auto">
          <a:xfrm flipV="1">
            <a:off x="6858000" y="1981200"/>
            <a:ext cx="0" cy="3124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0" name="Line 30"/>
          <p:cNvSpPr>
            <a:spLocks noChangeShapeType="1"/>
          </p:cNvSpPr>
          <p:nvPr/>
        </p:nvSpPr>
        <p:spPr bwMode="auto">
          <a:xfrm flipV="1">
            <a:off x="8458200" y="1981200"/>
            <a:ext cx="0" cy="3810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1" name="AutoShape 31"/>
          <p:cNvSpPr>
            <a:spLocks noChangeArrowheads="1"/>
          </p:cNvSpPr>
          <p:nvPr/>
        </p:nvSpPr>
        <p:spPr bwMode="auto">
          <a:xfrm>
            <a:off x="7010400" y="1981200"/>
            <a:ext cx="1371600" cy="228600"/>
          </a:xfrm>
          <a:prstGeom prst="leftRightArrow">
            <a:avLst>
              <a:gd name="adj1" fmla="val 50000"/>
              <a:gd name="adj2" fmla="val 80000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2" name="Text Box 32"/>
          <p:cNvSpPr txBox="1">
            <a:spLocks noChangeArrowheads="1"/>
          </p:cNvSpPr>
          <p:nvPr/>
        </p:nvSpPr>
        <p:spPr bwMode="auto">
          <a:xfrm>
            <a:off x="7010400" y="2286000"/>
            <a:ext cx="866456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600" dirty="0" smtClean="0">
                <a:solidFill>
                  <a:schemeClr val="tx1"/>
                </a:solidFill>
              </a:rPr>
              <a:t>regular</a:t>
            </a:r>
            <a:endParaRPr lang="en-US" sz="1600" dirty="0">
              <a:solidFill>
                <a:schemeClr val="tx1"/>
              </a:solidFill>
            </a:endParaRPr>
          </a:p>
          <a:p>
            <a:pPr>
              <a:lnSpc>
                <a:spcPct val="100000"/>
              </a:lnSpc>
            </a:pPr>
            <a:r>
              <a:rPr lang="en-US" sz="1600" dirty="0">
                <a:solidFill>
                  <a:schemeClr val="tx1"/>
                </a:solidFill>
              </a:rPr>
              <a:t>releases</a:t>
            </a:r>
          </a:p>
        </p:txBody>
      </p:sp>
      <p:sp>
        <p:nvSpPr>
          <p:cNvPr id="34" name="Footer Placeholder 3"/>
          <p:cNvSpPr>
            <a:spLocks noGrp="1"/>
          </p:cNvSpPr>
          <p:nvPr>
            <p:ph type="ftr" idx="10"/>
          </p:nvPr>
        </p:nvSpPr>
        <p:spPr>
          <a:xfrm>
            <a:off x="3124200" y="6400800"/>
            <a:ext cx="2863850" cy="460375"/>
          </a:xfrm>
        </p:spPr>
        <p:txBody>
          <a:bodyPr/>
          <a:lstStyle/>
          <a:p>
            <a:pPr>
              <a:defRPr/>
            </a:pPr>
            <a:r>
              <a:rPr lang="en-GB" dirty="0" smtClean="0"/>
              <a:t>NS-3 Introduction</a:t>
            </a:r>
          </a:p>
          <a:p>
            <a:pPr>
              <a:defRPr/>
            </a:pPr>
            <a:r>
              <a:rPr lang="en-GB" dirty="0" smtClean="0"/>
              <a:t>July 2014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28113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/>
              <a:t>Relationship to ns-2</a:t>
            </a:r>
          </a:p>
        </p:txBody>
      </p:sp>
      <p:sp>
        <p:nvSpPr>
          <p:cNvPr id="15362" name="Rectangle 2"/>
          <p:cNvSpPr>
            <a:spLocks noGrp="1" noChangeArrowheads="1"/>
          </p:cNvSpPr>
          <p:nvPr>
            <p:ph idx="1"/>
          </p:nvPr>
        </p:nvSpPr>
        <p:spPr>
          <a:ln/>
        </p:spPr>
        <p:txBody>
          <a:bodyPr/>
          <a:lstStyle/>
          <a:p>
            <a:pPr>
              <a:lnSpc>
                <a:spcPct val="80000"/>
              </a:lnSpc>
              <a:spcBef>
                <a:spcPts val="700"/>
              </a:spcBef>
              <a:buFont typeface="Arial" charset="0"/>
              <a:buNone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GB" sz="2400"/>
              <a:t>ns-3 is a new simulator, without backward compatibility</a:t>
            </a:r>
          </a:p>
          <a:p>
            <a:pPr>
              <a:lnSpc>
                <a:spcPct val="80000"/>
              </a:lnSpc>
              <a:spcBef>
                <a:spcPts val="700"/>
              </a:spcBef>
              <a:buFont typeface="Arial" charset="0"/>
              <a:buNone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endParaRPr lang="en-GB" sz="2400"/>
          </a:p>
          <a:p>
            <a:pPr>
              <a:lnSpc>
                <a:spcPct val="80000"/>
              </a:lnSpc>
              <a:spcBef>
                <a:spcPts val="700"/>
              </a:spcBef>
              <a:buFont typeface="Arial" charset="0"/>
              <a:buNone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GB" sz="2400"/>
              <a:t>Similarities to ns-2:</a:t>
            </a:r>
          </a:p>
          <a:p>
            <a:pPr>
              <a:lnSpc>
                <a:spcPct val="80000"/>
              </a:lnSpc>
              <a:spcBef>
                <a:spcPts val="700"/>
              </a:spcBef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GB" sz="2400"/>
              <a:t>C++ software core</a:t>
            </a:r>
          </a:p>
          <a:p>
            <a:pPr>
              <a:lnSpc>
                <a:spcPct val="80000"/>
              </a:lnSpc>
              <a:spcBef>
                <a:spcPts val="700"/>
              </a:spcBef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GB" sz="2400"/>
              <a:t>GNU GPLv2 licensing</a:t>
            </a:r>
          </a:p>
          <a:p>
            <a:pPr>
              <a:lnSpc>
                <a:spcPct val="80000"/>
              </a:lnSpc>
              <a:spcBef>
                <a:spcPts val="700"/>
              </a:spcBef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GB" sz="2400"/>
              <a:t>ported ns-2 models:  random variables, error models, OLSR, Calendar Queue </a:t>
            </a:r>
            <a:r>
              <a:rPr lang="en-GB" sz="2400" smtClean="0"/>
              <a:t>scheduler</a:t>
            </a:r>
            <a:endParaRPr lang="en-GB" sz="2400"/>
          </a:p>
          <a:p>
            <a:pPr>
              <a:lnSpc>
                <a:spcPct val="80000"/>
              </a:lnSpc>
              <a:spcBef>
                <a:spcPts val="700"/>
              </a:spcBef>
              <a:buFont typeface="Arial" charset="0"/>
              <a:buNone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endParaRPr lang="en-GB" sz="2400"/>
          </a:p>
          <a:p>
            <a:pPr>
              <a:lnSpc>
                <a:spcPct val="80000"/>
              </a:lnSpc>
              <a:spcBef>
                <a:spcPts val="700"/>
              </a:spcBef>
              <a:buFont typeface="Arial" charset="0"/>
              <a:buNone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GB" sz="2400"/>
              <a:t>Differences:  </a:t>
            </a:r>
          </a:p>
          <a:p>
            <a:pPr>
              <a:lnSpc>
                <a:spcPct val="80000"/>
              </a:lnSpc>
              <a:spcBef>
                <a:spcPts val="700"/>
              </a:spcBef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GB" sz="2400"/>
              <a:t>Python scripting (or C++ programs) replaces OTcl</a:t>
            </a:r>
          </a:p>
          <a:p>
            <a:pPr>
              <a:lnSpc>
                <a:spcPct val="80000"/>
              </a:lnSpc>
              <a:spcBef>
                <a:spcPts val="700"/>
              </a:spcBef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GB" sz="2400"/>
              <a:t>most of the core rewritten</a:t>
            </a:r>
          </a:p>
          <a:p>
            <a:pPr>
              <a:lnSpc>
                <a:spcPct val="80000"/>
              </a:lnSpc>
              <a:spcBef>
                <a:spcPts val="700"/>
              </a:spcBef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GB" sz="2400" smtClean="0"/>
              <a:t>new </a:t>
            </a:r>
            <a:r>
              <a:rPr lang="en-GB" sz="2400"/>
              <a:t>animators, configuration tools, etc. are in </a:t>
            </a:r>
            <a:r>
              <a:rPr lang="en-GB" sz="2400" smtClean="0"/>
              <a:t>work</a:t>
            </a:r>
          </a:p>
          <a:p>
            <a:pPr>
              <a:lnSpc>
                <a:spcPct val="80000"/>
              </a:lnSpc>
              <a:spcBef>
                <a:spcPts val="700"/>
              </a:spcBef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GB" sz="2400" smtClean="0"/>
              <a:t>ns-2 is no longer actively maintained/supported</a:t>
            </a:r>
            <a:endParaRPr lang="en-GB" sz="2400"/>
          </a:p>
        </p:txBody>
      </p:sp>
      <p:sp>
        <p:nvSpPr>
          <p:cNvPr id="4" name="Footer Placeholder 3"/>
          <p:cNvSpPr>
            <a:spLocks noGrp="1"/>
          </p:cNvSpPr>
          <p:nvPr>
            <p:ph type="ftr" idx="10"/>
          </p:nvPr>
        </p:nvSpPr>
        <p:spPr>
          <a:xfrm>
            <a:off x="3124200" y="6400800"/>
            <a:ext cx="2863850" cy="460375"/>
          </a:xfrm>
        </p:spPr>
        <p:txBody>
          <a:bodyPr/>
          <a:lstStyle/>
          <a:p>
            <a:pPr>
              <a:defRPr/>
            </a:pPr>
            <a:r>
              <a:rPr lang="en-GB" dirty="0" smtClean="0"/>
              <a:t>NS-3 Introduction</a:t>
            </a:r>
          </a:p>
          <a:p>
            <a:pPr>
              <a:defRPr/>
            </a:pPr>
            <a:r>
              <a:rPr lang="en-GB" dirty="0" smtClean="0"/>
              <a:t>July 2014</a:t>
            </a:r>
            <a:endParaRPr lang="en-GB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Agenda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1800"/>
              </a:spcBef>
            </a:pPr>
            <a:r>
              <a:rPr lang="en-US" smtClean="0"/>
              <a:t>ns-3 project overview</a:t>
            </a:r>
          </a:p>
          <a:p>
            <a:pPr lvl="1">
              <a:spcBef>
                <a:spcPts val="1800"/>
              </a:spcBef>
            </a:pPr>
            <a:r>
              <a:rPr lang="en-US" smtClean="0">
                <a:solidFill>
                  <a:schemeClr val="bg1">
                    <a:lumMod val="65000"/>
                  </a:schemeClr>
                </a:solidFill>
              </a:rPr>
              <a:t>What is ns-3?</a:t>
            </a:r>
          </a:p>
          <a:p>
            <a:pPr lvl="1">
              <a:spcBef>
                <a:spcPts val="1800"/>
              </a:spcBef>
            </a:pPr>
            <a:r>
              <a:rPr lang="en-US" smtClean="0">
                <a:solidFill>
                  <a:schemeClr val="bg1">
                    <a:lumMod val="65000"/>
                  </a:schemeClr>
                </a:solidFill>
              </a:rPr>
              <a:t>Why use ns-3?</a:t>
            </a:r>
          </a:p>
          <a:p>
            <a:pPr lvl="1">
              <a:spcBef>
                <a:spcPts val="1800"/>
              </a:spcBef>
            </a:pPr>
            <a:r>
              <a:rPr lang="en-US" smtClean="0">
                <a:solidFill>
                  <a:schemeClr val="bg1">
                    <a:lumMod val="65000"/>
                  </a:schemeClr>
                </a:solidFill>
              </a:rPr>
              <a:t>Project organization</a:t>
            </a:r>
          </a:p>
          <a:p>
            <a:pPr lvl="1">
              <a:spcBef>
                <a:spcPts val="1800"/>
              </a:spcBef>
            </a:pPr>
            <a:r>
              <a:rPr lang="en-US" smtClean="0">
                <a:solidFill>
                  <a:schemeClr val="bg1">
                    <a:lumMod val="65000"/>
                  </a:schemeClr>
                </a:solidFill>
              </a:rPr>
              <a:t>Relationship to ns-2</a:t>
            </a:r>
          </a:p>
          <a:p>
            <a:pPr lvl="1">
              <a:spcBef>
                <a:spcPts val="1800"/>
              </a:spcBef>
            </a:pPr>
            <a:r>
              <a:rPr lang="en-US" smtClean="0"/>
              <a:t>Future directions</a:t>
            </a:r>
          </a:p>
          <a:p>
            <a:pPr>
              <a:spcBef>
                <a:spcPts val="1800"/>
              </a:spcBef>
            </a:pPr>
            <a:r>
              <a:rPr lang="en-US" smtClean="0">
                <a:solidFill>
                  <a:schemeClr val="bg1">
                    <a:lumMod val="65000"/>
                  </a:schemeClr>
                </a:solidFill>
              </a:rPr>
              <a:t>Getting started with ns-3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>
          <a:noFill/>
        </p:spPr>
        <p:txBody>
          <a:bodyPr/>
          <a:lstStyle/>
          <a:p>
            <a:fld id="{FFC6B60B-2CC9-4460-A963-BD67CE206717}" type="slidenum">
              <a:rPr lang="en-GB" smtClean="0"/>
              <a:pPr/>
              <a:t>34</a:t>
            </a:fld>
            <a:endParaRPr lang="en-GB" dirty="0" smtClean="0"/>
          </a:p>
        </p:txBody>
      </p:sp>
      <p:sp>
        <p:nvSpPr>
          <p:cNvPr id="6" name="Footer Placeholder 3"/>
          <p:cNvSpPr>
            <a:spLocks noGrp="1"/>
          </p:cNvSpPr>
          <p:nvPr>
            <p:ph type="ftr" idx="10"/>
          </p:nvPr>
        </p:nvSpPr>
        <p:spPr>
          <a:xfrm>
            <a:off x="3124200" y="6400800"/>
            <a:ext cx="2863850" cy="460375"/>
          </a:xfrm>
        </p:spPr>
        <p:txBody>
          <a:bodyPr/>
          <a:lstStyle/>
          <a:p>
            <a:pPr>
              <a:defRPr/>
            </a:pPr>
            <a:r>
              <a:rPr lang="en-GB" dirty="0" smtClean="0"/>
              <a:t>NS-3 Introduction</a:t>
            </a:r>
          </a:p>
          <a:p>
            <a:pPr>
              <a:defRPr/>
            </a:pPr>
            <a:r>
              <a:rPr lang="en-GB" dirty="0" smtClean="0"/>
              <a:t>July 2014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Development Priorities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smtClean="0"/>
              <a:t>Software modularity and long-term maintenance</a:t>
            </a:r>
          </a:p>
          <a:p>
            <a:r>
              <a:rPr lang="en-US" sz="2800" smtClean="0"/>
              <a:t>Improved integration of direct code execution</a:t>
            </a:r>
          </a:p>
          <a:p>
            <a:r>
              <a:rPr lang="en-US" sz="2800" smtClean="0"/>
              <a:t>Improved integration with container-based and testbed-based experiment infrastructures</a:t>
            </a:r>
          </a:p>
          <a:p>
            <a:r>
              <a:rPr lang="en-US" sz="2800" smtClean="0"/>
              <a:t>Simulation-based experiment management</a:t>
            </a:r>
          </a:p>
          <a:p>
            <a:r>
              <a:rPr lang="en-US" sz="2800" smtClean="0"/>
              <a:t>Usability</a:t>
            </a:r>
            <a:endParaRPr lang="en-US" sz="280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>
          <a:noFill/>
        </p:spPr>
        <p:txBody>
          <a:bodyPr/>
          <a:lstStyle/>
          <a:p>
            <a:fld id="{FFC6B60B-2CC9-4460-A963-BD67CE206717}" type="slidenum">
              <a:rPr lang="en-GB" smtClean="0"/>
              <a:pPr/>
              <a:t>35</a:t>
            </a:fld>
            <a:endParaRPr lang="en-GB" dirty="0" smtClean="0"/>
          </a:p>
        </p:txBody>
      </p:sp>
      <p:sp>
        <p:nvSpPr>
          <p:cNvPr id="6" name="Footer Placeholder 3"/>
          <p:cNvSpPr>
            <a:spLocks noGrp="1"/>
          </p:cNvSpPr>
          <p:nvPr>
            <p:ph type="ftr" idx="10"/>
          </p:nvPr>
        </p:nvSpPr>
        <p:spPr>
          <a:xfrm>
            <a:off x="3124200" y="6400800"/>
            <a:ext cx="2863850" cy="460375"/>
          </a:xfrm>
        </p:spPr>
        <p:txBody>
          <a:bodyPr/>
          <a:lstStyle/>
          <a:p>
            <a:pPr>
              <a:defRPr/>
            </a:pPr>
            <a:r>
              <a:rPr lang="en-GB" dirty="0" smtClean="0"/>
              <a:t>NS-3 Introduction</a:t>
            </a:r>
          </a:p>
          <a:p>
            <a:pPr>
              <a:defRPr/>
            </a:pPr>
            <a:r>
              <a:rPr lang="en-GB" dirty="0" smtClean="0"/>
              <a:t>July 2014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Modularity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/>
              <a:t>Open source project maintains a (more stable) core</a:t>
            </a:r>
          </a:p>
          <a:p>
            <a:r>
              <a:rPr lang="en-US" sz="2400" dirty="0" smtClean="0"/>
              <a:t>Models migrate to a more federated development process</a:t>
            </a:r>
          </a:p>
        </p:txBody>
      </p:sp>
      <p:sp>
        <p:nvSpPr>
          <p:cNvPr id="9" name="Slide Number Placeholder 4"/>
          <p:cNvSpPr>
            <a:spLocks noGrp="1"/>
          </p:cNvSpPr>
          <p:nvPr>
            <p:ph type="sldNum" idx="11"/>
          </p:nvPr>
        </p:nvSpPr>
        <p:spPr>
          <a:noFill/>
        </p:spPr>
        <p:txBody>
          <a:bodyPr/>
          <a:lstStyle/>
          <a:p>
            <a:fld id="{FFC6B60B-2CC9-4460-A963-BD67CE206717}" type="slidenum">
              <a:rPr lang="en-GB" smtClean="0"/>
              <a:pPr/>
              <a:t>36</a:t>
            </a:fld>
            <a:endParaRPr lang="en-GB" dirty="0" smtClean="0"/>
          </a:p>
        </p:txBody>
      </p:sp>
      <p:pic>
        <p:nvPicPr>
          <p:cNvPr id="33793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2743200"/>
            <a:ext cx="4638675" cy="3571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5334000" y="2743200"/>
            <a:ext cx="3352800" cy="32766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  <a:normAutofit/>
          </a:bodyPr>
          <a:lstStyle/>
          <a:p>
            <a:pPr marL="311150" marR="0" lvl="0" indent="-311150" algn="l" defTabSz="457200" rtl="0" eaLnBrk="0" fontAlgn="base" latinLnBrk="0" hangingPunct="0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Clr>
                <a:srgbClr val="000000"/>
              </a:buClr>
              <a:buSzPct val="100000"/>
              <a:tabLst/>
              <a:defRPr/>
            </a:pPr>
            <a:r>
              <a:rPr lang="en-US" sz="2400" kern="0" dirty="0" smtClean="0">
                <a:solidFill>
                  <a:srgbClr val="000000"/>
                </a:solidFill>
                <a:latin typeface="+mn-lt"/>
                <a:cs typeface="+mn-cs"/>
              </a:rPr>
              <a:t>"bake" tool (</a:t>
            </a:r>
            <a:r>
              <a:rPr lang="en-US" sz="2400" kern="0" dirty="0" err="1" smtClean="0">
                <a:solidFill>
                  <a:srgbClr val="000000"/>
                </a:solidFill>
                <a:latin typeface="+mn-lt"/>
                <a:cs typeface="+mn-cs"/>
              </a:rPr>
              <a:t>Lacage</a:t>
            </a:r>
            <a:r>
              <a:rPr lang="en-US" sz="2400" kern="0" dirty="0" smtClean="0">
                <a:solidFill>
                  <a:srgbClr val="000000"/>
                </a:solidFill>
                <a:latin typeface="+mn-lt"/>
                <a:cs typeface="+mn-cs"/>
              </a:rPr>
              <a:t> and </a:t>
            </a:r>
            <a:r>
              <a:rPr lang="en-US" sz="2400" kern="0" dirty="0" err="1" smtClean="0">
                <a:solidFill>
                  <a:srgbClr val="000000"/>
                </a:solidFill>
                <a:latin typeface="+mn-lt"/>
                <a:cs typeface="+mn-cs"/>
              </a:rPr>
              <a:t>Camara</a:t>
            </a:r>
            <a:r>
              <a:rPr lang="en-US" sz="2400" kern="0" dirty="0" smtClean="0">
                <a:solidFill>
                  <a:srgbClr val="000000"/>
                </a:solidFill>
                <a:latin typeface="+mn-lt"/>
                <a:cs typeface="+mn-cs"/>
              </a:rPr>
              <a:t>)</a:t>
            </a:r>
          </a:p>
          <a:p>
            <a:pPr marL="311150" marR="0" lvl="0" indent="-311150" algn="l" defTabSz="457200" rtl="0" eaLnBrk="0" fontAlgn="base" latinLnBrk="0" hangingPunct="0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Clr>
                <a:srgbClr val="000000"/>
              </a:buClr>
              <a:buSzPct val="100000"/>
              <a:tabLst/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Components:</a:t>
            </a:r>
          </a:p>
          <a:p>
            <a:pPr marL="311150" marR="0" lvl="0" indent="-311150" algn="l" defTabSz="457200" rtl="0" eaLnBrk="0" fontAlgn="base" latinLnBrk="0" hangingPunct="0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itchFamily="34" charset="0"/>
              <a:buChar char="•"/>
              <a:tabLst/>
              <a:defRPr/>
            </a:pPr>
            <a:r>
              <a:rPr lang="en-US" sz="2400" kern="0" dirty="0" smtClean="0">
                <a:solidFill>
                  <a:srgbClr val="000000"/>
                </a:solidFill>
                <a:latin typeface="+mn-lt"/>
                <a:cs typeface="+mn-cs"/>
              </a:rPr>
              <a:t>build client</a:t>
            </a:r>
          </a:p>
          <a:p>
            <a:pPr marL="311150" marR="0" lvl="0" indent="-311150" algn="l" defTabSz="457200" rtl="0" eaLnBrk="0" fontAlgn="base" latinLnBrk="0" hangingPunct="0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itchFamily="34" charset="0"/>
              <a:buChar char="•"/>
              <a:tabLst/>
              <a:defRPr/>
            </a:pPr>
            <a:r>
              <a:rPr lang="en-US" sz="2400" kern="0" dirty="0" smtClean="0">
                <a:solidFill>
                  <a:srgbClr val="000000"/>
                </a:solidFill>
                <a:latin typeface="+mn-lt"/>
                <a:cs typeface="+mn-cs"/>
              </a:rPr>
              <a:t>"module store" server</a:t>
            </a:r>
            <a:endParaRPr kumimoji="0" lang="en-US" sz="24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11150" marR="0" lvl="0" indent="-311150" algn="l" defTabSz="457200" rtl="0" eaLnBrk="0" fontAlgn="base" latinLnBrk="0" hangingPunct="0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itchFamily="34" charset="0"/>
              <a:buChar char="•"/>
              <a:tabLst/>
              <a:defRPr/>
            </a:pPr>
            <a:r>
              <a:rPr lang="en-US" sz="2400" kern="0" dirty="0" smtClean="0">
                <a:solidFill>
                  <a:srgbClr val="000000"/>
                </a:solidFill>
                <a:latin typeface="+mn-lt"/>
                <a:cs typeface="+mn-cs"/>
              </a:rPr>
              <a:t>module metadata</a:t>
            </a:r>
            <a:endParaRPr kumimoji="0" lang="en-US" sz="24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11150" marR="0" lvl="0" indent="-311150" algn="l" defTabSz="457200" rtl="0" eaLnBrk="0" fontAlgn="base" latinLnBrk="0" hangingPunct="0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Char char="•"/>
              <a:tabLst/>
              <a:defRPr/>
            </a:pPr>
            <a:endParaRPr kumimoji="0" lang="en-US" sz="24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11150" marR="0" lvl="0" indent="-311150" algn="l" defTabSz="457200" rtl="0" eaLnBrk="0" fontAlgn="base" latinLnBrk="0" hangingPunct="0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Char char="•"/>
              <a:tabLst/>
              <a:defRPr/>
            </a:pPr>
            <a:endParaRPr kumimoji="0" lang="en-US" sz="24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11150" marR="0" lvl="0" indent="-311150" algn="l" defTabSz="457200" rtl="0" eaLnBrk="0" fontAlgn="base" latinLnBrk="0" hangingPunct="0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Char char="•"/>
              <a:tabLst/>
              <a:defRPr/>
            </a:pPr>
            <a:endParaRPr kumimoji="0" lang="en-US" sz="24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11150" marR="0" lvl="0" indent="-311150" algn="l" defTabSz="457200" rtl="0" eaLnBrk="0" fontAlgn="base" latinLnBrk="0" hangingPunct="0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Char char="•"/>
              <a:tabLst/>
              <a:defRPr/>
            </a:pPr>
            <a:endParaRPr kumimoji="0" lang="en-US" sz="24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810000" y="6019800"/>
            <a:ext cx="32624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Figure source: Daniel </a:t>
            </a:r>
            <a:r>
              <a:rPr lang="en-US" dirty="0" err="1" smtClean="0">
                <a:solidFill>
                  <a:schemeClr val="tx1"/>
                </a:solidFill>
              </a:rPr>
              <a:t>Camara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8" name="Footer Placeholder 3"/>
          <p:cNvSpPr>
            <a:spLocks noGrp="1"/>
          </p:cNvSpPr>
          <p:nvPr>
            <p:ph type="ftr" idx="10"/>
          </p:nvPr>
        </p:nvSpPr>
        <p:spPr>
          <a:xfrm>
            <a:off x="3124200" y="6400800"/>
            <a:ext cx="2863850" cy="460375"/>
          </a:xfrm>
        </p:spPr>
        <p:txBody>
          <a:bodyPr/>
          <a:lstStyle/>
          <a:p>
            <a:pPr>
              <a:defRPr/>
            </a:pPr>
            <a:r>
              <a:rPr lang="en-GB" dirty="0" smtClean="0"/>
              <a:t>NS-3 Introduction</a:t>
            </a:r>
          </a:p>
          <a:p>
            <a:pPr>
              <a:defRPr/>
            </a:pPr>
            <a:r>
              <a:rPr lang="en-GB" dirty="0" smtClean="0"/>
              <a:t>July 2014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Container-based Integration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/>
              <a:t>Common Open Research Emulator (CORE)</a:t>
            </a:r>
          </a:p>
          <a:p>
            <a:pPr lvl="1"/>
            <a:r>
              <a:rPr lang="en-US" sz="2000" dirty="0" err="1" smtClean="0">
                <a:solidFill>
                  <a:schemeClr val="accent1"/>
                </a:solidFill>
              </a:rPr>
              <a:t>http://pf.itd.nrl.navy.mil</a:t>
            </a:r>
            <a:endParaRPr lang="en-US" sz="2000" dirty="0" smtClean="0">
              <a:solidFill>
                <a:schemeClr val="accent1"/>
              </a:solidFill>
            </a:endParaRPr>
          </a:p>
          <a:p>
            <a:r>
              <a:rPr lang="en-US" sz="2400" dirty="0" smtClean="0"/>
              <a:t>Python-based framework using ns-3 Python bindings, distributed computing library, and ns-3 </a:t>
            </a:r>
            <a:r>
              <a:rPr lang="en-US" sz="2400" err="1" smtClean="0"/>
              <a:t>TapBridge</a:t>
            </a:r>
            <a:r>
              <a:rPr lang="en-US" sz="2400" smtClean="0"/>
              <a:t> framework</a:t>
            </a:r>
          </a:p>
        </p:txBody>
      </p:sp>
      <p:sp>
        <p:nvSpPr>
          <p:cNvPr id="13" name="Slide Number Placeholder 4"/>
          <p:cNvSpPr>
            <a:spLocks noGrp="1"/>
          </p:cNvSpPr>
          <p:nvPr>
            <p:ph type="sldNum" idx="11"/>
          </p:nvPr>
        </p:nvSpPr>
        <p:spPr>
          <a:noFill/>
        </p:spPr>
        <p:txBody>
          <a:bodyPr/>
          <a:lstStyle/>
          <a:p>
            <a:fld id="{FFC6B60B-2CC9-4460-A963-BD67CE206717}" type="slidenum">
              <a:rPr lang="en-GB" smtClean="0"/>
              <a:pPr/>
              <a:t>37</a:t>
            </a:fld>
            <a:endParaRPr lang="en-GB" dirty="0" smtClean="0"/>
          </a:p>
        </p:txBody>
      </p:sp>
      <p:pic>
        <p:nvPicPr>
          <p:cNvPr id="6" name="Picture 5" descr="core-screenshot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" y="3352800"/>
            <a:ext cx="4495800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0" name="Group 9"/>
          <p:cNvGrpSpPr/>
          <p:nvPr/>
        </p:nvGrpSpPr>
        <p:grpSpPr>
          <a:xfrm>
            <a:off x="4572000" y="3048000"/>
            <a:ext cx="3560763" cy="2438400"/>
            <a:chOff x="4572000" y="3048000"/>
            <a:chExt cx="3560763" cy="2438400"/>
          </a:xfrm>
        </p:grpSpPr>
        <p:pic>
          <p:nvPicPr>
            <p:cNvPr id="7" name="Picture 51" descr="faded-attribute.png"/>
            <p:cNvPicPr>
              <a:picLocks noChangeAspect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6096000" y="3048000"/>
              <a:ext cx="2036763" cy="2438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8" name="Line 7"/>
            <p:cNvSpPr>
              <a:spLocks noChangeShapeType="1"/>
            </p:cNvSpPr>
            <p:nvPr/>
          </p:nvSpPr>
          <p:spPr bwMode="auto">
            <a:xfrm flipV="1">
              <a:off x="4572000" y="3276600"/>
              <a:ext cx="1371600" cy="10668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9" name="Line 8"/>
            <p:cNvSpPr>
              <a:spLocks noChangeShapeType="1"/>
            </p:cNvSpPr>
            <p:nvPr/>
          </p:nvSpPr>
          <p:spPr bwMode="auto">
            <a:xfrm>
              <a:off x="4648200" y="4495800"/>
              <a:ext cx="1371600" cy="7620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5638800" y="5867400"/>
            <a:ext cx="165942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Figure source: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Jeff Ahrenholz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2" name="Footer Placeholder 3"/>
          <p:cNvSpPr>
            <a:spLocks noGrp="1"/>
          </p:cNvSpPr>
          <p:nvPr>
            <p:ph type="ftr" idx="10"/>
          </p:nvPr>
        </p:nvSpPr>
        <p:spPr>
          <a:xfrm>
            <a:off x="3124200" y="6400800"/>
            <a:ext cx="2863850" cy="460375"/>
          </a:xfrm>
        </p:spPr>
        <p:txBody>
          <a:bodyPr/>
          <a:lstStyle/>
          <a:p>
            <a:pPr>
              <a:defRPr/>
            </a:pPr>
            <a:r>
              <a:rPr lang="en-GB" dirty="0" smtClean="0"/>
              <a:t>NS-3 Introduction</a:t>
            </a:r>
          </a:p>
          <a:p>
            <a:pPr>
              <a:defRPr/>
            </a:pPr>
            <a:r>
              <a:rPr lang="en-GB" dirty="0" smtClean="0"/>
              <a:t>July 2014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59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General issues with hybrid environments</a:t>
            </a:r>
            <a:endParaRPr lang="en-US" dirty="0"/>
          </a:p>
        </p:txBody>
      </p:sp>
      <p:sp>
        <p:nvSpPr>
          <p:cNvPr id="59597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sz="2400"/>
              <a:t>Ease of use</a:t>
            </a:r>
          </a:p>
          <a:p>
            <a:pPr lvl="1"/>
            <a:r>
              <a:rPr lang="en-US" sz="2000"/>
              <a:t>Configuration management and coherence</a:t>
            </a:r>
          </a:p>
          <a:p>
            <a:pPr lvl="1"/>
            <a:r>
              <a:rPr lang="en-US" sz="2000"/>
              <a:t>Information coordination (two sets of state)</a:t>
            </a:r>
          </a:p>
          <a:p>
            <a:pPr lvl="2"/>
            <a:r>
              <a:rPr lang="en-US" sz="1800"/>
              <a:t>e.g. IP/MAC address coordination</a:t>
            </a:r>
          </a:p>
          <a:p>
            <a:pPr lvl="1"/>
            <a:r>
              <a:rPr lang="en-US" sz="2000"/>
              <a:t>Output data exists in two domains</a:t>
            </a:r>
          </a:p>
          <a:p>
            <a:pPr lvl="1"/>
            <a:r>
              <a:rPr lang="en-US" sz="2000"/>
              <a:t>Debugging</a:t>
            </a:r>
          </a:p>
          <a:p>
            <a:r>
              <a:rPr lang="en-US" sz="2400"/>
              <a:t>Error-free operation (avoidance of misuse)</a:t>
            </a:r>
          </a:p>
          <a:p>
            <a:pPr lvl="1"/>
            <a:r>
              <a:rPr lang="en-US" sz="2000"/>
              <a:t>Synchronization, information sharing, exception handling</a:t>
            </a:r>
          </a:p>
          <a:p>
            <a:pPr lvl="2"/>
            <a:r>
              <a:rPr lang="en-US" sz="1800"/>
              <a:t>Checkpoints for execution bring-up</a:t>
            </a:r>
          </a:p>
          <a:p>
            <a:pPr lvl="2"/>
            <a:r>
              <a:rPr lang="en-US" sz="1800"/>
              <a:t>Inoperative commands within an execution domain</a:t>
            </a:r>
          </a:p>
          <a:p>
            <a:pPr lvl="2"/>
            <a:r>
              <a:rPr lang="en-US" sz="1800"/>
              <a:t>Deal with run-time errors</a:t>
            </a:r>
          </a:p>
          <a:p>
            <a:pPr lvl="1"/>
            <a:r>
              <a:rPr lang="en-US" sz="2000"/>
              <a:t>Soft performance degradation (CPU) and time discontinuities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1"/>
          </p:nvPr>
        </p:nvSpPr>
        <p:spPr>
          <a:prstGeom prst="rect">
            <a:avLst/>
          </a:prstGeom>
        </p:spPr>
        <p:txBody>
          <a:bodyPr/>
          <a:lstStyle/>
          <a:p>
            <a:fld id="{A2DBB009-CD19-4D6D-AB75-FA97BBB7F271}" type="slidenum">
              <a:rPr lang="en-GB" smtClean="0"/>
              <a:pPr/>
              <a:t>38</a:t>
            </a:fld>
            <a:endParaRPr lang="en-GB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idx="10"/>
          </p:nvPr>
        </p:nvSpPr>
        <p:spPr>
          <a:xfrm>
            <a:off x="3124200" y="6400800"/>
            <a:ext cx="2863850" cy="460375"/>
          </a:xfrm>
        </p:spPr>
        <p:txBody>
          <a:bodyPr/>
          <a:lstStyle/>
          <a:p>
            <a:pPr>
              <a:defRPr/>
            </a:pPr>
            <a:r>
              <a:rPr lang="en-GB" dirty="0" smtClean="0"/>
              <a:t>NS-3 Introduction</a:t>
            </a:r>
          </a:p>
          <a:p>
            <a:pPr>
              <a:defRPr/>
            </a:pPr>
            <a:r>
              <a:rPr lang="en-GB" dirty="0" smtClean="0"/>
              <a:t>July 2014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Network Experiment Management Framework (NEPI)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sz="2400" dirty="0"/>
              <a:t>Network </a:t>
            </a:r>
            <a:r>
              <a:rPr lang="fr-FR" sz="2400" dirty="0" err="1"/>
              <a:t>experiment</a:t>
            </a:r>
            <a:r>
              <a:rPr lang="fr-FR" sz="2400" dirty="0"/>
              <a:t> management </a:t>
            </a:r>
            <a:r>
              <a:rPr lang="fr-FR" sz="2400" dirty="0" err="1"/>
              <a:t>framework</a:t>
            </a:r>
            <a:r>
              <a:rPr lang="fr-FR" sz="2400" dirty="0"/>
              <a:t> to </a:t>
            </a:r>
            <a:r>
              <a:rPr lang="fr-FR" sz="2400" dirty="0" smtClean="0"/>
              <a:t>automate </a:t>
            </a:r>
            <a:r>
              <a:rPr lang="fr-FR" sz="2400" dirty="0" err="1" smtClean="0"/>
              <a:t>experiment</a:t>
            </a:r>
            <a:r>
              <a:rPr lang="fr-FR" sz="2400" dirty="0" smtClean="0"/>
              <a:t> </a:t>
            </a:r>
            <a:r>
              <a:rPr lang="fr-FR" sz="2400" dirty="0"/>
              <a:t>life-cycle</a:t>
            </a:r>
          </a:p>
          <a:p>
            <a:r>
              <a:rPr lang="fr-FR" sz="2400" dirty="0" err="1" smtClean="0"/>
              <a:t>Allows</a:t>
            </a:r>
            <a:r>
              <a:rPr lang="fr-FR" sz="2400" dirty="0" smtClean="0"/>
              <a:t> </a:t>
            </a:r>
            <a:r>
              <a:rPr lang="fr-FR" sz="2400" dirty="0"/>
              <a:t>scenarios </a:t>
            </a:r>
            <a:r>
              <a:rPr lang="fr-FR" sz="2400" dirty="0" err="1"/>
              <a:t>involving</a:t>
            </a:r>
            <a:r>
              <a:rPr lang="fr-FR" sz="2400" dirty="0"/>
              <a:t> </a:t>
            </a:r>
            <a:r>
              <a:rPr lang="fr-FR" sz="2400" dirty="0" err="1"/>
              <a:t>heterogeneous</a:t>
            </a:r>
            <a:r>
              <a:rPr lang="fr-FR" sz="2400" dirty="0"/>
              <a:t> </a:t>
            </a:r>
            <a:r>
              <a:rPr lang="fr-FR" sz="2400" dirty="0" err="1" smtClean="0"/>
              <a:t>resources</a:t>
            </a:r>
            <a:r>
              <a:rPr lang="fr-FR" sz="2400" dirty="0"/>
              <a:t> </a:t>
            </a:r>
            <a:r>
              <a:rPr lang="fr-FR" sz="2400" dirty="0" smtClean="0"/>
              <a:t>(</a:t>
            </a:r>
            <a:r>
              <a:rPr lang="fr-FR" sz="2400" dirty="0"/>
              <a:t>ns-3, </a:t>
            </a:r>
            <a:r>
              <a:rPr lang="fr-FR" sz="2400" dirty="0" err="1"/>
              <a:t>PlanetLab</a:t>
            </a:r>
            <a:r>
              <a:rPr lang="fr-FR" sz="2400" dirty="0"/>
              <a:t>, </a:t>
            </a:r>
            <a:r>
              <a:rPr lang="fr-FR" sz="2400" dirty="0" err="1"/>
              <a:t>netns</a:t>
            </a:r>
            <a:r>
              <a:rPr lang="fr-FR" sz="2400" dirty="0"/>
              <a:t>, …)</a:t>
            </a:r>
          </a:p>
          <a:p>
            <a:r>
              <a:rPr lang="fr-FR" sz="2400" smtClean="0"/>
              <a:t>Wiki:   </a:t>
            </a:r>
            <a:r>
              <a:rPr lang="fr-FR" sz="2400" dirty="0">
                <a:solidFill>
                  <a:srgbClr val="0000FF"/>
                </a:solidFill>
              </a:rPr>
              <a:t>http://</a:t>
            </a:r>
            <a:r>
              <a:rPr lang="fr-FR" sz="2400" dirty="0" err="1">
                <a:solidFill>
                  <a:srgbClr val="0000FF"/>
                </a:solidFill>
              </a:rPr>
              <a:t>nepi.inria.fr</a:t>
            </a:r>
            <a:endParaRPr lang="en-US" sz="2400" dirty="0" smtClean="0">
              <a:solidFill>
                <a:srgbClr val="0000FF"/>
              </a:solidFill>
            </a:endParaRPr>
          </a:p>
        </p:txBody>
      </p:sp>
      <p:sp>
        <p:nvSpPr>
          <p:cNvPr id="12" name="Slide Number Placeholder 4"/>
          <p:cNvSpPr>
            <a:spLocks noGrp="1"/>
          </p:cNvSpPr>
          <p:nvPr>
            <p:ph type="sldNum" idx="11"/>
          </p:nvPr>
        </p:nvSpPr>
        <p:spPr>
          <a:noFill/>
        </p:spPr>
        <p:txBody>
          <a:bodyPr/>
          <a:lstStyle/>
          <a:p>
            <a:fld id="{FFC6B60B-2CC9-4460-A963-BD67CE206717}" type="slidenum">
              <a:rPr lang="en-GB" smtClean="0"/>
              <a:pPr/>
              <a:t>39</a:t>
            </a:fld>
            <a:endParaRPr lang="en-GB" dirty="0" smtClean="0"/>
          </a:p>
        </p:txBody>
      </p:sp>
      <p:sp>
        <p:nvSpPr>
          <p:cNvPr id="7" name="Rounded Rectangle 6"/>
          <p:cNvSpPr/>
          <p:nvPr/>
        </p:nvSpPr>
        <p:spPr bwMode="auto">
          <a:xfrm>
            <a:off x="533400" y="5791200"/>
            <a:ext cx="7772400" cy="457200"/>
          </a:xfrm>
          <a:prstGeom prst="round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1">
              <a:lnSpc>
                <a:spcPct val="31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85800" y="5791200"/>
            <a:ext cx="469949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i="1" dirty="0" smtClean="0">
                <a:solidFill>
                  <a:schemeClr val="tx1"/>
                </a:solidFill>
              </a:rPr>
              <a:t>Figure source:  </a:t>
            </a:r>
            <a:r>
              <a:rPr lang="en-US" sz="2000" dirty="0" err="1" smtClean="0">
                <a:solidFill>
                  <a:schemeClr val="tx1"/>
                </a:solidFill>
              </a:rPr>
              <a:t>Alina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Quereilhac</a:t>
            </a:r>
            <a:r>
              <a:rPr lang="en-US" sz="2000" dirty="0" smtClean="0">
                <a:solidFill>
                  <a:schemeClr val="tx1"/>
                </a:solidFill>
              </a:rPr>
              <a:t>, INRIA</a:t>
            </a:r>
          </a:p>
        </p:txBody>
      </p:sp>
      <p:pic>
        <p:nvPicPr>
          <p:cNvPr id="11" name="Image 10" descr="general_nepi_slice_image2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3429000"/>
            <a:ext cx="7162800" cy="2281169"/>
          </a:xfrm>
          <a:prstGeom prst="rect">
            <a:avLst/>
          </a:prstGeom>
        </p:spPr>
      </p:pic>
      <p:sp>
        <p:nvSpPr>
          <p:cNvPr id="9" name="Footer Placeholder 3"/>
          <p:cNvSpPr>
            <a:spLocks noGrp="1"/>
          </p:cNvSpPr>
          <p:nvPr>
            <p:ph type="ftr" idx="10"/>
          </p:nvPr>
        </p:nvSpPr>
        <p:spPr>
          <a:xfrm>
            <a:off x="3124200" y="6400800"/>
            <a:ext cx="2863850" cy="460375"/>
          </a:xfrm>
        </p:spPr>
        <p:txBody>
          <a:bodyPr/>
          <a:lstStyle/>
          <a:p>
            <a:pPr>
              <a:defRPr/>
            </a:pPr>
            <a:r>
              <a:rPr lang="en-GB" dirty="0" smtClean="0"/>
              <a:t>NS-3 Introduction</a:t>
            </a:r>
          </a:p>
          <a:p>
            <a:pPr>
              <a:defRPr/>
            </a:pPr>
            <a:r>
              <a:rPr lang="en-GB" dirty="0" smtClean="0"/>
              <a:t>July 2014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idx="4294967295"/>
          </p:nvPr>
        </p:nvSpPr>
        <p:spPr>
          <a:xfrm>
            <a:off x="6553200" y="6245225"/>
            <a:ext cx="2103438" cy="461963"/>
          </a:xfrm>
          <a:prstGeom prst="rect">
            <a:avLst/>
          </a:prstGeom>
        </p:spPr>
        <p:txBody>
          <a:bodyPr/>
          <a:lstStyle/>
          <a:p>
            <a:fld id="{6AF14414-261A-405C-B6B8-0F11E4AE15E2}" type="slidenum">
              <a:rPr lang="en-GB"/>
              <a:pPr/>
              <a:t>4</a:t>
            </a:fld>
            <a:endParaRPr lang="en-GB"/>
          </a:p>
        </p:txBody>
      </p:sp>
      <p:sp>
        <p:nvSpPr>
          <p:cNvPr id="19457" name="Rectangle 1"/>
          <p:cNvSpPr>
            <a:spLocks noGrp="1" noChangeArrowheads="1"/>
          </p:cNvSpPr>
          <p:nvPr>
            <p:ph type="title"/>
          </p:nvPr>
        </p:nvSpPr>
        <p:spPr>
          <a:xfrm>
            <a:off x="457200" y="419100"/>
            <a:ext cx="8229600" cy="581025"/>
          </a:xfrm>
          <a:ln/>
        </p:spPr>
        <p:txBody>
          <a:bodyPr/>
          <a:lstStyle/>
          <a:p>
            <a:pPr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dirty="0" smtClean="0"/>
              <a:t>ns-3 simulation </a:t>
            </a:r>
            <a:r>
              <a:rPr lang="en-GB" dirty="0"/>
              <a:t>basics</a:t>
            </a:r>
          </a:p>
        </p:txBody>
      </p:sp>
      <p:sp>
        <p:nvSpPr>
          <p:cNvPr id="1945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533400" y="1295400"/>
            <a:ext cx="8229600" cy="4341813"/>
          </a:xfrm>
          <a:ln/>
        </p:spPr>
        <p:txBody>
          <a:bodyPr/>
          <a:lstStyle/>
          <a:p>
            <a:pPr marL="312738" indent="-312738">
              <a:buFont typeface="Arial" charset="0"/>
              <a:buChar char="•"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GB" sz="2800" dirty="0"/>
              <a:t>Simulation time </a:t>
            </a:r>
            <a:r>
              <a:rPr lang="en-GB" sz="2800" dirty="0" smtClean="0"/>
              <a:t>advances in </a:t>
            </a:r>
            <a:r>
              <a:rPr lang="en-GB" sz="2800" dirty="0"/>
              <a:t>discrete jumps from event to event</a:t>
            </a:r>
          </a:p>
          <a:p>
            <a:pPr marL="312738" indent="-312738">
              <a:buFont typeface="Arial" charset="0"/>
              <a:buChar char="•"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GB" sz="2800" dirty="0"/>
              <a:t>C++ functions schedule events to occur at specific simulation times</a:t>
            </a:r>
          </a:p>
          <a:p>
            <a:pPr marL="312738" indent="-312738">
              <a:buFont typeface="Arial" charset="0"/>
              <a:buChar char="•"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GB" sz="2800" dirty="0"/>
              <a:t>A simulation scheduler orders the event execution</a:t>
            </a:r>
          </a:p>
          <a:p>
            <a:pPr marL="312738" indent="-312738">
              <a:buFont typeface="Arial" charset="0"/>
              <a:buChar char="•"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GB" sz="2800" dirty="0"/>
              <a:t>Simulation::Run() gets it all started</a:t>
            </a:r>
          </a:p>
          <a:p>
            <a:pPr marL="312738" indent="-312738">
              <a:buFont typeface="Arial" charset="0"/>
              <a:buChar char="•"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GB" sz="2800" dirty="0"/>
              <a:t>Simulation stops at specific time or when events end</a:t>
            </a:r>
          </a:p>
        </p:txBody>
      </p:sp>
      <p:sp>
        <p:nvSpPr>
          <p:cNvPr id="8" name="Footer Placeholder 3"/>
          <p:cNvSpPr>
            <a:spLocks noGrp="1"/>
          </p:cNvSpPr>
          <p:nvPr>
            <p:ph type="ftr" idx="10"/>
          </p:nvPr>
        </p:nvSpPr>
        <p:spPr>
          <a:xfrm>
            <a:off x="3124200" y="6400800"/>
            <a:ext cx="2863850" cy="460375"/>
          </a:xfrm>
        </p:spPr>
        <p:txBody>
          <a:bodyPr/>
          <a:lstStyle/>
          <a:p>
            <a:pPr>
              <a:defRPr/>
            </a:pPr>
            <a:r>
              <a:rPr lang="en-GB" dirty="0" smtClean="0"/>
              <a:t>NS-3 Introduction</a:t>
            </a:r>
          </a:p>
          <a:p>
            <a:pPr>
              <a:defRPr/>
            </a:pPr>
            <a:r>
              <a:rPr lang="en-GB" dirty="0" smtClean="0"/>
              <a:t>July 2014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8999422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SAFE:  Simulation Automation Framework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smtClean="0"/>
              <a:t>Data collection, transient analysis, management of independent replications, graphical configuration and visualization</a:t>
            </a:r>
          </a:p>
          <a:p>
            <a:r>
              <a:rPr lang="en-US" sz="2400" smtClean="0"/>
              <a:t>In ns-2 realm, similar to projects like ANSWER, ns2measure, and Akaroa2</a:t>
            </a:r>
          </a:p>
          <a:p>
            <a:pPr>
              <a:buNone/>
            </a:pPr>
            <a:endParaRPr lang="en-US" sz="2400"/>
          </a:p>
        </p:txBody>
      </p:sp>
      <p:sp>
        <p:nvSpPr>
          <p:cNvPr id="28" name="Slide Number Placeholder 4"/>
          <p:cNvSpPr>
            <a:spLocks noGrp="1"/>
          </p:cNvSpPr>
          <p:nvPr>
            <p:ph type="sldNum" idx="11"/>
          </p:nvPr>
        </p:nvSpPr>
        <p:spPr>
          <a:noFill/>
        </p:spPr>
        <p:txBody>
          <a:bodyPr/>
          <a:lstStyle/>
          <a:p>
            <a:fld id="{FFC6B60B-2CC9-4460-A963-BD67CE206717}" type="slidenum">
              <a:rPr lang="en-GB" smtClean="0"/>
              <a:pPr/>
              <a:t>40</a:t>
            </a:fld>
            <a:endParaRPr lang="en-GB" dirty="0" smtClean="0"/>
          </a:p>
        </p:txBody>
      </p:sp>
      <p:grpSp>
        <p:nvGrpSpPr>
          <p:cNvPr id="7" name="Group 20"/>
          <p:cNvGrpSpPr/>
          <p:nvPr/>
        </p:nvGrpSpPr>
        <p:grpSpPr>
          <a:xfrm>
            <a:off x="5595557" y="3433839"/>
            <a:ext cx="2527252" cy="1307783"/>
            <a:chOff x="4949981" y="3183764"/>
            <a:chExt cx="2527252" cy="1307783"/>
          </a:xfrm>
        </p:grpSpPr>
        <p:sp>
          <p:nvSpPr>
            <p:cNvPr id="8" name="Rounded Rectangle 7"/>
            <p:cNvSpPr/>
            <p:nvPr/>
          </p:nvSpPr>
          <p:spPr>
            <a:xfrm>
              <a:off x="4949981" y="3183764"/>
              <a:ext cx="2527252" cy="1307783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9" name="Rectangle 8"/>
            <p:cNvSpPr/>
            <p:nvPr/>
          </p:nvSpPr>
          <p:spPr>
            <a:xfrm>
              <a:off x="6559872" y="3561009"/>
              <a:ext cx="817270" cy="528143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dirty="0">
                  <a:solidFill>
                    <a:prstClr val="black"/>
                  </a:solidFill>
                </a:rPr>
                <a:t>n</a:t>
              </a:r>
              <a:r>
                <a:rPr lang="en-US" dirty="0" smtClean="0">
                  <a:solidFill>
                    <a:prstClr val="black"/>
                  </a:solidFill>
                </a:rPr>
                <a:t>s-3</a:t>
              </a:r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0" name="Rounded Rectangle 9"/>
            <p:cNvSpPr/>
            <p:nvPr/>
          </p:nvSpPr>
          <p:spPr>
            <a:xfrm>
              <a:off x="5088287" y="3347236"/>
              <a:ext cx="1345352" cy="968262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dirty="0" smtClean="0">
                  <a:solidFill>
                    <a:prstClr val="white"/>
                  </a:solidFill>
                </a:rPr>
                <a:t>Simulation client</a:t>
              </a:r>
              <a:endParaRPr lang="en-US" dirty="0">
                <a:solidFill>
                  <a:prstClr val="white"/>
                </a:solidFill>
              </a:endParaRPr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904836" y="5344304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620000" y="4876800"/>
            <a:ext cx="13135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prstClr val="black"/>
                </a:solidFill>
                <a:latin typeface="Gill Sans"/>
                <a:cs typeface="Gill Sans"/>
              </a:rPr>
              <a:t>Client hosts</a:t>
            </a:r>
            <a:endParaRPr lang="en-US" dirty="0">
              <a:solidFill>
                <a:prstClr val="black"/>
              </a:solidFill>
              <a:latin typeface="Gill Sans"/>
              <a:cs typeface="Gill Sans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653369" y="4288508"/>
            <a:ext cx="2988530" cy="1307783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463476" y="3815745"/>
            <a:ext cx="12747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prstClr val="black"/>
                </a:solidFill>
                <a:latin typeface="Gill Sans"/>
                <a:cs typeface="Gill Sans"/>
              </a:rPr>
              <a:t>Server host</a:t>
            </a:r>
            <a:endParaRPr lang="en-US" dirty="0">
              <a:solidFill>
                <a:prstClr val="black"/>
              </a:solidFill>
              <a:latin typeface="Gill Sans"/>
              <a:cs typeface="Gill Sans"/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762000" y="4444065"/>
            <a:ext cx="1477133" cy="968262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prstClr val="white"/>
                </a:solidFill>
              </a:rPr>
              <a:t>Experiment execution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prstClr val="white"/>
                </a:solidFill>
              </a:rPr>
              <a:t>manager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6" name="Can 15"/>
          <p:cNvSpPr/>
          <p:nvPr/>
        </p:nvSpPr>
        <p:spPr>
          <a:xfrm>
            <a:off x="2375351" y="4426343"/>
            <a:ext cx="1129849" cy="1031136"/>
          </a:xfrm>
          <a:prstGeom prst="can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prstClr val="white"/>
                </a:solidFill>
              </a:rPr>
              <a:t>Results database</a:t>
            </a:r>
            <a:endParaRPr lang="en-US" dirty="0">
              <a:solidFill>
                <a:prstClr val="white"/>
              </a:solidFill>
            </a:endParaRPr>
          </a:p>
        </p:txBody>
      </p:sp>
      <p:grpSp>
        <p:nvGrpSpPr>
          <p:cNvPr id="17" name="Group 16"/>
          <p:cNvGrpSpPr/>
          <p:nvPr/>
        </p:nvGrpSpPr>
        <p:grpSpPr>
          <a:xfrm>
            <a:off x="4998319" y="3879336"/>
            <a:ext cx="2527252" cy="1307783"/>
            <a:chOff x="4949981" y="3183764"/>
            <a:chExt cx="2527252" cy="1307783"/>
          </a:xfrm>
        </p:grpSpPr>
        <p:sp>
          <p:nvSpPr>
            <p:cNvPr id="18" name="Rounded Rectangle 17"/>
            <p:cNvSpPr/>
            <p:nvPr/>
          </p:nvSpPr>
          <p:spPr>
            <a:xfrm>
              <a:off x="4949981" y="3183764"/>
              <a:ext cx="2527252" cy="1307783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9" name="Rectangle 18"/>
            <p:cNvSpPr/>
            <p:nvPr/>
          </p:nvSpPr>
          <p:spPr>
            <a:xfrm>
              <a:off x="6559872" y="3561009"/>
              <a:ext cx="817270" cy="528143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dirty="0">
                  <a:solidFill>
                    <a:prstClr val="black"/>
                  </a:solidFill>
                </a:rPr>
                <a:t>n</a:t>
              </a:r>
              <a:r>
                <a:rPr lang="en-US" dirty="0" smtClean="0">
                  <a:solidFill>
                    <a:prstClr val="black"/>
                  </a:solidFill>
                </a:rPr>
                <a:t>s-3</a:t>
              </a:r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20" name="Rounded Rectangle 19"/>
            <p:cNvSpPr/>
            <p:nvPr/>
          </p:nvSpPr>
          <p:spPr>
            <a:xfrm>
              <a:off x="5088287" y="3347236"/>
              <a:ext cx="1345352" cy="968262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dirty="0" smtClean="0">
                  <a:solidFill>
                    <a:prstClr val="white"/>
                  </a:solidFill>
                </a:rPr>
                <a:t>Simulation client</a:t>
              </a:r>
              <a:endParaRPr lang="en-US" dirty="0">
                <a:solidFill>
                  <a:prstClr val="white"/>
                </a:solidFill>
              </a:endParaRP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4432022" y="4301083"/>
            <a:ext cx="2527252" cy="1307783"/>
            <a:chOff x="4949981" y="3183764"/>
            <a:chExt cx="2527252" cy="1307783"/>
          </a:xfrm>
        </p:grpSpPr>
        <p:sp>
          <p:nvSpPr>
            <p:cNvPr id="22" name="Rounded Rectangle 21"/>
            <p:cNvSpPr/>
            <p:nvPr/>
          </p:nvSpPr>
          <p:spPr>
            <a:xfrm>
              <a:off x="4949981" y="3183764"/>
              <a:ext cx="2527252" cy="1307783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23" name="Rectangle 22"/>
            <p:cNvSpPr/>
            <p:nvPr/>
          </p:nvSpPr>
          <p:spPr>
            <a:xfrm>
              <a:off x="6559872" y="3561009"/>
              <a:ext cx="817270" cy="528143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dirty="0">
                  <a:solidFill>
                    <a:prstClr val="black"/>
                  </a:solidFill>
                </a:rPr>
                <a:t>n</a:t>
              </a:r>
              <a:r>
                <a:rPr lang="en-US" dirty="0" smtClean="0">
                  <a:solidFill>
                    <a:prstClr val="black"/>
                  </a:solidFill>
                </a:rPr>
                <a:t>s-3</a:t>
              </a:r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24" name="Rounded Rectangle 23"/>
            <p:cNvSpPr/>
            <p:nvPr/>
          </p:nvSpPr>
          <p:spPr>
            <a:xfrm>
              <a:off x="5088287" y="3347236"/>
              <a:ext cx="1345352" cy="968262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dirty="0" smtClean="0">
                  <a:solidFill>
                    <a:prstClr val="white"/>
                  </a:solidFill>
                </a:rPr>
                <a:t>Simulation client</a:t>
              </a:r>
              <a:endParaRPr lang="en-US" dirty="0">
                <a:solidFill>
                  <a:prstClr val="white"/>
                </a:solidFill>
              </a:endParaRPr>
            </a:p>
          </p:txBody>
        </p:sp>
      </p:grpSp>
      <p:sp>
        <p:nvSpPr>
          <p:cNvPr id="25" name="Right Arrow 24"/>
          <p:cNvSpPr/>
          <p:nvPr/>
        </p:nvSpPr>
        <p:spPr>
          <a:xfrm>
            <a:off x="3817921" y="4702079"/>
            <a:ext cx="496550" cy="139230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6" name="Right Arrow 25"/>
          <p:cNvSpPr/>
          <p:nvPr/>
        </p:nvSpPr>
        <p:spPr>
          <a:xfrm rot="10800000">
            <a:off x="3805348" y="5125329"/>
            <a:ext cx="496550" cy="139230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4953000" y="5867400"/>
            <a:ext cx="33009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Figure source:  Felipe </a:t>
            </a:r>
            <a:r>
              <a:rPr lang="en-US" dirty="0" err="1" smtClean="0">
                <a:solidFill>
                  <a:schemeClr val="tx1"/>
                </a:solidFill>
              </a:rPr>
              <a:t>Perrone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9" name="Footer Placeholder 3"/>
          <p:cNvSpPr>
            <a:spLocks noGrp="1"/>
          </p:cNvSpPr>
          <p:nvPr>
            <p:ph type="ftr" idx="10"/>
          </p:nvPr>
        </p:nvSpPr>
        <p:spPr>
          <a:xfrm>
            <a:off x="3124200" y="6400800"/>
            <a:ext cx="2863850" cy="460375"/>
          </a:xfrm>
        </p:spPr>
        <p:txBody>
          <a:bodyPr/>
          <a:lstStyle/>
          <a:p>
            <a:pPr>
              <a:defRPr/>
            </a:pPr>
            <a:r>
              <a:rPr lang="en-GB" dirty="0" smtClean="0"/>
              <a:t>NS-3 Introduction</a:t>
            </a:r>
          </a:p>
          <a:p>
            <a:pPr>
              <a:defRPr/>
            </a:pPr>
            <a:r>
              <a:rPr lang="en-GB" dirty="0" smtClean="0"/>
              <a:t>July 2014</a:t>
            </a:r>
            <a:endParaRPr lang="en-GB" dirty="0"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Usability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smtClean="0"/>
              <a:t>Animation and visualization</a:t>
            </a:r>
          </a:p>
          <a:p>
            <a:endParaRPr lang="en-US" sz="2400" smtClean="0"/>
          </a:p>
          <a:p>
            <a:endParaRPr lang="en-US" sz="2400" smtClean="0"/>
          </a:p>
          <a:p>
            <a:endParaRPr lang="en-US" sz="2400" smtClean="0"/>
          </a:p>
          <a:p>
            <a:endParaRPr lang="en-US" sz="2400" smtClean="0"/>
          </a:p>
          <a:p>
            <a:endParaRPr lang="en-US" sz="2400" smtClean="0"/>
          </a:p>
          <a:p>
            <a:endParaRPr lang="en-US" sz="2400" smtClean="0"/>
          </a:p>
          <a:p>
            <a:pPr>
              <a:buNone/>
            </a:pPr>
            <a:endParaRPr lang="en-US" sz="2400" smtClean="0"/>
          </a:p>
          <a:p>
            <a:r>
              <a:rPr lang="en-US" sz="2400" smtClean="0"/>
              <a:t>Linkage to external tools (topology, mobility, statistics)</a:t>
            </a:r>
          </a:p>
          <a:p>
            <a:r>
              <a:rPr lang="en-US" sz="2400" smtClean="0"/>
              <a:t>Improved helper APIs</a:t>
            </a:r>
            <a:endParaRPr lang="en-US" sz="2400" dirty="0" smtClean="0"/>
          </a:p>
        </p:txBody>
      </p:sp>
      <p:sp>
        <p:nvSpPr>
          <p:cNvPr id="9" name="Slide Number Placeholder 4"/>
          <p:cNvSpPr>
            <a:spLocks noGrp="1"/>
          </p:cNvSpPr>
          <p:nvPr>
            <p:ph type="sldNum" idx="11"/>
          </p:nvPr>
        </p:nvSpPr>
        <p:spPr>
          <a:noFill/>
        </p:spPr>
        <p:txBody>
          <a:bodyPr/>
          <a:lstStyle/>
          <a:p>
            <a:fld id="{FFC6B60B-2CC9-4460-A963-BD67CE206717}" type="slidenum">
              <a:rPr lang="en-GB" smtClean="0"/>
              <a:pPr/>
              <a:t>41</a:t>
            </a:fld>
            <a:endParaRPr lang="en-GB" dirty="0" smtClean="0"/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76800" y="1981200"/>
            <a:ext cx="3733800" cy="26454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2057400"/>
            <a:ext cx="3879371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1790700" y="5492234"/>
            <a:ext cx="6593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pyviz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6477000" y="5492234"/>
            <a:ext cx="10170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NetAnim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1066800" y="4724400"/>
            <a:ext cx="18732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>
                <a:solidFill>
                  <a:schemeClr val="tx1"/>
                </a:solidFill>
              </a:rPr>
              <a:t>PyVis (Carneiro)</a:t>
            </a:r>
            <a:endParaRPr lang="en-US">
              <a:solidFill>
                <a:schemeClr val="tx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257800" y="4724400"/>
            <a:ext cx="32368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>
                <a:solidFill>
                  <a:schemeClr val="tx1"/>
                </a:solidFill>
              </a:rPr>
              <a:t>NetAnim (Riley and Abraham)</a:t>
            </a:r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Footer Placeholder 3"/>
          <p:cNvSpPr>
            <a:spLocks noGrp="1"/>
          </p:cNvSpPr>
          <p:nvPr>
            <p:ph type="ftr" idx="10"/>
          </p:nvPr>
        </p:nvSpPr>
        <p:spPr>
          <a:xfrm>
            <a:off x="3124200" y="6400800"/>
            <a:ext cx="2863850" cy="460375"/>
          </a:xfrm>
        </p:spPr>
        <p:txBody>
          <a:bodyPr/>
          <a:lstStyle/>
          <a:p>
            <a:pPr>
              <a:defRPr/>
            </a:pPr>
            <a:r>
              <a:rPr lang="en-GB" dirty="0" smtClean="0"/>
              <a:t>NS-3 Introduction</a:t>
            </a:r>
          </a:p>
          <a:p>
            <a:pPr>
              <a:defRPr/>
            </a:pPr>
            <a:r>
              <a:rPr lang="en-GB" dirty="0" smtClean="0"/>
              <a:t>July 2014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Agenda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1800"/>
              </a:spcBef>
            </a:pPr>
            <a:r>
              <a:rPr lang="en-US" smtClean="0">
                <a:solidFill>
                  <a:schemeClr val="bg1">
                    <a:lumMod val="65000"/>
                  </a:schemeClr>
                </a:solidFill>
              </a:rPr>
              <a:t>ns-3 project overview</a:t>
            </a:r>
          </a:p>
          <a:p>
            <a:pPr lvl="1">
              <a:spcBef>
                <a:spcPts val="1800"/>
              </a:spcBef>
            </a:pPr>
            <a:r>
              <a:rPr lang="en-US" smtClean="0">
                <a:solidFill>
                  <a:schemeClr val="bg1">
                    <a:lumMod val="65000"/>
                  </a:schemeClr>
                </a:solidFill>
              </a:rPr>
              <a:t>What is ns-3?</a:t>
            </a:r>
          </a:p>
          <a:p>
            <a:pPr lvl="1">
              <a:spcBef>
                <a:spcPts val="1800"/>
              </a:spcBef>
            </a:pPr>
            <a:r>
              <a:rPr lang="en-US" smtClean="0">
                <a:solidFill>
                  <a:schemeClr val="bg1">
                    <a:lumMod val="65000"/>
                  </a:schemeClr>
                </a:solidFill>
              </a:rPr>
              <a:t>Why use ns-3?</a:t>
            </a:r>
          </a:p>
          <a:p>
            <a:pPr lvl="1">
              <a:spcBef>
                <a:spcPts val="1800"/>
              </a:spcBef>
            </a:pPr>
            <a:r>
              <a:rPr lang="en-US" smtClean="0">
                <a:solidFill>
                  <a:schemeClr val="bg1">
                    <a:lumMod val="65000"/>
                  </a:schemeClr>
                </a:solidFill>
              </a:rPr>
              <a:t>Project organization</a:t>
            </a:r>
          </a:p>
          <a:p>
            <a:pPr lvl="1">
              <a:spcBef>
                <a:spcPts val="1800"/>
              </a:spcBef>
            </a:pPr>
            <a:r>
              <a:rPr lang="en-US" smtClean="0">
                <a:solidFill>
                  <a:schemeClr val="bg1">
                    <a:lumMod val="65000"/>
                  </a:schemeClr>
                </a:solidFill>
              </a:rPr>
              <a:t>Relationship to ns-2</a:t>
            </a:r>
          </a:p>
          <a:p>
            <a:pPr lvl="1">
              <a:spcBef>
                <a:spcPts val="1800"/>
              </a:spcBef>
            </a:pPr>
            <a:r>
              <a:rPr lang="en-US" smtClean="0">
                <a:solidFill>
                  <a:schemeClr val="bg1">
                    <a:lumMod val="65000"/>
                  </a:schemeClr>
                </a:solidFill>
              </a:rPr>
              <a:t>Future directions</a:t>
            </a:r>
          </a:p>
          <a:p>
            <a:pPr>
              <a:spcBef>
                <a:spcPts val="1800"/>
              </a:spcBef>
            </a:pPr>
            <a:r>
              <a:rPr lang="en-US" smtClean="0"/>
              <a:t>Getting started with ns-3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>
          <a:noFill/>
        </p:spPr>
        <p:txBody>
          <a:bodyPr/>
          <a:lstStyle/>
          <a:p>
            <a:fld id="{FFC6B60B-2CC9-4460-A963-BD67CE206717}" type="slidenum">
              <a:rPr lang="en-GB" smtClean="0"/>
              <a:pPr/>
              <a:t>42</a:t>
            </a:fld>
            <a:endParaRPr lang="en-GB" dirty="0" smtClean="0"/>
          </a:p>
        </p:txBody>
      </p:sp>
      <p:sp>
        <p:nvSpPr>
          <p:cNvPr id="6" name="Footer Placeholder 3"/>
          <p:cNvSpPr>
            <a:spLocks noGrp="1"/>
          </p:cNvSpPr>
          <p:nvPr>
            <p:ph type="ftr" idx="10"/>
          </p:nvPr>
        </p:nvSpPr>
        <p:spPr>
          <a:xfrm>
            <a:off x="3124200" y="6400800"/>
            <a:ext cx="2863850" cy="460375"/>
          </a:xfrm>
        </p:spPr>
        <p:txBody>
          <a:bodyPr/>
          <a:lstStyle/>
          <a:p>
            <a:pPr>
              <a:defRPr/>
            </a:pPr>
            <a:r>
              <a:rPr lang="en-GB" dirty="0" smtClean="0"/>
              <a:t>NS-3 Introduction</a:t>
            </a:r>
          </a:p>
          <a:p>
            <a:pPr>
              <a:defRPr/>
            </a:pPr>
            <a:r>
              <a:rPr lang="en-GB" dirty="0" smtClean="0"/>
              <a:t>July 2014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Getting started with ns-3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Finding what you need</a:t>
            </a:r>
          </a:p>
          <a:p>
            <a:r>
              <a:rPr lang="en-US" smtClean="0"/>
              <a:t>Contributing to the project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idx="10"/>
          </p:nvPr>
        </p:nvSpPr>
        <p:spPr>
          <a:xfrm>
            <a:off x="3124200" y="6400800"/>
            <a:ext cx="2863850" cy="460375"/>
          </a:xfrm>
        </p:spPr>
        <p:txBody>
          <a:bodyPr/>
          <a:lstStyle/>
          <a:p>
            <a:pPr>
              <a:defRPr/>
            </a:pPr>
            <a:r>
              <a:rPr lang="en-GB" dirty="0" smtClean="0"/>
              <a:t>NS-3 Introduction</a:t>
            </a:r>
          </a:p>
          <a:p>
            <a:pPr>
              <a:defRPr/>
            </a:pPr>
            <a:r>
              <a:rPr lang="en-GB" dirty="0" smtClean="0"/>
              <a:t>July 2014</a:t>
            </a:r>
            <a:endParaRPr lang="en-GB" dirty="0"/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7234" name="Rectangle 2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/>
              <a:t>Resources</a:t>
            </a:r>
          </a:p>
        </p:txBody>
      </p:sp>
      <p:sp>
        <p:nvSpPr>
          <p:cNvPr id="607235" name="Rectangle 3"/>
          <p:cNvSpPr>
            <a:spLocks noGrp="1" noChangeArrowheads="1"/>
          </p:cNvSpPr>
          <p:nvPr>
            <p:ph idx="1"/>
          </p:nvPr>
        </p:nvSpPr>
        <p:spPr>
          <a:ln/>
        </p:spPr>
        <p:txBody>
          <a:bodyPr/>
          <a:lstStyle/>
          <a:p>
            <a:pPr marL="311150" indent="-311150">
              <a:spcBef>
                <a:spcPts val="700"/>
              </a:spcBef>
              <a:buFont typeface="Arial" charset="0"/>
              <a:buNone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GB" sz="2400" dirty="0"/>
              <a:t>Web site:  </a:t>
            </a:r>
          </a:p>
          <a:p>
            <a:pPr marL="711200" lvl="1" indent="-254000">
              <a:spcBef>
                <a:spcPts val="600"/>
              </a:spcBef>
              <a:buClr>
                <a:srgbClr val="0000CC"/>
              </a:buClr>
              <a:buFont typeface="Arial" charset="0"/>
              <a:buNone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GB" sz="2000" dirty="0">
                <a:solidFill>
                  <a:schemeClr val="accent1"/>
                </a:solidFill>
              </a:rPr>
              <a:t>http://www.nsnam.org</a:t>
            </a:r>
            <a:endParaRPr lang="en-GB" sz="2000" dirty="0">
              <a:solidFill>
                <a:schemeClr val="accent1"/>
              </a:solidFill>
              <a:hlinkClick r:id="rId3"/>
            </a:endParaRPr>
          </a:p>
          <a:p>
            <a:pPr marL="311150" indent="-311150">
              <a:spcBef>
                <a:spcPts val="700"/>
              </a:spcBef>
              <a:buFont typeface="Arial" charset="0"/>
              <a:buNone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GB" sz="2400" dirty="0"/>
              <a:t>Mailing </a:t>
            </a:r>
            <a:r>
              <a:rPr lang="en-GB" sz="2400" dirty="0" smtClean="0"/>
              <a:t>lists:  </a:t>
            </a:r>
            <a:endParaRPr lang="en-GB" sz="2400" dirty="0"/>
          </a:p>
          <a:p>
            <a:pPr lvl="1">
              <a:spcBef>
                <a:spcPts val="600"/>
              </a:spcBef>
              <a:buClr>
                <a:srgbClr val="0000CC"/>
              </a:buClr>
              <a:buNone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GB" sz="2000" dirty="0" smtClean="0">
                <a:solidFill>
                  <a:schemeClr val="accent1"/>
                </a:solidFill>
              </a:rPr>
              <a:t>https://groups.google.com/forum/#!forum/ns-3-users</a:t>
            </a:r>
          </a:p>
          <a:p>
            <a:pPr lvl="1">
              <a:spcBef>
                <a:spcPts val="600"/>
              </a:spcBef>
              <a:buClr>
                <a:srgbClr val="0000CC"/>
              </a:buClr>
              <a:buNone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GB" sz="2000" dirty="0" smtClean="0">
                <a:solidFill>
                  <a:schemeClr val="accent1"/>
                </a:solidFill>
              </a:rPr>
              <a:t>http://mailman.isi.edu/mailman/listinfo/ns-developers</a:t>
            </a:r>
          </a:p>
          <a:p>
            <a:pPr>
              <a:spcBef>
                <a:spcPts val="700"/>
              </a:spcBef>
              <a:buNone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GB" sz="2400" dirty="0" smtClean="0"/>
              <a:t>Wiki:</a:t>
            </a:r>
          </a:p>
          <a:p>
            <a:pPr lvl="1">
              <a:spcBef>
                <a:spcPts val="600"/>
              </a:spcBef>
              <a:buClr>
                <a:srgbClr val="0000CC"/>
              </a:buClr>
              <a:buNone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GB" sz="2000" dirty="0" smtClean="0">
                <a:solidFill>
                  <a:schemeClr val="accent1"/>
                </a:solidFill>
              </a:rPr>
              <a:t>http</a:t>
            </a:r>
            <a:r>
              <a:rPr lang="en-GB" sz="2000" dirty="0" smtClean="0">
                <a:solidFill>
                  <a:schemeClr val="accent1"/>
                </a:solidFill>
              </a:rPr>
              <a:t>://www.nsnam.org/wiki/</a:t>
            </a:r>
          </a:p>
          <a:p>
            <a:pPr marL="311150" indent="-311150">
              <a:spcBef>
                <a:spcPts val="700"/>
              </a:spcBef>
              <a:buFont typeface="Arial" charset="0"/>
              <a:buNone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GB" sz="2400" dirty="0" smtClean="0"/>
              <a:t>Tutorial:</a:t>
            </a:r>
          </a:p>
          <a:p>
            <a:pPr marL="711200" lvl="1" indent="-254000">
              <a:spcBef>
                <a:spcPts val="600"/>
              </a:spcBef>
              <a:buClr>
                <a:srgbClr val="0000CC"/>
              </a:buClr>
              <a:buFont typeface="Arial" charset="0"/>
              <a:buNone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GB" sz="2000" dirty="0" smtClean="0">
                <a:solidFill>
                  <a:schemeClr val="accent1"/>
                </a:solidFill>
              </a:rPr>
              <a:t>http</a:t>
            </a:r>
            <a:r>
              <a:rPr lang="en-GB" sz="2000" dirty="0">
                <a:solidFill>
                  <a:schemeClr val="accent1"/>
                </a:solidFill>
              </a:rPr>
              <a:t>://www.nsnam.org/docs/tutorial/tutorial.html</a:t>
            </a:r>
            <a:endParaRPr lang="en-GB" sz="2000" dirty="0">
              <a:solidFill>
                <a:schemeClr val="accent1"/>
              </a:solidFill>
              <a:hlinkClick r:id="rId4"/>
            </a:endParaRPr>
          </a:p>
          <a:p>
            <a:pPr lvl="0">
              <a:spcBef>
                <a:spcPts val="700"/>
              </a:spcBef>
              <a:buNone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GB" sz="2400" dirty="0" smtClean="0"/>
              <a:t>IRC:  #ns-3 at freenode.net</a:t>
            </a:r>
          </a:p>
          <a:p>
            <a:pPr marL="711200" lvl="1" indent="-254000">
              <a:spcBef>
                <a:spcPts val="600"/>
              </a:spcBef>
              <a:buClr>
                <a:srgbClr val="0000CC"/>
              </a:buClr>
              <a:buFont typeface="Arial" charset="0"/>
              <a:buNone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endParaRPr lang="en-GB" sz="2000" dirty="0" smtClean="0">
              <a:solidFill>
                <a:schemeClr val="accent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1"/>
          </p:nvPr>
        </p:nvSpPr>
        <p:spPr>
          <a:prstGeom prst="rect">
            <a:avLst/>
          </a:prstGeom>
        </p:spPr>
        <p:txBody>
          <a:bodyPr/>
          <a:lstStyle/>
          <a:p>
            <a:fld id="{0F2BC5F6-E7D5-4581-8983-5730BC65C945}" type="slidenum">
              <a:rPr lang="en-GB"/>
              <a:pPr/>
              <a:t>44</a:t>
            </a:fld>
            <a:endParaRPr lang="en-GB"/>
          </a:p>
        </p:txBody>
      </p:sp>
      <p:sp>
        <p:nvSpPr>
          <p:cNvPr id="5" name="Footer Placeholder 3"/>
          <p:cNvSpPr>
            <a:spLocks noGrp="1"/>
          </p:cNvSpPr>
          <p:nvPr>
            <p:ph type="ftr" idx="10"/>
          </p:nvPr>
        </p:nvSpPr>
        <p:spPr>
          <a:xfrm>
            <a:off x="3124200" y="6400800"/>
            <a:ext cx="2863850" cy="460375"/>
          </a:xfrm>
        </p:spPr>
        <p:txBody>
          <a:bodyPr/>
          <a:lstStyle/>
          <a:p>
            <a:pPr>
              <a:defRPr/>
            </a:pPr>
            <a:r>
              <a:rPr lang="en-GB" dirty="0" smtClean="0"/>
              <a:t>NS-3 Introduction</a:t>
            </a:r>
          </a:p>
          <a:p>
            <a:pPr>
              <a:defRPr/>
            </a:pPr>
            <a:r>
              <a:rPr lang="en-GB" dirty="0" smtClean="0"/>
              <a:t>July 2014</a:t>
            </a:r>
            <a:endParaRPr lang="en-GB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Suggested steps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Work through the ns-3 tutorial</a:t>
            </a:r>
          </a:p>
          <a:p>
            <a:r>
              <a:rPr lang="en-US" smtClean="0"/>
              <a:t>Browse the source code and other project documentation</a:t>
            </a:r>
          </a:p>
          <a:p>
            <a:pPr lvl="1"/>
            <a:r>
              <a:rPr lang="en-US" smtClean="0"/>
              <a:t>manual, model library, Doxygen, wiki</a:t>
            </a:r>
          </a:p>
          <a:p>
            <a:pPr lvl="1"/>
            <a:r>
              <a:rPr lang="en-US" smtClean="0"/>
              <a:t>ns-3 Consortium tutorials (March 2013)</a:t>
            </a:r>
          </a:p>
          <a:p>
            <a:pPr lvl="2"/>
            <a:r>
              <a:rPr lang="en-US" smtClean="0"/>
              <a:t>http://www.nsnam.org/consortium/activities/annual-meeting-march-2013/</a:t>
            </a:r>
          </a:p>
          <a:p>
            <a:r>
              <a:rPr lang="en-US" smtClean="0"/>
              <a:t>Ask on ns-3-users mailing list if you still have questions</a:t>
            </a:r>
          </a:p>
          <a:p>
            <a:pPr lvl="1"/>
            <a:r>
              <a:rPr lang="en-US" smtClean="0"/>
              <a:t>We try to answer most questions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idx="10"/>
          </p:nvPr>
        </p:nvSpPr>
        <p:spPr>
          <a:xfrm>
            <a:off x="3124200" y="6400800"/>
            <a:ext cx="2863850" cy="460375"/>
          </a:xfrm>
        </p:spPr>
        <p:txBody>
          <a:bodyPr/>
          <a:lstStyle/>
          <a:p>
            <a:pPr>
              <a:defRPr/>
            </a:pPr>
            <a:r>
              <a:rPr lang="en-GB" dirty="0" smtClean="0"/>
              <a:t>NS-3 Introduction</a:t>
            </a:r>
          </a:p>
          <a:p>
            <a:pPr>
              <a:defRPr/>
            </a:pPr>
            <a:r>
              <a:rPr lang="en-GB" dirty="0" smtClean="0"/>
              <a:t>July 2014</a:t>
            </a:r>
            <a:endParaRPr lang="en-GB" dirty="0"/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1"/>
          <p:cNvSpPr>
            <a:spLocks noGrp="1" noChangeArrowheads="1"/>
          </p:cNvSpPr>
          <p:nvPr>
            <p:ph type="title"/>
          </p:nvPr>
        </p:nvSpPr>
        <p:spPr>
          <a:xfrm>
            <a:off x="457200" y="419100"/>
            <a:ext cx="8229600" cy="581025"/>
          </a:xfrm>
          <a:ln/>
        </p:spPr>
        <p:txBody>
          <a:bodyPr/>
          <a:lstStyle/>
          <a:p>
            <a:pPr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/>
              <a:t>APIs</a:t>
            </a:r>
          </a:p>
        </p:txBody>
      </p:sp>
      <p:sp>
        <p:nvSpPr>
          <p:cNvPr id="22530" name="Rectangle 2"/>
          <p:cNvSpPr>
            <a:spLocks noGrp="1" noChangeArrowheads="1"/>
          </p:cNvSpPr>
          <p:nvPr>
            <p:ph idx="1"/>
          </p:nvPr>
        </p:nvSpPr>
        <p:spPr>
          <a:xfrm>
            <a:off x="533400" y="1295400"/>
            <a:ext cx="8229600" cy="2173288"/>
          </a:xfrm>
          <a:ln/>
        </p:spPr>
        <p:txBody>
          <a:bodyPr/>
          <a:lstStyle/>
          <a:p>
            <a:pPr marL="312738" indent="-312738">
              <a:buFont typeface="Arial" charset="0"/>
              <a:buChar char="•"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GB"/>
              <a:t>Most of the ns-3 API is documented with Doxygen</a:t>
            </a:r>
          </a:p>
          <a:p>
            <a:pPr marL="712788" lvl="1" indent="-255588">
              <a:buFont typeface="Arial" charset="0"/>
              <a:buChar char="–"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GB">
                <a:solidFill>
                  <a:srgbClr val="3333CC"/>
                </a:solidFill>
              </a:rPr>
              <a:t>http://www.stack.nl/~dimitri/doxygen/</a:t>
            </a:r>
          </a:p>
          <a:p>
            <a:pPr marL="312738" indent="-312738">
              <a:buClrTx/>
              <a:buFontTx/>
              <a:buNone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endParaRPr lang="en-GB">
              <a:solidFill>
                <a:srgbClr val="3333CC"/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idx="11"/>
          </p:nvPr>
        </p:nvSpPr>
        <p:spPr>
          <a:xfrm>
            <a:off x="6553200" y="6245225"/>
            <a:ext cx="2103438" cy="461963"/>
          </a:xfrm>
          <a:prstGeom prst="rect">
            <a:avLst/>
          </a:prstGeom>
        </p:spPr>
        <p:txBody>
          <a:bodyPr/>
          <a:lstStyle/>
          <a:p>
            <a:fld id="{59E8E2F7-58A2-40E8-92D2-8382D7D577D8}" type="slidenum">
              <a:rPr lang="en-GB"/>
              <a:pPr/>
              <a:t>46</a:t>
            </a:fld>
            <a:endParaRPr lang="en-GB"/>
          </a:p>
        </p:txBody>
      </p:sp>
      <p:pic>
        <p:nvPicPr>
          <p:cNvPr id="2253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19200" y="3124200"/>
            <a:ext cx="5943600" cy="29146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10" name="Footer Placeholder 3"/>
          <p:cNvSpPr>
            <a:spLocks noGrp="1"/>
          </p:cNvSpPr>
          <p:nvPr>
            <p:ph type="ftr" idx="10"/>
          </p:nvPr>
        </p:nvSpPr>
        <p:spPr>
          <a:xfrm>
            <a:off x="3124200" y="6400800"/>
            <a:ext cx="2863850" cy="460375"/>
          </a:xfrm>
        </p:spPr>
        <p:txBody>
          <a:bodyPr/>
          <a:lstStyle/>
          <a:p>
            <a:pPr>
              <a:defRPr/>
            </a:pPr>
            <a:r>
              <a:rPr lang="en-GB" dirty="0" smtClean="0"/>
              <a:t>NS-3 Introduction</a:t>
            </a:r>
          </a:p>
          <a:p>
            <a:pPr>
              <a:defRPr/>
            </a:pPr>
            <a:r>
              <a:rPr lang="en-GB" dirty="0" smtClean="0"/>
              <a:t>July 2014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9430167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Reading existing code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smtClean="0"/>
              <a:t>Much insight can be gained from reading ns-3 examples and tests, and running them yourselves</a:t>
            </a:r>
          </a:p>
          <a:p>
            <a:r>
              <a:rPr lang="en-US" sz="2800" smtClean="0"/>
              <a:t>Many core features of ns-3 are only demonstrated in the core test suite (src/core/test)</a:t>
            </a:r>
          </a:p>
          <a:p>
            <a:r>
              <a:rPr lang="en-US" sz="2800" smtClean="0"/>
              <a:t>Stepping through code with a debugger is informative</a:t>
            </a:r>
          </a:p>
          <a:p>
            <a:pPr lvl="1"/>
            <a:r>
              <a:rPr lang="en-US" sz="2400" smtClean="0"/>
              <a:t>callbacks and templates make it more challenging than usual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idx="10"/>
          </p:nvPr>
        </p:nvSpPr>
        <p:spPr>
          <a:xfrm>
            <a:off x="3124200" y="6400800"/>
            <a:ext cx="2863850" cy="460375"/>
          </a:xfrm>
        </p:spPr>
        <p:txBody>
          <a:bodyPr/>
          <a:lstStyle/>
          <a:p>
            <a:pPr>
              <a:defRPr/>
            </a:pPr>
            <a:r>
              <a:rPr lang="en-GB" dirty="0" smtClean="0"/>
              <a:t>NS-3 Introduction</a:t>
            </a:r>
          </a:p>
          <a:p>
            <a:pPr>
              <a:defRPr/>
            </a:pPr>
            <a:r>
              <a:rPr lang="en-GB" dirty="0" smtClean="0"/>
              <a:t>July 2014</a:t>
            </a:r>
            <a:endParaRPr lang="en-GB" dirty="0"/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FAQs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Does ns-3 have a Windows version?</a:t>
            </a:r>
          </a:p>
          <a:p>
            <a:pPr lvl="1"/>
            <a:r>
              <a:rPr lang="en-US" smtClean="0"/>
              <a:t>Yes, for Visual Studio 2012</a:t>
            </a:r>
          </a:p>
          <a:p>
            <a:pPr lvl="1"/>
            <a:r>
              <a:rPr lang="en-US" sz="2000" smtClean="0"/>
              <a:t>http://www.nsnam.org/wiki/Ns-3_on_Visual_Studio_2012</a:t>
            </a:r>
          </a:p>
          <a:p>
            <a:r>
              <a:rPr lang="en-US" smtClean="0"/>
              <a:t>Does ns-3 support Eclipse or other IDEs?</a:t>
            </a:r>
          </a:p>
          <a:p>
            <a:pPr lvl="1"/>
            <a:r>
              <a:rPr lang="en-US" smtClean="0"/>
              <a:t>Instructions have been contributed by users</a:t>
            </a:r>
          </a:p>
          <a:p>
            <a:pPr lvl="1"/>
            <a:r>
              <a:rPr lang="en-US" sz="1800" smtClean="0"/>
              <a:t>http://www.nsnam.org/wiki/HOWTO_configure_Eclipse_with_ns-3</a:t>
            </a:r>
          </a:p>
          <a:p>
            <a:r>
              <a:rPr lang="en-US" smtClean="0"/>
              <a:t>Is ns-3 provided in Linux or OS X package systems (e.g. Debian packages)?</a:t>
            </a:r>
          </a:p>
          <a:p>
            <a:pPr lvl="1"/>
            <a:r>
              <a:rPr lang="en-US" smtClean="0"/>
              <a:t>No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idx="10"/>
          </p:nvPr>
        </p:nvSpPr>
        <p:spPr>
          <a:xfrm>
            <a:off x="3124200" y="6400800"/>
            <a:ext cx="2863850" cy="460375"/>
          </a:xfrm>
        </p:spPr>
        <p:txBody>
          <a:bodyPr/>
          <a:lstStyle/>
          <a:p>
            <a:pPr>
              <a:defRPr/>
            </a:pPr>
            <a:r>
              <a:rPr lang="en-GB" dirty="0" smtClean="0"/>
              <a:t>NS-3 Introduction</a:t>
            </a:r>
          </a:p>
          <a:p>
            <a:pPr>
              <a:defRPr/>
            </a:pPr>
            <a:r>
              <a:rPr lang="en-GB" dirty="0" smtClean="0"/>
              <a:t>July 2014</a:t>
            </a:r>
            <a:endParaRPr lang="en-GB" dirty="0"/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Contributing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Any amount of help is appreciated!</a:t>
            </a:r>
          </a:p>
          <a:p>
            <a:pPr lvl="1"/>
            <a:r>
              <a:rPr lang="en-US" dirty="0" smtClean="0"/>
              <a:t>Reporting stale documentation to webmaster@nsnam.org</a:t>
            </a:r>
          </a:p>
          <a:p>
            <a:pPr lvl="1"/>
            <a:r>
              <a:rPr lang="en-US" dirty="0" smtClean="0"/>
              <a:t>Contributing small patches</a:t>
            </a:r>
          </a:p>
          <a:p>
            <a:pPr lvl="1"/>
            <a:r>
              <a:rPr lang="en-US" dirty="0" smtClean="0"/>
              <a:t>Writing new documentation</a:t>
            </a:r>
          </a:p>
          <a:p>
            <a:pPr lvl="1"/>
            <a:r>
              <a:rPr lang="en-US" dirty="0" smtClean="0"/>
              <a:t>Reporting bugs</a:t>
            </a:r>
          </a:p>
          <a:p>
            <a:pPr lvl="1"/>
            <a:r>
              <a:rPr lang="en-US" dirty="0" smtClean="0"/>
              <a:t>Fixing bugs</a:t>
            </a:r>
          </a:p>
          <a:p>
            <a:pPr lvl="1"/>
            <a:r>
              <a:rPr lang="en-US" dirty="0" smtClean="0"/>
              <a:t>Reviewing code of others</a:t>
            </a:r>
          </a:p>
          <a:p>
            <a:pPr lvl="1"/>
            <a:r>
              <a:rPr lang="en-US" dirty="0" smtClean="0"/>
              <a:t>Contributing new code</a:t>
            </a:r>
          </a:p>
          <a:p>
            <a:pPr lvl="1"/>
            <a:r>
              <a:rPr lang="en-US" dirty="0" smtClean="0"/>
              <a:t>Becoming a maintainer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idx="10"/>
          </p:nvPr>
        </p:nvSpPr>
        <p:spPr>
          <a:xfrm>
            <a:off x="3124200" y="6400800"/>
            <a:ext cx="2863850" cy="460375"/>
          </a:xfrm>
        </p:spPr>
        <p:txBody>
          <a:bodyPr/>
          <a:lstStyle/>
          <a:p>
            <a:pPr>
              <a:defRPr/>
            </a:pPr>
            <a:r>
              <a:rPr lang="en-GB" dirty="0" smtClean="0"/>
              <a:t>NS-3 Introduction</a:t>
            </a:r>
          </a:p>
          <a:p>
            <a:pPr>
              <a:defRPr/>
            </a:pPr>
            <a:r>
              <a:rPr lang="en-GB" dirty="0" smtClean="0"/>
              <a:t>July 2014</a:t>
            </a:r>
            <a:endParaRPr lang="en-GB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Rectangle 1"/>
          <p:cNvSpPr>
            <a:spLocks noGrp="1" noChangeArrowheads="1"/>
          </p:cNvSpPr>
          <p:nvPr>
            <p:ph type="title"/>
          </p:nvPr>
        </p:nvSpPr>
        <p:spPr>
          <a:xfrm>
            <a:off x="457200" y="419100"/>
            <a:ext cx="8229600" cy="581025"/>
          </a:xfrm>
          <a:ln/>
        </p:spPr>
        <p:txBody>
          <a:bodyPr/>
          <a:lstStyle/>
          <a:p>
            <a:pPr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dirty="0" smtClean="0"/>
              <a:t>Software overview</a:t>
            </a:r>
            <a:endParaRPr lang="en-GB" dirty="0"/>
          </a:p>
        </p:txBody>
      </p:sp>
      <p:sp>
        <p:nvSpPr>
          <p:cNvPr id="11266" name="Rectangle 2"/>
          <p:cNvSpPr>
            <a:spLocks noGrp="1" noChangeArrowheads="1"/>
          </p:cNvSpPr>
          <p:nvPr>
            <p:ph idx="1"/>
          </p:nvPr>
        </p:nvSpPr>
        <p:spPr>
          <a:xfrm>
            <a:off x="457200" y="1269206"/>
            <a:ext cx="7924800" cy="4862513"/>
          </a:xfrm>
          <a:ln/>
        </p:spPr>
        <p:txBody>
          <a:bodyPr/>
          <a:lstStyle/>
          <a:p>
            <a:pPr marL="312738" indent="-312738">
              <a:buFont typeface="Arial" charset="0"/>
              <a:buChar char="•"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GB" sz="2800" dirty="0"/>
              <a:t>ns-3 is written in C++, with bindings available for Python</a:t>
            </a:r>
          </a:p>
          <a:p>
            <a:pPr marL="712788" lvl="1" indent="-255588">
              <a:buFont typeface="Arial" charset="0"/>
              <a:buChar char="–"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GB" sz="2400" dirty="0"/>
              <a:t>simulation programs are C++ executables or Python </a:t>
            </a:r>
            <a:r>
              <a:rPr lang="en-GB" sz="2400" dirty="0" smtClean="0"/>
              <a:t>programs</a:t>
            </a:r>
          </a:p>
          <a:p>
            <a:pPr marL="712788" lvl="1" indent="-255588">
              <a:buFont typeface="Arial" charset="0"/>
              <a:buChar char="–"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GB" sz="2400" dirty="0" smtClean="0">
                <a:solidFill>
                  <a:schemeClr val="tx1"/>
                </a:solidFill>
              </a:rPr>
              <a:t>~</a:t>
            </a:r>
            <a:r>
              <a:rPr lang="en-GB" sz="2400" dirty="0" smtClean="0">
                <a:solidFill>
                  <a:schemeClr val="tx1"/>
                </a:solidFill>
              </a:rPr>
              <a:t>350,000 </a:t>
            </a:r>
            <a:r>
              <a:rPr lang="en-GB" sz="2400" dirty="0" smtClean="0"/>
              <a:t>lines of </a:t>
            </a:r>
            <a:r>
              <a:rPr lang="en-GB" sz="2400" dirty="0" smtClean="0"/>
              <a:t>C</a:t>
            </a:r>
            <a:r>
              <a:rPr lang="en-GB" sz="2400" dirty="0" smtClean="0"/>
              <a:t>++ (estimate based on </a:t>
            </a:r>
            <a:r>
              <a:rPr lang="en-GB" sz="2400" dirty="0" err="1" smtClean="0"/>
              <a:t>cloc</a:t>
            </a:r>
            <a:r>
              <a:rPr lang="en-GB" sz="2400" dirty="0" smtClean="0"/>
              <a:t> source code analysis)</a:t>
            </a:r>
            <a:endParaRPr lang="en-GB" sz="2400" dirty="0"/>
          </a:p>
          <a:p>
            <a:pPr marL="312738" indent="-312738"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GB" sz="2800" dirty="0" smtClean="0"/>
              <a:t>ns-3 </a:t>
            </a:r>
            <a:r>
              <a:rPr lang="en-GB" sz="2800" dirty="0"/>
              <a:t>is a GNU GPLv2-licensed </a:t>
            </a:r>
            <a:r>
              <a:rPr lang="en-GB" sz="2800" dirty="0" smtClean="0"/>
              <a:t>project</a:t>
            </a:r>
          </a:p>
          <a:p>
            <a:pPr marL="312738" indent="-312738"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GB" sz="2800" dirty="0" smtClean="0"/>
              <a:t>ns-3 is mainly supported for Linux, OS X, and FreeBSD</a:t>
            </a:r>
          </a:p>
          <a:p>
            <a:pPr marL="712788" lvl="1" indent="-312738"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GB" sz="2400" dirty="0" smtClean="0"/>
              <a:t>Windows Visual Studio port available</a:t>
            </a:r>
            <a:endParaRPr lang="en-GB" sz="2400" dirty="0"/>
          </a:p>
          <a:p>
            <a:pPr marL="312738" indent="-312738">
              <a:buFont typeface="Arial" charset="0"/>
              <a:buChar char="•"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GB" sz="2800" dirty="0"/>
              <a:t>ns-3 is not backwards-compatible with ns-2</a:t>
            </a:r>
          </a:p>
          <a:p>
            <a:pPr marL="312738" indent="-312738">
              <a:buClrTx/>
              <a:buFontTx/>
              <a:buNone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endParaRPr lang="en-GB" sz="28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1"/>
          </p:nvPr>
        </p:nvSpPr>
        <p:spPr>
          <a:xfrm>
            <a:off x="6553200" y="6245225"/>
            <a:ext cx="2103438" cy="461963"/>
          </a:xfrm>
          <a:prstGeom prst="rect">
            <a:avLst/>
          </a:prstGeom>
        </p:spPr>
        <p:txBody>
          <a:bodyPr/>
          <a:lstStyle/>
          <a:p>
            <a:fld id="{9135CAE9-A8F5-405E-A612-4F49780107C2}" type="slidenum">
              <a:rPr lang="en-GB"/>
              <a:pPr/>
              <a:t>5</a:t>
            </a:fld>
            <a:endParaRPr lang="en-GB"/>
          </a:p>
        </p:txBody>
      </p:sp>
      <p:sp>
        <p:nvSpPr>
          <p:cNvPr id="8" name="Footer Placeholder 3"/>
          <p:cNvSpPr>
            <a:spLocks noGrp="1"/>
          </p:cNvSpPr>
          <p:nvPr>
            <p:ph type="ftr" idx="10"/>
          </p:nvPr>
        </p:nvSpPr>
        <p:spPr>
          <a:xfrm>
            <a:off x="3124200" y="6400800"/>
            <a:ext cx="2863850" cy="460375"/>
          </a:xfrm>
        </p:spPr>
        <p:txBody>
          <a:bodyPr/>
          <a:lstStyle/>
          <a:p>
            <a:pPr>
              <a:defRPr/>
            </a:pPr>
            <a:r>
              <a:rPr lang="en-GB" dirty="0" smtClean="0"/>
              <a:t>NS-3 Introduction</a:t>
            </a:r>
          </a:p>
          <a:p>
            <a:pPr>
              <a:defRPr/>
            </a:pPr>
            <a:r>
              <a:rPr lang="en-GB" dirty="0" smtClean="0"/>
              <a:t>July 2014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9724252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New project ideas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Visit the wiki under "Project Ideas" tab</a:t>
            </a:r>
          </a:p>
          <a:p>
            <a:pPr lvl="1"/>
            <a:r>
              <a:rPr lang="en-US" dirty="0" smtClean="0"/>
              <a:t>http://www.nsnam.org/wiki/Project_Ideas</a:t>
            </a:r>
          </a:p>
          <a:p>
            <a:r>
              <a:rPr lang="en-US" dirty="0" smtClean="0"/>
              <a:t>Students, consider </a:t>
            </a:r>
            <a:r>
              <a:rPr lang="en-US" dirty="0" smtClean="0"/>
              <a:t>to apply for Google Summer of Code 2015</a:t>
            </a:r>
          </a:p>
          <a:p>
            <a:pPr lvl="1"/>
            <a:r>
              <a:rPr lang="en-US" dirty="0" smtClean="0"/>
              <a:t>A 10-week summer job that mentors a student project on ns-3</a:t>
            </a:r>
          </a:p>
          <a:p>
            <a:pPr lvl="1"/>
            <a:r>
              <a:rPr lang="en-US" dirty="0" smtClean="0"/>
              <a:t>Students apply in March 2015 timeframe</a:t>
            </a:r>
          </a:p>
          <a:p>
            <a:pPr lvl="1"/>
            <a:r>
              <a:rPr lang="en-US" sz="2400" dirty="0" smtClean="0"/>
              <a:t>http://www.nsnam.org/wiki/GSOC2014Projects</a:t>
            </a:r>
            <a:endParaRPr lang="en-US" sz="24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idx="10"/>
          </p:nvPr>
        </p:nvSpPr>
        <p:spPr>
          <a:xfrm>
            <a:off x="3124200" y="6400800"/>
            <a:ext cx="2863850" cy="460375"/>
          </a:xfrm>
        </p:spPr>
        <p:txBody>
          <a:bodyPr/>
          <a:lstStyle/>
          <a:p>
            <a:pPr>
              <a:defRPr/>
            </a:pPr>
            <a:r>
              <a:rPr lang="en-GB" dirty="0" smtClean="0"/>
              <a:t>NS-3 Introduction</a:t>
            </a:r>
          </a:p>
          <a:p>
            <a:pPr>
              <a:defRPr/>
            </a:pPr>
            <a:r>
              <a:rPr lang="en-GB" dirty="0" smtClean="0"/>
              <a:t>July 2014</a:t>
            </a:r>
            <a:endParaRPr lang="en-GB" dirty="0"/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Questions?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4"/>
          <p:cNvSpPr>
            <a:spLocks noGrp="1"/>
          </p:cNvSpPr>
          <p:nvPr>
            <p:ph type="sldNum" idx="11"/>
          </p:nvPr>
        </p:nvSpPr>
        <p:spPr>
          <a:noFill/>
        </p:spPr>
        <p:txBody>
          <a:bodyPr/>
          <a:lstStyle/>
          <a:p>
            <a:fld id="{FFC6B60B-2CC9-4460-A963-BD67CE206717}" type="slidenum">
              <a:rPr lang="en-GB" smtClean="0"/>
              <a:pPr/>
              <a:t>51</a:t>
            </a:fld>
            <a:endParaRPr lang="en-GB" dirty="0" smtClean="0"/>
          </a:p>
        </p:txBody>
      </p:sp>
      <p:sp>
        <p:nvSpPr>
          <p:cNvPr id="5" name="Footer Placeholder 3"/>
          <p:cNvSpPr>
            <a:spLocks noGrp="1"/>
          </p:cNvSpPr>
          <p:nvPr>
            <p:ph type="ftr" idx="10"/>
          </p:nvPr>
        </p:nvSpPr>
        <p:spPr>
          <a:xfrm>
            <a:off x="3124200" y="6400800"/>
            <a:ext cx="2863850" cy="460375"/>
          </a:xfrm>
        </p:spPr>
        <p:txBody>
          <a:bodyPr/>
          <a:lstStyle/>
          <a:p>
            <a:pPr>
              <a:defRPr/>
            </a:pPr>
            <a:r>
              <a:rPr lang="en-GB" dirty="0" smtClean="0"/>
              <a:t>NS-3 Introduction</a:t>
            </a:r>
          </a:p>
          <a:p>
            <a:pPr>
              <a:defRPr/>
            </a:pPr>
            <a:r>
              <a:rPr lang="en-GB" dirty="0" smtClean="0"/>
              <a:t>July 2014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Software orientation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Key differences from other network simulators:</a:t>
            </a:r>
          </a:p>
          <a:p>
            <a:pPr marL="0" indent="0">
              <a:buNone/>
            </a:pPr>
            <a:r>
              <a:rPr lang="en-US" dirty="0" smtClean="0"/>
              <a:t>1) Command-line, Unix orientation</a:t>
            </a:r>
          </a:p>
          <a:p>
            <a:pPr lvl="1"/>
            <a:r>
              <a:rPr lang="en-US" dirty="0" smtClean="0"/>
              <a:t>vs. Integrated Development Environment (IDE)</a:t>
            </a:r>
          </a:p>
          <a:p>
            <a:pPr marL="82550" indent="0">
              <a:buNone/>
            </a:pPr>
            <a:r>
              <a:rPr lang="en-US" dirty="0" smtClean="0"/>
              <a:t>2) Simulations and models written directly in C++ and Python</a:t>
            </a:r>
          </a:p>
          <a:p>
            <a:pPr marL="939800" lvl="1" indent="-457200"/>
            <a:r>
              <a:rPr lang="en-US" dirty="0" smtClean="0"/>
              <a:t>vs. a domain-specific simulation language</a:t>
            </a:r>
          </a:p>
          <a:p>
            <a:pPr marL="82550" indent="0">
              <a:buNone/>
            </a:pPr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idx="10"/>
          </p:nvPr>
        </p:nvSpPr>
        <p:spPr>
          <a:xfrm>
            <a:off x="3124200" y="6400800"/>
            <a:ext cx="2863850" cy="460375"/>
          </a:xfrm>
        </p:spPr>
        <p:txBody>
          <a:bodyPr/>
          <a:lstStyle/>
          <a:p>
            <a:pPr>
              <a:defRPr/>
            </a:pPr>
            <a:r>
              <a:rPr lang="en-GB" dirty="0" smtClean="0"/>
              <a:t>NS-3 Introduction</a:t>
            </a:r>
          </a:p>
          <a:p>
            <a:pPr>
              <a:defRPr/>
            </a:pPr>
            <a:r>
              <a:rPr lang="en-GB" dirty="0" smtClean="0"/>
              <a:t>July 2014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34262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Software organization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Two levels of ns-3 software and libraries</a:t>
            </a:r>
            <a:endParaRPr lang="en-US" dirty="0"/>
          </a:p>
        </p:txBody>
      </p:sp>
      <p:sp>
        <p:nvSpPr>
          <p:cNvPr id="43" name="Slide Number Placeholder 5"/>
          <p:cNvSpPr>
            <a:spLocks noGrp="1"/>
          </p:cNvSpPr>
          <p:nvPr>
            <p:ph type="sldNum" idx="11"/>
          </p:nvPr>
        </p:nvSpPr>
        <p:spPr>
          <a:xfrm>
            <a:off x="6553200" y="6245225"/>
            <a:ext cx="2103438" cy="461963"/>
          </a:xfrm>
          <a:prstGeom prst="rect">
            <a:avLst/>
          </a:prstGeom>
        </p:spPr>
        <p:txBody>
          <a:bodyPr/>
          <a:lstStyle/>
          <a:p>
            <a:fld id="{9135CAE9-A8F5-405E-A612-4F49780107C2}" type="slidenum">
              <a:rPr lang="en-GB"/>
              <a:pPr/>
              <a:t>7</a:t>
            </a:fld>
            <a:endParaRPr lang="en-GB"/>
          </a:p>
        </p:txBody>
      </p:sp>
      <p:sp>
        <p:nvSpPr>
          <p:cNvPr id="6" name="Flowchart: Alternate Process 5"/>
          <p:cNvSpPr/>
          <p:nvPr/>
        </p:nvSpPr>
        <p:spPr bwMode="auto">
          <a:xfrm>
            <a:off x="6858000" y="2743200"/>
            <a:ext cx="1219200" cy="685800"/>
          </a:xfrm>
          <a:prstGeom prst="flowChartAlternateProcess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1">
              <a:lnSpc>
                <a:spcPct val="31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162800" y="2895600"/>
            <a:ext cx="58381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600" smtClean="0">
                <a:solidFill>
                  <a:schemeClr val="tx1"/>
                </a:solidFill>
              </a:rPr>
              <a:t>ns-3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8" name="Flowchart: Alternate Process 7"/>
          <p:cNvSpPr/>
          <p:nvPr/>
        </p:nvSpPr>
        <p:spPr bwMode="auto">
          <a:xfrm>
            <a:off x="3962400" y="2743200"/>
            <a:ext cx="1219200" cy="685800"/>
          </a:xfrm>
          <a:prstGeom prst="flowChartAlternateProcess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1">
              <a:lnSpc>
                <a:spcPct val="31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962400" y="2895600"/>
            <a:ext cx="131157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600" smtClean="0">
                <a:solidFill>
                  <a:schemeClr val="tx1"/>
                </a:solidFill>
              </a:rPr>
              <a:t>Click routing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12" name="Flowchart: Alternate Process 11"/>
          <p:cNvSpPr/>
          <p:nvPr/>
        </p:nvSpPr>
        <p:spPr bwMode="auto">
          <a:xfrm>
            <a:off x="762000" y="2743200"/>
            <a:ext cx="1219200" cy="685800"/>
          </a:xfrm>
          <a:prstGeom prst="flowChartAlternateProcess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1">
              <a:lnSpc>
                <a:spcPct val="31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62000" y="2895600"/>
            <a:ext cx="1295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600" smtClean="0">
                <a:solidFill>
                  <a:schemeClr val="tx1"/>
                </a:solidFill>
              </a:rPr>
              <a:t>Netanim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14" name="Flowchart: Alternate Process 13"/>
          <p:cNvSpPr/>
          <p:nvPr/>
        </p:nvSpPr>
        <p:spPr bwMode="auto">
          <a:xfrm>
            <a:off x="2362200" y="2743200"/>
            <a:ext cx="1219200" cy="685800"/>
          </a:xfrm>
          <a:prstGeom prst="flowChartAlternateProcess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1">
              <a:lnSpc>
                <a:spcPct val="31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362200" y="2895600"/>
            <a:ext cx="1295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600" smtClean="0">
                <a:solidFill>
                  <a:schemeClr val="tx1"/>
                </a:solidFill>
              </a:rPr>
              <a:t>pybindgen</a:t>
            </a:r>
            <a:endParaRPr lang="en-US" sz="1600" dirty="0">
              <a:solidFill>
                <a:schemeClr val="tx1"/>
              </a:solidFill>
            </a:endParaRPr>
          </a:p>
        </p:txBody>
      </p:sp>
      <p:grpSp>
        <p:nvGrpSpPr>
          <p:cNvPr id="45" name="Group 44"/>
          <p:cNvGrpSpPr/>
          <p:nvPr/>
        </p:nvGrpSpPr>
        <p:grpSpPr>
          <a:xfrm>
            <a:off x="5562600" y="3048000"/>
            <a:ext cx="762000" cy="152400"/>
            <a:chOff x="5562600" y="3048000"/>
            <a:chExt cx="762000" cy="152400"/>
          </a:xfrm>
        </p:grpSpPr>
        <p:sp>
          <p:nvSpPr>
            <p:cNvPr id="17" name="Oval 16"/>
            <p:cNvSpPr/>
            <p:nvPr/>
          </p:nvSpPr>
          <p:spPr bwMode="auto">
            <a:xfrm>
              <a:off x="5562600" y="3048000"/>
              <a:ext cx="152400" cy="152400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57200" rtl="0" eaLnBrk="1" fontAlgn="base" latinLnBrk="0" hangingPunct="1">
                <a:lnSpc>
                  <a:spcPct val="27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endParaRPr>
            </a:p>
          </p:txBody>
        </p:sp>
        <p:sp>
          <p:nvSpPr>
            <p:cNvPr id="18" name="Oval 17"/>
            <p:cNvSpPr/>
            <p:nvPr/>
          </p:nvSpPr>
          <p:spPr bwMode="auto">
            <a:xfrm>
              <a:off x="5867400" y="3048000"/>
              <a:ext cx="152400" cy="152400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57200" rtl="0" eaLnBrk="1" fontAlgn="base" latinLnBrk="0" hangingPunct="1">
                <a:lnSpc>
                  <a:spcPct val="27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endParaRPr>
            </a:p>
          </p:txBody>
        </p:sp>
        <p:sp>
          <p:nvSpPr>
            <p:cNvPr id="19" name="Oval 18"/>
            <p:cNvSpPr/>
            <p:nvPr/>
          </p:nvSpPr>
          <p:spPr bwMode="auto">
            <a:xfrm>
              <a:off x="6172200" y="3048000"/>
              <a:ext cx="152400" cy="152400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57200" rtl="0" eaLnBrk="1" fontAlgn="base" latinLnBrk="0" hangingPunct="1">
                <a:lnSpc>
                  <a:spcPct val="27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endParaRPr>
            </a:p>
          </p:txBody>
        </p:sp>
      </p:grpSp>
      <p:grpSp>
        <p:nvGrpSpPr>
          <p:cNvPr id="48" name="Group 47"/>
          <p:cNvGrpSpPr/>
          <p:nvPr/>
        </p:nvGrpSpPr>
        <p:grpSpPr>
          <a:xfrm>
            <a:off x="4648200" y="4252912"/>
            <a:ext cx="3962400" cy="1171576"/>
            <a:chOff x="4648200" y="4252912"/>
            <a:chExt cx="3962400" cy="1171576"/>
          </a:xfrm>
        </p:grpSpPr>
        <p:grpSp>
          <p:nvGrpSpPr>
            <p:cNvPr id="22" name="Group 21"/>
            <p:cNvGrpSpPr/>
            <p:nvPr/>
          </p:nvGrpSpPr>
          <p:grpSpPr>
            <a:xfrm>
              <a:off x="4648200" y="4953000"/>
              <a:ext cx="856325" cy="471488"/>
              <a:chOff x="4724400" y="4191000"/>
              <a:chExt cx="856325" cy="471488"/>
            </a:xfrm>
          </p:grpSpPr>
          <p:sp>
            <p:nvSpPr>
              <p:cNvPr id="20" name="Flowchart: Alternate Process 19"/>
              <p:cNvSpPr/>
              <p:nvPr/>
            </p:nvSpPr>
            <p:spPr bwMode="auto">
              <a:xfrm>
                <a:off x="4724400" y="4191000"/>
                <a:ext cx="838200" cy="471488"/>
              </a:xfrm>
              <a:prstGeom prst="flowChartAlternateProcess">
                <a:avLst/>
              </a:prstGeom>
              <a:solidFill>
                <a:schemeClr val="bg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457200" rtl="0" eaLnBrk="1" fontAlgn="base" latinLnBrk="0" hangingPunct="1">
                  <a:lnSpc>
                    <a:spcPct val="31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Arial" charset="0"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21" name="TextBox 20"/>
              <p:cNvSpPr txBox="1"/>
              <p:nvPr/>
            </p:nvSpPr>
            <p:spPr>
              <a:xfrm>
                <a:off x="4724400" y="4267200"/>
                <a:ext cx="856325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lnSpc>
                    <a:spcPct val="100000"/>
                  </a:lnSpc>
                </a:pPr>
                <a:r>
                  <a:rPr lang="en-US" sz="1600" smtClean="0">
                    <a:solidFill>
                      <a:schemeClr val="tx1"/>
                    </a:solidFill>
                  </a:rPr>
                  <a:t>module</a:t>
                </a:r>
                <a:endParaRPr lang="en-US" sz="1600" dirty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23" name="Group 22"/>
            <p:cNvGrpSpPr/>
            <p:nvPr/>
          </p:nvGrpSpPr>
          <p:grpSpPr>
            <a:xfrm>
              <a:off x="4648200" y="4267200"/>
              <a:ext cx="856325" cy="471488"/>
              <a:chOff x="4724400" y="4191000"/>
              <a:chExt cx="856325" cy="471488"/>
            </a:xfrm>
          </p:grpSpPr>
          <p:sp>
            <p:nvSpPr>
              <p:cNvPr id="24" name="Flowchart: Alternate Process 23"/>
              <p:cNvSpPr/>
              <p:nvPr/>
            </p:nvSpPr>
            <p:spPr bwMode="auto">
              <a:xfrm>
                <a:off x="4724400" y="4191000"/>
                <a:ext cx="838200" cy="471488"/>
              </a:xfrm>
              <a:prstGeom prst="flowChartAlternateProcess">
                <a:avLst/>
              </a:prstGeom>
              <a:solidFill>
                <a:schemeClr val="bg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457200" rtl="0" eaLnBrk="1" fontAlgn="base" latinLnBrk="0" hangingPunct="1">
                  <a:lnSpc>
                    <a:spcPct val="31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Arial" charset="0"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25" name="TextBox 24"/>
              <p:cNvSpPr txBox="1"/>
              <p:nvPr/>
            </p:nvSpPr>
            <p:spPr>
              <a:xfrm>
                <a:off x="4724400" y="4267200"/>
                <a:ext cx="856325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lnSpc>
                    <a:spcPct val="100000"/>
                  </a:lnSpc>
                </a:pPr>
                <a:r>
                  <a:rPr lang="en-US" sz="1600" smtClean="0">
                    <a:solidFill>
                      <a:schemeClr val="tx1"/>
                    </a:solidFill>
                  </a:rPr>
                  <a:t>module</a:t>
                </a:r>
                <a:endParaRPr lang="en-US" sz="1600" dirty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26" name="Group 25"/>
            <p:cNvGrpSpPr/>
            <p:nvPr/>
          </p:nvGrpSpPr>
          <p:grpSpPr>
            <a:xfrm>
              <a:off x="5715000" y="4267200"/>
              <a:ext cx="856325" cy="471488"/>
              <a:chOff x="4724400" y="4191000"/>
              <a:chExt cx="856325" cy="471488"/>
            </a:xfrm>
          </p:grpSpPr>
          <p:sp>
            <p:nvSpPr>
              <p:cNvPr id="27" name="Flowchart: Alternate Process 26"/>
              <p:cNvSpPr/>
              <p:nvPr/>
            </p:nvSpPr>
            <p:spPr bwMode="auto">
              <a:xfrm>
                <a:off x="4724400" y="4191000"/>
                <a:ext cx="838200" cy="471488"/>
              </a:xfrm>
              <a:prstGeom prst="flowChartAlternateProcess">
                <a:avLst/>
              </a:prstGeom>
              <a:solidFill>
                <a:schemeClr val="bg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457200" rtl="0" eaLnBrk="1" fontAlgn="base" latinLnBrk="0" hangingPunct="1">
                  <a:lnSpc>
                    <a:spcPct val="31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Arial" charset="0"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28" name="TextBox 27"/>
              <p:cNvSpPr txBox="1"/>
              <p:nvPr/>
            </p:nvSpPr>
            <p:spPr>
              <a:xfrm>
                <a:off x="4724400" y="4267200"/>
                <a:ext cx="856325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lnSpc>
                    <a:spcPct val="100000"/>
                  </a:lnSpc>
                </a:pPr>
                <a:r>
                  <a:rPr lang="en-US" sz="1600" smtClean="0">
                    <a:solidFill>
                      <a:schemeClr val="tx1"/>
                    </a:solidFill>
                  </a:rPr>
                  <a:t>module</a:t>
                </a:r>
                <a:endParaRPr lang="en-US" sz="1600" dirty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29" name="Group 28"/>
            <p:cNvGrpSpPr/>
            <p:nvPr/>
          </p:nvGrpSpPr>
          <p:grpSpPr>
            <a:xfrm>
              <a:off x="5715000" y="4953000"/>
              <a:ext cx="856325" cy="471488"/>
              <a:chOff x="4724400" y="4191000"/>
              <a:chExt cx="856325" cy="471488"/>
            </a:xfrm>
          </p:grpSpPr>
          <p:sp>
            <p:nvSpPr>
              <p:cNvPr id="30" name="Flowchart: Alternate Process 29"/>
              <p:cNvSpPr/>
              <p:nvPr/>
            </p:nvSpPr>
            <p:spPr bwMode="auto">
              <a:xfrm>
                <a:off x="4724400" y="4191000"/>
                <a:ext cx="838200" cy="471488"/>
              </a:xfrm>
              <a:prstGeom prst="flowChartAlternateProcess">
                <a:avLst/>
              </a:prstGeom>
              <a:solidFill>
                <a:schemeClr val="bg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457200" rtl="0" eaLnBrk="1" fontAlgn="base" latinLnBrk="0" hangingPunct="1">
                  <a:lnSpc>
                    <a:spcPct val="31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Arial" charset="0"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31" name="TextBox 30"/>
              <p:cNvSpPr txBox="1"/>
              <p:nvPr/>
            </p:nvSpPr>
            <p:spPr>
              <a:xfrm>
                <a:off x="4724400" y="4267200"/>
                <a:ext cx="856325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lnSpc>
                    <a:spcPct val="100000"/>
                  </a:lnSpc>
                </a:pPr>
                <a:r>
                  <a:rPr lang="en-US" sz="1600" smtClean="0">
                    <a:solidFill>
                      <a:schemeClr val="tx1"/>
                    </a:solidFill>
                  </a:rPr>
                  <a:t>module</a:t>
                </a:r>
                <a:endParaRPr lang="en-US" sz="1600" dirty="0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32" name="Oval 31"/>
            <p:cNvSpPr/>
            <p:nvPr/>
          </p:nvSpPr>
          <p:spPr bwMode="auto">
            <a:xfrm>
              <a:off x="6781800" y="4724400"/>
              <a:ext cx="152400" cy="152400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57200" rtl="0" eaLnBrk="1" fontAlgn="base" latinLnBrk="0" hangingPunct="1">
                <a:lnSpc>
                  <a:spcPct val="27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endParaRPr>
            </a:p>
          </p:txBody>
        </p:sp>
        <p:sp>
          <p:nvSpPr>
            <p:cNvPr id="33" name="Oval 32"/>
            <p:cNvSpPr/>
            <p:nvPr/>
          </p:nvSpPr>
          <p:spPr bwMode="auto">
            <a:xfrm>
              <a:off x="7086600" y="4724400"/>
              <a:ext cx="152400" cy="152400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57200" rtl="0" eaLnBrk="1" fontAlgn="base" latinLnBrk="0" hangingPunct="1">
                <a:lnSpc>
                  <a:spcPct val="27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endParaRPr>
            </a:p>
          </p:txBody>
        </p:sp>
        <p:sp>
          <p:nvSpPr>
            <p:cNvPr id="34" name="Oval 33"/>
            <p:cNvSpPr/>
            <p:nvPr/>
          </p:nvSpPr>
          <p:spPr bwMode="auto">
            <a:xfrm>
              <a:off x="7391400" y="4724400"/>
              <a:ext cx="152400" cy="152400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57200" rtl="0" eaLnBrk="1" fontAlgn="base" latinLnBrk="0" hangingPunct="1">
                <a:lnSpc>
                  <a:spcPct val="27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endParaRPr>
            </a:p>
          </p:txBody>
        </p:sp>
        <p:grpSp>
          <p:nvGrpSpPr>
            <p:cNvPr id="35" name="Group 34"/>
            <p:cNvGrpSpPr/>
            <p:nvPr/>
          </p:nvGrpSpPr>
          <p:grpSpPr>
            <a:xfrm>
              <a:off x="7754275" y="4252912"/>
              <a:ext cx="856325" cy="471488"/>
              <a:chOff x="4724400" y="4191000"/>
              <a:chExt cx="856325" cy="471488"/>
            </a:xfrm>
          </p:grpSpPr>
          <p:sp>
            <p:nvSpPr>
              <p:cNvPr id="36" name="Flowchart: Alternate Process 35"/>
              <p:cNvSpPr/>
              <p:nvPr/>
            </p:nvSpPr>
            <p:spPr bwMode="auto">
              <a:xfrm>
                <a:off x="4724400" y="4191000"/>
                <a:ext cx="838200" cy="471488"/>
              </a:xfrm>
              <a:prstGeom prst="flowChartAlternateProcess">
                <a:avLst/>
              </a:prstGeom>
              <a:solidFill>
                <a:schemeClr val="bg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457200" rtl="0" eaLnBrk="1" fontAlgn="base" latinLnBrk="0" hangingPunct="1">
                  <a:lnSpc>
                    <a:spcPct val="31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Arial" charset="0"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37" name="TextBox 36"/>
              <p:cNvSpPr txBox="1"/>
              <p:nvPr/>
            </p:nvSpPr>
            <p:spPr>
              <a:xfrm>
                <a:off x="4724400" y="4267200"/>
                <a:ext cx="856325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lnSpc>
                    <a:spcPct val="100000"/>
                  </a:lnSpc>
                </a:pPr>
                <a:r>
                  <a:rPr lang="en-US" sz="1600" smtClean="0">
                    <a:solidFill>
                      <a:schemeClr val="tx1"/>
                    </a:solidFill>
                  </a:rPr>
                  <a:t>module</a:t>
                </a:r>
                <a:endParaRPr lang="en-US" sz="1600" dirty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38" name="Group 37"/>
            <p:cNvGrpSpPr/>
            <p:nvPr/>
          </p:nvGrpSpPr>
          <p:grpSpPr>
            <a:xfrm>
              <a:off x="7754275" y="4938712"/>
              <a:ext cx="856325" cy="471488"/>
              <a:chOff x="4724400" y="4191000"/>
              <a:chExt cx="856325" cy="471488"/>
            </a:xfrm>
          </p:grpSpPr>
          <p:sp>
            <p:nvSpPr>
              <p:cNvPr id="39" name="Flowchart: Alternate Process 38"/>
              <p:cNvSpPr/>
              <p:nvPr/>
            </p:nvSpPr>
            <p:spPr bwMode="auto">
              <a:xfrm>
                <a:off x="4724400" y="4191000"/>
                <a:ext cx="838200" cy="471488"/>
              </a:xfrm>
              <a:prstGeom prst="flowChartAlternateProcess">
                <a:avLst/>
              </a:prstGeom>
              <a:solidFill>
                <a:schemeClr val="bg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457200" rtl="0" eaLnBrk="1" fontAlgn="base" latinLnBrk="0" hangingPunct="1">
                  <a:lnSpc>
                    <a:spcPct val="31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Arial" charset="0"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40" name="TextBox 39"/>
              <p:cNvSpPr txBox="1"/>
              <p:nvPr/>
            </p:nvSpPr>
            <p:spPr>
              <a:xfrm>
                <a:off x="4724400" y="4267200"/>
                <a:ext cx="856325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lnSpc>
                    <a:spcPct val="100000"/>
                  </a:lnSpc>
                </a:pPr>
                <a:r>
                  <a:rPr lang="en-US" sz="1600" smtClean="0">
                    <a:solidFill>
                      <a:schemeClr val="tx1"/>
                    </a:solidFill>
                  </a:rPr>
                  <a:t>module</a:t>
                </a:r>
                <a:endParaRPr lang="en-US" sz="1600" dirty="0">
                  <a:solidFill>
                    <a:schemeClr val="tx1"/>
                  </a:solidFill>
                </a:endParaRPr>
              </a:p>
            </p:txBody>
          </p:sp>
        </p:grpSp>
      </p:grpSp>
      <p:cxnSp>
        <p:nvCxnSpPr>
          <p:cNvPr id="42" name="Straight Connector 41"/>
          <p:cNvCxnSpPr/>
          <p:nvPr/>
        </p:nvCxnSpPr>
        <p:spPr bwMode="auto">
          <a:xfrm flipH="1">
            <a:off x="4648200" y="3352800"/>
            <a:ext cx="2057400" cy="762000"/>
          </a:xfrm>
          <a:prstGeom prst="line">
            <a:avLst/>
          </a:prstGeom>
          <a:solidFill>
            <a:srgbClr val="00B8FF"/>
          </a:solidFill>
          <a:ln w="19050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44" name="Straight Connector 43"/>
          <p:cNvCxnSpPr/>
          <p:nvPr/>
        </p:nvCxnSpPr>
        <p:spPr bwMode="auto">
          <a:xfrm>
            <a:off x="8077200" y="3429000"/>
            <a:ext cx="457200" cy="685800"/>
          </a:xfrm>
          <a:prstGeom prst="line">
            <a:avLst/>
          </a:prstGeom>
          <a:solidFill>
            <a:srgbClr val="00B8FF"/>
          </a:solidFill>
          <a:ln w="19050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sp>
        <p:nvSpPr>
          <p:cNvPr id="49" name="TextBox 48"/>
          <p:cNvSpPr txBox="1"/>
          <p:nvPr/>
        </p:nvSpPr>
        <p:spPr>
          <a:xfrm>
            <a:off x="609600" y="2057400"/>
            <a:ext cx="80586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>
                <a:solidFill>
                  <a:srgbClr val="006600"/>
                </a:solidFill>
              </a:rPr>
              <a:t>1) Several supporting libraries, not system-installed, can be in parallel to ns-3</a:t>
            </a:r>
            <a:endParaRPr lang="en-US">
              <a:solidFill>
                <a:srgbClr val="006600"/>
              </a:solidFill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609600" y="4267200"/>
            <a:ext cx="262123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>
                <a:solidFill>
                  <a:srgbClr val="006600"/>
                </a:solidFill>
              </a:rPr>
              <a:t>2) ns-3 modules exist</a:t>
            </a:r>
          </a:p>
          <a:p>
            <a:r>
              <a:rPr lang="en-US" smtClean="0">
                <a:solidFill>
                  <a:srgbClr val="006600"/>
                </a:solidFill>
              </a:rPr>
              <a:t>within the ns-3 directory</a:t>
            </a:r>
            <a:endParaRPr lang="en-US">
              <a:solidFill>
                <a:srgbClr val="006600"/>
              </a:solidFill>
            </a:endParaRPr>
          </a:p>
        </p:txBody>
      </p:sp>
      <p:sp>
        <p:nvSpPr>
          <p:cNvPr id="46" name="Footer Placeholder 3"/>
          <p:cNvSpPr>
            <a:spLocks noGrp="1"/>
          </p:cNvSpPr>
          <p:nvPr>
            <p:ph type="ftr" idx="10"/>
          </p:nvPr>
        </p:nvSpPr>
        <p:spPr>
          <a:xfrm>
            <a:off x="3124200" y="6400800"/>
            <a:ext cx="2863850" cy="460375"/>
          </a:xfrm>
        </p:spPr>
        <p:txBody>
          <a:bodyPr/>
          <a:lstStyle/>
          <a:p>
            <a:pPr>
              <a:defRPr/>
            </a:pPr>
            <a:r>
              <a:rPr lang="en-GB" dirty="0" smtClean="0"/>
              <a:t>NS-3 Introduction</a:t>
            </a:r>
          </a:p>
          <a:p>
            <a:pPr>
              <a:defRPr/>
            </a:pPr>
            <a:r>
              <a:rPr lang="en-GB" dirty="0" smtClean="0"/>
              <a:t>July 2014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18920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533400"/>
            <a:ext cx="4038600" cy="584775"/>
          </a:xfrm>
        </p:spPr>
        <p:txBody>
          <a:bodyPr/>
          <a:lstStyle/>
          <a:p>
            <a:r>
              <a:rPr lang="en-US" dirty="0" smtClean="0"/>
              <a:t>Current models</a:t>
            </a:r>
            <a:endParaRPr lang="en-US" dirty="0"/>
          </a:p>
        </p:txBody>
      </p:sp>
      <p:grpSp>
        <p:nvGrpSpPr>
          <p:cNvPr id="3" name="Group 120"/>
          <p:cNvGrpSpPr/>
          <p:nvPr/>
        </p:nvGrpSpPr>
        <p:grpSpPr>
          <a:xfrm>
            <a:off x="3276600" y="5638800"/>
            <a:ext cx="1219200" cy="609600"/>
            <a:chOff x="3276600" y="5638800"/>
            <a:chExt cx="1219200" cy="609600"/>
          </a:xfrm>
        </p:grpSpPr>
        <p:sp>
          <p:nvSpPr>
            <p:cNvPr id="5" name="Flowchart: Alternate Process 4"/>
            <p:cNvSpPr/>
            <p:nvPr/>
          </p:nvSpPr>
          <p:spPr bwMode="auto">
            <a:xfrm>
              <a:off x="3276600" y="5638800"/>
              <a:ext cx="1219200" cy="609600"/>
            </a:xfrm>
            <a:prstGeom prst="flowChartAlternateProcess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57200" rtl="0" eaLnBrk="1" fontAlgn="base" latinLnBrk="0" hangingPunct="1">
                <a:lnSpc>
                  <a:spcPct val="31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3581400" y="5715000"/>
              <a:ext cx="583814" cy="2633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sz="1600" dirty="0" smtClean="0">
                  <a:solidFill>
                    <a:schemeClr val="tx1"/>
                  </a:solidFill>
                </a:rPr>
                <a:t>core</a:t>
              </a:r>
              <a:endParaRPr lang="en-US" sz="16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4" name="Group 119"/>
          <p:cNvGrpSpPr/>
          <p:nvPr/>
        </p:nvGrpSpPr>
        <p:grpSpPr>
          <a:xfrm>
            <a:off x="3276600" y="4876800"/>
            <a:ext cx="1219200" cy="609600"/>
            <a:chOff x="3276600" y="4876800"/>
            <a:chExt cx="1219200" cy="609600"/>
          </a:xfrm>
        </p:grpSpPr>
        <p:sp>
          <p:nvSpPr>
            <p:cNvPr id="8" name="Flowchart: Alternate Process 7"/>
            <p:cNvSpPr/>
            <p:nvPr/>
          </p:nvSpPr>
          <p:spPr bwMode="auto">
            <a:xfrm>
              <a:off x="3276600" y="4876800"/>
              <a:ext cx="1219200" cy="609600"/>
            </a:xfrm>
            <a:prstGeom prst="flowChartAlternateProcess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57200" rtl="0" eaLnBrk="1" fontAlgn="base" latinLnBrk="0" hangingPunct="1">
                <a:lnSpc>
                  <a:spcPct val="31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3429000" y="4995333"/>
              <a:ext cx="902811" cy="2633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sz="1600" dirty="0" smtClean="0">
                  <a:solidFill>
                    <a:schemeClr val="tx1"/>
                  </a:solidFill>
                </a:rPr>
                <a:t>network</a:t>
              </a:r>
              <a:endParaRPr lang="en-US" sz="16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7" name="Group 121"/>
          <p:cNvGrpSpPr/>
          <p:nvPr/>
        </p:nvGrpSpPr>
        <p:grpSpPr>
          <a:xfrm>
            <a:off x="3306910" y="1981200"/>
            <a:ext cx="1265090" cy="1371600"/>
            <a:chOff x="3306910" y="1981200"/>
            <a:chExt cx="1265090" cy="1371600"/>
          </a:xfrm>
        </p:grpSpPr>
        <p:sp>
          <p:nvSpPr>
            <p:cNvPr id="11" name="Flowchart: Alternate Process 10"/>
            <p:cNvSpPr/>
            <p:nvPr/>
          </p:nvSpPr>
          <p:spPr bwMode="auto">
            <a:xfrm>
              <a:off x="3352800" y="1981200"/>
              <a:ext cx="1219200" cy="609600"/>
            </a:xfrm>
            <a:prstGeom prst="flowChartAlternateProcess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57200" rtl="0" eaLnBrk="1" fontAlgn="base" latinLnBrk="0" hangingPunct="1">
                <a:lnSpc>
                  <a:spcPct val="31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endParaRPr>
            </a:p>
          </p:txBody>
        </p:sp>
        <p:sp>
          <p:nvSpPr>
            <p:cNvPr id="12" name="Flowchart: Alternate Process 11"/>
            <p:cNvSpPr/>
            <p:nvPr/>
          </p:nvSpPr>
          <p:spPr bwMode="auto">
            <a:xfrm>
              <a:off x="3352800" y="2743200"/>
              <a:ext cx="1219200" cy="609600"/>
            </a:xfrm>
            <a:prstGeom prst="flowChartAlternateProcess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57200" rtl="0" eaLnBrk="1" fontAlgn="base" latinLnBrk="0" hangingPunct="1">
                <a:lnSpc>
                  <a:spcPct val="31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3306910" y="2057400"/>
              <a:ext cx="126509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sz="1600" dirty="0" smtClean="0">
                  <a:solidFill>
                    <a:schemeClr val="tx1"/>
                  </a:solidFill>
                </a:rPr>
                <a:t>applications</a:t>
              </a:r>
              <a:endParaRPr lang="en-US" sz="1600" dirty="0">
                <a:solidFill>
                  <a:schemeClr val="tx1"/>
                </a:solidFill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3429000" y="2743200"/>
              <a:ext cx="1007007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sz="1600" dirty="0" smtClean="0">
                  <a:solidFill>
                    <a:schemeClr val="tx1"/>
                  </a:solidFill>
                </a:rPr>
                <a:t>internet</a:t>
              </a:r>
            </a:p>
            <a:p>
              <a:pPr>
                <a:lnSpc>
                  <a:spcPct val="100000"/>
                </a:lnSpc>
              </a:pPr>
              <a:r>
                <a:rPr lang="en-US" sz="1600" dirty="0" smtClean="0">
                  <a:solidFill>
                    <a:schemeClr val="tx1"/>
                  </a:solidFill>
                </a:rPr>
                <a:t>(</a:t>
              </a:r>
              <a:r>
                <a:rPr lang="en-US" sz="1600" dirty="0" err="1" smtClean="0">
                  <a:solidFill>
                    <a:schemeClr val="tx1"/>
                  </a:solidFill>
                </a:rPr>
                <a:t>IPv4</a:t>
              </a:r>
              <a:r>
                <a:rPr lang="en-US" sz="1600" dirty="0" smtClean="0">
                  <a:solidFill>
                    <a:schemeClr val="tx1"/>
                  </a:solidFill>
                </a:rPr>
                <a:t>/</a:t>
              </a:r>
              <a:r>
                <a:rPr lang="en-US" sz="1600" dirty="0" err="1" smtClean="0">
                  <a:solidFill>
                    <a:schemeClr val="tx1"/>
                  </a:solidFill>
                </a:rPr>
                <a:t>v6</a:t>
              </a:r>
              <a:r>
                <a:rPr lang="en-US" sz="1600" dirty="0" smtClean="0">
                  <a:solidFill>
                    <a:schemeClr val="tx1"/>
                  </a:solidFill>
                </a:rPr>
                <a:t>)</a:t>
              </a:r>
              <a:endParaRPr lang="en-US" sz="16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10" name="Group 122"/>
          <p:cNvGrpSpPr/>
          <p:nvPr/>
        </p:nvGrpSpPr>
        <p:grpSpPr>
          <a:xfrm>
            <a:off x="4800600" y="2743200"/>
            <a:ext cx="1266693" cy="3276600"/>
            <a:chOff x="4800600" y="2743200"/>
            <a:chExt cx="1266693" cy="3276600"/>
          </a:xfrm>
        </p:grpSpPr>
        <p:sp>
          <p:nvSpPr>
            <p:cNvPr id="29" name="Flowchart: Alternate Process 28"/>
            <p:cNvSpPr/>
            <p:nvPr/>
          </p:nvSpPr>
          <p:spPr bwMode="auto">
            <a:xfrm>
              <a:off x="4800600" y="5334000"/>
              <a:ext cx="1219200" cy="685800"/>
            </a:xfrm>
            <a:prstGeom prst="flowChartAlternateProcess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57200" rtl="0" eaLnBrk="1" fontAlgn="base" latinLnBrk="0" hangingPunct="1">
                <a:lnSpc>
                  <a:spcPct val="31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endParaRP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4800600" y="5486400"/>
              <a:ext cx="1266693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sz="1600" dirty="0" smtClean="0">
                  <a:solidFill>
                    <a:schemeClr val="tx1"/>
                  </a:solidFill>
                </a:rPr>
                <a:t>propagation</a:t>
              </a:r>
              <a:endParaRPr lang="en-US" sz="1600" dirty="0">
                <a:solidFill>
                  <a:schemeClr val="tx1"/>
                </a:solidFill>
              </a:endParaRPr>
            </a:p>
          </p:txBody>
        </p:sp>
        <p:sp>
          <p:nvSpPr>
            <p:cNvPr id="31" name="Flowchart: Alternate Process 30"/>
            <p:cNvSpPr/>
            <p:nvPr/>
          </p:nvSpPr>
          <p:spPr bwMode="auto">
            <a:xfrm>
              <a:off x="4800600" y="4495800"/>
              <a:ext cx="1219200" cy="685800"/>
            </a:xfrm>
            <a:prstGeom prst="flowChartAlternateProcess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57200" rtl="0" eaLnBrk="1" fontAlgn="base" latinLnBrk="0" hangingPunct="1">
                <a:lnSpc>
                  <a:spcPct val="31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endParaRP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4953000" y="4724400"/>
              <a:ext cx="878767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sz="1600" dirty="0" smtClean="0">
                  <a:solidFill>
                    <a:schemeClr val="tx1"/>
                  </a:solidFill>
                </a:rPr>
                <a:t>mobility</a:t>
              </a:r>
              <a:endParaRPr lang="en-US" sz="1600" dirty="0">
                <a:solidFill>
                  <a:schemeClr val="tx1"/>
                </a:solidFill>
              </a:endParaRPr>
            </a:p>
          </p:txBody>
        </p:sp>
        <p:sp>
          <p:nvSpPr>
            <p:cNvPr id="33" name="Flowchart: Alternate Process 32"/>
            <p:cNvSpPr/>
            <p:nvPr/>
          </p:nvSpPr>
          <p:spPr bwMode="auto">
            <a:xfrm>
              <a:off x="4800600" y="3657600"/>
              <a:ext cx="1219200" cy="685800"/>
            </a:xfrm>
            <a:prstGeom prst="flowChartAlternateProcess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57200" rtl="0" eaLnBrk="1" fontAlgn="base" latinLnBrk="0" hangingPunct="1">
                <a:lnSpc>
                  <a:spcPct val="31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endParaRPr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5105400" y="3810000"/>
              <a:ext cx="514885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sz="1600" dirty="0" err="1" smtClean="0">
                  <a:solidFill>
                    <a:schemeClr val="tx1"/>
                  </a:solidFill>
                </a:rPr>
                <a:t>mpi</a:t>
              </a:r>
              <a:endParaRPr lang="en-US" sz="1600" dirty="0">
                <a:solidFill>
                  <a:schemeClr val="tx1"/>
                </a:solidFill>
              </a:endParaRPr>
            </a:p>
          </p:txBody>
        </p:sp>
        <p:sp>
          <p:nvSpPr>
            <p:cNvPr id="35" name="Flowchart: Alternate Process 34"/>
            <p:cNvSpPr/>
            <p:nvPr/>
          </p:nvSpPr>
          <p:spPr bwMode="auto">
            <a:xfrm>
              <a:off x="4800600" y="2743200"/>
              <a:ext cx="1219200" cy="685800"/>
            </a:xfrm>
            <a:prstGeom prst="flowChartAlternateProcess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57200" rtl="0" eaLnBrk="1" fontAlgn="base" latinLnBrk="0" hangingPunct="1">
                <a:lnSpc>
                  <a:spcPct val="31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endParaRPr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4953000" y="2895600"/>
              <a:ext cx="10668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sz="1600" dirty="0" smtClean="0">
                  <a:solidFill>
                    <a:schemeClr val="tx1"/>
                  </a:solidFill>
                </a:rPr>
                <a:t>energy</a:t>
              </a:r>
              <a:endParaRPr lang="en-US" sz="1600" dirty="0">
                <a:solidFill>
                  <a:schemeClr val="tx1"/>
                </a:solidFill>
              </a:endParaRPr>
            </a:p>
          </p:txBody>
        </p:sp>
      </p:grpSp>
      <p:sp>
        <p:nvSpPr>
          <p:cNvPr id="80" name="Slide Number Placeholder 4"/>
          <p:cNvSpPr txBox="1">
            <a:spLocks/>
          </p:cNvSpPr>
          <p:nvPr/>
        </p:nvSpPr>
        <p:spPr bwMode="auto">
          <a:xfrm>
            <a:off x="6965950" y="6397625"/>
            <a:ext cx="2101850" cy="4603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fld id="{FFC6B60B-2CC9-4460-A963-BD67CE206717}" type="slidenum">
              <a:rPr kumimoji="0" lang="en-GB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/>
              </a:pPr>
              <a:t>8</a:t>
            </a:fld>
            <a:endParaRPr kumimoji="0" lang="en-GB" sz="1400" b="0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grpSp>
        <p:nvGrpSpPr>
          <p:cNvPr id="28" name="Group 82"/>
          <p:cNvGrpSpPr/>
          <p:nvPr/>
        </p:nvGrpSpPr>
        <p:grpSpPr>
          <a:xfrm>
            <a:off x="6248400" y="1219200"/>
            <a:ext cx="1219462" cy="5105400"/>
            <a:chOff x="6248400" y="1219200"/>
            <a:chExt cx="1219462" cy="5105400"/>
          </a:xfrm>
        </p:grpSpPr>
        <p:sp>
          <p:nvSpPr>
            <p:cNvPr id="16" name="Flowchart: Alternate Process 15"/>
            <p:cNvSpPr/>
            <p:nvPr/>
          </p:nvSpPr>
          <p:spPr bwMode="auto">
            <a:xfrm>
              <a:off x="6248400" y="1905000"/>
              <a:ext cx="1219200" cy="609600"/>
            </a:xfrm>
            <a:prstGeom prst="flowChartAlternateProcess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57200" rtl="0" eaLnBrk="1" fontAlgn="base" latinLnBrk="0" hangingPunct="1">
                <a:lnSpc>
                  <a:spcPct val="31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endParaRPr>
            </a:p>
          </p:txBody>
        </p:sp>
        <p:sp>
          <p:nvSpPr>
            <p:cNvPr id="17" name="Flowchart: Alternate Process 16"/>
            <p:cNvSpPr/>
            <p:nvPr/>
          </p:nvSpPr>
          <p:spPr bwMode="auto">
            <a:xfrm>
              <a:off x="6248400" y="2667000"/>
              <a:ext cx="1219200" cy="609600"/>
            </a:xfrm>
            <a:prstGeom prst="flowChartAlternateProcess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57200" rtl="0" eaLnBrk="1" fontAlgn="base" latinLnBrk="0" hangingPunct="1">
                <a:lnSpc>
                  <a:spcPct val="31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endParaRPr>
            </a:p>
          </p:txBody>
        </p:sp>
        <p:sp>
          <p:nvSpPr>
            <p:cNvPr id="18" name="Flowchart: Alternate Process 17"/>
            <p:cNvSpPr/>
            <p:nvPr/>
          </p:nvSpPr>
          <p:spPr bwMode="auto">
            <a:xfrm>
              <a:off x="6248400" y="3429000"/>
              <a:ext cx="1219200" cy="609600"/>
            </a:xfrm>
            <a:prstGeom prst="flowChartAlternateProcess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57200" rtl="0" eaLnBrk="1" fontAlgn="base" latinLnBrk="0" hangingPunct="1">
                <a:lnSpc>
                  <a:spcPct val="31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endParaRPr>
            </a:p>
          </p:txBody>
        </p:sp>
        <p:sp>
          <p:nvSpPr>
            <p:cNvPr id="19" name="Flowchart: Alternate Process 18"/>
            <p:cNvSpPr/>
            <p:nvPr/>
          </p:nvSpPr>
          <p:spPr bwMode="auto">
            <a:xfrm>
              <a:off x="6248400" y="4191000"/>
              <a:ext cx="1219200" cy="609600"/>
            </a:xfrm>
            <a:prstGeom prst="flowChartAlternateProcess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57200" rtl="0" eaLnBrk="1" fontAlgn="base" latinLnBrk="0" hangingPunct="1">
                <a:lnSpc>
                  <a:spcPct val="31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endParaRPr>
            </a:p>
          </p:txBody>
        </p:sp>
        <p:sp>
          <p:nvSpPr>
            <p:cNvPr id="20" name="Flowchart: Alternate Process 19"/>
            <p:cNvSpPr/>
            <p:nvPr/>
          </p:nvSpPr>
          <p:spPr bwMode="auto">
            <a:xfrm>
              <a:off x="6248400" y="4953000"/>
              <a:ext cx="1219200" cy="609600"/>
            </a:xfrm>
            <a:prstGeom prst="flowChartAlternateProcess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57200" rtl="0" eaLnBrk="1" fontAlgn="base" latinLnBrk="0" hangingPunct="1">
                <a:lnSpc>
                  <a:spcPct val="31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6324600" y="4953000"/>
              <a:ext cx="1143262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sz="1600" dirty="0" smtClean="0">
                  <a:solidFill>
                    <a:schemeClr val="tx1"/>
                  </a:solidFill>
                </a:rPr>
                <a:t>nix-vector-</a:t>
              </a:r>
            </a:p>
            <a:p>
              <a:pPr>
                <a:lnSpc>
                  <a:spcPct val="100000"/>
                </a:lnSpc>
              </a:pPr>
              <a:r>
                <a:rPr lang="en-US" sz="1600" dirty="0" smtClean="0">
                  <a:solidFill>
                    <a:schemeClr val="tx1"/>
                  </a:solidFill>
                </a:rPr>
                <a:t>routing</a:t>
              </a:r>
              <a:endParaRPr lang="en-US" sz="1600" dirty="0">
                <a:solidFill>
                  <a:schemeClr val="tx1"/>
                </a:solidFill>
              </a:endParaRP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6400800" y="2057400"/>
              <a:ext cx="628698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sz="1600" dirty="0" err="1" smtClean="0">
                  <a:solidFill>
                    <a:schemeClr val="tx1"/>
                  </a:solidFill>
                </a:rPr>
                <a:t>aodv</a:t>
              </a:r>
              <a:endParaRPr lang="en-US" sz="1600" dirty="0">
                <a:solidFill>
                  <a:schemeClr val="tx1"/>
                </a:solidFill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6400800" y="2743200"/>
              <a:ext cx="617477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sz="1600" dirty="0" err="1" smtClean="0">
                  <a:solidFill>
                    <a:schemeClr val="tx1"/>
                  </a:solidFill>
                </a:rPr>
                <a:t>dsdv</a:t>
              </a:r>
              <a:endParaRPr lang="en-US" sz="1600" dirty="0">
                <a:solidFill>
                  <a:schemeClr val="tx1"/>
                </a:solidFill>
              </a:endParaRP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6477000" y="3581400"/>
              <a:ext cx="514885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sz="1600" dirty="0" err="1" smtClean="0">
                  <a:solidFill>
                    <a:schemeClr val="tx1"/>
                  </a:solidFill>
                </a:rPr>
                <a:t>olsr</a:t>
              </a:r>
              <a:endParaRPr lang="en-US" sz="1600" dirty="0">
                <a:solidFill>
                  <a:schemeClr val="tx1"/>
                </a:solidFill>
              </a:endParaRP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6477000" y="4343400"/>
              <a:ext cx="582211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sz="1600" dirty="0" smtClean="0">
                  <a:solidFill>
                    <a:schemeClr val="tx1"/>
                  </a:solidFill>
                </a:rPr>
                <a:t>click</a:t>
              </a:r>
              <a:endParaRPr lang="en-US" sz="1600" dirty="0">
                <a:solidFill>
                  <a:schemeClr val="tx1"/>
                </a:solidFill>
              </a:endParaRPr>
            </a:p>
          </p:txBody>
        </p:sp>
        <p:sp>
          <p:nvSpPr>
            <p:cNvPr id="26" name="Right Brace 25"/>
            <p:cNvSpPr/>
            <p:nvPr/>
          </p:nvSpPr>
          <p:spPr bwMode="auto">
            <a:xfrm rot="16200000">
              <a:off x="6743700" y="1181100"/>
              <a:ext cx="228600" cy="1066800"/>
            </a:xfrm>
            <a:prstGeom prst="rightBrac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57200" rtl="0" eaLnBrk="1" fontAlgn="base" latinLnBrk="0" hangingPunct="1">
                <a:lnSpc>
                  <a:spcPct val="31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endParaRP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6400800" y="1219200"/>
              <a:ext cx="1016625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sz="1600" dirty="0" smtClean="0">
                  <a:solidFill>
                    <a:schemeClr val="tx1"/>
                  </a:solidFill>
                </a:rPr>
                <a:t>protocols</a:t>
              </a:r>
              <a:endParaRPr lang="en-US" sz="1600" dirty="0">
                <a:solidFill>
                  <a:schemeClr val="tx1"/>
                </a:solidFill>
              </a:endParaRPr>
            </a:p>
          </p:txBody>
        </p:sp>
        <p:sp>
          <p:nvSpPr>
            <p:cNvPr id="82" name="Flowchart: Alternate Process 81"/>
            <p:cNvSpPr/>
            <p:nvPr/>
          </p:nvSpPr>
          <p:spPr bwMode="auto">
            <a:xfrm>
              <a:off x="6248400" y="5715000"/>
              <a:ext cx="1219200" cy="609600"/>
            </a:xfrm>
            <a:prstGeom prst="flowChartAlternateProcess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ct val="100000"/>
                </a:lnSpc>
              </a:pPr>
              <a:r>
                <a:rPr lang="en-US" sz="1600" dirty="0" err="1" smtClean="0">
                  <a:solidFill>
                    <a:schemeClr val="tx1"/>
                  </a:solidFill>
                </a:rPr>
                <a:t>openflow</a:t>
              </a:r>
              <a:endParaRPr lang="en-US" sz="16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37" name="Group 85"/>
          <p:cNvGrpSpPr/>
          <p:nvPr/>
        </p:nvGrpSpPr>
        <p:grpSpPr>
          <a:xfrm>
            <a:off x="7620000" y="533400"/>
            <a:ext cx="1301959" cy="5791200"/>
            <a:chOff x="7620000" y="533400"/>
            <a:chExt cx="1301959" cy="5791200"/>
          </a:xfrm>
        </p:grpSpPr>
        <p:sp>
          <p:nvSpPr>
            <p:cNvPr id="65" name="Flowchart: Alternate Process 64"/>
            <p:cNvSpPr/>
            <p:nvPr/>
          </p:nvSpPr>
          <p:spPr bwMode="auto">
            <a:xfrm>
              <a:off x="7696200" y="1905000"/>
              <a:ext cx="1219200" cy="609600"/>
            </a:xfrm>
            <a:prstGeom prst="flowChartAlternateProcess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57200" rtl="0" eaLnBrk="1" fontAlgn="base" latinLnBrk="0" hangingPunct="1">
                <a:lnSpc>
                  <a:spcPct val="31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endParaRPr>
            </a:p>
          </p:txBody>
        </p:sp>
        <p:sp>
          <p:nvSpPr>
            <p:cNvPr id="66" name="Flowchart: Alternate Process 65"/>
            <p:cNvSpPr/>
            <p:nvPr/>
          </p:nvSpPr>
          <p:spPr bwMode="auto">
            <a:xfrm>
              <a:off x="7696200" y="2667000"/>
              <a:ext cx="1219200" cy="609600"/>
            </a:xfrm>
            <a:prstGeom prst="flowChartAlternateProcess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57200" rtl="0" eaLnBrk="1" fontAlgn="base" latinLnBrk="0" hangingPunct="1">
                <a:lnSpc>
                  <a:spcPct val="31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endParaRPr>
            </a:p>
          </p:txBody>
        </p:sp>
        <p:sp>
          <p:nvSpPr>
            <p:cNvPr id="67" name="Flowchart: Alternate Process 66"/>
            <p:cNvSpPr/>
            <p:nvPr/>
          </p:nvSpPr>
          <p:spPr bwMode="auto">
            <a:xfrm>
              <a:off x="7696200" y="3429000"/>
              <a:ext cx="1219200" cy="609600"/>
            </a:xfrm>
            <a:prstGeom prst="flowChartAlternateProcess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57200" rtl="0" eaLnBrk="1" fontAlgn="base" latinLnBrk="0" hangingPunct="1">
                <a:lnSpc>
                  <a:spcPct val="31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endParaRPr>
            </a:p>
          </p:txBody>
        </p:sp>
        <p:sp>
          <p:nvSpPr>
            <p:cNvPr id="68" name="Flowchart: Alternate Process 67"/>
            <p:cNvSpPr/>
            <p:nvPr/>
          </p:nvSpPr>
          <p:spPr bwMode="auto">
            <a:xfrm>
              <a:off x="7696200" y="4191000"/>
              <a:ext cx="1219200" cy="609600"/>
            </a:xfrm>
            <a:prstGeom prst="flowChartAlternateProcess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57200" rtl="0" eaLnBrk="1" fontAlgn="base" latinLnBrk="0" hangingPunct="1">
                <a:lnSpc>
                  <a:spcPct val="31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endParaRPr>
            </a:p>
          </p:txBody>
        </p:sp>
        <p:sp>
          <p:nvSpPr>
            <p:cNvPr id="69" name="Flowchart: Alternate Process 68"/>
            <p:cNvSpPr/>
            <p:nvPr/>
          </p:nvSpPr>
          <p:spPr bwMode="auto">
            <a:xfrm>
              <a:off x="7696200" y="4953000"/>
              <a:ext cx="1219200" cy="609600"/>
            </a:xfrm>
            <a:prstGeom prst="flowChartAlternateProcess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57200" rtl="0" eaLnBrk="1" fontAlgn="base" latinLnBrk="0" hangingPunct="1">
                <a:lnSpc>
                  <a:spcPct val="31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endParaRPr>
            </a:p>
          </p:txBody>
        </p:sp>
        <p:sp>
          <p:nvSpPr>
            <p:cNvPr id="70" name="Flowchart: Alternate Process 69"/>
            <p:cNvSpPr/>
            <p:nvPr/>
          </p:nvSpPr>
          <p:spPr bwMode="auto">
            <a:xfrm>
              <a:off x="7696200" y="5715000"/>
              <a:ext cx="1219200" cy="609600"/>
            </a:xfrm>
            <a:prstGeom prst="flowChartAlternateProcess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57200" rtl="0" eaLnBrk="1" fontAlgn="base" latinLnBrk="0" hangingPunct="1">
                <a:lnSpc>
                  <a:spcPct val="31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endParaRPr>
            </a:p>
          </p:txBody>
        </p:sp>
        <p:sp>
          <p:nvSpPr>
            <p:cNvPr id="71" name="TextBox 70"/>
            <p:cNvSpPr txBox="1"/>
            <p:nvPr/>
          </p:nvSpPr>
          <p:spPr>
            <a:xfrm>
              <a:off x="7620000" y="2743200"/>
              <a:ext cx="1301959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sz="1600" dirty="0" smtClean="0">
                  <a:solidFill>
                    <a:schemeClr val="tx1"/>
                  </a:solidFill>
                </a:rPr>
                <a:t>flow-monitor</a:t>
              </a:r>
              <a:endParaRPr lang="en-US" sz="1600" dirty="0">
                <a:solidFill>
                  <a:schemeClr val="tx1"/>
                </a:solidFill>
              </a:endParaRPr>
            </a:p>
          </p:txBody>
        </p:sp>
        <p:sp>
          <p:nvSpPr>
            <p:cNvPr id="72" name="TextBox 71"/>
            <p:cNvSpPr txBox="1"/>
            <p:nvPr/>
          </p:nvSpPr>
          <p:spPr>
            <a:xfrm>
              <a:off x="7772400" y="5867400"/>
              <a:ext cx="787395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sz="1600" smtClean="0">
                  <a:solidFill>
                    <a:schemeClr val="tx1"/>
                  </a:solidFill>
                </a:rPr>
                <a:t>BRITE</a:t>
              </a:r>
              <a:endParaRPr lang="en-US" sz="1600" dirty="0">
                <a:solidFill>
                  <a:schemeClr val="tx1"/>
                </a:solidFill>
              </a:endParaRPr>
            </a:p>
          </p:txBody>
        </p:sp>
        <p:sp>
          <p:nvSpPr>
            <p:cNvPr id="73" name="TextBox 72"/>
            <p:cNvSpPr txBox="1"/>
            <p:nvPr/>
          </p:nvSpPr>
          <p:spPr>
            <a:xfrm>
              <a:off x="7772400" y="4953000"/>
              <a:ext cx="1027845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sz="1600" dirty="0" smtClean="0">
                  <a:solidFill>
                    <a:schemeClr val="tx1"/>
                  </a:solidFill>
                </a:rPr>
                <a:t>topology-</a:t>
              </a:r>
            </a:p>
            <a:p>
              <a:pPr>
                <a:lnSpc>
                  <a:spcPct val="100000"/>
                </a:lnSpc>
              </a:pPr>
              <a:r>
                <a:rPr lang="en-US" sz="1600" dirty="0" smtClean="0">
                  <a:solidFill>
                    <a:schemeClr val="tx1"/>
                  </a:solidFill>
                </a:rPr>
                <a:t>read</a:t>
              </a:r>
              <a:endParaRPr lang="en-US" sz="1600" dirty="0">
                <a:solidFill>
                  <a:schemeClr val="tx1"/>
                </a:solidFill>
              </a:endParaRPr>
            </a:p>
          </p:txBody>
        </p:sp>
        <p:sp>
          <p:nvSpPr>
            <p:cNvPr id="74" name="Right Brace 73"/>
            <p:cNvSpPr/>
            <p:nvPr/>
          </p:nvSpPr>
          <p:spPr bwMode="auto">
            <a:xfrm rot="16200000">
              <a:off x="8191500" y="495300"/>
              <a:ext cx="228600" cy="1066800"/>
            </a:xfrm>
            <a:prstGeom prst="rightBrac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57200" rtl="0" eaLnBrk="1" fontAlgn="base" latinLnBrk="0" hangingPunct="1">
                <a:lnSpc>
                  <a:spcPct val="31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endParaRPr>
            </a:p>
          </p:txBody>
        </p:sp>
        <p:sp>
          <p:nvSpPr>
            <p:cNvPr id="75" name="TextBox 74"/>
            <p:cNvSpPr txBox="1"/>
            <p:nvPr/>
          </p:nvSpPr>
          <p:spPr>
            <a:xfrm>
              <a:off x="7848600" y="533400"/>
              <a:ext cx="809837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sz="1600" dirty="0" smtClean="0">
                  <a:solidFill>
                    <a:schemeClr val="tx1"/>
                  </a:solidFill>
                </a:rPr>
                <a:t>utilities</a:t>
              </a:r>
              <a:endParaRPr lang="en-US" sz="1600" dirty="0">
                <a:solidFill>
                  <a:schemeClr val="tx1"/>
                </a:solidFill>
              </a:endParaRPr>
            </a:p>
          </p:txBody>
        </p:sp>
        <p:sp>
          <p:nvSpPr>
            <p:cNvPr id="76" name="TextBox 75"/>
            <p:cNvSpPr txBox="1"/>
            <p:nvPr/>
          </p:nvSpPr>
          <p:spPr>
            <a:xfrm>
              <a:off x="7772400" y="4343400"/>
              <a:ext cx="61908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sz="1600" dirty="0" smtClean="0">
                  <a:solidFill>
                    <a:schemeClr val="tx1"/>
                  </a:solidFill>
                </a:rPr>
                <a:t>stats</a:t>
              </a:r>
              <a:endParaRPr lang="en-US" sz="1600" dirty="0">
                <a:solidFill>
                  <a:schemeClr val="tx1"/>
                </a:solidFill>
              </a:endParaRPr>
            </a:p>
          </p:txBody>
        </p:sp>
        <p:sp>
          <p:nvSpPr>
            <p:cNvPr id="77" name="TextBox 76"/>
            <p:cNvSpPr txBox="1"/>
            <p:nvPr/>
          </p:nvSpPr>
          <p:spPr>
            <a:xfrm>
              <a:off x="7772400" y="1905000"/>
              <a:ext cx="800219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sz="1600" dirty="0" err="1" smtClean="0">
                  <a:solidFill>
                    <a:schemeClr val="tx1"/>
                  </a:solidFill>
                </a:rPr>
                <a:t>config</a:t>
              </a:r>
              <a:r>
                <a:rPr lang="en-US" sz="1600" dirty="0" smtClean="0">
                  <a:solidFill>
                    <a:schemeClr val="tx1"/>
                  </a:solidFill>
                </a:rPr>
                <a:t>-</a:t>
              </a:r>
            </a:p>
            <a:p>
              <a:pPr>
                <a:lnSpc>
                  <a:spcPct val="100000"/>
                </a:lnSpc>
              </a:pPr>
              <a:r>
                <a:rPr lang="en-US" sz="1600" dirty="0" smtClean="0">
                  <a:solidFill>
                    <a:schemeClr val="tx1"/>
                  </a:solidFill>
                </a:rPr>
                <a:t>store</a:t>
              </a:r>
              <a:endParaRPr lang="en-US" sz="1600" dirty="0">
                <a:solidFill>
                  <a:schemeClr val="tx1"/>
                </a:solidFill>
              </a:endParaRPr>
            </a:p>
          </p:txBody>
        </p:sp>
        <p:sp>
          <p:nvSpPr>
            <p:cNvPr id="78" name="TextBox 77"/>
            <p:cNvSpPr txBox="1"/>
            <p:nvPr/>
          </p:nvSpPr>
          <p:spPr>
            <a:xfrm>
              <a:off x="7772400" y="3505200"/>
              <a:ext cx="914033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sz="1600" dirty="0" err="1" smtClean="0">
                  <a:solidFill>
                    <a:schemeClr val="tx1"/>
                  </a:solidFill>
                </a:rPr>
                <a:t>netanim</a:t>
              </a:r>
              <a:endParaRPr lang="en-US" sz="1600" dirty="0">
                <a:solidFill>
                  <a:schemeClr val="tx1"/>
                </a:solidFill>
              </a:endParaRPr>
            </a:p>
          </p:txBody>
        </p:sp>
        <p:sp>
          <p:nvSpPr>
            <p:cNvPr id="81" name="Flowchart: Alternate Process 80"/>
            <p:cNvSpPr/>
            <p:nvPr/>
          </p:nvSpPr>
          <p:spPr bwMode="auto">
            <a:xfrm>
              <a:off x="7696200" y="1143000"/>
              <a:ext cx="1219200" cy="609600"/>
            </a:xfrm>
            <a:prstGeom prst="flowChartAlternateProcess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57200" rtl="0" eaLnBrk="1" fontAlgn="base" latinLnBrk="0" hangingPunct="1">
                <a:lnSpc>
                  <a:spcPct val="31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endParaRPr>
            </a:p>
          </p:txBody>
        </p:sp>
        <p:sp>
          <p:nvSpPr>
            <p:cNvPr id="85" name="TextBox 84"/>
            <p:cNvSpPr txBox="1"/>
            <p:nvPr/>
          </p:nvSpPr>
          <p:spPr>
            <a:xfrm>
              <a:off x="7772400" y="1219200"/>
              <a:ext cx="1037463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sz="1600" smtClean="0">
                  <a:solidFill>
                    <a:schemeClr val="tx1"/>
                  </a:solidFill>
                </a:rPr>
                <a:t>visualizer</a:t>
              </a:r>
              <a:endParaRPr lang="en-US" sz="16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64" name="Group 63"/>
          <p:cNvGrpSpPr/>
          <p:nvPr/>
        </p:nvGrpSpPr>
        <p:grpSpPr>
          <a:xfrm>
            <a:off x="228600" y="1219200"/>
            <a:ext cx="2667000" cy="5516979"/>
            <a:chOff x="228600" y="1219200"/>
            <a:chExt cx="2667000" cy="5516979"/>
          </a:xfrm>
        </p:grpSpPr>
        <p:sp>
          <p:nvSpPr>
            <p:cNvPr id="38" name="Flowchart: Alternate Process 37"/>
            <p:cNvSpPr/>
            <p:nvPr/>
          </p:nvSpPr>
          <p:spPr bwMode="auto">
            <a:xfrm>
              <a:off x="228600" y="1828800"/>
              <a:ext cx="1219200" cy="609600"/>
            </a:xfrm>
            <a:prstGeom prst="flowChartAlternateProcess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57200" rtl="0" eaLnBrk="1" fontAlgn="base" latinLnBrk="0" hangingPunct="1">
                <a:lnSpc>
                  <a:spcPct val="31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endParaRPr>
            </a:p>
          </p:txBody>
        </p:sp>
        <p:sp>
          <p:nvSpPr>
            <p:cNvPr id="39" name="Flowchart: Alternate Process 38"/>
            <p:cNvSpPr/>
            <p:nvPr/>
          </p:nvSpPr>
          <p:spPr bwMode="auto">
            <a:xfrm>
              <a:off x="228600" y="2590800"/>
              <a:ext cx="1219200" cy="609600"/>
            </a:xfrm>
            <a:prstGeom prst="flowChartAlternateProcess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57200" rtl="0" eaLnBrk="1" fontAlgn="base" latinLnBrk="0" hangingPunct="1">
                <a:lnSpc>
                  <a:spcPct val="31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endParaRPr>
            </a:p>
          </p:txBody>
        </p:sp>
        <p:sp>
          <p:nvSpPr>
            <p:cNvPr id="40" name="Flowchart: Alternate Process 39"/>
            <p:cNvSpPr/>
            <p:nvPr/>
          </p:nvSpPr>
          <p:spPr bwMode="auto">
            <a:xfrm>
              <a:off x="228600" y="3352800"/>
              <a:ext cx="1219200" cy="609600"/>
            </a:xfrm>
            <a:prstGeom prst="flowChartAlternateProcess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57200" rtl="0" eaLnBrk="1" fontAlgn="base" latinLnBrk="0" hangingPunct="1">
                <a:lnSpc>
                  <a:spcPct val="31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endParaRPr>
            </a:p>
          </p:txBody>
        </p:sp>
        <p:sp>
          <p:nvSpPr>
            <p:cNvPr id="41" name="Flowchart: Alternate Process 40"/>
            <p:cNvSpPr/>
            <p:nvPr/>
          </p:nvSpPr>
          <p:spPr bwMode="auto">
            <a:xfrm>
              <a:off x="228600" y="4114800"/>
              <a:ext cx="1219200" cy="609600"/>
            </a:xfrm>
            <a:prstGeom prst="flowChartAlternateProcess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57200" rtl="0" eaLnBrk="1" fontAlgn="base" latinLnBrk="0" hangingPunct="1">
                <a:lnSpc>
                  <a:spcPct val="31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endParaRPr>
            </a:p>
          </p:txBody>
        </p:sp>
        <p:sp>
          <p:nvSpPr>
            <p:cNvPr id="42" name="Flowchart: Alternate Process 41"/>
            <p:cNvSpPr/>
            <p:nvPr/>
          </p:nvSpPr>
          <p:spPr bwMode="auto">
            <a:xfrm>
              <a:off x="228600" y="4876800"/>
              <a:ext cx="1219200" cy="609600"/>
            </a:xfrm>
            <a:prstGeom prst="flowChartAlternateProcess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57200" rtl="0" eaLnBrk="1" fontAlgn="base" latinLnBrk="0" hangingPunct="1">
                <a:lnSpc>
                  <a:spcPct val="31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endParaRPr>
            </a:p>
          </p:txBody>
        </p:sp>
        <p:sp>
          <p:nvSpPr>
            <p:cNvPr id="43" name="Flowchart: Alternate Process 42"/>
            <p:cNvSpPr/>
            <p:nvPr/>
          </p:nvSpPr>
          <p:spPr bwMode="auto">
            <a:xfrm>
              <a:off x="1676400" y="2590800"/>
              <a:ext cx="1219200" cy="609600"/>
            </a:xfrm>
            <a:prstGeom prst="flowChartAlternateProcess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57200" rtl="0" eaLnBrk="1" fontAlgn="base" latinLnBrk="0" hangingPunct="1">
                <a:lnSpc>
                  <a:spcPct val="31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endParaRPr>
            </a:p>
          </p:txBody>
        </p:sp>
        <p:sp>
          <p:nvSpPr>
            <p:cNvPr id="44" name="Flowchart: Alternate Process 43"/>
            <p:cNvSpPr/>
            <p:nvPr/>
          </p:nvSpPr>
          <p:spPr bwMode="auto">
            <a:xfrm>
              <a:off x="1676400" y="3352800"/>
              <a:ext cx="1219200" cy="609600"/>
            </a:xfrm>
            <a:prstGeom prst="flowChartAlternateProcess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57200" rtl="0" eaLnBrk="1" fontAlgn="base" latinLnBrk="0" hangingPunct="1">
                <a:lnSpc>
                  <a:spcPct val="31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endParaRPr>
            </a:p>
          </p:txBody>
        </p:sp>
        <p:sp>
          <p:nvSpPr>
            <p:cNvPr id="45" name="Flowchart: Alternate Process 44"/>
            <p:cNvSpPr/>
            <p:nvPr/>
          </p:nvSpPr>
          <p:spPr bwMode="auto">
            <a:xfrm>
              <a:off x="1676400" y="4114800"/>
              <a:ext cx="1219200" cy="609600"/>
            </a:xfrm>
            <a:prstGeom prst="flowChartAlternateProcess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57200" rtl="0" eaLnBrk="1" fontAlgn="base" latinLnBrk="0" hangingPunct="1">
                <a:lnSpc>
                  <a:spcPct val="31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endParaRPr>
            </a:p>
          </p:txBody>
        </p:sp>
        <p:sp>
          <p:nvSpPr>
            <p:cNvPr id="46" name="Flowchart: Alternate Process 45"/>
            <p:cNvSpPr/>
            <p:nvPr/>
          </p:nvSpPr>
          <p:spPr bwMode="auto">
            <a:xfrm>
              <a:off x="1676400" y="4876800"/>
              <a:ext cx="1219200" cy="609600"/>
            </a:xfrm>
            <a:prstGeom prst="flowChartAlternateProcess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57200" rtl="0" eaLnBrk="1" fontAlgn="base" latinLnBrk="0" hangingPunct="1">
                <a:lnSpc>
                  <a:spcPct val="31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endParaRPr>
            </a:p>
          </p:txBody>
        </p:sp>
        <p:sp>
          <p:nvSpPr>
            <p:cNvPr id="47" name="Flowchart: Alternate Process 46"/>
            <p:cNvSpPr/>
            <p:nvPr/>
          </p:nvSpPr>
          <p:spPr bwMode="auto">
            <a:xfrm>
              <a:off x="1676400" y="5638800"/>
              <a:ext cx="1219200" cy="609600"/>
            </a:xfrm>
            <a:prstGeom prst="flowChartAlternateProcess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57200" rtl="0" eaLnBrk="1" fontAlgn="base" latinLnBrk="0" hangingPunct="1">
                <a:lnSpc>
                  <a:spcPct val="31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endParaRPr>
            </a:p>
          </p:txBody>
        </p:sp>
        <p:sp>
          <p:nvSpPr>
            <p:cNvPr id="48" name="Flowchart: Alternate Process 47"/>
            <p:cNvSpPr/>
            <p:nvPr/>
          </p:nvSpPr>
          <p:spPr bwMode="auto">
            <a:xfrm>
              <a:off x="1676400" y="6400800"/>
              <a:ext cx="1219200" cy="335379"/>
            </a:xfrm>
            <a:prstGeom prst="flowChartAlternateProcess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57200" rtl="0" eaLnBrk="1" fontAlgn="base" latinLnBrk="0" hangingPunct="1">
                <a:lnSpc>
                  <a:spcPct val="31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endParaRPr>
            </a:p>
          </p:txBody>
        </p:sp>
        <p:sp>
          <p:nvSpPr>
            <p:cNvPr id="49" name="TextBox 48"/>
            <p:cNvSpPr txBox="1"/>
            <p:nvPr/>
          </p:nvSpPr>
          <p:spPr>
            <a:xfrm>
              <a:off x="457200" y="1981200"/>
              <a:ext cx="75373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sz="1600" dirty="0" smtClean="0">
                  <a:solidFill>
                    <a:schemeClr val="tx1"/>
                  </a:solidFill>
                </a:rPr>
                <a:t>bridge</a:t>
              </a:r>
              <a:endParaRPr lang="en-US" sz="1600" dirty="0">
                <a:solidFill>
                  <a:schemeClr val="tx1"/>
                </a:solidFill>
              </a:endParaRPr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457200" y="2667000"/>
              <a:ext cx="675185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sz="1600" dirty="0" err="1" smtClean="0">
                  <a:solidFill>
                    <a:schemeClr val="tx1"/>
                  </a:solidFill>
                </a:rPr>
                <a:t>csma</a:t>
              </a:r>
              <a:endParaRPr lang="en-US" sz="1600" dirty="0">
                <a:solidFill>
                  <a:schemeClr val="tx1"/>
                </a:solidFill>
              </a:endParaRPr>
            </a:p>
          </p:txBody>
        </p:sp>
        <p:sp>
          <p:nvSpPr>
            <p:cNvPr id="51" name="TextBox 50"/>
            <p:cNvSpPr txBox="1"/>
            <p:nvPr/>
          </p:nvSpPr>
          <p:spPr>
            <a:xfrm>
              <a:off x="457200" y="3429000"/>
              <a:ext cx="583814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sz="1600" dirty="0" smtClean="0">
                  <a:solidFill>
                    <a:schemeClr val="tx1"/>
                  </a:solidFill>
                </a:rPr>
                <a:t>emu</a:t>
              </a:r>
              <a:endParaRPr lang="en-US" sz="1600" dirty="0">
                <a:solidFill>
                  <a:schemeClr val="tx1"/>
                </a:solidFill>
              </a:endParaRPr>
            </a:p>
          </p:txBody>
        </p:sp>
        <p:sp>
          <p:nvSpPr>
            <p:cNvPr id="52" name="TextBox 51"/>
            <p:cNvSpPr txBox="1"/>
            <p:nvPr/>
          </p:nvSpPr>
          <p:spPr>
            <a:xfrm>
              <a:off x="304800" y="4114800"/>
              <a:ext cx="938077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sz="1600" dirty="0" smtClean="0">
                  <a:solidFill>
                    <a:schemeClr val="tx1"/>
                  </a:solidFill>
                </a:rPr>
                <a:t>point-to-</a:t>
              </a:r>
            </a:p>
            <a:p>
              <a:pPr>
                <a:lnSpc>
                  <a:spcPct val="100000"/>
                </a:lnSpc>
              </a:pPr>
              <a:r>
                <a:rPr lang="en-US" sz="1600" dirty="0" smtClean="0">
                  <a:solidFill>
                    <a:schemeClr val="tx1"/>
                  </a:solidFill>
                </a:rPr>
                <a:t>point</a:t>
              </a:r>
              <a:endParaRPr lang="en-US" sz="1600" dirty="0">
                <a:solidFill>
                  <a:schemeClr val="tx1"/>
                </a:solidFill>
              </a:endParaRPr>
            </a:p>
          </p:txBody>
        </p:sp>
        <p:sp>
          <p:nvSpPr>
            <p:cNvPr id="53" name="TextBox 52"/>
            <p:cNvSpPr txBox="1"/>
            <p:nvPr/>
          </p:nvSpPr>
          <p:spPr>
            <a:xfrm>
              <a:off x="1752600" y="2743200"/>
              <a:ext cx="1029449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sz="1600" dirty="0" smtClean="0">
                  <a:solidFill>
                    <a:schemeClr val="tx1"/>
                  </a:solidFill>
                </a:rPr>
                <a:t>spectrum</a:t>
              </a:r>
              <a:endParaRPr lang="en-US" sz="1600" dirty="0">
                <a:solidFill>
                  <a:schemeClr val="tx1"/>
                </a:solidFill>
              </a:endParaRPr>
            </a:p>
          </p:txBody>
        </p:sp>
        <p:sp>
          <p:nvSpPr>
            <p:cNvPr id="54" name="TextBox 53"/>
            <p:cNvSpPr txBox="1"/>
            <p:nvPr/>
          </p:nvSpPr>
          <p:spPr>
            <a:xfrm>
              <a:off x="1752600" y="3581400"/>
              <a:ext cx="1107996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sz="1600" dirty="0" smtClean="0">
                  <a:solidFill>
                    <a:schemeClr val="tx1"/>
                  </a:solidFill>
                </a:rPr>
                <a:t>tap-bridge</a:t>
              </a:r>
              <a:endParaRPr lang="en-US" sz="1600" dirty="0">
                <a:solidFill>
                  <a:schemeClr val="tx1"/>
                </a:solidFill>
              </a:endParaRPr>
            </a:p>
          </p:txBody>
        </p:sp>
        <p:sp>
          <p:nvSpPr>
            <p:cNvPr id="55" name="TextBox 54"/>
            <p:cNvSpPr txBox="1"/>
            <p:nvPr/>
          </p:nvSpPr>
          <p:spPr>
            <a:xfrm>
              <a:off x="1752600" y="4876800"/>
              <a:ext cx="113043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sz="1600" dirty="0" smtClean="0">
                  <a:solidFill>
                    <a:schemeClr val="tx1"/>
                  </a:solidFill>
                </a:rPr>
                <a:t>virtual-</a:t>
              </a:r>
            </a:p>
            <a:p>
              <a:pPr>
                <a:lnSpc>
                  <a:spcPct val="100000"/>
                </a:lnSpc>
              </a:pPr>
              <a:r>
                <a:rPr lang="en-US" sz="1600" dirty="0" smtClean="0">
                  <a:solidFill>
                    <a:schemeClr val="tx1"/>
                  </a:solidFill>
                </a:rPr>
                <a:t>net-device</a:t>
              </a:r>
              <a:endParaRPr lang="en-US" sz="1600" dirty="0">
                <a:solidFill>
                  <a:schemeClr val="tx1"/>
                </a:solidFill>
              </a:endParaRPr>
            </a:p>
          </p:txBody>
        </p:sp>
        <p:sp>
          <p:nvSpPr>
            <p:cNvPr id="56" name="TextBox 55"/>
            <p:cNvSpPr txBox="1"/>
            <p:nvPr/>
          </p:nvSpPr>
          <p:spPr>
            <a:xfrm>
              <a:off x="1828800" y="5791200"/>
              <a:ext cx="479618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sz="1600" dirty="0" err="1" smtClean="0">
                  <a:solidFill>
                    <a:schemeClr val="tx1"/>
                  </a:solidFill>
                </a:rPr>
                <a:t>wifi</a:t>
              </a:r>
              <a:endParaRPr lang="en-US" sz="1600" dirty="0">
                <a:solidFill>
                  <a:schemeClr val="tx1"/>
                </a:solidFill>
              </a:endParaRPr>
            </a:p>
          </p:txBody>
        </p:sp>
        <p:sp>
          <p:nvSpPr>
            <p:cNvPr id="57" name="TextBox 56"/>
            <p:cNvSpPr txBox="1"/>
            <p:nvPr/>
          </p:nvSpPr>
          <p:spPr>
            <a:xfrm>
              <a:off x="381000" y="5029200"/>
              <a:ext cx="40107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sz="1600" dirty="0" err="1" smtClean="0">
                  <a:solidFill>
                    <a:schemeClr val="tx1"/>
                  </a:solidFill>
                </a:rPr>
                <a:t>lte</a:t>
              </a:r>
              <a:endParaRPr lang="en-US" sz="1600" dirty="0">
                <a:solidFill>
                  <a:schemeClr val="tx1"/>
                </a:solidFill>
              </a:endParaRPr>
            </a:p>
          </p:txBody>
        </p:sp>
        <p:sp>
          <p:nvSpPr>
            <p:cNvPr id="58" name="TextBox 57"/>
            <p:cNvSpPr txBox="1"/>
            <p:nvPr/>
          </p:nvSpPr>
          <p:spPr>
            <a:xfrm>
              <a:off x="1884889" y="6397625"/>
              <a:ext cx="764953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sz="1600" dirty="0" err="1" smtClean="0">
                  <a:solidFill>
                    <a:schemeClr val="tx1"/>
                  </a:solidFill>
                </a:rPr>
                <a:t>wimax</a:t>
              </a:r>
              <a:endParaRPr lang="en-US" sz="1600" dirty="0">
                <a:solidFill>
                  <a:schemeClr val="tx1"/>
                </a:solidFill>
              </a:endParaRPr>
            </a:p>
          </p:txBody>
        </p:sp>
        <p:sp>
          <p:nvSpPr>
            <p:cNvPr id="59" name="Right Brace 58"/>
            <p:cNvSpPr/>
            <p:nvPr/>
          </p:nvSpPr>
          <p:spPr bwMode="auto">
            <a:xfrm rot="16200000">
              <a:off x="1485900" y="342900"/>
              <a:ext cx="228600" cy="2590800"/>
            </a:xfrm>
            <a:prstGeom prst="rightBrac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57200" rtl="0" eaLnBrk="1" fontAlgn="base" latinLnBrk="0" hangingPunct="1">
                <a:lnSpc>
                  <a:spcPct val="31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endParaRPr>
            </a:p>
          </p:txBody>
        </p:sp>
        <p:sp>
          <p:nvSpPr>
            <p:cNvPr id="60" name="TextBox 59"/>
            <p:cNvSpPr txBox="1"/>
            <p:nvPr/>
          </p:nvSpPr>
          <p:spPr>
            <a:xfrm>
              <a:off x="1219200" y="1219200"/>
              <a:ext cx="878767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sz="1600" dirty="0" smtClean="0">
                  <a:solidFill>
                    <a:schemeClr val="tx1"/>
                  </a:solidFill>
                </a:rPr>
                <a:t>devices</a:t>
              </a:r>
              <a:endParaRPr lang="en-US" sz="1600" dirty="0">
                <a:solidFill>
                  <a:schemeClr val="tx1"/>
                </a:solidFill>
              </a:endParaRPr>
            </a:p>
          </p:txBody>
        </p:sp>
        <p:sp>
          <p:nvSpPr>
            <p:cNvPr id="61" name="TextBox 60"/>
            <p:cNvSpPr txBox="1"/>
            <p:nvPr/>
          </p:nvSpPr>
          <p:spPr>
            <a:xfrm>
              <a:off x="1828800" y="4267200"/>
              <a:ext cx="526106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sz="1600" dirty="0" err="1" smtClean="0">
                  <a:solidFill>
                    <a:schemeClr val="tx1"/>
                  </a:solidFill>
                </a:rPr>
                <a:t>uan</a:t>
              </a:r>
              <a:endParaRPr lang="en-US" sz="1600" dirty="0">
                <a:solidFill>
                  <a:schemeClr val="tx1"/>
                </a:solidFill>
              </a:endParaRPr>
            </a:p>
          </p:txBody>
        </p:sp>
        <p:sp>
          <p:nvSpPr>
            <p:cNvPr id="62" name="Flowchart: Alternate Process 61"/>
            <p:cNvSpPr/>
            <p:nvPr/>
          </p:nvSpPr>
          <p:spPr bwMode="auto">
            <a:xfrm>
              <a:off x="1641396" y="1824454"/>
              <a:ext cx="1219200" cy="609600"/>
            </a:xfrm>
            <a:prstGeom prst="flowChartAlternateProcess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57200" rtl="0" eaLnBrk="1" fontAlgn="base" latinLnBrk="0" hangingPunct="1">
                <a:lnSpc>
                  <a:spcPct val="31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endParaRPr>
            </a:p>
          </p:txBody>
        </p:sp>
        <p:sp>
          <p:nvSpPr>
            <p:cNvPr id="63" name="TextBox 62"/>
            <p:cNvSpPr txBox="1"/>
            <p:nvPr/>
          </p:nvSpPr>
          <p:spPr>
            <a:xfrm>
              <a:off x="1782304" y="1961137"/>
              <a:ext cx="686406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sz="1600" dirty="0" smtClean="0">
                  <a:solidFill>
                    <a:schemeClr val="tx1"/>
                  </a:solidFill>
                </a:rPr>
                <a:t>mesh</a:t>
              </a:r>
              <a:endParaRPr lang="en-US" sz="1600" dirty="0">
                <a:solidFill>
                  <a:schemeClr val="tx1"/>
                </a:solidFill>
              </a:endParaRPr>
            </a:p>
          </p:txBody>
        </p:sp>
        <p:sp>
          <p:nvSpPr>
            <p:cNvPr id="83" name="Flowchart: Alternate Process 82"/>
            <p:cNvSpPr/>
            <p:nvPr/>
          </p:nvSpPr>
          <p:spPr bwMode="auto">
            <a:xfrm>
              <a:off x="239707" y="5636627"/>
              <a:ext cx="1219200" cy="609600"/>
            </a:xfrm>
            <a:prstGeom prst="flowChartAlternateProcess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57200" rtl="0" eaLnBrk="1" fontAlgn="base" latinLnBrk="0" hangingPunct="1">
                <a:lnSpc>
                  <a:spcPct val="31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endParaRPr>
            </a:p>
          </p:txBody>
        </p:sp>
        <p:sp>
          <p:nvSpPr>
            <p:cNvPr id="86" name="TextBox 85"/>
            <p:cNvSpPr txBox="1"/>
            <p:nvPr/>
          </p:nvSpPr>
          <p:spPr>
            <a:xfrm>
              <a:off x="392107" y="5789027"/>
              <a:ext cx="856325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sz="1600" dirty="0" err="1" smtClean="0">
                  <a:solidFill>
                    <a:schemeClr val="tx1"/>
                  </a:solidFill>
                </a:rPr>
                <a:t>lr-wpan</a:t>
              </a:r>
              <a:endParaRPr lang="en-US" sz="1600" dirty="0">
                <a:solidFill>
                  <a:schemeClr val="tx1"/>
                </a:solidFill>
              </a:endParaRPr>
            </a:p>
          </p:txBody>
        </p:sp>
      </p:grpSp>
      <p:sp>
        <p:nvSpPr>
          <p:cNvPr id="87" name="Footer Placeholder 3"/>
          <p:cNvSpPr>
            <a:spLocks noGrp="1"/>
          </p:cNvSpPr>
          <p:nvPr>
            <p:ph type="ftr" idx="10"/>
          </p:nvPr>
        </p:nvSpPr>
        <p:spPr>
          <a:xfrm>
            <a:off x="3124200" y="6400800"/>
            <a:ext cx="2863850" cy="460375"/>
          </a:xfrm>
        </p:spPr>
        <p:txBody>
          <a:bodyPr/>
          <a:lstStyle/>
          <a:p>
            <a:pPr>
              <a:defRPr/>
            </a:pPr>
            <a:r>
              <a:rPr lang="en-GB" dirty="0" smtClean="0"/>
              <a:t>NS-3 Introduction</a:t>
            </a:r>
          </a:p>
          <a:p>
            <a:pPr>
              <a:defRPr/>
            </a:pPr>
            <a:r>
              <a:rPr lang="en-GB" dirty="0" smtClean="0"/>
              <a:t>July 2014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652202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8" name="Group 97"/>
          <p:cNvGrpSpPr/>
          <p:nvPr/>
        </p:nvGrpSpPr>
        <p:grpSpPr>
          <a:xfrm>
            <a:off x="228600" y="1219200"/>
            <a:ext cx="2667000" cy="5516979"/>
            <a:chOff x="228600" y="1219200"/>
            <a:chExt cx="2667000" cy="5516979"/>
          </a:xfrm>
        </p:grpSpPr>
        <p:sp>
          <p:nvSpPr>
            <p:cNvPr id="99" name="Flowchart: Alternate Process 98"/>
            <p:cNvSpPr/>
            <p:nvPr/>
          </p:nvSpPr>
          <p:spPr bwMode="auto">
            <a:xfrm>
              <a:off x="228600" y="1828800"/>
              <a:ext cx="1219200" cy="609600"/>
            </a:xfrm>
            <a:prstGeom prst="flowChartAlternateProcess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57200" rtl="0" eaLnBrk="1" fontAlgn="base" latinLnBrk="0" hangingPunct="1">
                <a:lnSpc>
                  <a:spcPct val="31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endParaRPr>
            </a:p>
          </p:txBody>
        </p:sp>
        <p:sp>
          <p:nvSpPr>
            <p:cNvPr id="100" name="Flowchart: Alternate Process 99"/>
            <p:cNvSpPr/>
            <p:nvPr/>
          </p:nvSpPr>
          <p:spPr bwMode="auto">
            <a:xfrm>
              <a:off x="228600" y="2590800"/>
              <a:ext cx="1219200" cy="609600"/>
            </a:xfrm>
            <a:prstGeom prst="flowChartAlternateProcess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57200" rtl="0" eaLnBrk="1" fontAlgn="base" latinLnBrk="0" hangingPunct="1">
                <a:lnSpc>
                  <a:spcPct val="31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endParaRPr>
            </a:p>
          </p:txBody>
        </p:sp>
        <p:sp>
          <p:nvSpPr>
            <p:cNvPr id="101" name="Flowchart: Alternate Process 100"/>
            <p:cNvSpPr/>
            <p:nvPr/>
          </p:nvSpPr>
          <p:spPr bwMode="auto">
            <a:xfrm>
              <a:off x="228600" y="3352800"/>
              <a:ext cx="1219200" cy="609600"/>
            </a:xfrm>
            <a:prstGeom prst="flowChartAlternateProcess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57200" rtl="0" eaLnBrk="1" fontAlgn="base" latinLnBrk="0" hangingPunct="1">
                <a:lnSpc>
                  <a:spcPct val="31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endParaRPr>
            </a:p>
          </p:txBody>
        </p:sp>
        <p:sp>
          <p:nvSpPr>
            <p:cNvPr id="105" name="Flowchart: Alternate Process 104"/>
            <p:cNvSpPr/>
            <p:nvPr/>
          </p:nvSpPr>
          <p:spPr bwMode="auto">
            <a:xfrm>
              <a:off x="228600" y="4114800"/>
              <a:ext cx="1219200" cy="609600"/>
            </a:xfrm>
            <a:prstGeom prst="flowChartAlternateProcess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57200" rtl="0" eaLnBrk="1" fontAlgn="base" latinLnBrk="0" hangingPunct="1">
                <a:lnSpc>
                  <a:spcPct val="31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endParaRPr>
            </a:p>
          </p:txBody>
        </p:sp>
        <p:sp>
          <p:nvSpPr>
            <p:cNvPr id="106" name="Flowchart: Alternate Process 105"/>
            <p:cNvSpPr/>
            <p:nvPr/>
          </p:nvSpPr>
          <p:spPr bwMode="auto">
            <a:xfrm>
              <a:off x="228600" y="4876800"/>
              <a:ext cx="1219200" cy="609600"/>
            </a:xfrm>
            <a:prstGeom prst="flowChartAlternateProcess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57200" rtl="0" eaLnBrk="1" fontAlgn="base" latinLnBrk="0" hangingPunct="1">
                <a:lnSpc>
                  <a:spcPct val="31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endParaRPr>
            </a:p>
          </p:txBody>
        </p:sp>
        <p:sp>
          <p:nvSpPr>
            <p:cNvPr id="107" name="Flowchart: Alternate Process 106"/>
            <p:cNvSpPr/>
            <p:nvPr/>
          </p:nvSpPr>
          <p:spPr bwMode="auto">
            <a:xfrm>
              <a:off x="1676400" y="2590800"/>
              <a:ext cx="1219200" cy="609600"/>
            </a:xfrm>
            <a:prstGeom prst="flowChartAlternateProcess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57200" rtl="0" eaLnBrk="1" fontAlgn="base" latinLnBrk="0" hangingPunct="1">
                <a:lnSpc>
                  <a:spcPct val="31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endParaRPr>
            </a:p>
          </p:txBody>
        </p:sp>
        <p:sp>
          <p:nvSpPr>
            <p:cNvPr id="108" name="Flowchart: Alternate Process 107"/>
            <p:cNvSpPr/>
            <p:nvPr/>
          </p:nvSpPr>
          <p:spPr bwMode="auto">
            <a:xfrm>
              <a:off x="1676400" y="3352800"/>
              <a:ext cx="1219200" cy="609600"/>
            </a:xfrm>
            <a:prstGeom prst="flowChartAlternateProcess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57200" rtl="0" eaLnBrk="1" fontAlgn="base" latinLnBrk="0" hangingPunct="1">
                <a:lnSpc>
                  <a:spcPct val="31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endParaRPr>
            </a:p>
          </p:txBody>
        </p:sp>
        <p:sp>
          <p:nvSpPr>
            <p:cNvPr id="109" name="Flowchart: Alternate Process 108"/>
            <p:cNvSpPr/>
            <p:nvPr/>
          </p:nvSpPr>
          <p:spPr bwMode="auto">
            <a:xfrm>
              <a:off x="1676400" y="4114800"/>
              <a:ext cx="1219200" cy="609600"/>
            </a:xfrm>
            <a:prstGeom prst="flowChartAlternateProcess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57200" rtl="0" eaLnBrk="1" fontAlgn="base" latinLnBrk="0" hangingPunct="1">
                <a:lnSpc>
                  <a:spcPct val="31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endParaRPr>
            </a:p>
          </p:txBody>
        </p:sp>
        <p:sp>
          <p:nvSpPr>
            <p:cNvPr id="110" name="Flowchart: Alternate Process 109"/>
            <p:cNvSpPr/>
            <p:nvPr/>
          </p:nvSpPr>
          <p:spPr bwMode="auto">
            <a:xfrm>
              <a:off x="1676400" y="4876800"/>
              <a:ext cx="1219200" cy="609600"/>
            </a:xfrm>
            <a:prstGeom prst="flowChartAlternateProcess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57200" rtl="0" eaLnBrk="1" fontAlgn="base" latinLnBrk="0" hangingPunct="1">
                <a:lnSpc>
                  <a:spcPct val="31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endParaRPr>
            </a:p>
          </p:txBody>
        </p:sp>
        <p:sp>
          <p:nvSpPr>
            <p:cNvPr id="111" name="Flowchart: Alternate Process 110"/>
            <p:cNvSpPr/>
            <p:nvPr/>
          </p:nvSpPr>
          <p:spPr bwMode="auto">
            <a:xfrm>
              <a:off x="1676400" y="5638800"/>
              <a:ext cx="1219200" cy="609600"/>
            </a:xfrm>
            <a:prstGeom prst="flowChartAlternateProcess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57200" rtl="0" eaLnBrk="1" fontAlgn="base" latinLnBrk="0" hangingPunct="1">
                <a:lnSpc>
                  <a:spcPct val="31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endParaRPr>
            </a:p>
          </p:txBody>
        </p:sp>
        <p:sp>
          <p:nvSpPr>
            <p:cNvPr id="112" name="Flowchart: Alternate Process 111"/>
            <p:cNvSpPr/>
            <p:nvPr/>
          </p:nvSpPr>
          <p:spPr bwMode="auto">
            <a:xfrm>
              <a:off x="1676400" y="6400800"/>
              <a:ext cx="1219200" cy="335379"/>
            </a:xfrm>
            <a:prstGeom prst="flowChartAlternateProcess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57200" rtl="0" eaLnBrk="1" fontAlgn="base" latinLnBrk="0" hangingPunct="1">
                <a:lnSpc>
                  <a:spcPct val="31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endParaRPr>
            </a:p>
          </p:txBody>
        </p:sp>
        <p:sp>
          <p:nvSpPr>
            <p:cNvPr id="113" name="TextBox 112"/>
            <p:cNvSpPr txBox="1"/>
            <p:nvPr/>
          </p:nvSpPr>
          <p:spPr>
            <a:xfrm>
              <a:off x="457200" y="1981200"/>
              <a:ext cx="75373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sz="1600" dirty="0" smtClean="0">
                  <a:solidFill>
                    <a:schemeClr val="tx1"/>
                  </a:solidFill>
                </a:rPr>
                <a:t>bridge</a:t>
              </a:r>
              <a:endParaRPr lang="en-US" sz="1600" dirty="0">
                <a:solidFill>
                  <a:schemeClr val="tx1"/>
                </a:solidFill>
              </a:endParaRPr>
            </a:p>
          </p:txBody>
        </p:sp>
        <p:sp>
          <p:nvSpPr>
            <p:cNvPr id="114" name="TextBox 113"/>
            <p:cNvSpPr txBox="1"/>
            <p:nvPr/>
          </p:nvSpPr>
          <p:spPr>
            <a:xfrm>
              <a:off x="457200" y="2667000"/>
              <a:ext cx="675185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sz="1600" dirty="0" err="1" smtClean="0">
                  <a:solidFill>
                    <a:schemeClr val="tx1"/>
                  </a:solidFill>
                </a:rPr>
                <a:t>csma</a:t>
              </a:r>
              <a:endParaRPr lang="en-US" sz="1600" dirty="0">
                <a:solidFill>
                  <a:schemeClr val="tx1"/>
                </a:solidFill>
              </a:endParaRPr>
            </a:p>
          </p:txBody>
        </p:sp>
        <p:sp>
          <p:nvSpPr>
            <p:cNvPr id="115" name="TextBox 114"/>
            <p:cNvSpPr txBox="1"/>
            <p:nvPr/>
          </p:nvSpPr>
          <p:spPr>
            <a:xfrm>
              <a:off x="457200" y="3429000"/>
              <a:ext cx="583814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sz="1600" dirty="0" smtClean="0">
                  <a:solidFill>
                    <a:schemeClr val="tx1"/>
                  </a:solidFill>
                </a:rPr>
                <a:t>emu</a:t>
              </a:r>
              <a:endParaRPr lang="en-US" sz="1600" dirty="0">
                <a:solidFill>
                  <a:schemeClr val="tx1"/>
                </a:solidFill>
              </a:endParaRPr>
            </a:p>
          </p:txBody>
        </p:sp>
        <p:sp>
          <p:nvSpPr>
            <p:cNvPr id="116" name="TextBox 115"/>
            <p:cNvSpPr txBox="1"/>
            <p:nvPr/>
          </p:nvSpPr>
          <p:spPr>
            <a:xfrm>
              <a:off x="304800" y="4114800"/>
              <a:ext cx="938077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sz="1600" dirty="0" smtClean="0">
                  <a:solidFill>
                    <a:schemeClr val="tx1"/>
                  </a:solidFill>
                </a:rPr>
                <a:t>point-to-</a:t>
              </a:r>
            </a:p>
            <a:p>
              <a:pPr>
                <a:lnSpc>
                  <a:spcPct val="100000"/>
                </a:lnSpc>
              </a:pPr>
              <a:r>
                <a:rPr lang="en-US" sz="1600" dirty="0" smtClean="0">
                  <a:solidFill>
                    <a:schemeClr val="tx1"/>
                  </a:solidFill>
                </a:rPr>
                <a:t>point</a:t>
              </a:r>
              <a:endParaRPr lang="en-US" sz="1600" dirty="0">
                <a:solidFill>
                  <a:schemeClr val="tx1"/>
                </a:solidFill>
              </a:endParaRPr>
            </a:p>
          </p:txBody>
        </p:sp>
        <p:sp>
          <p:nvSpPr>
            <p:cNvPr id="117" name="TextBox 116"/>
            <p:cNvSpPr txBox="1"/>
            <p:nvPr/>
          </p:nvSpPr>
          <p:spPr>
            <a:xfrm>
              <a:off x="1752600" y="2743200"/>
              <a:ext cx="1029449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sz="1600" dirty="0" smtClean="0">
                  <a:solidFill>
                    <a:schemeClr val="tx1"/>
                  </a:solidFill>
                </a:rPr>
                <a:t>spectrum</a:t>
              </a:r>
              <a:endParaRPr lang="en-US" sz="1600" dirty="0">
                <a:solidFill>
                  <a:schemeClr val="tx1"/>
                </a:solidFill>
              </a:endParaRPr>
            </a:p>
          </p:txBody>
        </p:sp>
        <p:sp>
          <p:nvSpPr>
            <p:cNvPr id="118" name="TextBox 117"/>
            <p:cNvSpPr txBox="1"/>
            <p:nvPr/>
          </p:nvSpPr>
          <p:spPr>
            <a:xfrm>
              <a:off x="1752600" y="3581400"/>
              <a:ext cx="1107996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sz="1600" dirty="0" smtClean="0">
                  <a:solidFill>
                    <a:schemeClr val="tx1"/>
                  </a:solidFill>
                </a:rPr>
                <a:t>tap-bridge</a:t>
              </a:r>
              <a:endParaRPr lang="en-US" sz="1600" dirty="0">
                <a:solidFill>
                  <a:schemeClr val="tx1"/>
                </a:solidFill>
              </a:endParaRPr>
            </a:p>
          </p:txBody>
        </p:sp>
        <p:sp>
          <p:nvSpPr>
            <p:cNvPr id="119" name="TextBox 118"/>
            <p:cNvSpPr txBox="1"/>
            <p:nvPr/>
          </p:nvSpPr>
          <p:spPr>
            <a:xfrm>
              <a:off x="1752600" y="4876800"/>
              <a:ext cx="113043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sz="1600" dirty="0" smtClean="0">
                  <a:solidFill>
                    <a:schemeClr val="tx1"/>
                  </a:solidFill>
                </a:rPr>
                <a:t>virtual-</a:t>
              </a:r>
            </a:p>
            <a:p>
              <a:pPr>
                <a:lnSpc>
                  <a:spcPct val="100000"/>
                </a:lnSpc>
              </a:pPr>
              <a:r>
                <a:rPr lang="en-US" sz="1600" dirty="0" smtClean="0">
                  <a:solidFill>
                    <a:schemeClr val="tx1"/>
                  </a:solidFill>
                </a:rPr>
                <a:t>net-device</a:t>
              </a:r>
              <a:endParaRPr lang="en-US" sz="1600" dirty="0">
                <a:solidFill>
                  <a:schemeClr val="tx1"/>
                </a:solidFill>
              </a:endParaRPr>
            </a:p>
          </p:txBody>
        </p:sp>
        <p:sp>
          <p:nvSpPr>
            <p:cNvPr id="120" name="TextBox 119"/>
            <p:cNvSpPr txBox="1"/>
            <p:nvPr/>
          </p:nvSpPr>
          <p:spPr>
            <a:xfrm>
              <a:off x="1828800" y="5791200"/>
              <a:ext cx="479618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sz="1600" dirty="0" err="1" smtClean="0">
                  <a:solidFill>
                    <a:schemeClr val="tx1"/>
                  </a:solidFill>
                </a:rPr>
                <a:t>wifi</a:t>
              </a:r>
              <a:endParaRPr lang="en-US" sz="1600" dirty="0">
                <a:solidFill>
                  <a:schemeClr val="tx1"/>
                </a:solidFill>
              </a:endParaRPr>
            </a:p>
          </p:txBody>
        </p:sp>
        <p:sp>
          <p:nvSpPr>
            <p:cNvPr id="121" name="TextBox 120"/>
            <p:cNvSpPr txBox="1"/>
            <p:nvPr/>
          </p:nvSpPr>
          <p:spPr>
            <a:xfrm>
              <a:off x="381000" y="5029200"/>
              <a:ext cx="40107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sz="1600" dirty="0" err="1" smtClean="0">
                  <a:solidFill>
                    <a:schemeClr val="tx1"/>
                  </a:solidFill>
                </a:rPr>
                <a:t>lte</a:t>
              </a:r>
              <a:endParaRPr lang="en-US" sz="1600" dirty="0">
                <a:solidFill>
                  <a:schemeClr val="tx1"/>
                </a:solidFill>
              </a:endParaRPr>
            </a:p>
          </p:txBody>
        </p:sp>
        <p:sp>
          <p:nvSpPr>
            <p:cNvPr id="122" name="TextBox 121"/>
            <p:cNvSpPr txBox="1"/>
            <p:nvPr/>
          </p:nvSpPr>
          <p:spPr>
            <a:xfrm>
              <a:off x="1884889" y="6397625"/>
              <a:ext cx="764953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sz="1600" dirty="0" err="1" smtClean="0">
                  <a:solidFill>
                    <a:schemeClr val="tx1"/>
                  </a:solidFill>
                </a:rPr>
                <a:t>wimax</a:t>
              </a:r>
              <a:endParaRPr lang="en-US" sz="1600" dirty="0">
                <a:solidFill>
                  <a:schemeClr val="tx1"/>
                </a:solidFill>
              </a:endParaRPr>
            </a:p>
          </p:txBody>
        </p:sp>
        <p:sp>
          <p:nvSpPr>
            <p:cNvPr id="123" name="Right Brace 122"/>
            <p:cNvSpPr/>
            <p:nvPr/>
          </p:nvSpPr>
          <p:spPr bwMode="auto">
            <a:xfrm rot="16200000">
              <a:off x="1485900" y="342900"/>
              <a:ext cx="228600" cy="2590800"/>
            </a:xfrm>
            <a:prstGeom prst="rightBrac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57200" rtl="0" eaLnBrk="1" fontAlgn="base" latinLnBrk="0" hangingPunct="1">
                <a:lnSpc>
                  <a:spcPct val="31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endParaRPr>
            </a:p>
          </p:txBody>
        </p:sp>
        <p:sp>
          <p:nvSpPr>
            <p:cNvPr id="124" name="TextBox 123"/>
            <p:cNvSpPr txBox="1"/>
            <p:nvPr/>
          </p:nvSpPr>
          <p:spPr>
            <a:xfrm>
              <a:off x="1219200" y="1219200"/>
              <a:ext cx="878767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sz="1600" dirty="0" smtClean="0">
                  <a:solidFill>
                    <a:schemeClr val="tx1"/>
                  </a:solidFill>
                </a:rPr>
                <a:t>devices</a:t>
              </a:r>
              <a:endParaRPr lang="en-US" sz="1600" dirty="0">
                <a:solidFill>
                  <a:schemeClr val="tx1"/>
                </a:solidFill>
              </a:endParaRPr>
            </a:p>
          </p:txBody>
        </p:sp>
        <p:sp>
          <p:nvSpPr>
            <p:cNvPr id="125" name="TextBox 124"/>
            <p:cNvSpPr txBox="1"/>
            <p:nvPr/>
          </p:nvSpPr>
          <p:spPr>
            <a:xfrm>
              <a:off x="1828800" y="4267200"/>
              <a:ext cx="526106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sz="1600" dirty="0" err="1" smtClean="0">
                  <a:solidFill>
                    <a:schemeClr val="tx1"/>
                  </a:solidFill>
                </a:rPr>
                <a:t>uan</a:t>
              </a:r>
              <a:endParaRPr lang="en-US" sz="1600" dirty="0">
                <a:solidFill>
                  <a:schemeClr val="tx1"/>
                </a:solidFill>
              </a:endParaRPr>
            </a:p>
          </p:txBody>
        </p:sp>
        <p:sp>
          <p:nvSpPr>
            <p:cNvPr id="126" name="Flowchart: Alternate Process 125"/>
            <p:cNvSpPr/>
            <p:nvPr/>
          </p:nvSpPr>
          <p:spPr bwMode="auto">
            <a:xfrm>
              <a:off x="1641396" y="1824454"/>
              <a:ext cx="1219200" cy="609600"/>
            </a:xfrm>
            <a:prstGeom prst="flowChartAlternateProcess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57200" rtl="0" eaLnBrk="1" fontAlgn="base" latinLnBrk="0" hangingPunct="1">
                <a:lnSpc>
                  <a:spcPct val="31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endParaRPr>
            </a:p>
          </p:txBody>
        </p:sp>
        <p:sp>
          <p:nvSpPr>
            <p:cNvPr id="127" name="TextBox 126"/>
            <p:cNvSpPr txBox="1"/>
            <p:nvPr/>
          </p:nvSpPr>
          <p:spPr>
            <a:xfrm>
              <a:off x="1782304" y="1961137"/>
              <a:ext cx="686406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sz="1600" dirty="0" smtClean="0">
                  <a:solidFill>
                    <a:schemeClr val="tx1"/>
                  </a:solidFill>
                </a:rPr>
                <a:t>mesh</a:t>
              </a:r>
              <a:endParaRPr lang="en-US" sz="1600" dirty="0">
                <a:solidFill>
                  <a:schemeClr val="tx1"/>
                </a:solidFill>
              </a:endParaRPr>
            </a:p>
          </p:txBody>
        </p:sp>
        <p:sp>
          <p:nvSpPr>
            <p:cNvPr id="128" name="Flowchart: Alternate Process 127"/>
            <p:cNvSpPr/>
            <p:nvPr/>
          </p:nvSpPr>
          <p:spPr bwMode="auto">
            <a:xfrm>
              <a:off x="239707" y="5636627"/>
              <a:ext cx="1219200" cy="609600"/>
            </a:xfrm>
            <a:prstGeom prst="flowChartAlternateProcess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57200" rtl="0" eaLnBrk="1" fontAlgn="base" latinLnBrk="0" hangingPunct="1">
                <a:lnSpc>
                  <a:spcPct val="31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endParaRPr>
            </a:p>
          </p:txBody>
        </p:sp>
        <p:sp>
          <p:nvSpPr>
            <p:cNvPr id="129" name="TextBox 128"/>
            <p:cNvSpPr txBox="1"/>
            <p:nvPr/>
          </p:nvSpPr>
          <p:spPr>
            <a:xfrm>
              <a:off x="392107" y="5789027"/>
              <a:ext cx="856325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sz="1600" dirty="0" err="1" smtClean="0">
                  <a:solidFill>
                    <a:schemeClr val="tx1"/>
                  </a:solidFill>
                </a:rPr>
                <a:t>lr-wpan</a:t>
              </a:r>
              <a:endParaRPr lang="en-US" sz="1600" dirty="0">
                <a:solidFill>
                  <a:schemeClr val="tx1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533400"/>
            <a:ext cx="4038600" cy="584775"/>
          </a:xfrm>
        </p:spPr>
        <p:txBody>
          <a:bodyPr/>
          <a:lstStyle/>
          <a:p>
            <a:r>
              <a:rPr lang="en-US" dirty="0" smtClean="0"/>
              <a:t>Current models</a:t>
            </a:r>
            <a:endParaRPr lang="en-US" dirty="0"/>
          </a:p>
        </p:txBody>
      </p:sp>
      <p:grpSp>
        <p:nvGrpSpPr>
          <p:cNvPr id="3" name="Group 120"/>
          <p:cNvGrpSpPr/>
          <p:nvPr/>
        </p:nvGrpSpPr>
        <p:grpSpPr>
          <a:xfrm>
            <a:off x="3276600" y="5638800"/>
            <a:ext cx="1219200" cy="609600"/>
            <a:chOff x="3276600" y="5638800"/>
            <a:chExt cx="1219200" cy="609600"/>
          </a:xfrm>
        </p:grpSpPr>
        <p:sp>
          <p:nvSpPr>
            <p:cNvPr id="5" name="Flowchart: Alternate Process 4"/>
            <p:cNvSpPr/>
            <p:nvPr/>
          </p:nvSpPr>
          <p:spPr bwMode="auto">
            <a:xfrm>
              <a:off x="3276600" y="5638800"/>
              <a:ext cx="1219200" cy="609600"/>
            </a:xfrm>
            <a:prstGeom prst="flowChartAlternateProcess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57200" rtl="0" eaLnBrk="1" fontAlgn="base" latinLnBrk="0" hangingPunct="1">
                <a:lnSpc>
                  <a:spcPct val="31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3581400" y="5715000"/>
              <a:ext cx="583814" cy="2633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sz="1600" dirty="0" smtClean="0">
                  <a:solidFill>
                    <a:schemeClr val="tx1"/>
                  </a:solidFill>
                </a:rPr>
                <a:t>core</a:t>
              </a:r>
              <a:endParaRPr lang="en-US" sz="16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4" name="Group 119"/>
          <p:cNvGrpSpPr/>
          <p:nvPr/>
        </p:nvGrpSpPr>
        <p:grpSpPr>
          <a:xfrm>
            <a:off x="3276600" y="4876800"/>
            <a:ext cx="1219200" cy="609600"/>
            <a:chOff x="3276600" y="4876800"/>
            <a:chExt cx="1219200" cy="609600"/>
          </a:xfrm>
        </p:grpSpPr>
        <p:sp>
          <p:nvSpPr>
            <p:cNvPr id="8" name="Flowchart: Alternate Process 7"/>
            <p:cNvSpPr/>
            <p:nvPr/>
          </p:nvSpPr>
          <p:spPr bwMode="auto">
            <a:xfrm>
              <a:off x="3276600" y="4876800"/>
              <a:ext cx="1219200" cy="609600"/>
            </a:xfrm>
            <a:prstGeom prst="flowChartAlternateProcess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57200" rtl="0" eaLnBrk="1" fontAlgn="base" latinLnBrk="0" hangingPunct="1">
                <a:lnSpc>
                  <a:spcPct val="31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3429000" y="4995333"/>
              <a:ext cx="902811" cy="2633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sz="1600" dirty="0" smtClean="0">
                  <a:solidFill>
                    <a:schemeClr val="tx1"/>
                  </a:solidFill>
                </a:rPr>
                <a:t>network</a:t>
              </a:r>
              <a:endParaRPr lang="en-US" sz="16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7" name="Group 121"/>
          <p:cNvGrpSpPr/>
          <p:nvPr/>
        </p:nvGrpSpPr>
        <p:grpSpPr>
          <a:xfrm>
            <a:off x="3306910" y="1981200"/>
            <a:ext cx="1265090" cy="1371600"/>
            <a:chOff x="3306910" y="1981200"/>
            <a:chExt cx="1265090" cy="1371600"/>
          </a:xfrm>
        </p:grpSpPr>
        <p:sp>
          <p:nvSpPr>
            <p:cNvPr id="11" name="Flowchart: Alternate Process 10"/>
            <p:cNvSpPr/>
            <p:nvPr/>
          </p:nvSpPr>
          <p:spPr bwMode="auto">
            <a:xfrm>
              <a:off x="3352800" y="1981200"/>
              <a:ext cx="1219200" cy="609600"/>
            </a:xfrm>
            <a:prstGeom prst="flowChartAlternateProcess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57200" rtl="0" eaLnBrk="1" fontAlgn="base" latinLnBrk="0" hangingPunct="1">
                <a:lnSpc>
                  <a:spcPct val="31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endParaRPr>
            </a:p>
          </p:txBody>
        </p:sp>
        <p:sp>
          <p:nvSpPr>
            <p:cNvPr id="12" name="Flowchart: Alternate Process 11"/>
            <p:cNvSpPr/>
            <p:nvPr/>
          </p:nvSpPr>
          <p:spPr bwMode="auto">
            <a:xfrm>
              <a:off x="3352800" y="2743200"/>
              <a:ext cx="1219200" cy="609600"/>
            </a:xfrm>
            <a:prstGeom prst="flowChartAlternateProcess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57200" rtl="0" eaLnBrk="1" fontAlgn="base" latinLnBrk="0" hangingPunct="1">
                <a:lnSpc>
                  <a:spcPct val="31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3306910" y="2057400"/>
              <a:ext cx="126509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sz="1600" dirty="0" smtClean="0">
                  <a:solidFill>
                    <a:schemeClr val="tx1"/>
                  </a:solidFill>
                </a:rPr>
                <a:t>applications</a:t>
              </a:r>
              <a:endParaRPr lang="en-US" sz="1600" dirty="0">
                <a:solidFill>
                  <a:schemeClr val="tx1"/>
                </a:solidFill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3429000" y="2743200"/>
              <a:ext cx="1007007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sz="1600" dirty="0" smtClean="0">
                  <a:solidFill>
                    <a:schemeClr val="tx1"/>
                  </a:solidFill>
                </a:rPr>
                <a:t>internet</a:t>
              </a:r>
            </a:p>
            <a:p>
              <a:pPr>
                <a:lnSpc>
                  <a:spcPct val="100000"/>
                </a:lnSpc>
              </a:pPr>
              <a:r>
                <a:rPr lang="en-US" sz="1600" dirty="0" smtClean="0">
                  <a:solidFill>
                    <a:schemeClr val="tx1"/>
                  </a:solidFill>
                </a:rPr>
                <a:t>(</a:t>
              </a:r>
              <a:r>
                <a:rPr lang="en-US" sz="1600" dirty="0" err="1" smtClean="0">
                  <a:solidFill>
                    <a:schemeClr val="tx1"/>
                  </a:solidFill>
                </a:rPr>
                <a:t>IPv4</a:t>
              </a:r>
              <a:r>
                <a:rPr lang="en-US" sz="1600" dirty="0" smtClean="0">
                  <a:solidFill>
                    <a:schemeClr val="tx1"/>
                  </a:solidFill>
                </a:rPr>
                <a:t>/</a:t>
              </a:r>
              <a:r>
                <a:rPr lang="en-US" sz="1600" dirty="0" err="1" smtClean="0">
                  <a:solidFill>
                    <a:schemeClr val="tx1"/>
                  </a:solidFill>
                </a:rPr>
                <a:t>v6</a:t>
              </a:r>
              <a:r>
                <a:rPr lang="en-US" sz="1600" dirty="0" smtClean="0">
                  <a:solidFill>
                    <a:schemeClr val="tx1"/>
                  </a:solidFill>
                </a:rPr>
                <a:t>)</a:t>
              </a:r>
              <a:endParaRPr lang="en-US" sz="16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10" name="Group 122"/>
          <p:cNvGrpSpPr/>
          <p:nvPr/>
        </p:nvGrpSpPr>
        <p:grpSpPr>
          <a:xfrm>
            <a:off x="4800600" y="2743200"/>
            <a:ext cx="1266693" cy="3276600"/>
            <a:chOff x="4800600" y="2743200"/>
            <a:chExt cx="1266693" cy="3276600"/>
          </a:xfrm>
        </p:grpSpPr>
        <p:sp>
          <p:nvSpPr>
            <p:cNvPr id="29" name="Flowchart: Alternate Process 28"/>
            <p:cNvSpPr/>
            <p:nvPr/>
          </p:nvSpPr>
          <p:spPr bwMode="auto">
            <a:xfrm>
              <a:off x="4800600" y="5334000"/>
              <a:ext cx="1219200" cy="685800"/>
            </a:xfrm>
            <a:prstGeom prst="flowChartAlternateProcess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57200" rtl="0" eaLnBrk="1" fontAlgn="base" latinLnBrk="0" hangingPunct="1">
                <a:lnSpc>
                  <a:spcPct val="31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endParaRP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4800600" y="5486400"/>
              <a:ext cx="1266693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sz="1600" dirty="0" smtClean="0">
                  <a:solidFill>
                    <a:schemeClr val="tx1"/>
                  </a:solidFill>
                </a:rPr>
                <a:t>propagation</a:t>
              </a:r>
              <a:endParaRPr lang="en-US" sz="1600" dirty="0">
                <a:solidFill>
                  <a:schemeClr val="tx1"/>
                </a:solidFill>
              </a:endParaRPr>
            </a:p>
          </p:txBody>
        </p:sp>
        <p:sp>
          <p:nvSpPr>
            <p:cNvPr id="31" name="Flowchart: Alternate Process 30"/>
            <p:cNvSpPr/>
            <p:nvPr/>
          </p:nvSpPr>
          <p:spPr bwMode="auto">
            <a:xfrm>
              <a:off x="4800600" y="4495800"/>
              <a:ext cx="1219200" cy="685800"/>
            </a:xfrm>
            <a:prstGeom prst="flowChartAlternateProcess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57200" rtl="0" eaLnBrk="1" fontAlgn="base" latinLnBrk="0" hangingPunct="1">
                <a:lnSpc>
                  <a:spcPct val="31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endParaRP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4953000" y="4724400"/>
              <a:ext cx="878767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sz="1600" dirty="0" smtClean="0">
                  <a:solidFill>
                    <a:schemeClr val="tx1"/>
                  </a:solidFill>
                </a:rPr>
                <a:t>mobility</a:t>
              </a:r>
              <a:endParaRPr lang="en-US" sz="1600" dirty="0">
                <a:solidFill>
                  <a:schemeClr val="tx1"/>
                </a:solidFill>
              </a:endParaRPr>
            </a:p>
          </p:txBody>
        </p:sp>
        <p:sp>
          <p:nvSpPr>
            <p:cNvPr id="33" name="Flowchart: Alternate Process 32"/>
            <p:cNvSpPr/>
            <p:nvPr/>
          </p:nvSpPr>
          <p:spPr bwMode="auto">
            <a:xfrm>
              <a:off x="4800600" y="3657600"/>
              <a:ext cx="1219200" cy="685800"/>
            </a:xfrm>
            <a:prstGeom prst="flowChartAlternateProcess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57200" rtl="0" eaLnBrk="1" fontAlgn="base" latinLnBrk="0" hangingPunct="1">
                <a:lnSpc>
                  <a:spcPct val="31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endParaRPr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5105400" y="3810000"/>
              <a:ext cx="514885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sz="1600" dirty="0" err="1" smtClean="0">
                  <a:solidFill>
                    <a:schemeClr val="tx1"/>
                  </a:solidFill>
                </a:rPr>
                <a:t>mpi</a:t>
              </a:r>
              <a:endParaRPr lang="en-US" sz="1600" dirty="0">
                <a:solidFill>
                  <a:schemeClr val="tx1"/>
                </a:solidFill>
              </a:endParaRPr>
            </a:p>
          </p:txBody>
        </p:sp>
        <p:sp>
          <p:nvSpPr>
            <p:cNvPr id="35" name="Flowchart: Alternate Process 34"/>
            <p:cNvSpPr/>
            <p:nvPr/>
          </p:nvSpPr>
          <p:spPr bwMode="auto">
            <a:xfrm>
              <a:off x="4800600" y="2743200"/>
              <a:ext cx="1219200" cy="685800"/>
            </a:xfrm>
            <a:prstGeom prst="flowChartAlternateProcess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57200" rtl="0" eaLnBrk="1" fontAlgn="base" latinLnBrk="0" hangingPunct="1">
                <a:lnSpc>
                  <a:spcPct val="31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endParaRPr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4953000" y="2895600"/>
              <a:ext cx="10668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sz="1600" dirty="0" smtClean="0">
                  <a:solidFill>
                    <a:schemeClr val="tx1"/>
                  </a:solidFill>
                </a:rPr>
                <a:t>energy</a:t>
              </a:r>
              <a:endParaRPr lang="en-US" sz="1600" dirty="0">
                <a:solidFill>
                  <a:schemeClr val="tx1"/>
                </a:solidFill>
              </a:endParaRPr>
            </a:p>
          </p:txBody>
        </p:sp>
      </p:grpSp>
      <p:sp>
        <p:nvSpPr>
          <p:cNvPr id="80" name="Slide Number Placeholder 4"/>
          <p:cNvSpPr txBox="1">
            <a:spLocks/>
          </p:cNvSpPr>
          <p:nvPr/>
        </p:nvSpPr>
        <p:spPr bwMode="auto">
          <a:xfrm>
            <a:off x="6965950" y="6473825"/>
            <a:ext cx="2101850" cy="4603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fld id="{FFC6B60B-2CC9-4460-A963-BD67CE206717}" type="slidenum">
              <a:rPr kumimoji="0" lang="en-GB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/>
              </a:pPr>
              <a:t>9</a:t>
            </a:fld>
            <a:endParaRPr kumimoji="0" lang="en-GB" sz="1400" b="0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grpSp>
        <p:nvGrpSpPr>
          <p:cNvPr id="28" name="Group 82"/>
          <p:cNvGrpSpPr/>
          <p:nvPr/>
        </p:nvGrpSpPr>
        <p:grpSpPr>
          <a:xfrm>
            <a:off x="6248400" y="1219200"/>
            <a:ext cx="1219462" cy="5105400"/>
            <a:chOff x="6248400" y="1219200"/>
            <a:chExt cx="1219462" cy="5105400"/>
          </a:xfrm>
        </p:grpSpPr>
        <p:sp>
          <p:nvSpPr>
            <p:cNvPr id="16" name="Flowchart: Alternate Process 15"/>
            <p:cNvSpPr/>
            <p:nvPr/>
          </p:nvSpPr>
          <p:spPr bwMode="auto">
            <a:xfrm>
              <a:off x="6248400" y="1905000"/>
              <a:ext cx="1219200" cy="609600"/>
            </a:xfrm>
            <a:prstGeom prst="flowChartAlternateProcess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57200" rtl="0" eaLnBrk="1" fontAlgn="base" latinLnBrk="0" hangingPunct="1">
                <a:lnSpc>
                  <a:spcPct val="31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endParaRPr>
            </a:p>
          </p:txBody>
        </p:sp>
        <p:sp>
          <p:nvSpPr>
            <p:cNvPr id="17" name="Flowchart: Alternate Process 16"/>
            <p:cNvSpPr/>
            <p:nvPr/>
          </p:nvSpPr>
          <p:spPr bwMode="auto">
            <a:xfrm>
              <a:off x="6248400" y="2667000"/>
              <a:ext cx="1219200" cy="609600"/>
            </a:xfrm>
            <a:prstGeom prst="flowChartAlternateProcess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57200" rtl="0" eaLnBrk="1" fontAlgn="base" latinLnBrk="0" hangingPunct="1">
                <a:lnSpc>
                  <a:spcPct val="31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endParaRPr>
            </a:p>
          </p:txBody>
        </p:sp>
        <p:sp>
          <p:nvSpPr>
            <p:cNvPr id="18" name="Flowchart: Alternate Process 17"/>
            <p:cNvSpPr/>
            <p:nvPr/>
          </p:nvSpPr>
          <p:spPr bwMode="auto">
            <a:xfrm>
              <a:off x="6248400" y="3429000"/>
              <a:ext cx="1219200" cy="609600"/>
            </a:xfrm>
            <a:prstGeom prst="flowChartAlternateProcess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57200" rtl="0" eaLnBrk="1" fontAlgn="base" latinLnBrk="0" hangingPunct="1">
                <a:lnSpc>
                  <a:spcPct val="31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endParaRPr>
            </a:p>
          </p:txBody>
        </p:sp>
        <p:sp>
          <p:nvSpPr>
            <p:cNvPr id="19" name="Flowchart: Alternate Process 18"/>
            <p:cNvSpPr/>
            <p:nvPr/>
          </p:nvSpPr>
          <p:spPr bwMode="auto">
            <a:xfrm>
              <a:off x="6248400" y="4191000"/>
              <a:ext cx="1219200" cy="609600"/>
            </a:xfrm>
            <a:prstGeom prst="flowChartAlternateProcess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57200" rtl="0" eaLnBrk="1" fontAlgn="base" latinLnBrk="0" hangingPunct="1">
                <a:lnSpc>
                  <a:spcPct val="31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endParaRPr>
            </a:p>
          </p:txBody>
        </p:sp>
        <p:sp>
          <p:nvSpPr>
            <p:cNvPr id="20" name="Flowchart: Alternate Process 19"/>
            <p:cNvSpPr/>
            <p:nvPr/>
          </p:nvSpPr>
          <p:spPr bwMode="auto">
            <a:xfrm>
              <a:off x="6248400" y="4953000"/>
              <a:ext cx="1219200" cy="609600"/>
            </a:xfrm>
            <a:prstGeom prst="flowChartAlternateProcess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57200" rtl="0" eaLnBrk="1" fontAlgn="base" latinLnBrk="0" hangingPunct="1">
                <a:lnSpc>
                  <a:spcPct val="31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6324600" y="4953000"/>
              <a:ext cx="1143262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sz="1600" dirty="0" smtClean="0">
                  <a:solidFill>
                    <a:schemeClr val="tx1"/>
                  </a:solidFill>
                </a:rPr>
                <a:t>nix-vector-</a:t>
              </a:r>
            </a:p>
            <a:p>
              <a:pPr>
                <a:lnSpc>
                  <a:spcPct val="100000"/>
                </a:lnSpc>
              </a:pPr>
              <a:r>
                <a:rPr lang="en-US" sz="1600" dirty="0" smtClean="0">
                  <a:solidFill>
                    <a:schemeClr val="tx1"/>
                  </a:solidFill>
                </a:rPr>
                <a:t>routing</a:t>
              </a:r>
              <a:endParaRPr lang="en-US" sz="1600" dirty="0">
                <a:solidFill>
                  <a:schemeClr val="tx1"/>
                </a:solidFill>
              </a:endParaRP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6400800" y="2057400"/>
              <a:ext cx="628698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sz="1600" dirty="0" err="1" smtClean="0">
                  <a:solidFill>
                    <a:schemeClr val="tx1"/>
                  </a:solidFill>
                </a:rPr>
                <a:t>aodv</a:t>
              </a:r>
              <a:endParaRPr lang="en-US" sz="1600" dirty="0">
                <a:solidFill>
                  <a:schemeClr val="tx1"/>
                </a:solidFill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6400800" y="2743200"/>
              <a:ext cx="617477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sz="1600" dirty="0" err="1" smtClean="0">
                  <a:solidFill>
                    <a:schemeClr val="tx1"/>
                  </a:solidFill>
                </a:rPr>
                <a:t>dsdv</a:t>
              </a:r>
              <a:endParaRPr lang="en-US" sz="1600" dirty="0">
                <a:solidFill>
                  <a:schemeClr val="tx1"/>
                </a:solidFill>
              </a:endParaRP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6477000" y="3581400"/>
              <a:ext cx="514885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sz="1600" dirty="0" err="1" smtClean="0">
                  <a:solidFill>
                    <a:schemeClr val="tx1"/>
                  </a:solidFill>
                </a:rPr>
                <a:t>olsr</a:t>
              </a:r>
              <a:endParaRPr lang="en-US" sz="1600" dirty="0">
                <a:solidFill>
                  <a:schemeClr val="tx1"/>
                </a:solidFill>
              </a:endParaRP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6477000" y="4343400"/>
              <a:ext cx="582211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sz="1600" dirty="0" smtClean="0">
                  <a:solidFill>
                    <a:schemeClr val="tx1"/>
                  </a:solidFill>
                </a:rPr>
                <a:t>click</a:t>
              </a:r>
              <a:endParaRPr lang="en-US" sz="1600" dirty="0">
                <a:solidFill>
                  <a:schemeClr val="tx1"/>
                </a:solidFill>
              </a:endParaRPr>
            </a:p>
          </p:txBody>
        </p:sp>
        <p:sp>
          <p:nvSpPr>
            <p:cNvPr id="26" name="Right Brace 25"/>
            <p:cNvSpPr/>
            <p:nvPr/>
          </p:nvSpPr>
          <p:spPr bwMode="auto">
            <a:xfrm rot="16200000">
              <a:off x="6743700" y="1181100"/>
              <a:ext cx="228600" cy="1066800"/>
            </a:xfrm>
            <a:prstGeom prst="rightBrac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57200" rtl="0" eaLnBrk="1" fontAlgn="base" latinLnBrk="0" hangingPunct="1">
                <a:lnSpc>
                  <a:spcPct val="31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endParaRP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6400800" y="1219200"/>
              <a:ext cx="1016625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sz="1600" dirty="0" smtClean="0">
                  <a:solidFill>
                    <a:schemeClr val="tx1"/>
                  </a:solidFill>
                </a:rPr>
                <a:t>protocols</a:t>
              </a:r>
              <a:endParaRPr lang="en-US" sz="1600" dirty="0">
                <a:solidFill>
                  <a:schemeClr val="tx1"/>
                </a:solidFill>
              </a:endParaRPr>
            </a:p>
          </p:txBody>
        </p:sp>
        <p:sp>
          <p:nvSpPr>
            <p:cNvPr id="82" name="Flowchart: Alternate Process 81"/>
            <p:cNvSpPr/>
            <p:nvPr/>
          </p:nvSpPr>
          <p:spPr bwMode="auto">
            <a:xfrm>
              <a:off x="6248400" y="5715000"/>
              <a:ext cx="1219200" cy="609600"/>
            </a:xfrm>
            <a:prstGeom prst="flowChartAlternateProcess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ct val="100000"/>
                </a:lnSpc>
              </a:pPr>
              <a:r>
                <a:rPr lang="en-US" sz="1600" dirty="0" err="1" smtClean="0">
                  <a:solidFill>
                    <a:schemeClr val="tx1"/>
                  </a:solidFill>
                </a:rPr>
                <a:t>openflow</a:t>
              </a:r>
              <a:endParaRPr lang="en-US" sz="16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37" name="Group 85"/>
          <p:cNvGrpSpPr/>
          <p:nvPr/>
        </p:nvGrpSpPr>
        <p:grpSpPr>
          <a:xfrm>
            <a:off x="7620000" y="533400"/>
            <a:ext cx="1301959" cy="5791200"/>
            <a:chOff x="7620000" y="533400"/>
            <a:chExt cx="1301959" cy="5791200"/>
          </a:xfrm>
        </p:grpSpPr>
        <p:sp>
          <p:nvSpPr>
            <p:cNvPr id="65" name="Flowchart: Alternate Process 64"/>
            <p:cNvSpPr/>
            <p:nvPr/>
          </p:nvSpPr>
          <p:spPr bwMode="auto">
            <a:xfrm>
              <a:off x="7696200" y="1905000"/>
              <a:ext cx="1219200" cy="609600"/>
            </a:xfrm>
            <a:prstGeom prst="flowChartAlternateProcess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57200" rtl="0" eaLnBrk="1" fontAlgn="base" latinLnBrk="0" hangingPunct="1">
                <a:lnSpc>
                  <a:spcPct val="31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endParaRPr>
            </a:p>
          </p:txBody>
        </p:sp>
        <p:sp>
          <p:nvSpPr>
            <p:cNvPr id="66" name="Flowchart: Alternate Process 65"/>
            <p:cNvSpPr/>
            <p:nvPr/>
          </p:nvSpPr>
          <p:spPr bwMode="auto">
            <a:xfrm>
              <a:off x="7696200" y="2667000"/>
              <a:ext cx="1219200" cy="609600"/>
            </a:xfrm>
            <a:prstGeom prst="flowChartAlternateProcess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57200" rtl="0" eaLnBrk="1" fontAlgn="base" latinLnBrk="0" hangingPunct="1">
                <a:lnSpc>
                  <a:spcPct val="31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endParaRPr>
            </a:p>
          </p:txBody>
        </p:sp>
        <p:sp>
          <p:nvSpPr>
            <p:cNvPr id="67" name="Flowchart: Alternate Process 66"/>
            <p:cNvSpPr/>
            <p:nvPr/>
          </p:nvSpPr>
          <p:spPr bwMode="auto">
            <a:xfrm>
              <a:off x="7696200" y="3429000"/>
              <a:ext cx="1219200" cy="609600"/>
            </a:xfrm>
            <a:prstGeom prst="flowChartAlternateProcess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57200" rtl="0" eaLnBrk="1" fontAlgn="base" latinLnBrk="0" hangingPunct="1">
                <a:lnSpc>
                  <a:spcPct val="31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endParaRPr>
            </a:p>
          </p:txBody>
        </p:sp>
        <p:sp>
          <p:nvSpPr>
            <p:cNvPr id="68" name="Flowchart: Alternate Process 67"/>
            <p:cNvSpPr/>
            <p:nvPr/>
          </p:nvSpPr>
          <p:spPr bwMode="auto">
            <a:xfrm>
              <a:off x="7696200" y="4191000"/>
              <a:ext cx="1219200" cy="609600"/>
            </a:xfrm>
            <a:prstGeom prst="flowChartAlternateProcess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57200" rtl="0" eaLnBrk="1" fontAlgn="base" latinLnBrk="0" hangingPunct="1">
                <a:lnSpc>
                  <a:spcPct val="31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endParaRPr>
            </a:p>
          </p:txBody>
        </p:sp>
        <p:sp>
          <p:nvSpPr>
            <p:cNvPr id="69" name="Flowchart: Alternate Process 68"/>
            <p:cNvSpPr/>
            <p:nvPr/>
          </p:nvSpPr>
          <p:spPr bwMode="auto">
            <a:xfrm>
              <a:off x="7696200" y="4953000"/>
              <a:ext cx="1219200" cy="609600"/>
            </a:xfrm>
            <a:prstGeom prst="flowChartAlternateProcess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57200" rtl="0" eaLnBrk="1" fontAlgn="base" latinLnBrk="0" hangingPunct="1">
                <a:lnSpc>
                  <a:spcPct val="31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endParaRPr>
            </a:p>
          </p:txBody>
        </p:sp>
        <p:sp>
          <p:nvSpPr>
            <p:cNvPr id="70" name="Flowchart: Alternate Process 69"/>
            <p:cNvSpPr/>
            <p:nvPr/>
          </p:nvSpPr>
          <p:spPr bwMode="auto">
            <a:xfrm>
              <a:off x="7696200" y="5715000"/>
              <a:ext cx="1219200" cy="609600"/>
            </a:xfrm>
            <a:prstGeom prst="flowChartAlternateProcess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57200" rtl="0" eaLnBrk="1" fontAlgn="base" latinLnBrk="0" hangingPunct="1">
                <a:lnSpc>
                  <a:spcPct val="31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endParaRPr>
            </a:p>
          </p:txBody>
        </p:sp>
        <p:sp>
          <p:nvSpPr>
            <p:cNvPr id="71" name="TextBox 70"/>
            <p:cNvSpPr txBox="1"/>
            <p:nvPr/>
          </p:nvSpPr>
          <p:spPr>
            <a:xfrm>
              <a:off x="7620000" y="2743200"/>
              <a:ext cx="1301959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sz="1600" dirty="0" smtClean="0">
                  <a:solidFill>
                    <a:schemeClr val="tx1"/>
                  </a:solidFill>
                </a:rPr>
                <a:t>flow-monitor</a:t>
              </a:r>
              <a:endParaRPr lang="en-US" sz="1600" dirty="0">
                <a:solidFill>
                  <a:schemeClr val="tx1"/>
                </a:solidFill>
              </a:endParaRPr>
            </a:p>
          </p:txBody>
        </p:sp>
        <p:sp>
          <p:nvSpPr>
            <p:cNvPr id="72" name="TextBox 71"/>
            <p:cNvSpPr txBox="1"/>
            <p:nvPr/>
          </p:nvSpPr>
          <p:spPr>
            <a:xfrm>
              <a:off x="7772400" y="5867400"/>
              <a:ext cx="787395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sz="1600" smtClean="0">
                  <a:solidFill>
                    <a:schemeClr val="tx1"/>
                  </a:solidFill>
                </a:rPr>
                <a:t>BRITE</a:t>
              </a:r>
              <a:endParaRPr lang="en-US" sz="1600" dirty="0">
                <a:solidFill>
                  <a:schemeClr val="tx1"/>
                </a:solidFill>
              </a:endParaRPr>
            </a:p>
          </p:txBody>
        </p:sp>
        <p:sp>
          <p:nvSpPr>
            <p:cNvPr id="73" name="TextBox 72"/>
            <p:cNvSpPr txBox="1"/>
            <p:nvPr/>
          </p:nvSpPr>
          <p:spPr>
            <a:xfrm>
              <a:off x="7772400" y="4953000"/>
              <a:ext cx="1027845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sz="1600" dirty="0" smtClean="0">
                  <a:solidFill>
                    <a:schemeClr val="tx1"/>
                  </a:solidFill>
                </a:rPr>
                <a:t>topology-</a:t>
              </a:r>
            </a:p>
            <a:p>
              <a:pPr>
                <a:lnSpc>
                  <a:spcPct val="100000"/>
                </a:lnSpc>
              </a:pPr>
              <a:r>
                <a:rPr lang="en-US" sz="1600" dirty="0" smtClean="0">
                  <a:solidFill>
                    <a:schemeClr val="tx1"/>
                  </a:solidFill>
                </a:rPr>
                <a:t>read</a:t>
              </a:r>
              <a:endParaRPr lang="en-US" sz="1600" dirty="0">
                <a:solidFill>
                  <a:schemeClr val="tx1"/>
                </a:solidFill>
              </a:endParaRPr>
            </a:p>
          </p:txBody>
        </p:sp>
        <p:sp>
          <p:nvSpPr>
            <p:cNvPr id="74" name="Right Brace 73"/>
            <p:cNvSpPr/>
            <p:nvPr/>
          </p:nvSpPr>
          <p:spPr bwMode="auto">
            <a:xfrm rot="16200000">
              <a:off x="8191500" y="495300"/>
              <a:ext cx="228600" cy="1066800"/>
            </a:xfrm>
            <a:prstGeom prst="rightBrac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57200" rtl="0" eaLnBrk="1" fontAlgn="base" latinLnBrk="0" hangingPunct="1">
                <a:lnSpc>
                  <a:spcPct val="31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endParaRPr>
            </a:p>
          </p:txBody>
        </p:sp>
        <p:sp>
          <p:nvSpPr>
            <p:cNvPr id="75" name="TextBox 74"/>
            <p:cNvSpPr txBox="1"/>
            <p:nvPr/>
          </p:nvSpPr>
          <p:spPr>
            <a:xfrm>
              <a:off x="7848600" y="533400"/>
              <a:ext cx="809837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sz="1600" dirty="0" smtClean="0">
                  <a:solidFill>
                    <a:schemeClr val="tx1"/>
                  </a:solidFill>
                </a:rPr>
                <a:t>utilities</a:t>
              </a:r>
              <a:endParaRPr lang="en-US" sz="1600" dirty="0">
                <a:solidFill>
                  <a:schemeClr val="tx1"/>
                </a:solidFill>
              </a:endParaRPr>
            </a:p>
          </p:txBody>
        </p:sp>
        <p:sp>
          <p:nvSpPr>
            <p:cNvPr id="76" name="TextBox 75"/>
            <p:cNvSpPr txBox="1"/>
            <p:nvPr/>
          </p:nvSpPr>
          <p:spPr>
            <a:xfrm>
              <a:off x="7772400" y="4343400"/>
              <a:ext cx="61908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sz="1600" dirty="0" smtClean="0">
                  <a:solidFill>
                    <a:schemeClr val="tx1"/>
                  </a:solidFill>
                </a:rPr>
                <a:t>stats</a:t>
              </a:r>
              <a:endParaRPr lang="en-US" sz="1600" dirty="0">
                <a:solidFill>
                  <a:schemeClr val="tx1"/>
                </a:solidFill>
              </a:endParaRPr>
            </a:p>
          </p:txBody>
        </p:sp>
        <p:sp>
          <p:nvSpPr>
            <p:cNvPr id="77" name="TextBox 76"/>
            <p:cNvSpPr txBox="1"/>
            <p:nvPr/>
          </p:nvSpPr>
          <p:spPr>
            <a:xfrm>
              <a:off x="7772400" y="1905000"/>
              <a:ext cx="800219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sz="1600" dirty="0" err="1" smtClean="0">
                  <a:solidFill>
                    <a:schemeClr val="tx1"/>
                  </a:solidFill>
                </a:rPr>
                <a:t>config</a:t>
              </a:r>
              <a:r>
                <a:rPr lang="en-US" sz="1600" dirty="0" smtClean="0">
                  <a:solidFill>
                    <a:schemeClr val="tx1"/>
                  </a:solidFill>
                </a:rPr>
                <a:t>-</a:t>
              </a:r>
            </a:p>
            <a:p>
              <a:pPr>
                <a:lnSpc>
                  <a:spcPct val="100000"/>
                </a:lnSpc>
              </a:pPr>
              <a:r>
                <a:rPr lang="en-US" sz="1600" dirty="0" smtClean="0">
                  <a:solidFill>
                    <a:schemeClr val="tx1"/>
                  </a:solidFill>
                </a:rPr>
                <a:t>store</a:t>
              </a:r>
              <a:endParaRPr lang="en-US" sz="1600" dirty="0">
                <a:solidFill>
                  <a:schemeClr val="tx1"/>
                </a:solidFill>
              </a:endParaRPr>
            </a:p>
          </p:txBody>
        </p:sp>
        <p:sp>
          <p:nvSpPr>
            <p:cNvPr id="78" name="TextBox 77"/>
            <p:cNvSpPr txBox="1"/>
            <p:nvPr/>
          </p:nvSpPr>
          <p:spPr>
            <a:xfrm>
              <a:off x="7772400" y="3505200"/>
              <a:ext cx="914033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sz="1600" dirty="0" err="1" smtClean="0">
                  <a:solidFill>
                    <a:schemeClr val="tx1"/>
                  </a:solidFill>
                </a:rPr>
                <a:t>netanim</a:t>
              </a:r>
              <a:endParaRPr lang="en-US" sz="1600" dirty="0">
                <a:solidFill>
                  <a:schemeClr val="tx1"/>
                </a:solidFill>
              </a:endParaRPr>
            </a:p>
          </p:txBody>
        </p:sp>
        <p:sp>
          <p:nvSpPr>
            <p:cNvPr id="81" name="Flowchart: Alternate Process 80"/>
            <p:cNvSpPr/>
            <p:nvPr/>
          </p:nvSpPr>
          <p:spPr bwMode="auto">
            <a:xfrm>
              <a:off x="7696200" y="1143000"/>
              <a:ext cx="1219200" cy="609600"/>
            </a:xfrm>
            <a:prstGeom prst="flowChartAlternateProcess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57200" rtl="0" eaLnBrk="1" fontAlgn="base" latinLnBrk="0" hangingPunct="1">
                <a:lnSpc>
                  <a:spcPct val="31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endParaRPr>
            </a:p>
          </p:txBody>
        </p:sp>
        <p:sp>
          <p:nvSpPr>
            <p:cNvPr id="85" name="TextBox 84"/>
            <p:cNvSpPr txBox="1"/>
            <p:nvPr/>
          </p:nvSpPr>
          <p:spPr>
            <a:xfrm>
              <a:off x="7772400" y="1219200"/>
              <a:ext cx="1037463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sz="1600" smtClean="0">
                  <a:solidFill>
                    <a:schemeClr val="tx1"/>
                  </a:solidFill>
                </a:rPr>
                <a:t>visualizer</a:t>
              </a:r>
              <a:endParaRPr lang="en-US" sz="16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88" name="Group 87"/>
          <p:cNvGrpSpPr/>
          <p:nvPr/>
        </p:nvGrpSpPr>
        <p:grpSpPr>
          <a:xfrm>
            <a:off x="0" y="4267200"/>
            <a:ext cx="2961602" cy="1243584"/>
            <a:chOff x="381000" y="5257800"/>
            <a:chExt cx="3896845" cy="762000"/>
          </a:xfrm>
        </p:grpSpPr>
        <p:sp>
          <p:nvSpPr>
            <p:cNvPr id="83" name="AutoShape 28"/>
            <p:cNvSpPr>
              <a:spLocks noChangeArrowheads="1"/>
            </p:cNvSpPr>
            <p:nvPr/>
          </p:nvSpPr>
          <p:spPr bwMode="auto">
            <a:xfrm>
              <a:off x="381000" y="5257800"/>
              <a:ext cx="3810000" cy="762000"/>
            </a:xfrm>
            <a:prstGeom prst="wedgeRoundRectCallout">
              <a:avLst>
                <a:gd name="adj1" fmla="val 62448"/>
                <a:gd name="adj2" fmla="val 71661"/>
                <a:gd name="adj3" fmla="val 16667"/>
              </a:avLst>
            </a:prstGeom>
            <a:solidFill>
              <a:srgbClr val="7DDA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6" name="Text Box 29"/>
            <p:cNvSpPr txBox="1">
              <a:spLocks noChangeArrowheads="1"/>
            </p:cNvSpPr>
            <p:nvPr/>
          </p:nvSpPr>
          <p:spPr bwMode="auto">
            <a:xfrm>
              <a:off x="530225" y="5410200"/>
              <a:ext cx="1667093" cy="397373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000" tIns="46800" rIns="90000" bIns="46800">
              <a:spAutoFit/>
            </a:bodyPr>
            <a:lstStyle/>
            <a:p>
              <a:pPr>
                <a:lnSpc>
                  <a:spcPct val="100000"/>
                </a:lnSpc>
                <a:buClrTx/>
                <a:buFontTx/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r>
                <a:rPr lang="en-US" sz="1200" b="1">
                  <a:solidFill>
                    <a:srgbClr val="000000"/>
                  </a:solidFill>
                </a:rPr>
                <a:t>Smart pointers</a:t>
              </a:r>
            </a:p>
            <a:p>
              <a:pPr>
                <a:lnSpc>
                  <a:spcPct val="100000"/>
                </a:lnSpc>
                <a:buClrTx/>
                <a:buFontTx/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r>
                <a:rPr lang="en-US" sz="1200" b="1">
                  <a:solidFill>
                    <a:srgbClr val="000000"/>
                  </a:solidFill>
                </a:rPr>
                <a:t>Dynamic </a:t>
              </a:r>
              <a:r>
                <a:rPr lang="en-US" sz="1200" b="1" smtClean="0">
                  <a:solidFill>
                    <a:srgbClr val="000000"/>
                  </a:solidFill>
                </a:rPr>
                <a:t>types</a:t>
              </a:r>
              <a:endParaRPr lang="en-US" sz="1200" b="1">
                <a:solidFill>
                  <a:srgbClr val="000000"/>
                </a:solidFill>
              </a:endParaRPr>
            </a:p>
            <a:p>
              <a:pPr>
                <a:lnSpc>
                  <a:spcPct val="100000"/>
                </a:lnSpc>
                <a:buClrTx/>
                <a:buFontTx/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r>
                <a:rPr lang="en-US" sz="1200" b="1">
                  <a:solidFill>
                    <a:srgbClr val="000000"/>
                  </a:solidFill>
                </a:rPr>
                <a:t>Attributes</a:t>
              </a:r>
            </a:p>
          </p:txBody>
        </p:sp>
        <p:sp>
          <p:nvSpPr>
            <p:cNvPr id="87" name="Text Box 30"/>
            <p:cNvSpPr txBox="1">
              <a:spLocks noChangeArrowheads="1"/>
            </p:cNvSpPr>
            <p:nvPr/>
          </p:nvSpPr>
          <p:spPr bwMode="auto">
            <a:xfrm>
              <a:off x="2284413" y="5410200"/>
              <a:ext cx="1993432" cy="510526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000" tIns="46800" rIns="90000" bIns="46800">
              <a:spAutoFit/>
            </a:bodyPr>
            <a:lstStyle/>
            <a:p>
              <a:pPr>
                <a:lnSpc>
                  <a:spcPct val="100000"/>
                </a:lnSpc>
                <a:buClrTx/>
                <a:buFontTx/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r>
                <a:rPr lang="en-US" sz="1200" b="1" smtClean="0">
                  <a:solidFill>
                    <a:srgbClr val="000000"/>
                  </a:solidFill>
                </a:rPr>
                <a:t>Callbacks</a:t>
              </a:r>
            </a:p>
            <a:p>
              <a:pPr>
                <a:lnSpc>
                  <a:spcPct val="100000"/>
                </a:lnSpc>
                <a:buClrTx/>
                <a:buFontTx/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r>
                <a:rPr lang="en-US" sz="1200" b="1" smtClean="0">
                  <a:solidFill>
                    <a:srgbClr val="000000"/>
                  </a:solidFill>
                </a:rPr>
                <a:t>Tracing</a:t>
              </a:r>
              <a:endParaRPr lang="en-US" sz="1200" b="1">
                <a:solidFill>
                  <a:srgbClr val="000000"/>
                </a:solidFill>
              </a:endParaRPr>
            </a:p>
            <a:p>
              <a:pPr>
                <a:lnSpc>
                  <a:spcPct val="100000"/>
                </a:lnSpc>
                <a:buClrTx/>
                <a:buFontTx/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r>
                <a:rPr lang="en-US" sz="1200" b="1">
                  <a:solidFill>
                    <a:srgbClr val="000000"/>
                  </a:solidFill>
                </a:rPr>
                <a:t>Logging</a:t>
              </a:r>
            </a:p>
            <a:p>
              <a:pPr>
                <a:lnSpc>
                  <a:spcPct val="100000"/>
                </a:lnSpc>
                <a:buClrTx/>
                <a:buFontTx/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r>
                <a:rPr lang="en-US" sz="1200" b="1">
                  <a:solidFill>
                    <a:srgbClr val="000000"/>
                  </a:solidFill>
                </a:rPr>
                <a:t>Random Variables</a:t>
              </a:r>
            </a:p>
          </p:txBody>
        </p:sp>
      </p:grpSp>
      <p:grpSp>
        <p:nvGrpSpPr>
          <p:cNvPr id="91" name="Group 90"/>
          <p:cNvGrpSpPr/>
          <p:nvPr/>
        </p:nvGrpSpPr>
        <p:grpSpPr>
          <a:xfrm>
            <a:off x="5221287" y="4800600"/>
            <a:ext cx="1309688" cy="990600"/>
            <a:chOff x="5221287" y="4800600"/>
            <a:chExt cx="1309688" cy="990600"/>
          </a:xfrm>
        </p:grpSpPr>
        <p:sp>
          <p:nvSpPr>
            <p:cNvPr id="89" name="AutoShape 22"/>
            <p:cNvSpPr>
              <a:spLocks noChangeArrowheads="1"/>
            </p:cNvSpPr>
            <p:nvPr/>
          </p:nvSpPr>
          <p:spPr bwMode="auto">
            <a:xfrm>
              <a:off x="5257800" y="4800600"/>
              <a:ext cx="1182687" cy="990600"/>
            </a:xfrm>
            <a:prstGeom prst="wedgeRoundRectCallout">
              <a:avLst>
                <a:gd name="adj1" fmla="val -118995"/>
                <a:gd name="adj2" fmla="val 40546"/>
                <a:gd name="adj3" fmla="val 16667"/>
              </a:avLst>
            </a:prstGeom>
            <a:solidFill>
              <a:srgbClr val="7DDA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0" name="Text Box 23"/>
            <p:cNvSpPr txBox="1">
              <a:spLocks noChangeArrowheads="1"/>
            </p:cNvSpPr>
            <p:nvPr/>
          </p:nvSpPr>
          <p:spPr bwMode="auto">
            <a:xfrm>
              <a:off x="5221287" y="5029200"/>
              <a:ext cx="1309688" cy="64135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000" tIns="46800" rIns="90000" bIns="46800">
              <a:spAutoFit/>
            </a:bodyPr>
            <a:lstStyle/>
            <a:p>
              <a:pPr>
                <a:lnSpc>
                  <a:spcPct val="100000"/>
                </a:lnSpc>
                <a:buClrTx/>
                <a:buFontTx/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r>
                <a:rPr lang="en-US" sz="1200" b="1">
                  <a:solidFill>
                    <a:srgbClr val="000000"/>
                  </a:solidFill>
                </a:rPr>
                <a:t>Events</a:t>
              </a:r>
            </a:p>
            <a:p>
              <a:pPr>
                <a:lnSpc>
                  <a:spcPct val="100000"/>
                </a:lnSpc>
                <a:buClrTx/>
                <a:buFontTx/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r>
                <a:rPr lang="en-US" sz="1200" b="1">
                  <a:solidFill>
                    <a:srgbClr val="000000"/>
                  </a:solidFill>
                </a:rPr>
                <a:t>Scheduler</a:t>
              </a:r>
            </a:p>
            <a:p>
              <a:pPr>
                <a:lnSpc>
                  <a:spcPct val="100000"/>
                </a:lnSpc>
                <a:buClrTx/>
                <a:buFontTx/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r>
                <a:rPr lang="en-US" sz="1200" b="1">
                  <a:solidFill>
                    <a:srgbClr val="000000"/>
                  </a:solidFill>
                </a:rPr>
                <a:t>Time arithmetic</a:t>
              </a:r>
            </a:p>
          </p:txBody>
        </p:sp>
      </p:grpSp>
      <p:grpSp>
        <p:nvGrpSpPr>
          <p:cNvPr id="94" name="Group 93"/>
          <p:cNvGrpSpPr/>
          <p:nvPr/>
        </p:nvGrpSpPr>
        <p:grpSpPr>
          <a:xfrm>
            <a:off x="4648200" y="3352800"/>
            <a:ext cx="1752600" cy="838200"/>
            <a:chOff x="4648200" y="3352800"/>
            <a:chExt cx="1752600" cy="838200"/>
          </a:xfrm>
        </p:grpSpPr>
        <p:sp>
          <p:nvSpPr>
            <p:cNvPr id="92" name="AutoShape 26"/>
            <p:cNvSpPr>
              <a:spLocks noChangeArrowheads="1"/>
            </p:cNvSpPr>
            <p:nvPr/>
          </p:nvSpPr>
          <p:spPr bwMode="auto">
            <a:xfrm>
              <a:off x="4648200" y="3352800"/>
              <a:ext cx="1752600" cy="838200"/>
            </a:xfrm>
            <a:prstGeom prst="wedgeRoundRectCallout">
              <a:avLst>
                <a:gd name="adj1" fmla="val -62872"/>
                <a:gd name="adj2" fmla="val 129550"/>
                <a:gd name="adj3" fmla="val 16667"/>
              </a:avLst>
            </a:prstGeom>
            <a:solidFill>
              <a:srgbClr val="7DDA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3" name="Text Box 27"/>
            <p:cNvSpPr txBox="1">
              <a:spLocks noChangeArrowheads="1"/>
            </p:cNvSpPr>
            <p:nvPr/>
          </p:nvSpPr>
          <p:spPr bwMode="auto">
            <a:xfrm>
              <a:off x="4648200" y="3352800"/>
              <a:ext cx="1736725" cy="823913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000" tIns="46800" rIns="90000" bIns="46800">
              <a:spAutoFit/>
            </a:bodyPr>
            <a:lstStyle/>
            <a:p>
              <a:pPr>
                <a:lnSpc>
                  <a:spcPct val="100000"/>
                </a:lnSpc>
                <a:buClrTx/>
                <a:buFontTx/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r>
                <a:rPr lang="en-US" sz="1200" b="1">
                  <a:solidFill>
                    <a:srgbClr val="000000"/>
                  </a:solidFill>
                </a:rPr>
                <a:t>Packets</a:t>
              </a:r>
            </a:p>
            <a:p>
              <a:pPr>
                <a:lnSpc>
                  <a:spcPct val="100000"/>
                </a:lnSpc>
                <a:buClrTx/>
                <a:buFontTx/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r>
                <a:rPr lang="en-US" sz="1200" b="1">
                  <a:solidFill>
                    <a:srgbClr val="000000"/>
                  </a:solidFill>
                </a:rPr>
                <a:t>Packet Tags</a:t>
              </a:r>
            </a:p>
            <a:p>
              <a:pPr>
                <a:lnSpc>
                  <a:spcPct val="100000"/>
                </a:lnSpc>
                <a:buClrTx/>
                <a:buFontTx/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r>
                <a:rPr lang="en-US" sz="1200" b="1">
                  <a:solidFill>
                    <a:srgbClr val="000000"/>
                  </a:solidFill>
                </a:rPr>
                <a:t>Packet Headers</a:t>
              </a:r>
            </a:p>
            <a:p>
              <a:pPr>
                <a:lnSpc>
                  <a:spcPct val="100000"/>
                </a:lnSpc>
                <a:buClrTx/>
                <a:buFontTx/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r>
                <a:rPr lang="en-US" sz="1200" b="1">
                  <a:solidFill>
                    <a:srgbClr val="000000"/>
                  </a:solidFill>
                </a:rPr>
                <a:t>Pcap/ascii file writing</a:t>
              </a:r>
            </a:p>
          </p:txBody>
        </p:sp>
      </p:grpSp>
      <p:grpSp>
        <p:nvGrpSpPr>
          <p:cNvPr id="102" name="Group 101"/>
          <p:cNvGrpSpPr/>
          <p:nvPr/>
        </p:nvGrpSpPr>
        <p:grpSpPr>
          <a:xfrm>
            <a:off x="1981200" y="1981200"/>
            <a:ext cx="1708150" cy="2030412"/>
            <a:chOff x="457200" y="2008188"/>
            <a:chExt cx="1708150" cy="2030412"/>
          </a:xfrm>
        </p:grpSpPr>
        <p:sp>
          <p:nvSpPr>
            <p:cNvPr id="103" name="AutoShape 31"/>
            <p:cNvSpPr>
              <a:spLocks noChangeArrowheads="1"/>
            </p:cNvSpPr>
            <p:nvPr/>
          </p:nvSpPr>
          <p:spPr bwMode="auto">
            <a:xfrm>
              <a:off x="457200" y="2008188"/>
              <a:ext cx="1447800" cy="2030412"/>
            </a:xfrm>
            <a:prstGeom prst="wedgeRoundRectCallout">
              <a:avLst>
                <a:gd name="adj1" fmla="val 68704"/>
                <a:gd name="adj2" fmla="val 87770"/>
                <a:gd name="adj3" fmla="val 16667"/>
              </a:avLst>
            </a:prstGeom>
            <a:solidFill>
              <a:srgbClr val="7DDA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4" name="Text Box 32"/>
            <p:cNvSpPr txBox="1">
              <a:spLocks noChangeArrowheads="1"/>
            </p:cNvSpPr>
            <p:nvPr/>
          </p:nvSpPr>
          <p:spPr bwMode="auto">
            <a:xfrm>
              <a:off x="533400" y="2286000"/>
              <a:ext cx="1631950" cy="1554163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lIns="90000" tIns="46800" rIns="90000" bIns="46800">
              <a:spAutoFit/>
            </a:bodyPr>
            <a:lstStyle/>
            <a:p>
              <a:pPr>
                <a:lnSpc>
                  <a:spcPct val="100000"/>
                </a:lnSpc>
                <a:buClrTx/>
                <a:buFontTx/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r>
                <a:rPr lang="en-US" sz="1200" b="1">
                  <a:solidFill>
                    <a:srgbClr val="000000"/>
                  </a:solidFill>
                </a:rPr>
                <a:t>Node class</a:t>
              </a:r>
            </a:p>
            <a:p>
              <a:pPr>
                <a:lnSpc>
                  <a:spcPct val="100000"/>
                </a:lnSpc>
                <a:buClrTx/>
                <a:buFontTx/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r>
                <a:rPr lang="en-US" sz="1200" b="1">
                  <a:solidFill>
                    <a:srgbClr val="000000"/>
                  </a:solidFill>
                </a:rPr>
                <a:t>NetDevice ABC</a:t>
              </a:r>
            </a:p>
            <a:p>
              <a:pPr>
                <a:lnSpc>
                  <a:spcPct val="100000"/>
                </a:lnSpc>
                <a:buClrTx/>
                <a:buFontTx/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r>
                <a:rPr lang="en-US" sz="1200" b="1">
                  <a:solidFill>
                    <a:srgbClr val="000000"/>
                  </a:solidFill>
                </a:rPr>
                <a:t>Address types</a:t>
              </a:r>
            </a:p>
            <a:p>
              <a:pPr>
                <a:lnSpc>
                  <a:spcPct val="100000"/>
                </a:lnSpc>
                <a:buClrTx/>
                <a:buFontTx/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r>
                <a:rPr lang="en-US" sz="1200" b="1">
                  <a:solidFill>
                    <a:srgbClr val="000000"/>
                  </a:solidFill>
                </a:rPr>
                <a:t>(Ipv4, MAC, etc.)</a:t>
              </a:r>
            </a:p>
            <a:p>
              <a:pPr>
                <a:lnSpc>
                  <a:spcPct val="100000"/>
                </a:lnSpc>
                <a:buClrTx/>
                <a:buFontTx/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r>
                <a:rPr lang="en-US" sz="1200" b="1">
                  <a:solidFill>
                    <a:srgbClr val="000000"/>
                  </a:solidFill>
                </a:rPr>
                <a:t>Queues</a:t>
              </a:r>
            </a:p>
            <a:p>
              <a:pPr>
                <a:lnSpc>
                  <a:spcPct val="100000"/>
                </a:lnSpc>
                <a:buClrTx/>
                <a:buFontTx/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r>
                <a:rPr lang="en-US" sz="1200" b="1">
                  <a:solidFill>
                    <a:srgbClr val="000000"/>
                  </a:solidFill>
                </a:rPr>
                <a:t>Socket ABC</a:t>
              </a:r>
            </a:p>
            <a:p>
              <a:pPr>
                <a:lnSpc>
                  <a:spcPct val="100000"/>
                </a:lnSpc>
                <a:buClrTx/>
                <a:buFontTx/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r>
                <a:rPr lang="en-US" sz="1200" b="1">
                  <a:solidFill>
                    <a:srgbClr val="000000"/>
                  </a:solidFill>
                </a:rPr>
                <a:t>Ipv4 ABCs</a:t>
              </a:r>
            </a:p>
            <a:p>
              <a:pPr>
                <a:lnSpc>
                  <a:spcPct val="100000"/>
                </a:lnSpc>
                <a:buClrTx/>
                <a:buFontTx/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r>
                <a:rPr lang="en-US" sz="1200" b="1">
                  <a:solidFill>
                    <a:srgbClr val="000000"/>
                  </a:solidFill>
                </a:rPr>
                <a:t>Packet sockets</a:t>
              </a:r>
            </a:p>
          </p:txBody>
        </p:sp>
      </p:grpSp>
      <p:sp>
        <p:nvSpPr>
          <p:cNvPr id="130" name="Footer Placeholder 3"/>
          <p:cNvSpPr>
            <a:spLocks noGrp="1"/>
          </p:cNvSpPr>
          <p:nvPr>
            <p:ph type="ftr" idx="10"/>
          </p:nvPr>
        </p:nvSpPr>
        <p:spPr>
          <a:xfrm>
            <a:off x="3124200" y="6400800"/>
            <a:ext cx="2863850" cy="460375"/>
          </a:xfrm>
        </p:spPr>
        <p:txBody>
          <a:bodyPr/>
          <a:lstStyle/>
          <a:p>
            <a:pPr>
              <a:defRPr/>
            </a:pPr>
            <a:r>
              <a:rPr lang="en-GB" dirty="0" smtClean="0"/>
              <a:t>NS-3 Introduction</a:t>
            </a:r>
          </a:p>
          <a:p>
            <a:pPr>
              <a:defRPr/>
            </a:pPr>
            <a:r>
              <a:rPr lang="en-GB" dirty="0" smtClean="0"/>
              <a:t>July 2014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15581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Default Design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27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Arial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27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Arial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1805</TotalTime>
  <Words>2340</Words>
  <Application>Microsoft Office PowerPoint</Application>
  <PresentationFormat>On-screen Show (4:3)</PresentationFormat>
  <Paragraphs>628</Paragraphs>
  <Slides>51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51</vt:i4>
      </vt:variant>
    </vt:vector>
  </HeadingPairs>
  <TitlesOfParts>
    <vt:vector size="58" baseType="lpstr">
      <vt:lpstr>Arial</vt:lpstr>
      <vt:lpstr>Calibri</vt:lpstr>
      <vt:lpstr>Courier New</vt:lpstr>
      <vt:lpstr>Gill Sans</vt:lpstr>
      <vt:lpstr>StarSymbol</vt:lpstr>
      <vt:lpstr>Times New Roman</vt:lpstr>
      <vt:lpstr>Default Design</vt:lpstr>
      <vt:lpstr>ns-3 Introduction  Tom Henderson (University of Washington)  July 2014</vt:lpstr>
      <vt:lpstr>Agenda</vt:lpstr>
      <vt:lpstr>Discrete event network simulator</vt:lpstr>
      <vt:lpstr>ns-3 simulation basics</vt:lpstr>
      <vt:lpstr>Software overview</vt:lpstr>
      <vt:lpstr>Software orientation</vt:lpstr>
      <vt:lpstr>Software organization</vt:lpstr>
      <vt:lpstr>Current models</vt:lpstr>
      <vt:lpstr>Current models</vt:lpstr>
      <vt:lpstr>Python bindings</vt:lpstr>
      <vt:lpstr>Agenda</vt:lpstr>
      <vt:lpstr>Why use ns-3?</vt:lpstr>
      <vt:lpstr>What have people done with ns-3?</vt:lpstr>
      <vt:lpstr>Examples of recent publications</vt:lpstr>
      <vt:lpstr>What have people done with ns-3?</vt:lpstr>
      <vt:lpstr>Statistics (July 2014)</vt:lpstr>
      <vt:lpstr>Contributed code and associated projects</vt:lpstr>
      <vt:lpstr>NetAnim</vt:lpstr>
      <vt:lpstr>Emulation support</vt:lpstr>
      <vt:lpstr>ns-3 emulation modes</vt:lpstr>
      <vt:lpstr>Example use case:  mininet</vt:lpstr>
      <vt:lpstr>Direct Code Execution</vt:lpstr>
      <vt:lpstr>Direct Code Execution implementation</vt:lpstr>
      <vt:lpstr>DCE modes</vt:lpstr>
      <vt:lpstr>Agenda</vt:lpstr>
      <vt:lpstr>ns-3 project goals</vt:lpstr>
      <vt:lpstr>How the project operates</vt:lpstr>
      <vt:lpstr>ns-3:  An Open Source Network Simulator</vt:lpstr>
      <vt:lpstr>Goals of the NS-3 Consortium</vt:lpstr>
      <vt:lpstr>Acknowledgment of support</vt:lpstr>
      <vt:lpstr>Agenda</vt:lpstr>
      <vt:lpstr>ns timeline</vt:lpstr>
      <vt:lpstr>Relationship to ns-2</vt:lpstr>
      <vt:lpstr>Agenda</vt:lpstr>
      <vt:lpstr>Development Priorities</vt:lpstr>
      <vt:lpstr>Modularity</vt:lpstr>
      <vt:lpstr>Container-based Integration</vt:lpstr>
      <vt:lpstr>General issues with hybrid environments</vt:lpstr>
      <vt:lpstr>Network Experiment Management Framework (NEPI)</vt:lpstr>
      <vt:lpstr>SAFE:  Simulation Automation Framework</vt:lpstr>
      <vt:lpstr>Usability</vt:lpstr>
      <vt:lpstr>Agenda</vt:lpstr>
      <vt:lpstr>Getting started with ns-3</vt:lpstr>
      <vt:lpstr>Resources</vt:lpstr>
      <vt:lpstr>Suggested steps</vt:lpstr>
      <vt:lpstr>APIs</vt:lpstr>
      <vt:lpstr>Reading existing code</vt:lpstr>
      <vt:lpstr>FAQs</vt:lpstr>
      <vt:lpstr>Contributing</vt:lpstr>
      <vt:lpstr>New project ideas</vt:lpstr>
      <vt:lpstr>Questions?</vt:lpstr>
    </vt:vector>
  </TitlesOfParts>
  <LinksUpToDate>false</LinksUpToDate>
  <SharedDoc>false</SharedDoc>
  <HyperlinkBase/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Henderson, Thomas R</dc:creator>
  <cp:lastModifiedBy>tomh</cp:lastModifiedBy>
  <cp:revision>179</cp:revision>
  <dcterms:created xsi:type="dcterms:W3CDTF">2013-03-03T17:21:05Z</dcterms:created>
  <dcterms:modified xsi:type="dcterms:W3CDTF">2014-07-03T02:55:36Z</dcterms:modified>
</cp:coreProperties>
</file>