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notesMasterIdLst>
    <p:notesMasterId r:id="rId10"/>
  </p:notesMasterIdLst>
  <p:handoutMasterIdLst>
    <p:handoutMasterId r:id="rId11"/>
  </p:handoutMasterIdLst>
  <p:sldIdLst>
    <p:sldId id="265" r:id="rId2"/>
    <p:sldId id="286" r:id="rId3"/>
    <p:sldId id="283" r:id="rId4"/>
    <p:sldId id="284" r:id="rId5"/>
    <p:sldId id="287" r:id="rId6"/>
    <p:sldId id="288" r:id="rId7"/>
    <p:sldId id="285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9595"/>
    <a:srgbClr val="3A7ECF"/>
    <a:srgbClr val="306BB1"/>
    <a:srgbClr val="275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285" autoAdjust="0"/>
  </p:normalViewPr>
  <p:slideViewPr>
    <p:cSldViewPr snapToGrid="0" snapToObjects="1">
      <p:cViewPr varScale="1">
        <p:scale>
          <a:sx n="114" d="100"/>
          <a:sy n="114" d="100"/>
        </p:scale>
        <p:origin x="-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787EE-2BB9-A04A-ABED-D14B3AA56B04}" type="datetimeFigureOut">
              <a:rPr lang="en-US" smtClean="0"/>
              <a:t>3/8/13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E3B9B-BEF7-AD4F-9233-647ED57B2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41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6F2A3-CBB3-A342-A148-31DA88A0E038}" type="datetimeFigureOut">
              <a:rPr lang="en-US" smtClean="0"/>
              <a:t>3/8/13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43990-6BB5-DA45-BB47-3100CE336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0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3065028"/>
            <a:ext cx="3417506" cy="3792972"/>
          </a:xfrm>
          <a:prstGeom prst="rect">
            <a:avLst/>
          </a:prstGeom>
          <a:solidFill>
            <a:srgbClr val="0F4F9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743918"/>
            <a:ext cx="8229600" cy="986725"/>
          </a:xfrm>
        </p:spPr>
        <p:txBody>
          <a:bodyPr/>
          <a:lstStyle>
            <a:lvl1pPr>
              <a:lnSpc>
                <a:spcPts val="3800"/>
              </a:lnSpc>
              <a:defRPr b="0" i="1">
                <a:solidFill>
                  <a:srgbClr val="0F4F97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52275" y="1733685"/>
            <a:ext cx="5434199" cy="36988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buNone/>
              <a:defRPr sz="2000"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/>
          <a:srcRect l="949"/>
          <a:stretch/>
        </p:blipFill>
        <p:spPr bwMode="auto">
          <a:xfrm>
            <a:off x="3497385" y="3062287"/>
            <a:ext cx="5646615" cy="379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44879" y="5974520"/>
            <a:ext cx="3351463" cy="603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algn="l" defTabSz="457200" rtl="0" eaLnBrk="1" latinLnBrk="0" hangingPunct="1">
              <a:lnSpc>
                <a:spcPct val="90000"/>
              </a:lnSpc>
              <a:spcAft>
                <a:spcPts val="300"/>
              </a:spcAft>
            </a:pPr>
            <a:r>
              <a:rPr lang="en-US" sz="10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LLNL-PRES-</a:t>
            </a:r>
            <a:r>
              <a:rPr lang="en-US" sz="1000" kern="1200" dirty="0" err="1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xxxxxx</a:t>
            </a:r>
            <a:endParaRPr lang="en-US" sz="1000" kern="1200" dirty="0" smtClean="0">
              <a:solidFill>
                <a:schemeClr val="bg1"/>
              </a:solidFill>
              <a:effectLst/>
              <a:latin typeface="Arial"/>
              <a:ea typeface="+mn-ea"/>
              <a:cs typeface="Arial"/>
            </a:endParaRPr>
          </a:p>
          <a:p>
            <a:pPr marL="0" algn="l" defTabSz="457200" rtl="0" eaLnBrk="1" latinLnBrk="0" hangingPunct="1">
              <a:lnSpc>
                <a:spcPct val="90000"/>
              </a:lnSpc>
              <a:spcAft>
                <a:spcPts val="600"/>
              </a:spcAft>
            </a:pP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This work was performed under the auspices of the</a:t>
            </a:r>
            <a:r>
              <a:rPr lang="en-US" sz="800" kern="1200" baseline="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U.S. Department </a:t>
            </a:r>
            <a:b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of Energy by Lawrence Livermore National Laboratory under Contract </a:t>
            </a:r>
            <a:b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DE-AC52-07NA27344.</a:t>
            </a:r>
            <a:r>
              <a:rPr lang="en-US" sz="800" kern="1200" baseline="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Lawrence Livermore National Security, LLC</a:t>
            </a:r>
            <a:endParaRPr lang="en-US" sz="800" kern="1200" dirty="0">
              <a:solidFill>
                <a:schemeClr val="bg1"/>
              </a:solidFill>
              <a:effectLst/>
              <a:latin typeface="Arial"/>
              <a:ea typeface="+mn-ea"/>
              <a:cs typeface="Arial"/>
            </a:endParaRPr>
          </a:p>
        </p:txBody>
      </p:sp>
      <p:pic>
        <p:nvPicPr>
          <p:cNvPr id="16" name="Picture 15" descr="LLNL_Logo_WHT-LRG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9876" y="3220532"/>
            <a:ext cx="2240285" cy="37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99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33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end page">
    <p:bg>
      <p:bgPr>
        <a:solidFill>
          <a:srgbClr val="0F4F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LNL_Logo_WHT-LR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52" y="5437487"/>
            <a:ext cx="3602498" cy="60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6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0467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733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with left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4924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with right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27275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8994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with side-by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5826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18649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2270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with Qua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4575089" y="1653591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 rot="5400000">
            <a:off x="2153528" y="3920602"/>
            <a:ext cx="472264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3961A7">
                <a:alpha val="43000"/>
              </a:srgbClr>
            </a:outerShdw>
          </a:effectLst>
        </p:spPr>
      </p:cxnSp>
      <p:cxnSp>
        <p:nvCxnSpPr>
          <p:cNvPr id="6" name="Straight Connector 5"/>
          <p:cNvCxnSpPr/>
          <p:nvPr userDrawn="1"/>
        </p:nvCxnSpPr>
        <p:spPr bwMode="auto">
          <a:xfrm>
            <a:off x="469900" y="3873981"/>
            <a:ext cx="82296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3961A7">
                <a:alpha val="43000"/>
              </a:srgbClr>
            </a:outerShdw>
          </a:effectLst>
        </p:spPr>
      </p:cxnSp>
      <p:sp>
        <p:nvSpPr>
          <p:cNvPr id="7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469900" y="1653591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575089" y="4021969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9900" y="4021969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8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0136"/>
            <a:ext cx="9143999" cy="1251062"/>
          </a:xfr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000000">
                  <a:alpha val="0"/>
                </a:srgbClr>
              </a:gs>
              <a:gs pos="78000">
                <a:srgbClr val="FFFFFF">
                  <a:alpha val="59000"/>
                </a:srgbClr>
              </a:gs>
            </a:gsLst>
            <a:lin ang="0" scaled="1"/>
            <a:tileRect/>
          </a:gradFill>
          <a:effectLst/>
        </p:spPr>
        <p:txBody>
          <a:bodyPr vert="horz" lIns="45720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marL="233363" indent="0">
              <a:lnSpc>
                <a:spcPts val="3800"/>
              </a:lnSpc>
              <a:def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4A8F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5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5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8229600" cy="475135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1" y="6355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Arial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79731" y="6492857"/>
            <a:ext cx="30525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124A91"/>
                </a:solidFill>
                <a:latin typeface="Arial Narrow" pitchFamily="-80" charset="0"/>
              </a:rPr>
              <a:t>Lawrence Livermore National Laboratory</a:t>
            </a:r>
          </a:p>
        </p:txBody>
      </p:sp>
      <p:pic>
        <p:nvPicPr>
          <p:cNvPr id="13" name="Picture 21" descr="lab_icon_no_box_blue_rg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80166" y="6535024"/>
            <a:ext cx="231880" cy="211357"/>
          </a:xfrm>
          <a:prstGeom prst="rect">
            <a:avLst/>
          </a:prstGeom>
          <a:noFill/>
          <a:effectLst/>
        </p:spPr>
      </p:pic>
      <p:sp>
        <p:nvSpPr>
          <p:cNvPr id="14" name="TextBox 13"/>
          <p:cNvSpPr txBox="1"/>
          <p:nvPr userDrawn="1"/>
        </p:nvSpPr>
        <p:spPr>
          <a:xfrm>
            <a:off x="7808114" y="6591164"/>
            <a:ext cx="772006" cy="138499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algn="r"/>
            <a:r>
              <a:rPr lang="en-US" sz="600" dirty="0" smtClean="0">
                <a:latin typeface="Arial"/>
                <a:cs typeface="Arial"/>
              </a:rPr>
              <a:t>LLNL-PR</a:t>
            </a:r>
            <a:r>
              <a:rPr lang="en-US" sz="600" dirty="0" smtClean="0">
                <a:latin typeface="+mn-lt"/>
                <a:cs typeface="Arial"/>
              </a:rPr>
              <a:t>ES-</a:t>
            </a:r>
            <a:r>
              <a:rPr lang="en-US" sz="600" dirty="0" err="1" smtClean="0">
                <a:latin typeface="+mn-lt"/>
                <a:cs typeface="Arial"/>
              </a:rPr>
              <a:t>xxxxxx</a:t>
            </a:r>
            <a:endParaRPr lang="en-US" sz="600" dirty="0" smtClean="0">
              <a:latin typeface="+mn-lt"/>
              <a:cs typeface="Arial"/>
            </a:endParaRPr>
          </a:p>
        </p:txBody>
      </p:sp>
      <p:sp>
        <p:nvSpPr>
          <p:cNvPr id="19" name="Slide Number Placeholder 7"/>
          <p:cNvSpPr txBox="1">
            <a:spLocks/>
          </p:cNvSpPr>
          <p:nvPr userDrawn="1"/>
        </p:nvSpPr>
        <p:spPr>
          <a:xfrm>
            <a:off x="8212821" y="6493079"/>
            <a:ext cx="360727" cy="15939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690BD-BADF-4FBD-97E7-557E707EBBB2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48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l" rtl="0" eaLnBrk="1" latinLnBrk="0" hangingPunct="1">
        <a:lnSpc>
          <a:spcPct val="100000"/>
        </a:lnSpc>
        <a:spcBef>
          <a:spcPct val="0"/>
        </a:spcBef>
        <a:buNone/>
        <a:defRPr kumimoji="0" sz="3600" b="1" kern="1200">
          <a:solidFill>
            <a:srgbClr val="214A8F"/>
          </a:solidFill>
          <a:effectLst/>
          <a:latin typeface="Arial"/>
          <a:ea typeface="+mj-ea"/>
          <a:cs typeface="Arial"/>
        </a:defRPr>
      </a:lvl1pPr>
    </p:titleStyle>
    <p:bodyStyle>
      <a:lvl1pPr marL="400050" indent="-280988" algn="l" rtl="0" eaLnBrk="1" latinLnBrk="0" hangingPunct="1">
        <a:spcBef>
          <a:spcPts val="1200"/>
        </a:spcBef>
        <a:spcAft>
          <a:spcPts val="600"/>
        </a:spcAft>
        <a:buClr>
          <a:srgbClr val="0D5097"/>
        </a:buClr>
        <a:buSzPct val="90000"/>
        <a:buFont typeface="Wingdings" charset="2"/>
        <a:buChar char="§"/>
        <a:defRPr kumimoji="0"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628650" indent="-215900" algn="l" rtl="0" eaLnBrk="1" latinLnBrk="0" hangingPunct="1">
        <a:spcBef>
          <a:spcPts val="0"/>
        </a:spcBef>
        <a:spcAft>
          <a:spcPts val="600"/>
        </a:spcAft>
        <a:buClrTx/>
        <a:buSzPct val="90000"/>
        <a:buFont typeface="Arial"/>
        <a:buChar char="•"/>
        <a:defRPr kumimoji="0"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027113" indent="-342900" algn="l" rtl="0" eaLnBrk="1" latinLnBrk="0" hangingPunct="1">
        <a:spcBef>
          <a:spcPts val="0"/>
        </a:spcBef>
        <a:spcAft>
          <a:spcPts val="600"/>
        </a:spcAft>
        <a:buClrTx/>
        <a:buSzPct val="90000"/>
        <a:buFont typeface="Lucida Grande"/>
        <a:buChar char="—"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314450" indent="-242888" algn="l" rtl="0" eaLnBrk="1" latinLnBrk="0" hangingPunct="1">
        <a:spcBef>
          <a:spcPts val="0"/>
        </a:spcBef>
        <a:spcAft>
          <a:spcPts val="600"/>
        </a:spcAft>
        <a:buClrTx/>
        <a:buSzPct val="100000"/>
        <a:buFont typeface="Lucida Grande"/>
        <a:buChar char="–"/>
        <a:defRPr kumimoji="0"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1543050" indent="-242888" algn="l" rtl="0" eaLnBrk="1" latinLnBrk="0" hangingPunct="1">
        <a:spcBef>
          <a:spcPts val="0"/>
        </a:spcBef>
        <a:spcAft>
          <a:spcPts val="600"/>
        </a:spcAft>
        <a:buClrTx/>
        <a:buFont typeface="Arial"/>
        <a:buChar char="•"/>
        <a:defRPr kumimoji="0" lang="en-US" sz="1800" kern="1200" smtClean="0">
          <a:solidFill>
            <a:schemeClr val="tx1"/>
          </a:solidFill>
          <a:latin typeface="Arial"/>
          <a:ea typeface="+mn-ea"/>
          <a:cs typeface="Arial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/>
              <a:t>[Bug 954] Support Time::</a:t>
            </a:r>
            <a:r>
              <a:rPr lang="en-US" b="1" i="0" dirty="0" err="1"/>
              <a:t>SetResolution</a:t>
            </a:r>
            <a:r>
              <a:rPr lang="en-US" b="1" i="0" dirty="0"/>
              <a:t> in user </a:t>
            </a:r>
            <a:r>
              <a:rPr lang="en-US" b="1" i="0" dirty="0" smtClean="0"/>
              <a:t>code</a:t>
            </a:r>
            <a:endParaRPr lang="en-US" b="1" i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dirty="0" smtClean="0"/>
              <a:t>ns-3 Developer Meeting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795261" y="2075538"/>
            <a:ext cx="3776739" cy="3975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lvl="0">
              <a:lnSpc>
                <a:spcPct val="80000"/>
              </a:lnSpc>
            </a:pPr>
            <a:r>
              <a:rPr lang="en-US" sz="1600" dirty="0" smtClean="0">
                <a:latin typeface="Arial"/>
                <a:cs typeface="Lucida Handwriting"/>
              </a:rPr>
              <a:t>INRIA, France  March 8, 2013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35300" y="1752600"/>
            <a:ext cx="5896803" cy="1307519"/>
          </a:xfrm>
          <a:prstGeom prst="rect">
            <a:avLst/>
          </a:prstGeom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r"/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Peter D. Barnes, Jr</a:t>
            </a:r>
            <a:r>
              <a:rPr lang="en-US" sz="2000" dirty="0" smtClean="0">
                <a:latin typeface="Arial"/>
                <a:ea typeface="+mj-ea"/>
                <a:cs typeface="Arial"/>
              </a:rPr>
              <a:t>,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981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Solution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76" y="997515"/>
            <a:ext cx="5016055" cy="4751357"/>
          </a:xfrm>
        </p:spPr>
        <p:txBody>
          <a:bodyPr>
            <a:noAutofit/>
          </a:bodyPr>
          <a:lstStyle/>
          <a:p>
            <a:pPr marL="119062" indent="0">
              <a:spcBef>
                <a:spcPts val="0"/>
              </a:spcBef>
              <a:buNone/>
            </a:pPr>
            <a:r>
              <a:rPr lang="en-US" sz="1100" dirty="0" err="1" smtClean="0">
                <a:latin typeface="+mn-lt"/>
                <a:cs typeface="Monaco"/>
              </a:rPr>
              <a:t>nstime.h</a:t>
            </a:r>
            <a:r>
              <a:rPr lang="en-US" sz="1100" dirty="0" smtClean="0">
                <a:latin typeface="+mn-lt"/>
                <a:cs typeface="Monaco"/>
              </a:rPr>
              <a:t>: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class Time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public: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inline Time (</a:t>
            </a:r>
            <a:r>
              <a:rPr lang="en-US" sz="1100" dirty="0" smtClean="0">
                <a:latin typeface="Monaco"/>
                <a:cs typeface="Monaco"/>
              </a:rPr>
              <a:t>) : </a:t>
            </a:r>
            <a:r>
              <a:rPr lang="en-US" sz="1100" dirty="0" err="1">
                <a:latin typeface="Monaco"/>
                <a:cs typeface="Monaco"/>
              </a:rPr>
              <a:t>m_data</a:t>
            </a:r>
            <a:r>
              <a:rPr lang="en-US" sz="1100" dirty="0">
                <a:latin typeface="Monaco"/>
                <a:cs typeface="Monaco"/>
              </a:rPr>
              <a:t> (</a:t>
            </a:r>
            <a:r>
              <a:rPr lang="en-US" sz="1100" dirty="0" smtClean="0">
                <a:latin typeface="Monaco"/>
                <a:cs typeface="Monaco"/>
              </a:rPr>
              <a:t>)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  </a:t>
            </a:r>
            <a:r>
              <a:rPr lang="en-US" sz="1100" dirty="0" err="1" smtClean="0">
                <a:latin typeface="Monaco"/>
                <a:cs typeface="Monaco"/>
              </a:rPr>
              <a:t>TimeSet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>
                <a:latin typeface="Monaco"/>
                <a:cs typeface="Monaco"/>
              </a:rPr>
              <a:t>(this)</a:t>
            </a:r>
            <a:r>
              <a:rPr lang="en-US" sz="1100" dirty="0" smtClean="0">
                <a:latin typeface="Monaco"/>
                <a:cs typeface="Monaco"/>
              </a:rPr>
              <a:t>;     }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~Time (</a:t>
            </a:r>
            <a:r>
              <a:rPr lang="en-US" sz="1100" dirty="0" smtClean="0">
                <a:latin typeface="Monaco"/>
                <a:cs typeface="Monaco"/>
              </a:rPr>
              <a:t>)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  </a:t>
            </a:r>
            <a:r>
              <a:rPr lang="en-US" sz="1100" dirty="0" err="1" smtClean="0">
                <a:latin typeface="Monaco"/>
                <a:cs typeface="Monaco"/>
              </a:rPr>
              <a:t>TimeUnset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>
                <a:latin typeface="Monaco"/>
                <a:cs typeface="Monaco"/>
              </a:rPr>
              <a:t>(this)</a:t>
            </a:r>
            <a:r>
              <a:rPr lang="en-US" sz="1100" dirty="0" smtClean="0">
                <a:latin typeface="Monaco"/>
                <a:cs typeface="Monaco"/>
              </a:rPr>
              <a:t>;   }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</a:t>
            </a:r>
            <a:r>
              <a:rPr lang="en-US" sz="1100" dirty="0" smtClean="0">
                <a:latin typeface="Monaco"/>
                <a:cs typeface="Monaco"/>
              </a:rPr>
              <a:t>}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static </a:t>
            </a:r>
            <a:r>
              <a:rPr lang="en-US" sz="1100" dirty="0">
                <a:latin typeface="Monaco"/>
                <a:cs typeface="Monaco"/>
              </a:rPr>
              <a:t>void </a:t>
            </a:r>
            <a:r>
              <a:rPr lang="en-US" sz="1100" dirty="0" err="1">
                <a:latin typeface="Monaco"/>
                <a:cs typeface="Monaco"/>
              </a:rPr>
              <a:t>SetResolution</a:t>
            </a: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(...)</a:t>
            </a:r>
            <a:r>
              <a:rPr lang="en-US" sz="1100" dirty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Private: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</a:t>
            </a:r>
            <a:r>
              <a:rPr lang="en-US" sz="1100" dirty="0" err="1" smtClean="0">
                <a:latin typeface="Monaco"/>
                <a:cs typeface="Monaco"/>
              </a:rPr>
              <a:t>typedef</a:t>
            </a:r>
            <a:r>
              <a:rPr lang="en-US" sz="1100" dirty="0" smtClean="0">
                <a:latin typeface="Monaco"/>
                <a:cs typeface="Monaco"/>
              </a:rPr>
              <a:t> ... </a:t>
            </a:r>
            <a:r>
              <a:rPr lang="en-US" sz="1100" dirty="0" err="1" smtClean="0">
                <a:latin typeface="Monaco"/>
                <a:cs typeface="Monaco"/>
              </a:rPr>
              <a:t>Times_set</a:t>
            </a:r>
            <a:r>
              <a:rPr lang="en-US" sz="1100" dirty="0" smtClean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static </a:t>
            </a:r>
            <a:r>
              <a:rPr lang="en-US" sz="1100" dirty="0" err="1" smtClean="0">
                <a:latin typeface="Monaco"/>
                <a:cs typeface="Monaco"/>
              </a:rPr>
              <a:t>Times_set</a:t>
            </a:r>
            <a:r>
              <a:rPr lang="en-US" sz="1100" dirty="0" smtClean="0">
                <a:latin typeface="Monaco"/>
                <a:cs typeface="Monaco"/>
              </a:rPr>
              <a:t> ** </a:t>
            </a:r>
            <a:r>
              <a:rPr lang="en-US" sz="1100" dirty="0" err="1" smtClean="0">
                <a:latin typeface="Monaco"/>
                <a:cs typeface="Monaco"/>
              </a:rPr>
              <a:t>PeekTimeSet</a:t>
            </a:r>
            <a:r>
              <a:rPr lang="en-US" sz="1100" dirty="0" smtClean="0">
                <a:latin typeface="Monaco"/>
                <a:cs typeface="Monaco"/>
              </a:rPr>
              <a:t>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static </a:t>
            </a:r>
            <a:r>
              <a:rPr lang="en-US" sz="1100" dirty="0" err="1" smtClean="0">
                <a:latin typeface="Monaco"/>
                <a:cs typeface="Monaco"/>
              </a:rPr>
              <a:t>Times_set</a:t>
            </a:r>
            <a:r>
              <a:rPr lang="en-US" sz="1100" dirty="0" smtClean="0">
                <a:latin typeface="Monaco"/>
                <a:cs typeface="Monaco"/>
              </a:rPr>
              <a:t> * </a:t>
            </a:r>
            <a:r>
              <a:rPr lang="en-US" sz="1100" dirty="0" err="1" smtClean="0">
                <a:latin typeface="Monaco"/>
                <a:cs typeface="Monaco"/>
              </a:rPr>
              <a:t>GetTimeSet</a:t>
            </a:r>
            <a:r>
              <a:rPr lang="en-US" sz="1100" dirty="0" smtClean="0">
                <a:latin typeface="Monaco"/>
                <a:cs typeface="Monaco"/>
              </a:rPr>
              <a:t> (...);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static void </a:t>
            </a:r>
            <a:r>
              <a:rPr lang="en-US" sz="1100" dirty="0" err="1" smtClean="0">
                <a:latin typeface="Monaco"/>
                <a:cs typeface="Monaco"/>
              </a:rPr>
              <a:t>DeleteTimeSet</a:t>
            </a:r>
            <a:r>
              <a:rPr lang="en-US" sz="1100" dirty="0" smtClean="0">
                <a:latin typeface="Monaco"/>
                <a:cs typeface="Monaco"/>
              </a:rPr>
              <a:t>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static </a:t>
            </a:r>
            <a:r>
              <a:rPr lang="en-US" sz="1100" dirty="0">
                <a:latin typeface="Monaco"/>
                <a:cs typeface="Monaco"/>
              </a:rPr>
              <a:t>void </a:t>
            </a:r>
            <a:r>
              <a:rPr lang="en-US" sz="1100" dirty="0" err="1">
                <a:latin typeface="Monaco"/>
                <a:cs typeface="Monaco"/>
              </a:rPr>
              <a:t>TimeSet</a:t>
            </a: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 (</a:t>
            </a:r>
            <a:r>
              <a:rPr lang="en-US" sz="1100" dirty="0">
                <a:latin typeface="Monaco"/>
                <a:cs typeface="Monaco"/>
              </a:rPr>
              <a:t>Time </a:t>
            </a:r>
            <a:r>
              <a:rPr lang="en-US" sz="1100" dirty="0" smtClean="0">
                <a:latin typeface="Monaco"/>
                <a:cs typeface="Monaco"/>
              </a:rPr>
              <a:t>*);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static void </a:t>
            </a:r>
            <a:r>
              <a:rPr lang="en-US" sz="1100" dirty="0" err="1">
                <a:latin typeface="Monaco"/>
                <a:cs typeface="Monaco"/>
              </a:rPr>
              <a:t>TimeUnset</a:t>
            </a:r>
            <a:r>
              <a:rPr lang="en-US" sz="1100" dirty="0">
                <a:latin typeface="Monaco"/>
                <a:cs typeface="Monaco"/>
              </a:rPr>
              <a:t> (Time </a:t>
            </a:r>
            <a:r>
              <a:rPr lang="en-US" sz="1100" dirty="0" smtClean="0">
                <a:latin typeface="Monaco"/>
                <a:cs typeface="Monaco"/>
              </a:rPr>
              <a:t>*)</a:t>
            </a:r>
            <a:r>
              <a:rPr lang="en-US" sz="1100" dirty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}</a:t>
            </a:r>
            <a:r>
              <a:rPr lang="en-US" sz="1100" dirty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Monaco"/>
              <a:cs typeface="Monaco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35096" y="997515"/>
            <a:ext cx="4879322" cy="5602665"/>
          </a:xfrm>
        </p:spPr>
        <p:txBody>
          <a:bodyPr>
            <a:noAutofit/>
          </a:bodyPr>
          <a:lstStyle/>
          <a:p>
            <a:pPr marL="119062" indent="0">
              <a:spcBef>
                <a:spcPts val="0"/>
              </a:spcBef>
              <a:buNone/>
            </a:pPr>
            <a:r>
              <a:rPr lang="en-US" sz="1100" dirty="0" err="1" smtClean="0">
                <a:cs typeface="Monaco"/>
              </a:rPr>
              <a:t>time.cc</a:t>
            </a:r>
            <a:r>
              <a:rPr lang="en-US" sz="1100" dirty="0" smtClean="0">
                <a:cs typeface="Monaco"/>
              </a:rPr>
              <a:t>:</a:t>
            </a:r>
            <a:endParaRPr lang="en-US" sz="11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Time</a:t>
            </a:r>
            <a:r>
              <a:rPr lang="en-US" sz="1100" dirty="0">
                <a:latin typeface="Monaco"/>
                <a:cs typeface="Monaco"/>
              </a:rPr>
              <a:t>::</a:t>
            </a:r>
            <a:r>
              <a:rPr lang="en-US" sz="1100" dirty="0" err="1">
                <a:latin typeface="Monaco"/>
                <a:cs typeface="Monaco"/>
              </a:rPr>
              <a:t>Times_set</a:t>
            </a: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**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Time:</a:t>
            </a:r>
            <a:r>
              <a:rPr lang="en-US" sz="1100" dirty="0" smtClean="0">
                <a:latin typeface="Monaco"/>
                <a:cs typeface="Monaco"/>
              </a:rPr>
              <a:t>:</a:t>
            </a:r>
            <a:r>
              <a:rPr lang="en-US" sz="1100" dirty="0" err="1" smtClean="0">
                <a:latin typeface="Monaco"/>
                <a:cs typeface="Monaco"/>
              </a:rPr>
              <a:t>PeekTimeSet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>
                <a:latin typeface="Monaco"/>
                <a:cs typeface="Monaco"/>
              </a:rPr>
              <a:t>(...)  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solidFill>
                  <a:schemeClr val="accent3"/>
                </a:solidFill>
                <a:latin typeface="Monaco"/>
                <a:cs typeface="Monaco"/>
              </a:rPr>
              <a:t>  static </a:t>
            </a:r>
            <a:r>
              <a:rPr lang="en-US" sz="1100" dirty="0" err="1">
                <a:solidFill>
                  <a:schemeClr val="accent3"/>
                </a:solidFill>
                <a:latin typeface="Monaco"/>
                <a:cs typeface="Monaco"/>
              </a:rPr>
              <a:t>Times_set</a:t>
            </a:r>
            <a:r>
              <a:rPr lang="en-US" sz="1100" dirty="0">
                <a:solidFill>
                  <a:schemeClr val="accent3"/>
                </a:solidFill>
                <a:latin typeface="Monaco"/>
                <a:cs typeface="Monaco"/>
              </a:rPr>
              <a:t> * times = new </a:t>
            </a:r>
            <a:r>
              <a:rPr lang="en-US" sz="1100" dirty="0" err="1" smtClean="0">
                <a:solidFill>
                  <a:schemeClr val="accent3"/>
                </a:solidFill>
                <a:latin typeface="Monaco"/>
                <a:cs typeface="Monaco"/>
              </a:rPr>
              <a:t>Times_set</a:t>
            </a:r>
            <a:r>
              <a:rPr lang="en-US" sz="1100" dirty="0" smtClean="0">
                <a:solidFill>
                  <a:schemeClr val="accent3"/>
                </a:solidFill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return &amp;times;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Time::</a:t>
            </a:r>
            <a:r>
              <a:rPr lang="en-US" sz="1100" dirty="0" err="1">
                <a:latin typeface="Monaco"/>
                <a:cs typeface="Monaco"/>
              </a:rPr>
              <a:t>Times_set</a:t>
            </a: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*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Time</a:t>
            </a:r>
            <a:r>
              <a:rPr lang="en-US" sz="1100" dirty="0">
                <a:latin typeface="Monaco"/>
                <a:cs typeface="Monaco"/>
              </a:rPr>
              <a:t>::</a:t>
            </a:r>
            <a:r>
              <a:rPr lang="en-US" sz="1100" dirty="0" err="1">
                <a:latin typeface="Monaco"/>
                <a:cs typeface="Monaco"/>
              </a:rPr>
              <a:t>GetTimeSet</a:t>
            </a:r>
            <a:r>
              <a:rPr lang="en-US" sz="1100" dirty="0">
                <a:latin typeface="Monaco"/>
                <a:cs typeface="Monaco"/>
              </a:rPr>
              <a:t> (...)  </a:t>
            </a:r>
            <a:r>
              <a:rPr lang="en-US" sz="1100" dirty="0" smtClean="0">
                <a:latin typeface="Monaco"/>
                <a:cs typeface="Monaco"/>
              </a:rPr>
              <a:t>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return * </a:t>
            </a:r>
            <a:r>
              <a:rPr lang="en-US" sz="1100" dirty="0" err="1" smtClean="0">
                <a:latin typeface="Monaco"/>
                <a:cs typeface="Monaco"/>
              </a:rPr>
              <a:t>PeekTimeSet</a:t>
            </a:r>
            <a:r>
              <a:rPr lang="en-US" sz="1100" dirty="0" smtClean="0">
                <a:latin typeface="Monaco"/>
                <a:cs typeface="Monaco"/>
              </a:rPr>
              <a:t>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void </a:t>
            </a:r>
            <a:r>
              <a:rPr lang="en-US" sz="1100" dirty="0">
                <a:latin typeface="Monaco"/>
                <a:cs typeface="Monaco"/>
              </a:rPr>
              <a:t>Time::</a:t>
            </a:r>
            <a:r>
              <a:rPr lang="en-US" sz="1100" dirty="0" err="1" smtClean="0">
                <a:latin typeface="Monaco"/>
                <a:cs typeface="Monaco"/>
              </a:rPr>
              <a:t>DeleteTimeSet</a:t>
            </a:r>
            <a:r>
              <a:rPr lang="en-US" sz="1100" dirty="0" smtClean="0">
                <a:latin typeface="Monaco"/>
                <a:cs typeface="Monaco"/>
              </a:rPr>
              <a:t> () 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 err="1" smtClean="0">
                <a:latin typeface="Monaco"/>
                <a:cs typeface="Monaco"/>
              </a:rPr>
              <a:t>Times_set</a:t>
            </a:r>
            <a:r>
              <a:rPr lang="en-US" sz="1100" dirty="0" smtClean="0">
                <a:latin typeface="Monaco"/>
                <a:cs typeface="Monaco"/>
              </a:rPr>
              <a:t> ** times = </a:t>
            </a:r>
            <a:r>
              <a:rPr lang="en-US" sz="1100" dirty="0" err="1" smtClean="0">
                <a:latin typeface="Monaco"/>
                <a:cs typeface="Monaco"/>
              </a:rPr>
              <a:t>PeekTimeSet</a:t>
            </a:r>
            <a:r>
              <a:rPr lang="en-US" sz="1100" dirty="0" smtClean="0">
                <a:latin typeface="Monaco"/>
                <a:cs typeface="Monaco"/>
              </a:rPr>
              <a:t> ();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delete *times;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*times </a:t>
            </a:r>
            <a:r>
              <a:rPr lang="en-US" sz="1100" dirty="0" smtClean="0">
                <a:latin typeface="Monaco"/>
                <a:cs typeface="Monaco"/>
              </a:rPr>
              <a:t>= 0;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void 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Time</a:t>
            </a:r>
            <a:r>
              <a:rPr lang="en-US" sz="1100" dirty="0">
                <a:latin typeface="Monaco"/>
                <a:cs typeface="Monaco"/>
              </a:rPr>
              <a:t>::</a:t>
            </a:r>
            <a:r>
              <a:rPr lang="en-US" sz="1100" dirty="0" err="1">
                <a:latin typeface="Monaco"/>
                <a:cs typeface="Monaco"/>
              </a:rPr>
              <a:t>TimeSet</a:t>
            </a:r>
            <a:r>
              <a:rPr lang="en-US" sz="1100" dirty="0">
                <a:latin typeface="Monaco"/>
                <a:cs typeface="Monaco"/>
              </a:rPr>
              <a:t> (Time * </a:t>
            </a:r>
            <a:r>
              <a:rPr lang="en-US" sz="1100" dirty="0" err="1">
                <a:latin typeface="Monaco"/>
                <a:cs typeface="Monaco"/>
              </a:rPr>
              <a:t>const</a:t>
            </a:r>
            <a:r>
              <a:rPr lang="en-US" sz="1100" dirty="0">
                <a:latin typeface="Monaco"/>
                <a:cs typeface="Monaco"/>
              </a:rPr>
              <a:t> time</a:t>
            </a:r>
            <a:r>
              <a:rPr lang="en-US" sz="1100" dirty="0" smtClean="0">
                <a:latin typeface="Monaco"/>
                <a:cs typeface="Monaco"/>
              </a:rPr>
              <a:t>)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</a:t>
            </a:r>
            <a:r>
              <a:rPr lang="en-US" sz="1100" dirty="0" err="1" smtClean="0">
                <a:latin typeface="Monaco"/>
                <a:cs typeface="Monaco"/>
              </a:rPr>
              <a:t>Times_set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>
                <a:latin typeface="Monaco"/>
                <a:cs typeface="Monaco"/>
              </a:rPr>
              <a:t>* times = </a:t>
            </a:r>
            <a:r>
              <a:rPr lang="en-US" sz="1100" dirty="0" err="1">
                <a:latin typeface="Monaco"/>
                <a:cs typeface="Monaco"/>
              </a:rPr>
              <a:t>GetTimesSet</a:t>
            </a:r>
            <a:r>
              <a:rPr lang="en-US" sz="1100" dirty="0">
                <a:latin typeface="Monaco"/>
                <a:cs typeface="Monaco"/>
              </a:rPr>
              <a:t>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if (times</a:t>
            </a:r>
            <a:r>
              <a:rPr lang="en-US" sz="1100" dirty="0" smtClean="0">
                <a:latin typeface="Monaco"/>
                <a:cs typeface="Monaco"/>
              </a:rPr>
              <a:t>)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  </a:t>
            </a:r>
            <a:r>
              <a:rPr lang="en-US" sz="1100" dirty="0" smtClean="0">
                <a:solidFill>
                  <a:schemeClr val="accent3"/>
                </a:solidFill>
                <a:latin typeface="Monaco"/>
                <a:cs typeface="Monaco"/>
              </a:rPr>
              <a:t>times</a:t>
            </a:r>
            <a:r>
              <a:rPr lang="en-US" sz="1100" dirty="0">
                <a:solidFill>
                  <a:schemeClr val="accent3"/>
                </a:solidFill>
                <a:latin typeface="Monaco"/>
                <a:cs typeface="Monaco"/>
              </a:rPr>
              <a:t>-&gt;insert ( time);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  if </a:t>
            </a:r>
            <a:r>
              <a:rPr lang="en-US" sz="1100" dirty="0">
                <a:latin typeface="Monaco"/>
                <a:cs typeface="Monaco"/>
              </a:rPr>
              <a:t>(times-&gt;size () == 1</a:t>
            </a:r>
            <a:r>
              <a:rPr lang="en-US" sz="1100" dirty="0" smtClean="0">
                <a:latin typeface="Monaco"/>
                <a:cs typeface="Monaco"/>
              </a:rPr>
              <a:t>)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    </a:t>
            </a:r>
            <a:r>
              <a:rPr lang="en-US" sz="1100" dirty="0" smtClean="0">
                <a:solidFill>
                  <a:schemeClr val="accent3"/>
                </a:solidFill>
                <a:latin typeface="Monaco"/>
                <a:cs typeface="Monaco"/>
              </a:rPr>
              <a:t>Simulator</a:t>
            </a:r>
            <a:r>
              <a:rPr lang="en-US" sz="1100" dirty="0">
                <a:solidFill>
                  <a:schemeClr val="accent3"/>
                </a:solidFill>
                <a:latin typeface="Monaco"/>
                <a:cs typeface="Monaco"/>
              </a:rPr>
              <a:t>::Schedule ( Seconds (0), </a:t>
            </a:r>
            <a:r>
              <a:rPr lang="en-US" sz="1100" dirty="0" smtClean="0">
                <a:solidFill>
                  <a:schemeClr val="accent3"/>
                </a:solidFill>
                <a:latin typeface="Monaco"/>
                <a:cs typeface="Monaco"/>
              </a:rPr>
              <a:t>...)</a:t>
            </a:r>
            <a:r>
              <a:rPr lang="en-US" sz="1100" dirty="0">
                <a:solidFill>
                  <a:schemeClr val="accent3"/>
                </a:solidFill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}}}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void Time</a:t>
            </a:r>
            <a:r>
              <a:rPr lang="en-US" sz="1100" dirty="0">
                <a:latin typeface="Monaco"/>
                <a:cs typeface="Monaco"/>
              </a:rPr>
              <a:t>::</a:t>
            </a:r>
            <a:r>
              <a:rPr lang="en-US" sz="1100" dirty="0" err="1">
                <a:latin typeface="Monaco"/>
                <a:cs typeface="Monaco"/>
              </a:rPr>
              <a:t>TimeUnset</a:t>
            </a:r>
            <a:r>
              <a:rPr lang="en-US" sz="1100" dirty="0">
                <a:latin typeface="Monaco"/>
                <a:cs typeface="Monaco"/>
              </a:rPr>
              <a:t> (Time * </a:t>
            </a:r>
            <a:r>
              <a:rPr lang="en-US" sz="1100" dirty="0" err="1">
                <a:latin typeface="Monaco"/>
                <a:cs typeface="Monaco"/>
              </a:rPr>
              <a:t>const</a:t>
            </a:r>
            <a:r>
              <a:rPr lang="en-US" sz="1100" dirty="0">
                <a:latin typeface="Monaco"/>
                <a:cs typeface="Monaco"/>
              </a:rPr>
              <a:t> time</a:t>
            </a:r>
            <a:r>
              <a:rPr lang="en-US" sz="1100" dirty="0" smtClean="0">
                <a:latin typeface="Monaco"/>
                <a:cs typeface="Monaco"/>
              </a:rPr>
              <a:t>)  {</a:t>
            </a:r>
            <a:endParaRPr lang="en-US" sz="11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</a:t>
            </a:r>
            <a:r>
              <a:rPr lang="en-US" sz="1100" dirty="0" err="1" smtClean="0">
                <a:latin typeface="Monaco"/>
                <a:cs typeface="Monaco"/>
              </a:rPr>
              <a:t>Times_set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>
                <a:latin typeface="Monaco"/>
                <a:cs typeface="Monaco"/>
              </a:rPr>
              <a:t>* times = </a:t>
            </a:r>
            <a:r>
              <a:rPr lang="en-US" sz="1100" dirty="0" err="1">
                <a:latin typeface="Monaco"/>
                <a:cs typeface="Monaco"/>
              </a:rPr>
              <a:t>GetTimesSet</a:t>
            </a:r>
            <a:r>
              <a:rPr lang="en-US" sz="1100" dirty="0">
                <a:latin typeface="Monaco"/>
                <a:cs typeface="Monaco"/>
              </a:rPr>
              <a:t>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 if (times</a:t>
            </a:r>
            <a:r>
              <a:rPr lang="en-US" sz="1100" dirty="0" smtClean="0">
                <a:latin typeface="Monaco"/>
                <a:cs typeface="Monaco"/>
              </a:rPr>
              <a:t>)  </a:t>
            </a:r>
            <a:r>
              <a:rPr lang="en-US" sz="1100" dirty="0">
                <a:latin typeface="Monaco"/>
                <a:cs typeface="Monaco"/>
              </a:rPr>
              <a:t>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    </a:t>
            </a:r>
            <a:r>
              <a:rPr lang="en-US" sz="1100" dirty="0" smtClean="0">
                <a:solidFill>
                  <a:schemeClr val="accent3"/>
                </a:solidFill>
                <a:latin typeface="Monaco"/>
                <a:cs typeface="Monaco"/>
              </a:rPr>
              <a:t>times</a:t>
            </a:r>
            <a:r>
              <a:rPr lang="en-US" sz="1100" dirty="0">
                <a:solidFill>
                  <a:schemeClr val="accent3"/>
                </a:solidFill>
                <a:latin typeface="Monaco"/>
                <a:cs typeface="Monaco"/>
              </a:rPr>
              <a:t>-&gt;erase (time);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}}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smtClean="0">
                <a:latin typeface="Monaco"/>
                <a:cs typeface="Monaco"/>
              </a:rPr>
              <a:t>void Time::</a:t>
            </a:r>
            <a:r>
              <a:rPr lang="en-US" sz="1100" dirty="0" err="1" smtClean="0">
                <a:latin typeface="Monaco"/>
                <a:cs typeface="Monaco"/>
              </a:rPr>
              <a:t>SetResolution</a:t>
            </a:r>
            <a:r>
              <a:rPr lang="en-US" sz="1100" dirty="0" smtClean="0">
                <a:latin typeface="Monaco"/>
                <a:cs typeface="Monaco"/>
              </a:rPr>
              <a:t> (...) 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 </a:t>
            </a:r>
            <a:r>
              <a:rPr lang="en-US" sz="1100" dirty="0" smtClean="0">
                <a:latin typeface="Monaco"/>
                <a:cs typeface="Monaco"/>
              </a:rPr>
              <a:t> </a:t>
            </a:r>
            <a:r>
              <a:rPr lang="en-US" sz="1100" dirty="0" err="1" smtClean="0">
                <a:latin typeface="Monaco"/>
                <a:cs typeface="Monaco"/>
              </a:rPr>
              <a:t>GetTimeSet</a:t>
            </a:r>
            <a:r>
              <a:rPr lang="en-US" sz="1100" dirty="0" smtClean="0">
                <a:latin typeface="Monaco"/>
                <a:cs typeface="Monaco"/>
              </a:rPr>
              <a:t> (</a:t>
            </a:r>
            <a:r>
              <a:rPr lang="en-US" sz="1100" dirty="0" err="1" smtClean="0">
                <a:latin typeface="Monaco"/>
                <a:cs typeface="Monaco"/>
              </a:rPr>
              <a:t>deleteMe</a:t>
            </a:r>
            <a:r>
              <a:rPr lang="en-US" sz="1100" dirty="0" smtClean="0">
                <a:latin typeface="Monaco"/>
                <a:cs typeface="Monaco"/>
              </a:rPr>
              <a:t>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Monaco"/>
                <a:cs typeface="Monaco"/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4877" y="1276596"/>
            <a:ext cx="3963036" cy="0"/>
          </a:xfrm>
          <a:prstGeom prst="line">
            <a:avLst/>
          </a:prstGeom>
          <a:ln w="317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34259" y="1276596"/>
            <a:ext cx="4370644" cy="0"/>
          </a:xfrm>
          <a:prstGeom prst="line">
            <a:avLst/>
          </a:prstGeom>
          <a:ln w="317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9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Phases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# Top of file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 smtClean="0">
                <a:latin typeface="Monaco"/>
                <a:cs typeface="Monaco"/>
              </a:rPr>
              <a:t>int</a:t>
            </a:r>
            <a:r>
              <a:rPr lang="en-US" sz="1400" dirty="0" smtClean="0">
                <a:latin typeface="Monaco"/>
                <a:cs typeface="Monaco"/>
              </a:rPr>
              <a:t> main (</a:t>
            </a:r>
            <a:r>
              <a:rPr lang="en-US" sz="1400" dirty="0" err="1" smtClean="0">
                <a:latin typeface="Monaco"/>
                <a:cs typeface="Monaco"/>
              </a:rPr>
              <a:t>int</a:t>
            </a:r>
            <a:r>
              <a:rPr lang="en-US" sz="1400" dirty="0" smtClean="0">
                <a:latin typeface="Monaco"/>
                <a:cs typeface="Monaco"/>
              </a:rPr>
              <a:t> </a:t>
            </a:r>
            <a:r>
              <a:rPr lang="en-US" sz="1400" dirty="0" err="1" smtClean="0">
                <a:latin typeface="Monaco"/>
                <a:cs typeface="Monaco"/>
              </a:rPr>
              <a:t>argc</a:t>
            </a:r>
            <a:r>
              <a:rPr lang="en-US" sz="1400" dirty="0" smtClean="0">
                <a:latin typeface="Monaco"/>
                <a:cs typeface="Monaco"/>
              </a:rPr>
              <a:t>, char ** </a:t>
            </a:r>
            <a:r>
              <a:rPr lang="en-US" sz="1400" dirty="0" err="1" smtClean="0">
                <a:latin typeface="Monaco"/>
                <a:cs typeface="Monaco"/>
              </a:rPr>
              <a:t>argv</a:t>
            </a:r>
            <a:r>
              <a:rPr lang="en-US" sz="1400" dirty="0" smtClean="0">
                <a:latin typeface="Monaco"/>
                <a:cs typeface="Monaco"/>
              </a:rPr>
              <a:t>)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  Simulator::Run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smtClean="0">
                <a:latin typeface="Monaco"/>
                <a:cs typeface="Monaco"/>
              </a:rPr>
              <a:t> return 0;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Static initialization</a:t>
            </a:r>
            <a:r>
              <a:rPr lang="en-US" dirty="0"/>
              <a:t> </a:t>
            </a:r>
            <a:r>
              <a:rPr lang="en-US" dirty="0" smtClean="0"/>
              <a:t>before </a:t>
            </a:r>
            <a:r>
              <a:rPr lang="en-US" dirty="0" smtClean="0">
                <a:latin typeface="Monaco"/>
                <a:cs typeface="Monaco"/>
              </a:rPr>
              <a:t>main ()</a:t>
            </a:r>
          </a:p>
          <a:p>
            <a:r>
              <a:rPr lang="en-US" dirty="0" smtClean="0"/>
              <a:t>User code</a:t>
            </a:r>
          </a:p>
          <a:p>
            <a:pPr>
              <a:spcAft>
                <a:spcPts val="0"/>
              </a:spcAft>
            </a:pPr>
            <a:r>
              <a:rPr lang="en-US" dirty="0" err="1" smtClean="0">
                <a:latin typeface="Monaco"/>
                <a:cs typeface="Monaco"/>
              </a:rPr>
              <a:t>AtStart</a:t>
            </a:r>
            <a:r>
              <a:rPr lang="en-US" dirty="0" smtClean="0">
                <a:latin typeface="Monaco"/>
                <a:cs typeface="Monaco"/>
              </a:rPr>
              <a:t> ()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Simulation running</a:t>
            </a:r>
          </a:p>
          <a:p>
            <a:r>
              <a:rPr lang="en-US" dirty="0" smtClean="0"/>
              <a:t>User clean up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Static clean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77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3888" indent="-506413">
              <a:spcBef>
                <a:spcPts val="0"/>
              </a:spcBef>
              <a:buNone/>
            </a:pPr>
            <a:r>
              <a:rPr lang="en-US" dirty="0" smtClean="0">
                <a:solidFill>
                  <a:srgbClr val="275A96"/>
                </a:solidFill>
                <a:latin typeface="+mn-lt"/>
                <a:cs typeface="Monaco"/>
              </a:rPr>
              <a:t>0.</a:t>
            </a:r>
            <a:r>
              <a:rPr lang="en-US" dirty="0" smtClean="0">
                <a:latin typeface="+mn-lt"/>
                <a:cs typeface="Monaco"/>
              </a:rPr>
              <a:t>	</a:t>
            </a:r>
            <a:r>
              <a:rPr lang="en-US" dirty="0" smtClean="0">
                <a:latin typeface="Monaco"/>
                <a:cs typeface="Monaco"/>
              </a:rPr>
              <a:t>Time</a:t>
            </a:r>
            <a:r>
              <a:rPr lang="en-US" dirty="0" smtClean="0"/>
              <a:t> </a:t>
            </a:r>
            <a:r>
              <a:rPr lang="en-US" dirty="0" err="1" smtClean="0"/>
              <a:t>c’tor</a:t>
            </a:r>
            <a:r>
              <a:rPr lang="en-US" dirty="0" smtClean="0"/>
              <a:t>/</a:t>
            </a:r>
            <a:r>
              <a:rPr lang="en-US" dirty="0" err="1" smtClean="0"/>
              <a:t>d’tor</a:t>
            </a:r>
            <a:r>
              <a:rPr lang="en-US" dirty="0" smtClean="0"/>
              <a:t> must be thread-safe!</a:t>
            </a:r>
          </a:p>
          <a:p>
            <a:pPr marL="623888" indent="-506413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200" dirty="0" err="1" smtClean="0">
                <a:latin typeface="Monaco"/>
                <a:cs typeface="Monaco"/>
              </a:rPr>
              <a:t>ScheduleWithContext</a:t>
            </a:r>
            <a:r>
              <a:rPr lang="en-US" sz="2200" dirty="0" smtClean="0">
                <a:latin typeface="Monaco"/>
                <a:cs typeface="Monaco"/>
              </a:rPr>
              <a:t> ()</a:t>
            </a:r>
            <a:endParaRPr lang="en-US" dirty="0" smtClean="0">
              <a:latin typeface="Monaco"/>
              <a:cs typeface="Monaco"/>
            </a:endParaRPr>
          </a:p>
          <a:p>
            <a:pPr marL="633412" indent="-514350"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Simulation running</a:t>
            </a:r>
          </a:p>
          <a:p>
            <a:pPr marL="862012" lvl="1" indent="-514350"/>
            <a:r>
              <a:rPr lang="en-US" dirty="0" smtClean="0"/>
              <a:t>Inline Time </a:t>
            </a:r>
            <a:r>
              <a:rPr lang="en-US" dirty="0" err="1" smtClean="0"/>
              <a:t>c’tor</a:t>
            </a:r>
            <a:r>
              <a:rPr lang="en-US" dirty="0" smtClean="0"/>
              <a:t>, no function calls, no critical sections</a:t>
            </a:r>
          </a:p>
          <a:p>
            <a:pPr marL="633412" indent="-514350">
              <a:buFont typeface="+mj-lt"/>
              <a:buAutoNum type="arabicPeriod"/>
            </a:pPr>
            <a:r>
              <a:rPr lang="en-US" dirty="0" smtClean="0"/>
              <a:t>Static </a:t>
            </a:r>
            <a:r>
              <a:rPr lang="en-US" dirty="0"/>
              <a:t>initialization before </a:t>
            </a:r>
            <a:r>
              <a:rPr lang="en-US" dirty="0" smtClean="0">
                <a:latin typeface="Monaco"/>
                <a:cs typeface="Monaco"/>
              </a:rPr>
              <a:t>main ()</a:t>
            </a:r>
          </a:p>
          <a:p>
            <a:pPr marL="862012" lvl="1" indent="-514350"/>
            <a:r>
              <a:rPr lang="en-US" dirty="0" smtClean="0">
                <a:latin typeface="Monaco"/>
                <a:cs typeface="Monaco"/>
              </a:rPr>
              <a:t>Time</a:t>
            </a:r>
            <a:r>
              <a:rPr lang="en-US" dirty="0" smtClean="0"/>
              <a:t> objects can be constructed before any static code in </a:t>
            </a:r>
            <a:r>
              <a:rPr lang="en-US" dirty="0" err="1" smtClean="0">
                <a:latin typeface="Monaco"/>
                <a:cs typeface="Monaco"/>
              </a:rPr>
              <a:t>time.cc</a:t>
            </a:r>
            <a:endParaRPr lang="en-US" dirty="0">
              <a:latin typeface="Monaco"/>
              <a:cs typeface="Monaco"/>
            </a:endParaRPr>
          </a:p>
          <a:p>
            <a:pPr marL="633412" indent="-514350">
              <a:buFont typeface="+mj-lt"/>
              <a:buAutoNum type="arabicPeriod"/>
            </a:pPr>
            <a:r>
              <a:rPr lang="en-US" dirty="0" smtClean="0"/>
              <a:t>User code</a:t>
            </a:r>
          </a:p>
          <a:p>
            <a:pPr marL="862012" lvl="1" indent="-514350"/>
            <a:r>
              <a:rPr lang="en-US" dirty="0" smtClean="0"/>
              <a:t>User should be able to </a:t>
            </a:r>
            <a:r>
              <a:rPr lang="en-US" dirty="0" err="1" smtClean="0">
                <a:latin typeface="Monaco"/>
                <a:cs typeface="Monaco"/>
              </a:rPr>
              <a:t>SetResolution</a:t>
            </a:r>
            <a:r>
              <a:rPr lang="en-US" dirty="0" smtClean="0">
                <a:latin typeface="Monaco"/>
                <a:cs typeface="Monaco"/>
              </a:rPr>
              <a:t> ()</a:t>
            </a:r>
          </a:p>
          <a:p>
            <a:pPr marL="862012" lvl="1" indent="-514350"/>
            <a:r>
              <a:rPr lang="en-US" dirty="0" smtClean="0"/>
              <a:t>Code should fix up any outstanding </a:t>
            </a:r>
            <a:r>
              <a:rPr lang="en-US" dirty="0" smtClean="0">
                <a:latin typeface="Monaco"/>
                <a:cs typeface="Monaco"/>
              </a:rPr>
              <a:t>Time</a:t>
            </a:r>
            <a:r>
              <a:rPr lang="en-US" dirty="0" smtClean="0"/>
              <a:t> objects</a:t>
            </a:r>
            <a:endParaRPr lang="en-US" dirty="0"/>
          </a:p>
          <a:p>
            <a:pPr marL="633412" indent="-514350"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/>
              <a:t>AtStart</a:t>
            </a:r>
            <a:endParaRPr lang="en-US" dirty="0" smtClean="0"/>
          </a:p>
          <a:p>
            <a:pPr marL="862012" lvl="1" indent="-514350">
              <a:spcAft>
                <a:spcPts val="0"/>
              </a:spcAft>
            </a:pPr>
            <a:r>
              <a:rPr lang="en-US" dirty="0" smtClean="0"/>
              <a:t>Final </a:t>
            </a:r>
            <a:r>
              <a:rPr lang="en-US" dirty="0" err="1" smtClean="0">
                <a:latin typeface="Monaco"/>
                <a:cs typeface="Monaco"/>
              </a:rPr>
              <a:t>SetResolution</a:t>
            </a:r>
            <a:r>
              <a:rPr lang="en-US" dirty="0" smtClean="0"/>
              <a:t> (if not already done by user)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5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Phases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# Top of file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err="1" smtClean="0">
                <a:latin typeface="Monaco"/>
                <a:cs typeface="Monaco"/>
              </a:rPr>
              <a:t>int</a:t>
            </a:r>
            <a:r>
              <a:rPr lang="en-US" sz="1400" dirty="0" smtClean="0">
                <a:latin typeface="Monaco"/>
                <a:cs typeface="Monaco"/>
              </a:rPr>
              <a:t> main (</a:t>
            </a:r>
            <a:r>
              <a:rPr lang="en-US" sz="1400" dirty="0" err="1" smtClean="0">
                <a:latin typeface="Monaco"/>
                <a:cs typeface="Monaco"/>
              </a:rPr>
              <a:t>int</a:t>
            </a:r>
            <a:r>
              <a:rPr lang="en-US" sz="1400" dirty="0" smtClean="0">
                <a:latin typeface="Monaco"/>
                <a:cs typeface="Monaco"/>
              </a:rPr>
              <a:t> </a:t>
            </a:r>
            <a:r>
              <a:rPr lang="en-US" sz="1400" dirty="0" err="1" smtClean="0">
                <a:latin typeface="Monaco"/>
                <a:cs typeface="Monaco"/>
              </a:rPr>
              <a:t>argc</a:t>
            </a:r>
            <a:r>
              <a:rPr lang="en-US" sz="1400" dirty="0" smtClean="0">
                <a:latin typeface="Monaco"/>
                <a:cs typeface="Monaco"/>
              </a:rPr>
              <a:t>, char ** </a:t>
            </a:r>
            <a:r>
              <a:rPr lang="en-US" sz="1400" dirty="0" err="1" smtClean="0">
                <a:latin typeface="Monaco"/>
                <a:cs typeface="Monaco"/>
              </a:rPr>
              <a:t>argv</a:t>
            </a:r>
            <a:r>
              <a:rPr lang="en-US" sz="1400" dirty="0" smtClean="0">
                <a:latin typeface="Monaco"/>
                <a:cs typeface="Monaco"/>
              </a:rPr>
              <a:t>)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  Simulator::Run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Monaco"/>
                <a:cs typeface="Monaco"/>
              </a:rPr>
              <a:t> </a:t>
            </a:r>
            <a:r>
              <a:rPr lang="en-US" sz="1400" dirty="0" smtClean="0">
                <a:latin typeface="Monaco"/>
                <a:cs typeface="Monaco"/>
              </a:rPr>
              <a:t> return 0;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>
                <a:latin typeface="Monaco"/>
                <a:cs typeface="Monaco"/>
              </a:rPr>
              <a:t>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Monaco"/>
              <a:cs typeface="Monaco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574675" indent="-457200">
              <a:buAutoNum type="arabicPeriod" startAt="2"/>
            </a:pPr>
            <a:endParaRPr lang="en-US" sz="2400" dirty="0" smtClean="0">
              <a:latin typeface="+mn-lt"/>
            </a:endParaRPr>
          </a:p>
          <a:p>
            <a:pPr marL="574675" indent="-457200">
              <a:buAutoNum type="arabicPeriod" startAt="2"/>
            </a:pPr>
            <a:r>
              <a:rPr lang="en-US" sz="2400" dirty="0" smtClean="0">
                <a:latin typeface="+mn-lt"/>
              </a:rPr>
              <a:t>External static </a:t>
            </a:r>
            <a:r>
              <a:rPr lang="en-US" sz="2400" dirty="0" err="1" smtClean="0">
                <a:latin typeface="+mn-lt"/>
              </a:rPr>
              <a:t>init</a:t>
            </a:r>
            <a:endParaRPr lang="en-US" sz="2400" dirty="0" smtClean="0">
              <a:latin typeface="+mn-lt"/>
            </a:endParaRPr>
          </a:p>
          <a:p>
            <a:pPr marL="574675" indent="-457200">
              <a:buAutoNum type="arabicPeriod" startAt="2"/>
            </a:pPr>
            <a:r>
              <a:rPr lang="en-US" sz="2400" dirty="0" smtClean="0">
                <a:latin typeface="+mn-lt"/>
              </a:rPr>
              <a:t>User </a:t>
            </a:r>
            <a:r>
              <a:rPr lang="en-US" sz="2400" dirty="0" err="1" smtClean="0">
                <a:latin typeface="+mn-lt"/>
              </a:rPr>
              <a:t>SetResolution</a:t>
            </a:r>
            <a:endParaRPr lang="en-US" sz="2400" dirty="0" smtClean="0">
              <a:latin typeface="+mn-lt"/>
            </a:endParaRPr>
          </a:p>
          <a:p>
            <a:pPr marL="574675" indent="-457200">
              <a:buAutoNum type="arabicPeriod" startAt="2"/>
            </a:pPr>
            <a:endParaRPr lang="en-US" sz="2400" dirty="0" smtClean="0">
              <a:latin typeface="+mn-lt"/>
            </a:endParaRPr>
          </a:p>
          <a:p>
            <a:pPr marL="574675" indent="-457200">
              <a:buAutoNum type="arabicPeriod" startAt="2"/>
            </a:pPr>
            <a:r>
              <a:rPr lang="en-US" sz="2400" dirty="0" smtClean="0">
                <a:latin typeface="+mn-lt"/>
              </a:rPr>
              <a:t>Final Set Resolution</a:t>
            </a:r>
          </a:p>
          <a:p>
            <a:pPr marL="566738" indent="-449263">
              <a:buNone/>
            </a:pPr>
            <a:r>
              <a:rPr lang="en-US" sz="2400" dirty="0">
                <a:solidFill>
                  <a:srgbClr val="275A96"/>
                </a:solidFill>
                <a:latin typeface="+mn-lt"/>
              </a:rPr>
              <a:t>1.</a:t>
            </a:r>
            <a:r>
              <a:rPr lang="en-US" sz="2400" dirty="0">
                <a:latin typeface="+mn-lt"/>
              </a:rPr>
              <a:t>	No function calls</a:t>
            </a:r>
          </a:p>
          <a:p>
            <a:pPr marL="566738" indent="-449263">
              <a:buNone/>
            </a:pPr>
            <a:r>
              <a:rPr lang="en-US" sz="2400" dirty="0" smtClean="0">
                <a:solidFill>
                  <a:srgbClr val="275A96"/>
                </a:solidFill>
                <a:latin typeface="+mn-lt"/>
                <a:cs typeface="Monaco"/>
              </a:rPr>
              <a:t>0</a:t>
            </a:r>
            <a:r>
              <a:rPr lang="en-US" sz="2400" dirty="0">
                <a:solidFill>
                  <a:srgbClr val="275A96"/>
                </a:solidFill>
                <a:latin typeface="+mn-lt"/>
                <a:cs typeface="Monaco"/>
              </a:rPr>
              <a:t>.</a:t>
            </a:r>
            <a:r>
              <a:rPr lang="en-US" sz="2400" dirty="0">
                <a:latin typeface="+mn-lt"/>
                <a:cs typeface="Monaco"/>
              </a:rPr>
              <a:t>	T</a:t>
            </a:r>
            <a:r>
              <a:rPr lang="en-US" sz="2400" dirty="0">
                <a:latin typeface="+mn-lt"/>
              </a:rPr>
              <a:t>hread-safety</a:t>
            </a:r>
          </a:p>
          <a:p>
            <a:pPr marL="574675" indent="-457200">
              <a:buAutoNum type="arabicPeriod" startAt="2"/>
            </a:pPr>
            <a:endParaRPr lang="en-US" sz="2400" dirty="0" smtClean="0">
              <a:latin typeface="+mn-lt"/>
            </a:endParaRPr>
          </a:p>
          <a:p>
            <a:pPr marL="574675" indent="-457200">
              <a:buAutoNum type="arabicPeriod" startAt="2"/>
            </a:pPr>
            <a:endParaRPr lang="en-US" sz="2400" dirty="0">
              <a:latin typeface="+mn-lt"/>
            </a:endParaRPr>
          </a:p>
          <a:p>
            <a:pPr marL="566738" indent="-449263">
              <a:buNone/>
            </a:pP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948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latin typeface="Monaco"/>
                <a:cs typeface="Monaco"/>
              </a:rPr>
              <a:t>ScheduleWithContext</a:t>
            </a:r>
            <a:r>
              <a:rPr lang="en-US" sz="2400" dirty="0" smtClean="0">
                <a:latin typeface="Monaco"/>
                <a:cs typeface="Monaco"/>
              </a:rPr>
              <a:t>(…) </a:t>
            </a:r>
            <a:r>
              <a:rPr lang="en-US" dirty="0" smtClean="0"/>
              <a:t>call tree has to be thread-safe</a:t>
            </a:r>
          </a:p>
          <a:p>
            <a:r>
              <a:rPr lang="en-US" dirty="0" smtClean="0"/>
              <a:t>Change to </a:t>
            </a:r>
            <a:r>
              <a:rPr lang="en-US" sz="2400" dirty="0" err="1" smtClean="0">
                <a:latin typeface="Monaco"/>
                <a:cs typeface="Monaco"/>
              </a:rPr>
              <a:t>ScheduleWithContext</a:t>
            </a:r>
            <a:r>
              <a:rPr lang="en-US" sz="2400" dirty="0" smtClean="0">
                <a:latin typeface="Monaco"/>
                <a:cs typeface="Monaco"/>
              </a:rPr>
              <a:t> (uint64_t,…)</a:t>
            </a:r>
          </a:p>
          <a:p>
            <a:pPr lvl="1"/>
            <a:r>
              <a:rPr lang="en-US" dirty="0" smtClean="0"/>
              <a:t>Explicit callers have to normalize to current unit</a:t>
            </a:r>
          </a:p>
          <a:p>
            <a:pPr lvl="1"/>
            <a:r>
              <a:rPr lang="en-US" dirty="0" smtClean="0"/>
              <a:t>Exists in all </a:t>
            </a:r>
            <a:r>
              <a:rPr lang="en-US" dirty="0" err="1" smtClean="0"/>
              <a:t>NetDevices</a:t>
            </a:r>
            <a:r>
              <a:rPr lang="en-US" dirty="0" smtClean="0"/>
              <a:t>(?), 125 references total</a:t>
            </a:r>
          </a:p>
          <a:p>
            <a:r>
              <a:rPr lang="en-US" dirty="0" smtClean="0"/>
              <a:t>Add </a:t>
            </a:r>
            <a:r>
              <a:rPr lang="en-US" sz="2400" dirty="0" smtClean="0">
                <a:latin typeface="Monaco"/>
                <a:cs typeface="Monaco"/>
              </a:rPr>
              <a:t>Time::Unit</a:t>
            </a:r>
            <a:r>
              <a:rPr lang="en-US" dirty="0" smtClean="0"/>
              <a:t> to each </a:t>
            </a:r>
            <a:r>
              <a:rPr lang="en-US" sz="2400" dirty="0" smtClean="0">
                <a:latin typeface="Monaco"/>
                <a:cs typeface="Monaco"/>
              </a:rPr>
              <a:t>Time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Normalize in operators +-&lt;&gt;=, Scheduler Get…</a:t>
            </a:r>
          </a:p>
          <a:p>
            <a:pPr lvl="1"/>
            <a:r>
              <a:rPr lang="en-US" dirty="0" smtClean="0"/>
              <a:t>Increased memory and execution time.  Significant?  </a:t>
            </a:r>
            <a:r>
              <a:rPr lang="en-US" dirty="0" smtClean="0"/>
              <a:t>Would need </a:t>
            </a:r>
            <a:r>
              <a:rPr lang="en-US" dirty="0" smtClean="0"/>
              <a:t>to measure.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 We Considered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41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Sketch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77" y="997515"/>
            <a:ext cx="4810928" cy="4751357"/>
          </a:xfrm>
        </p:spPr>
        <p:txBody>
          <a:bodyPr>
            <a:noAutofit/>
          </a:bodyPr>
          <a:lstStyle/>
          <a:p>
            <a:pPr marL="119062" indent="0">
              <a:spcBef>
                <a:spcPts val="0"/>
              </a:spcBef>
              <a:buNone/>
            </a:pPr>
            <a:r>
              <a:rPr lang="en-US" sz="1800" dirty="0" err="1" smtClean="0">
                <a:latin typeface="+mn-lt"/>
                <a:cs typeface="Monaco"/>
              </a:rPr>
              <a:t>nstime.h</a:t>
            </a:r>
            <a:r>
              <a:rPr lang="en-US" sz="1800" dirty="0" smtClean="0">
                <a:latin typeface="+mn-lt"/>
                <a:cs typeface="Monaco"/>
              </a:rPr>
              <a:t>: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class Time  {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public: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inline Time (</a:t>
            </a:r>
            <a:r>
              <a:rPr lang="en-US" sz="1300" dirty="0" smtClean="0">
                <a:latin typeface="Monaco"/>
                <a:cs typeface="Monaco"/>
              </a:rPr>
              <a:t>) : </a:t>
            </a:r>
            <a:r>
              <a:rPr lang="en-US" sz="1300" dirty="0" err="1">
                <a:latin typeface="Monaco"/>
                <a:cs typeface="Monaco"/>
              </a:rPr>
              <a:t>m_data</a:t>
            </a:r>
            <a:r>
              <a:rPr lang="en-US" sz="1300" dirty="0">
                <a:latin typeface="Monaco"/>
                <a:cs typeface="Monaco"/>
              </a:rPr>
              <a:t> (</a:t>
            </a:r>
            <a:r>
              <a:rPr lang="en-US" sz="1300" dirty="0" smtClean="0">
                <a:latin typeface="Monaco"/>
                <a:cs typeface="Monaco"/>
              </a:rPr>
              <a:t>)  {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  if (</a:t>
            </a:r>
            <a:r>
              <a:rPr lang="en-US" sz="1300" dirty="0" err="1" smtClean="0">
                <a:latin typeface="Monaco"/>
                <a:cs typeface="Monaco"/>
              </a:rPr>
              <a:t>m_trackResolution</a:t>
            </a:r>
            <a:r>
              <a:rPr lang="en-US" sz="1300" dirty="0" smtClean="0">
                <a:latin typeface="Monaco"/>
                <a:cs typeface="Monaco"/>
              </a:rPr>
              <a:t>)  {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      </a:t>
            </a:r>
            <a:r>
              <a:rPr lang="en-US" sz="1300" dirty="0" err="1" smtClean="0">
                <a:latin typeface="Monaco"/>
                <a:cs typeface="Monaco"/>
              </a:rPr>
              <a:t>TimeSet</a:t>
            </a:r>
            <a:r>
              <a:rPr lang="en-US" sz="1300" dirty="0" smtClean="0">
                <a:latin typeface="Monaco"/>
                <a:cs typeface="Monaco"/>
              </a:rPr>
              <a:t> </a:t>
            </a:r>
            <a:r>
              <a:rPr lang="en-US" sz="1300" dirty="0">
                <a:latin typeface="Monaco"/>
                <a:cs typeface="Monaco"/>
              </a:rPr>
              <a:t>(this)</a:t>
            </a:r>
            <a:r>
              <a:rPr lang="en-US" sz="1300" dirty="0" smtClean="0">
                <a:latin typeface="Monaco"/>
                <a:cs typeface="Monaco"/>
              </a:rPr>
              <a:t>;     }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}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~Time (</a:t>
            </a:r>
            <a:r>
              <a:rPr lang="en-US" sz="1300" dirty="0" smtClean="0">
                <a:latin typeface="Monaco"/>
                <a:cs typeface="Monaco"/>
              </a:rPr>
              <a:t>)  {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    </a:t>
            </a:r>
            <a:r>
              <a:rPr lang="en-US" sz="1300" dirty="0">
                <a:latin typeface="Monaco"/>
                <a:cs typeface="Monaco"/>
              </a:rPr>
              <a:t>if (</a:t>
            </a:r>
            <a:r>
              <a:rPr lang="en-US" sz="1300" dirty="0" err="1">
                <a:latin typeface="Monaco"/>
                <a:cs typeface="Monaco"/>
              </a:rPr>
              <a:t>m_trackResolution</a:t>
            </a:r>
            <a:r>
              <a:rPr lang="en-US" sz="1300" dirty="0" smtClean="0">
                <a:latin typeface="Monaco"/>
                <a:cs typeface="Monaco"/>
              </a:rPr>
              <a:t>)  {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      </a:t>
            </a:r>
            <a:r>
              <a:rPr lang="en-US" sz="1300" dirty="0" err="1">
                <a:latin typeface="Monaco"/>
                <a:cs typeface="Monaco"/>
              </a:rPr>
              <a:t>TimeUnset</a:t>
            </a:r>
            <a:r>
              <a:rPr lang="en-US" sz="1300" dirty="0">
                <a:latin typeface="Monaco"/>
                <a:cs typeface="Monaco"/>
              </a:rPr>
              <a:t> (this)</a:t>
            </a:r>
            <a:r>
              <a:rPr lang="en-US" sz="1300" dirty="0" smtClean="0">
                <a:latin typeface="Monaco"/>
                <a:cs typeface="Monaco"/>
              </a:rPr>
              <a:t>;   }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</a:t>
            </a:r>
            <a:r>
              <a:rPr lang="en-US" sz="1300" dirty="0" smtClean="0">
                <a:latin typeface="Monaco"/>
                <a:cs typeface="Monaco"/>
              </a:rPr>
              <a:t>}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static </a:t>
            </a:r>
            <a:r>
              <a:rPr lang="en-US" sz="1300" dirty="0" err="1">
                <a:latin typeface="Monaco"/>
                <a:cs typeface="Monaco"/>
              </a:rPr>
              <a:t>bool</a:t>
            </a:r>
            <a:r>
              <a:rPr lang="en-US" sz="1300" dirty="0">
                <a:latin typeface="Monaco"/>
                <a:cs typeface="Monaco"/>
              </a:rPr>
              <a:t> </a:t>
            </a:r>
            <a:r>
              <a:rPr lang="en-US" sz="1300" dirty="0" err="1">
                <a:latin typeface="Monaco"/>
                <a:cs typeface="Monaco"/>
              </a:rPr>
              <a:t>GetTrackResolution</a:t>
            </a:r>
            <a:r>
              <a:rPr lang="en-US" sz="1300" dirty="0">
                <a:latin typeface="Monaco"/>
                <a:cs typeface="Monaco"/>
              </a:rPr>
              <a:t>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</a:t>
            </a:r>
            <a:r>
              <a:rPr lang="en-US" sz="1300" dirty="0" smtClean="0">
                <a:latin typeface="Monaco"/>
                <a:cs typeface="Monaco"/>
              </a:rPr>
              <a:t> static </a:t>
            </a:r>
            <a:r>
              <a:rPr lang="en-US" sz="1300" dirty="0">
                <a:latin typeface="Monaco"/>
                <a:cs typeface="Monaco"/>
              </a:rPr>
              <a:t>void </a:t>
            </a:r>
            <a:r>
              <a:rPr lang="en-US" sz="1300" dirty="0" err="1">
                <a:latin typeface="Monaco"/>
                <a:cs typeface="Monaco"/>
              </a:rPr>
              <a:t>SetResolution</a:t>
            </a:r>
            <a:r>
              <a:rPr lang="en-US" sz="1300" dirty="0">
                <a:latin typeface="Monaco"/>
                <a:cs typeface="Monaco"/>
              </a:rPr>
              <a:t> </a:t>
            </a:r>
            <a:r>
              <a:rPr lang="en-US" sz="1300" dirty="0" smtClean="0">
                <a:latin typeface="Monaco"/>
                <a:cs typeface="Monaco"/>
              </a:rPr>
              <a:t>(...)</a:t>
            </a:r>
            <a:r>
              <a:rPr lang="en-US" sz="1300" dirty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Private: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static </a:t>
            </a:r>
            <a:r>
              <a:rPr lang="en-US" sz="1300" dirty="0" err="1">
                <a:latin typeface="Monaco"/>
                <a:cs typeface="Monaco"/>
              </a:rPr>
              <a:t>bool</a:t>
            </a:r>
            <a:r>
              <a:rPr lang="en-US" sz="1300" dirty="0">
                <a:latin typeface="Monaco"/>
                <a:cs typeface="Monaco"/>
              </a:rPr>
              <a:t> </a:t>
            </a:r>
            <a:r>
              <a:rPr lang="en-US" sz="1300" dirty="0" err="1" smtClean="0">
                <a:latin typeface="Monaco"/>
                <a:cs typeface="Monaco"/>
              </a:rPr>
              <a:t>m_trackResolution</a:t>
            </a:r>
            <a:r>
              <a:rPr lang="en-US" sz="1300" dirty="0" smtClean="0">
                <a:latin typeface="Monaco"/>
                <a:cs typeface="Monaco"/>
              </a:rPr>
              <a:t> = true;</a:t>
            </a:r>
            <a:endParaRPr lang="en-US" sz="1300" dirty="0" smtClean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  </a:t>
            </a:r>
            <a:r>
              <a:rPr lang="en-US" sz="1300" dirty="0" err="1" smtClean="0">
                <a:latin typeface="Monaco"/>
                <a:cs typeface="Monaco"/>
              </a:rPr>
              <a:t>typedef</a:t>
            </a:r>
            <a:r>
              <a:rPr lang="en-US" sz="1300" dirty="0" smtClean="0">
                <a:latin typeface="Monaco"/>
                <a:cs typeface="Monaco"/>
              </a:rPr>
              <a:t> ... </a:t>
            </a:r>
            <a:r>
              <a:rPr lang="en-US" sz="1300" dirty="0" err="1" smtClean="0">
                <a:latin typeface="Monaco"/>
                <a:cs typeface="Monaco"/>
              </a:rPr>
              <a:t>Times_set</a:t>
            </a:r>
            <a:r>
              <a:rPr lang="en-US" sz="1300" dirty="0" smtClean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</a:t>
            </a:r>
            <a:r>
              <a:rPr lang="en-US" sz="1300" dirty="0" smtClean="0">
                <a:latin typeface="Monaco"/>
                <a:cs typeface="Monaco"/>
              </a:rPr>
              <a:t> /</a:t>
            </a:r>
            <a:r>
              <a:rPr lang="en-US" sz="1300" dirty="0">
                <a:latin typeface="Monaco"/>
                <a:cs typeface="Monaco"/>
              </a:rPr>
              <a:t>* CRITICAL SECTIONS *</a:t>
            </a:r>
            <a:r>
              <a:rPr lang="en-US" sz="1300" dirty="0" smtClean="0">
                <a:latin typeface="Monaco"/>
                <a:cs typeface="Monaco"/>
              </a:rPr>
              <a:t>/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  static </a:t>
            </a:r>
            <a:r>
              <a:rPr lang="en-US" sz="1300" dirty="0" err="1" smtClean="0">
                <a:latin typeface="Monaco"/>
                <a:cs typeface="Monaco"/>
              </a:rPr>
              <a:t>Times_set</a:t>
            </a:r>
            <a:r>
              <a:rPr lang="en-US" sz="1300" dirty="0" smtClean="0">
                <a:latin typeface="Monaco"/>
                <a:cs typeface="Monaco"/>
              </a:rPr>
              <a:t> * </a:t>
            </a:r>
            <a:r>
              <a:rPr lang="en-US" sz="1300" dirty="0" err="1" smtClean="0">
                <a:latin typeface="Monaco"/>
                <a:cs typeface="Monaco"/>
              </a:rPr>
              <a:t>GetTimeSet</a:t>
            </a:r>
            <a:r>
              <a:rPr lang="en-US" sz="1300" dirty="0" smtClean="0">
                <a:latin typeface="Monaco"/>
                <a:cs typeface="Monaco"/>
              </a:rPr>
              <a:t> (...);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  static </a:t>
            </a:r>
            <a:r>
              <a:rPr lang="en-US" sz="1300" dirty="0">
                <a:latin typeface="Monaco"/>
                <a:cs typeface="Monaco"/>
              </a:rPr>
              <a:t>void </a:t>
            </a:r>
            <a:r>
              <a:rPr lang="en-US" sz="1300" dirty="0" err="1">
                <a:latin typeface="Monaco"/>
                <a:cs typeface="Monaco"/>
              </a:rPr>
              <a:t>TimeSet</a:t>
            </a:r>
            <a:r>
              <a:rPr lang="en-US" sz="1300" dirty="0">
                <a:latin typeface="Monaco"/>
                <a:cs typeface="Monaco"/>
              </a:rPr>
              <a:t> </a:t>
            </a:r>
            <a:r>
              <a:rPr lang="en-US" sz="1300" dirty="0" smtClean="0">
                <a:latin typeface="Monaco"/>
                <a:cs typeface="Monaco"/>
              </a:rPr>
              <a:t>  (</a:t>
            </a:r>
            <a:r>
              <a:rPr lang="en-US" sz="1300" dirty="0">
                <a:latin typeface="Monaco"/>
                <a:cs typeface="Monaco"/>
              </a:rPr>
              <a:t>Time </a:t>
            </a:r>
            <a:r>
              <a:rPr lang="en-US" sz="1300" dirty="0" smtClean="0">
                <a:latin typeface="Monaco"/>
                <a:cs typeface="Monaco"/>
              </a:rPr>
              <a:t>*);</a:t>
            </a:r>
            <a:endParaRPr lang="en-US" sz="1300" dirty="0"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Monaco"/>
                <a:cs typeface="Monaco"/>
              </a:rPr>
              <a:t>  static void </a:t>
            </a:r>
            <a:r>
              <a:rPr lang="en-US" sz="1300" dirty="0" err="1">
                <a:latin typeface="Monaco"/>
                <a:cs typeface="Monaco"/>
              </a:rPr>
              <a:t>TimeUnset</a:t>
            </a:r>
            <a:r>
              <a:rPr lang="en-US" sz="1300" dirty="0">
                <a:latin typeface="Monaco"/>
                <a:cs typeface="Monaco"/>
              </a:rPr>
              <a:t> (Time </a:t>
            </a:r>
            <a:r>
              <a:rPr lang="en-US" sz="1300" dirty="0" smtClean="0">
                <a:latin typeface="Monaco"/>
                <a:cs typeface="Monaco"/>
              </a:rPr>
              <a:t>*)</a:t>
            </a:r>
            <a:r>
              <a:rPr lang="en-US" sz="1300" dirty="0"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latin typeface="Monaco"/>
                <a:cs typeface="Monaco"/>
              </a:rPr>
              <a:t>}</a:t>
            </a:r>
            <a:r>
              <a:rPr lang="en-US" sz="1300" dirty="0" smtClean="0">
                <a:latin typeface="Monaco"/>
                <a:cs typeface="Monaco"/>
              </a:rPr>
              <a:t>;</a:t>
            </a:r>
            <a:endParaRPr lang="en-US" sz="1300" dirty="0">
              <a:latin typeface="Monaco"/>
              <a:cs typeface="Monaco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54776" y="997515"/>
            <a:ext cx="5029274" cy="5860485"/>
          </a:xfrm>
        </p:spPr>
        <p:txBody>
          <a:bodyPr>
            <a:noAutofit/>
          </a:bodyPr>
          <a:lstStyle/>
          <a:p>
            <a:pPr marL="119062" indent="0">
              <a:spcBef>
                <a:spcPts val="0"/>
              </a:spcBef>
              <a:buNone/>
            </a:pPr>
            <a:r>
              <a:rPr lang="en-US" sz="1300" dirty="0" err="1" smtClean="0">
                <a:solidFill>
                  <a:srgbClr val="000000"/>
                </a:solidFill>
                <a:cs typeface="Monaco"/>
              </a:rPr>
              <a:t>time.cc</a:t>
            </a:r>
            <a:r>
              <a:rPr lang="en-US" sz="1300" dirty="0" smtClean="0">
                <a:solidFill>
                  <a:srgbClr val="000000"/>
                </a:solidFill>
                <a:cs typeface="Monaco"/>
              </a:rPr>
              <a:t>:</a:t>
            </a:r>
            <a:endParaRPr lang="en-US" sz="1300" dirty="0">
              <a:solidFill>
                <a:srgbClr val="000000"/>
              </a:solidFill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Time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Times_set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*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* Time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PeekTimeSet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() {...}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Time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Times_set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*  Time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GetTimeSet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() {...}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void Times::</a:t>
            </a:r>
            <a:r>
              <a:rPr lang="en-US" sz="1300" dirty="0" err="1" smtClean="0">
                <a:solidFill>
                  <a:srgbClr val="000000"/>
                </a:solidFill>
                <a:latin typeface="Monaco"/>
                <a:cs typeface="Monaco"/>
              </a:rPr>
              <a:t>DeleteTimeSet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() 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{...}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void Time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TimeSet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(Time * 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const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time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)  {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300" dirty="0" err="1" smtClean="0">
                <a:solidFill>
                  <a:srgbClr val="000000"/>
                </a:solidFill>
                <a:latin typeface="Monaco"/>
                <a:cs typeface="Monaco"/>
              </a:rPr>
              <a:t>TimesSet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* times = 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GetTimesSet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 if (times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)  {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   ret 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= times-&gt;insert ( time);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   if 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(times-&gt;size () == 1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)  {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     Simulator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::Schedule ( Seconds (0), 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...)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}}}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300" dirty="0" smtClean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void Time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::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TimeUnset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(Time * 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const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time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)  {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300" dirty="0" err="1" smtClean="0">
                <a:solidFill>
                  <a:srgbClr val="000000"/>
                </a:solidFill>
                <a:latin typeface="Monaco"/>
                <a:cs typeface="Monaco"/>
              </a:rPr>
              <a:t>TimesSet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* times = </a:t>
            </a:r>
            <a:r>
              <a:rPr lang="en-US" sz="1300" dirty="0" err="1">
                <a:solidFill>
                  <a:srgbClr val="000000"/>
                </a:solidFill>
                <a:latin typeface="Monaco"/>
                <a:cs typeface="Monaco"/>
              </a:rPr>
              <a:t>GetTimesSet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();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  if (times</a:t>
            </a: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)  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{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    times</a:t>
            </a:r>
            <a:r>
              <a:rPr lang="en-US" sz="1300" dirty="0">
                <a:solidFill>
                  <a:srgbClr val="000000"/>
                </a:solidFill>
                <a:latin typeface="Monaco"/>
                <a:cs typeface="Monaco"/>
              </a:rPr>
              <a:t>-&gt;erase (time);</a:t>
            </a:r>
          </a:p>
          <a:p>
            <a:pPr marL="11906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Monaco"/>
                <a:cs typeface="Monaco"/>
              </a:rPr>
              <a:t>}}</a:t>
            </a:r>
            <a:endParaRPr lang="en-US" sz="1300" dirty="0">
              <a:solidFill>
                <a:srgbClr val="000000"/>
              </a:solidFill>
              <a:latin typeface="Monaco"/>
              <a:cs typeface="Monaco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4877" y="1378656"/>
            <a:ext cx="3963036" cy="0"/>
          </a:xfrm>
          <a:prstGeom prst="line">
            <a:avLst/>
          </a:prstGeom>
          <a:ln w="317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54776" y="1378656"/>
            <a:ext cx="3963036" cy="0"/>
          </a:xfrm>
          <a:prstGeom prst="line">
            <a:avLst/>
          </a:prstGeom>
          <a:ln w="317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 bwMode="auto">
          <a:xfrm>
            <a:off x="82383" y="1843016"/>
            <a:ext cx="580223" cy="5802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82383" y="3828804"/>
            <a:ext cx="580223" cy="5802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82383" y="4409027"/>
            <a:ext cx="580223" cy="5802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82383" y="3248581"/>
            <a:ext cx="580223" cy="5802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260819" y="4118915"/>
            <a:ext cx="580223" cy="58022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olidFill>
                  <a:schemeClr val="accent2"/>
                </a:solidFill>
              </a:rPr>
              <a:t>4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90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6525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Standard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tx1"/>
          </a:solidFill>
          <a:miter lim="800000"/>
          <a:headEnd/>
          <a:tailEnd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 rtlCol="0" anchor="b">
        <a:prstTxWarp prst="textNoShape">
          <a:avLst/>
        </a:prstTxWarp>
      </a:bodyPr>
      <a:lstStyle>
        <a:defPPr algn="ctr">
          <a:spcBef>
            <a:spcPct val="0"/>
          </a:spcBef>
          <a:defRPr sz="1600" dirty="0">
            <a:solidFill>
              <a:srgbClr val="000000"/>
            </a:solidFill>
          </a:defRPr>
        </a:defPPr>
      </a:lstStyle>
    </a:spDef>
    <a:lnDef>
      <a:spPr>
        <a:ln w="31750" cmpd="sng"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25097</TotalTime>
  <Words>806</Words>
  <Application>Microsoft Macintosh PowerPoint</Application>
  <PresentationFormat>On-screen Show (4:3)</PresentationFormat>
  <Paragraphs>177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2_Standard Background</vt:lpstr>
      <vt:lpstr>[Bug 954] Support Time::SetResolution in user code</vt:lpstr>
      <vt:lpstr>Basic Solution </vt:lpstr>
      <vt:lpstr>Simulation Phases</vt:lpstr>
      <vt:lpstr>Requirements</vt:lpstr>
      <vt:lpstr>Simulation Phases</vt:lpstr>
      <vt:lpstr>Alternatives We Considered</vt:lpstr>
      <vt:lpstr>Implementation Sketch </vt:lpstr>
      <vt:lpstr>PowerPoint Presentation</vt:lpstr>
    </vt:vector>
  </TitlesOfParts>
  <Company>LLNL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nikolaev2</dc:creator>
  <cp:lastModifiedBy>Peter Barnes</cp:lastModifiedBy>
  <cp:revision>191</cp:revision>
  <dcterms:created xsi:type="dcterms:W3CDTF">2013-01-10T23:48:08Z</dcterms:created>
  <dcterms:modified xsi:type="dcterms:W3CDTF">2013-03-08T11:46:37Z</dcterms:modified>
</cp:coreProperties>
</file>