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sldIdLst>
    <p:sldId id="256" r:id="rId2"/>
    <p:sldId id="619" r:id="rId3"/>
    <p:sldId id="622" r:id="rId4"/>
    <p:sldId id="620" r:id="rId5"/>
    <p:sldId id="406" r:id="rId6"/>
    <p:sldId id="621" r:id="rId7"/>
    <p:sldId id="649" r:id="rId8"/>
    <p:sldId id="651" r:id="rId9"/>
    <p:sldId id="652" r:id="rId10"/>
    <p:sldId id="653" r:id="rId11"/>
    <p:sldId id="654" r:id="rId12"/>
    <p:sldId id="657" r:id="rId13"/>
    <p:sldId id="408" r:id="rId14"/>
    <p:sldId id="655" r:id="rId15"/>
    <p:sldId id="410" r:id="rId16"/>
    <p:sldId id="411" r:id="rId17"/>
    <p:sldId id="413" r:id="rId18"/>
    <p:sldId id="646" r:id="rId19"/>
    <p:sldId id="658" r:id="rId20"/>
    <p:sldId id="647" r:id="rId21"/>
    <p:sldId id="659" r:id="rId22"/>
    <p:sldId id="667" r:id="rId23"/>
    <p:sldId id="668" r:id="rId24"/>
    <p:sldId id="669" r:id="rId25"/>
    <p:sldId id="670" r:id="rId26"/>
    <p:sldId id="671" r:id="rId27"/>
    <p:sldId id="672" r:id="rId28"/>
    <p:sldId id="673" r:id="rId29"/>
    <p:sldId id="674" r:id="rId30"/>
    <p:sldId id="675" r:id="rId31"/>
    <p:sldId id="665" r:id="rId32"/>
    <p:sldId id="666" r:id="rId33"/>
    <p:sldId id="414" r:id="rId34"/>
    <p:sldId id="528" r:id="rId35"/>
    <p:sldId id="529" r:id="rId36"/>
    <p:sldId id="524" r:id="rId37"/>
    <p:sldId id="656" r:id="rId38"/>
    <p:sldId id="639" r:id="rId39"/>
    <p:sldId id="640" r:id="rId40"/>
    <p:sldId id="641" r:id="rId41"/>
    <p:sldId id="642" r:id="rId42"/>
    <p:sldId id="643" r:id="rId43"/>
    <p:sldId id="661" r:id="rId44"/>
    <p:sldId id="662" r:id="rId45"/>
    <p:sldId id="663" r:id="rId46"/>
    <p:sldId id="664" r:id="rId47"/>
    <p:sldId id="676" r:id="rId48"/>
    <p:sldId id="677" r:id="rId49"/>
    <p:sldId id="660" r:id="rId50"/>
    <p:sldId id="415" r:id="rId51"/>
    <p:sldId id="416" r:id="rId52"/>
    <p:sldId id="417" r:id="rId53"/>
    <p:sldId id="526" r:id="rId54"/>
    <p:sldId id="530" r:id="rId55"/>
    <p:sldId id="531" r:id="rId56"/>
    <p:sldId id="565" r:id="rId57"/>
    <p:sldId id="533" r:id="rId58"/>
    <p:sldId id="527" r:id="rId59"/>
    <p:sldId id="678" r:id="rId60"/>
    <p:sldId id="645" r:id="rId61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>
      <p:cViewPr varScale="1">
        <p:scale>
          <a:sx n="67" d="100"/>
          <a:sy n="67" d="100"/>
        </p:scale>
        <p:origin x="1482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-75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35313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>
            <a:lvl1pPr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dt"/>
          </p:nvPr>
        </p:nvSpPr>
        <p:spPr bwMode="auto">
          <a:xfrm>
            <a:off x="4143375" y="0"/>
            <a:ext cx="3136900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>
            <a:lvl1pPr algn="r"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56" name="Rectangle 2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87900" cy="35909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2" name="Rectangle 24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8187" cy="431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88"/>
            <a:ext cx="3135313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4143375" y="9120188"/>
            <a:ext cx="3136900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algn="r"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4C8AA8BB-99E7-4648-BB08-A261E9BEDA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613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54866E-55A0-425D-A239-0E98A11CADCC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506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838" y="4560888"/>
            <a:ext cx="5819775" cy="4313237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0089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B64143-522B-4618-9A81-52BFBA94BD2E}" type="slidenum">
              <a:rPr lang="en-GB"/>
              <a:pPr/>
              <a:t>48</a:t>
            </a:fld>
            <a:endParaRPr lang="en-GB"/>
          </a:p>
        </p:txBody>
      </p:sp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347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838" y="4560888"/>
            <a:ext cx="5829300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83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2BAA52-BCAF-4B64-B567-4FC7DBFEEE2E}" type="slidenum">
              <a:rPr lang="en-GB"/>
              <a:pPr/>
              <a:t>51</a:t>
            </a:fld>
            <a:endParaRPr lang="en-GB"/>
          </a:p>
        </p:txBody>
      </p:sp>
      <p:sp>
        <p:nvSpPr>
          <p:cNvPr id="108545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6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D8EF6D-C909-4888-8FDE-0A4AD5D9775C}" type="slidenum">
              <a:rPr lang="en-GB"/>
              <a:pPr/>
              <a:t>5</a:t>
            </a:fld>
            <a:endParaRPr lang="en-GB"/>
          </a:p>
        </p:txBody>
      </p:sp>
      <p:sp>
        <p:nvSpPr>
          <p:cNvPr id="9420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54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D8EF6D-C909-4888-8FDE-0A4AD5D9775C}" type="slidenum">
              <a:rPr lang="en-GB"/>
              <a:pPr/>
              <a:t>6</a:t>
            </a:fld>
            <a:endParaRPr lang="en-GB"/>
          </a:p>
        </p:txBody>
      </p:sp>
      <p:sp>
        <p:nvSpPr>
          <p:cNvPr id="9420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66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B14A8E2-171E-4309-974E-417F3444746A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19775" cy="431323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9364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69D802-9303-4B9D-93E7-CBB9CB72E1B0}" type="slidenum">
              <a:rPr lang="en-GB"/>
              <a:pPr/>
              <a:t>12</a:t>
            </a:fld>
            <a:endParaRPr lang="en-GB"/>
          </a:p>
        </p:txBody>
      </p:sp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79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040023-EE75-4567-A7EB-CAA78EBBD6BF}" type="slidenum">
              <a:rPr lang="en-GB"/>
              <a:pPr/>
              <a:t>13</a:t>
            </a:fld>
            <a:endParaRPr lang="en-GB"/>
          </a:p>
        </p:txBody>
      </p:sp>
      <p:sp>
        <p:nvSpPr>
          <p:cNvPr id="10137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3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76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EAF6FC-52F6-46F8-9717-40FF07DA8C6A}" type="slidenum">
              <a:rPr lang="en-GB"/>
              <a:pPr/>
              <a:t>20</a:t>
            </a:fld>
            <a:endParaRPr lang="en-GB"/>
          </a:p>
        </p:txBody>
      </p:sp>
      <p:sp>
        <p:nvSpPr>
          <p:cNvPr id="11264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09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3CAA00-CBDB-4957-9904-FCF5A16615BE}" type="slidenum">
              <a:rPr lang="en-GB"/>
              <a:pPr/>
              <a:t>38</a:t>
            </a:fld>
            <a:endParaRPr lang="en-GB"/>
          </a:p>
        </p:txBody>
      </p:sp>
      <p:sp>
        <p:nvSpPr>
          <p:cNvPr id="1177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42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B32D12-27B8-4784-9A85-A3A493F6454C}" type="slidenum">
              <a:rPr lang="en-GB"/>
              <a:pPr/>
              <a:t>41</a:t>
            </a:fld>
            <a:endParaRPr lang="en-GB"/>
          </a:p>
        </p:txBody>
      </p:sp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6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NS-3 Annual Meeting</a:t>
            </a:r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6965950" y="6397625"/>
            <a:ext cx="2101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A23D-B3FF-4502-901F-6DD3E2262D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97850" cy="855662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397625"/>
            <a:ext cx="2863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NS-3 Consortium Meeting</a:t>
            </a:r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6889750" y="6397625"/>
            <a:ext cx="2101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42161-B637-446D-9919-7C3A5524E6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03438" cy="461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ns-3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GENI Eng. Conf., Nov.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2E36543-8CCC-4D22-8575-5BE96674D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97850" cy="85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197850" cy="4872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63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1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ns-3 Annual Meeting</a:t>
            </a:r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1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97F4F442-ECC2-4426-9D1B-1D6079B1B5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04800" y="1219200"/>
            <a:ext cx="8534400" cy="1588"/>
          </a:xfrm>
          <a:prstGeom prst="line">
            <a:avLst/>
          </a:prstGeom>
          <a:noFill/>
          <a:ln w="3816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pic>
        <p:nvPicPr>
          <p:cNvPr id="8" name="Picture 7" descr="ns-3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52400" y="6204277"/>
            <a:ext cx="1143000" cy="6537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62" r:id="rId3"/>
  </p:sldLayoutIdLst>
  <p:hf sldNum="0" hdr="0"/>
  <p:txStyles>
    <p:titleStyle>
      <a:lvl1pPr algn="l" defTabSz="4572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0066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2pPr>
      <a:lvl3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3pPr>
      <a:lvl4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4pPr>
      <a:lvl5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5pPr>
      <a:lvl6pPr marL="4572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6pPr>
      <a:lvl7pPr marL="9144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7pPr>
      <a:lvl8pPr marL="13716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8pPr>
      <a:lvl9pPr marL="18288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9pPr>
    </p:titleStyle>
    <p:bodyStyle>
      <a:lvl1pPr marL="311150" indent="-311150" algn="l" defTabSz="457200" rtl="0" eaLnBrk="0" fontAlgn="base" hangingPunct="0">
        <a:lnSpc>
          <a:spcPct val="10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11200" indent="-254000" algn="l" defTabSz="457200" rtl="0" eaLnBrk="0" fontAlgn="base" hangingPunct="0">
        <a:lnSpc>
          <a:spcPct val="10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nam.org/tutorials/consortium14/bake-ns-3.20.training.tar.bz2" TargetMode="External"/><Relationship Id="rId2" Type="http://schemas.openxmlformats.org/officeDocument/2006/relationships/hyperlink" Target="https://www.nsnam.org/tutorials/consortium14/ns-allinone-3.20.training.tar.bz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snam.org/wiki/Training2014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Footer Placeholder 3"/>
          <p:cNvSpPr>
            <a:spLocks noGrp="1"/>
          </p:cNvSpPr>
          <p:nvPr>
            <p:ph type="ftr" idx="10"/>
          </p:nvPr>
        </p:nvSpPr>
        <p:spPr>
          <a:xfrm>
            <a:off x="914400" y="3657600"/>
            <a:ext cx="7239000" cy="1752600"/>
          </a:xfrm>
        </p:spPr>
        <p:txBody>
          <a:bodyPr/>
          <a:lstStyle/>
          <a:p>
            <a:pPr>
              <a:defRPr/>
            </a:pPr>
            <a:endParaRPr lang="en-GB" sz="1800" dirty="0" smtClean="0"/>
          </a:p>
          <a:p>
            <a:pPr>
              <a:defRPr/>
            </a:pPr>
            <a:r>
              <a:rPr lang="en-US" sz="2400" dirty="0" smtClean="0"/>
              <a:t>Session 1:  Monday 8:30am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ns-3 Annual Meeting</a:t>
            </a:r>
          </a:p>
          <a:p>
            <a:pPr>
              <a:defRPr/>
            </a:pPr>
            <a:r>
              <a:rPr lang="en-US" sz="2400" dirty="0" smtClean="0"/>
              <a:t>May 2014</a:t>
            </a:r>
            <a:endParaRPr lang="en-GB" sz="2400" dirty="0"/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A03D83E0-59C4-4B67-B75E-BBECB8AFFDAF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514600"/>
            <a:ext cx="7620000" cy="1676400"/>
          </a:xfrm>
        </p:spPr>
        <p:txBody>
          <a:bodyPr anchor="t"/>
          <a:lstStyle/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b="1" dirty="0" smtClean="0">
                <a:solidFill>
                  <a:srgbClr val="006600"/>
                </a:solidFill>
                <a:ea typeface="+mj-ea"/>
                <a:cs typeface="+mj-cs"/>
              </a:rPr>
              <a:t>ns-3 Training</a:t>
            </a:r>
            <a:endParaRPr lang="en-GB" dirty="0"/>
          </a:p>
          <a:p>
            <a:pPr algn="ctr" eaLnBrk="1" hangingPunct="1">
              <a:spcBef>
                <a:spcPts val="800"/>
              </a:spcBef>
              <a:buClr>
                <a:srgbClr val="000000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Goals of the consortium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The NS-3 Consortium is a collection of organizations cooperating to support and develop the ns-3 software. </a:t>
            </a:r>
          </a:p>
          <a:p>
            <a:r>
              <a:rPr lang="en-US" sz="3000" dirty="0" smtClean="0"/>
              <a:t>It operates in support of the open source project </a:t>
            </a:r>
          </a:p>
          <a:p>
            <a:pPr lvl="1"/>
            <a:r>
              <a:rPr lang="en-US" sz="2600" dirty="0" smtClean="0"/>
              <a:t>by providing a point of contact between industrial members and ns-3 developers, </a:t>
            </a:r>
          </a:p>
          <a:p>
            <a:pPr lvl="1"/>
            <a:r>
              <a:rPr lang="en-US" sz="2600" dirty="0" smtClean="0"/>
              <a:t>by sponsoring events in support of ns-3 such as users' days and workshops, </a:t>
            </a:r>
          </a:p>
          <a:p>
            <a:pPr lvl="1"/>
            <a:r>
              <a:rPr lang="en-US" sz="2600" dirty="0" smtClean="0"/>
              <a:t>by guaranteeing maintenance support for ns-3's core, and </a:t>
            </a:r>
          </a:p>
          <a:p>
            <a:pPr lvl="1"/>
            <a:r>
              <a:rPr lang="en-US" sz="2600" dirty="0" smtClean="0"/>
              <a:t>by supporting administrative activities necessary to conduct a large open source project.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65950" y="6397625"/>
            <a:ext cx="2101850" cy="460375"/>
          </a:xfrm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10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095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200400"/>
            <a:ext cx="5105400" cy="855662"/>
          </a:xfrm>
        </p:spPr>
        <p:txBody>
          <a:bodyPr/>
          <a:lstStyle/>
          <a:p>
            <a:r>
              <a:rPr lang="en-US" dirty="0" smtClean="0"/>
              <a:t>What is ns-3?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Annual Meeting</a:t>
            </a:r>
          </a:p>
          <a:p>
            <a:pPr>
              <a:defRPr/>
            </a:pPr>
            <a:r>
              <a:rPr lang="en-GB" smtClean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804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4294967295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12</a:t>
            </a:fld>
            <a:endParaRPr lang="en-GB"/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Discrete-event simulation </a:t>
            </a:r>
            <a:r>
              <a:rPr lang="en-GB"/>
              <a:t>basics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341813"/>
          </a:xfrm>
          <a:ln/>
        </p:spPr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/>
              <a:t>Simulation time moves in discrete jumps from event to event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/>
              <a:t>C++ functions schedule events to occur at specific simulation times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/>
              <a:t>A simulation scheduler orders the event execution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/>
              <a:t>Simulation::Run() gets it all started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/>
              <a:t>Simulation stops at specific time or when events end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304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Preliminaries</a:t>
            </a:r>
            <a:endParaRPr lang="en-GB"/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9206"/>
            <a:ext cx="7924800" cy="4862513"/>
          </a:xfrm>
          <a:ln/>
        </p:spPr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ns-3 is written in C++, with bindings available for Python</a:t>
            </a:r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simulation programs are C++ executables or Python </a:t>
            </a:r>
            <a:r>
              <a:rPr lang="en-GB" sz="2400" dirty="0" smtClean="0"/>
              <a:t>programs</a:t>
            </a:r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~300,000 </a:t>
            </a:r>
            <a:r>
              <a:rPr lang="en-GB" sz="2400" dirty="0" smtClean="0"/>
              <a:t>lines of mostly C++ (estimate based on </a:t>
            </a:r>
            <a:r>
              <a:rPr lang="en-GB" sz="2400" dirty="0" err="1" smtClean="0"/>
              <a:t>cloc</a:t>
            </a:r>
            <a:r>
              <a:rPr lang="en-GB" sz="2400" dirty="0" smtClean="0"/>
              <a:t> source code analysis)</a:t>
            </a:r>
            <a:endParaRPr lang="en-GB" sz="2400" dirty="0"/>
          </a:p>
          <a:p>
            <a:pPr marL="312738" indent="-31273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ns-3 </a:t>
            </a:r>
            <a:r>
              <a:rPr lang="en-GB" sz="2800" dirty="0"/>
              <a:t>is a GNU GPLv2-licensed </a:t>
            </a:r>
            <a:r>
              <a:rPr lang="en-GB" sz="2800" dirty="0" smtClean="0"/>
              <a:t>project</a:t>
            </a:r>
          </a:p>
          <a:p>
            <a:pPr marL="312738" indent="-31273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ns-3 is mainly supported for Linux, OS X, and </a:t>
            </a:r>
            <a:r>
              <a:rPr lang="en-GB" sz="2800" dirty="0" smtClean="0"/>
              <a:t>FreeBSD</a:t>
            </a:r>
          </a:p>
          <a:p>
            <a:pPr marL="712788" lvl="1" indent="-31273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Windows Visual Studio port available</a:t>
            </a:r>
            <a:endParaRPr lang="en-GB" sz="2400" dirty="0"/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ns-3 is not backwards-compatible with ns-2</a:t>
            </a:r>
          </a:p>
          <a:p>
            <a:pPr marL="312738" indent="-312738">
              <a:buClrTx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9135CAE9-A8F5-405E-A612-4F49780107C2}" type="slidenum">
              <a:rPr lang="en-GB"/>
              <a:pPr/>
              <a:t>13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97850" cy="855662"/>
          </a:xfrm>
        </p:spPr>
        <p:txBody>
          <a:bodyPr/>
          <a:lstStyle/>
          <a:p>
            <a:r>
              <a:rPr lang="en-US" i="1" dirty="0" smtClean="0"/>
              <a:t>ns</a:t>
            </a:r>
            <a:r>
              <a:rPr lang="en-US" dirty="0" smtClean="0"/>
              <a:t> timeline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81000" y="19050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5125" y="1965325"/>
            <a:ext cx="2147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1988: REAL (Keshav)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47800" y="3352800"/>
            <a:ext cx="2484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1997-2000: DARPA VINT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71600" y="2362200"/>
            <a:ext cx="1246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1990s: ns-1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752600" y="2743200"/>
            <a:ext cx="1144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1996: ns-2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905000" y="3733800"/>
            <a:ext cx="3960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2001-04: DARPA SAMAN, NSF CONSER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52800" y="4114800"/>
            <a:ext cx="2457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2006:  NSF </a:t>
            </a:r>
            <a:r>
              <a:rPr lang="en-US" sz="1600" dirty="0" err="1">
                <a:solidFill>
                  <a:schemeClr val="tx1"/>
                </a:solidFill>
              </a:rPr>
              <a:t>CISE</a:t>
            </a:r>
            <a:r>
              <a:rPr lang="en-US" sz="1600" dirty="0">
                <a:solidFill>
                  <a:schemeClr val="tx1"/>
                </a:solidFill>
              </a:rPr>
              <a:t> CRI </a:t>
            </a:r>
            <a:r>
              <a:rPr lang="en-US" sz="1600" dirty="0" smtClean="0">
                <a:solidFill>
                  <a:schemeClr val="tx1"/>
                </a:solidFill>
              </a:rPr>
              <a:t>Awards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3276600" y="1981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6477000" y="1981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667000" y="48006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257800" y="5105400"/>
            <a:ext cx="1868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June 2008:  ns-3.1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553200" y="5791200"/>
            <a:ext cx="25010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December </a:t>
            </a:r>
            <a:r>
              <a:rPr lang="en-US" sz="1600" dirty="0" smtClean="0">
                <a:solidFill>
                  <a:schemeClr val="tx1"/>
                </a:solidFill>
              </a:rPr>
              <a:t>2013:  ns-3.19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505200" y="4724400"/>
            <a:ext cx="3189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ns-3 core development (2006-08)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990600" y="4572000"/>
            <a:ext cx="14620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>
                <a:solidFill>
                  <a:schemeClr val="tx1"/>
                </a:solidFill>
              </a:rPr>
              <a:t>Inputs:</a:t>
            </a:r>
            <a:r>
              <a:rPr lang="en-US" sz="1600">
                <a:solidFill>
                  <a:schemeClr val="tx1"/>
                </a:solidFill>
              </a:rPr>
              <a:t>  yans,</a:t>
            </a:r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GTNetS, ns-2</a:t>
            </a:r>
          </a:p>
          <a:p>
            <a:pPr>
              <a:lnSpc>
                <a:spcPct val="100000"/>
              </a:lnSpc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 flipH="1" flipV="1">
            <a:off x="1524000" y="16764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143000" y="13716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1990</a:t>
            </a: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 flipH="1" flipV="1">
            <a:off x="3962400" y="16764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81400" y="13716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2000</a:t>
            </a: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 flipH="1" flipV="1">
            <a:off x="7391400" y="16764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7010400" y="13716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2010</a:t>
            </a: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4343400" y="1981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V="1">
            <a:off x="5867400" y="1981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6858000" y="1981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8458200" y="19812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AutoShape 31"/>
          <p:cNvSpPr>
            <a:spLocks noChangeArrowheads="1"/>
          </p:cNvSpPr>
          <p:nvPr/>
        </p:nvSpPr>
        <p:spPr bwMode="auto">
          <a:xfrm>
            <a:off x="7010400" y="1981200"/>
            <a:ext cx="1371600" cy="228600"/>
          </a:xfrm>
          <a:prstGeom prst="leftRightArrow">
            <a:avLst>
              <a:gd name="adj1" fmla="val 50000"/>
              <a:gd name="adj2" fmla="val 8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7010400" y="2286000"/>
            <a:ext cx="86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regular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releases</a:t>
            </a:r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65950" y="6397625"/>
            <a:ext cx="2101850" cy="460375"/>
          </a:xfrm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14</a:t>
            </a:fld>
            <a:endParaRPr lang="en-GB" dirty="0" smtClean="0"/>
          </a:p>
        </p:txBody>
      </p:sp>
      <p:sp>
        <p:nvSpPr>
          <p:cNvPr id="34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</a:t>
            </a:r>
            <a:r>
              <a:rPr lang="en-GB" dirty="0" smtClean="0"/>
              <a:t>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30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have people done with ns-3?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~300 publications (March 2013)</a:t>
            </a:r>
          </a:p>
          <a:p>
            <a:pPr lvl="1"/>
            <a:r>
              <a:rPr lang="en-US" sz="2400" dirty="0" smtClean="0"/>
              <a:t>search of 'ns-3 simulator' on IEEE and ACM digital libraries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9135CAE9-A8F5-405E-A612-4F49780107C2}" type="slidenum">
              <a:rPr lang="en-GB"/>
              <a:pPr/>
              <a:t>15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667000"/>
            <a:ext cx="2438562" cy="326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9020" y="2667000"/>
            <a:ext cx="244232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799" y="2667000"/>
            <a:ext cx="2528775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have people done with ns-3?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Educational use (from ns-3 wiki)</a:t>
            </a:r>
            <a:endParaRPr lang="en-US" sz="280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</a:t>
            </a:r>
            <a:r>
              <a:rPr lang="en-GB" dirty="0" smtClean="0"/>
              <a:t>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9135CAE9-A8F5-405E-A612-4F49780107C2}" type="slidenum">
              <a:rPr lang="en-GB"/>
              <a:pPr/>
              <a:t>16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7391400" cy="41980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introduction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the latest release</a:t>
            </a:r>
          </a:p>
          <a:p>
            <a:pPr marL="712788" lvl="1" indent="-25558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err="1" smtClean="0">
                <a:latin typeface="Courier New" pitchFamily="49" charset="0"/>
              </a:rPr>
              <a:t>wget</a:t>
            </a:r>
            <a:r>
              <a:rPr lang="en-US" sz="2000" dirty="0" smtClean="0">
                <a:latin typeface="Courier New" pitchFamily="49" charset="0"/>
              </a:rPr>
              <a:t> http://www.nsnam.org/releases/ns-allinone-3.19.tar.bz2</a:t>
            </a:r>
          </a:p>
          <a:p>
            <a:pPr marL="712788" lvl="1" indent="-25558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smtClean="0">
                <a:latin typeface="Courier New" pitchFamily="49" charset="0"/>
              </a:rPr>
              <a:t>tar </a:t>
            </a:r>
            <a:r>
              <a:rPr lang="en-US" sz="2000" dirty="0" err="1" smtClean="0">
                <a:latin typeface="Courier New" pitchFamily="49" charset="0"/>
              </a:rPr>
              <a:t>xjf</a:t>
            </a:r>
            <a:r>
              <a:rPr lang="en-US" sz="2000" dirty="0" smtClean="0">
                <a:latin typeface="Courier New" pitchFamily="49" charset="0"/>
              </a:rPr>
              <a:t> ns-allinone-3.19.tar.bz2</a:t>
            </a:r>
          </a:p>
          <a:p>
            <a:pPr marL="312738" indent="-31273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Clone the latest development code</a:t>
            </a:r>
          </a:p>
          <a:p>
            <a:pPr marL="712788" lvl="1" indent="-25558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smtClean="0">
                <a:latin typeface="Courier New" pitchFamily="49" charset="0"/>
              </a:rPr>
              <a:t>hg clone http://code.nsnam.org/ns-3-allinone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9135CAE9-A8F5-405E-A612-4F49780107C2}" type="slidenum">
              <a:rPr lang="en-GB"/>
              <a:pPr/>
              <a:t>17</a:t>
            </a:fld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4294967295"/>
          </p:nvPr>
        </p:nvSpPr>
        <p:spPr>
          <a:xfrm>
            <a:off x="7040563" y="6397625"/>
            <a:ext cx="2103437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Rounded Rectangle 4"/>
          <p:cNvSpPr/>
          <p:nvPr/>
        </p:nvSpPr>
        <p:spPr bwMode="auto">
          <a:xfrm>
            <a:off x="685800" y="4191000"/>
            <a:ext cx="7848600" cy="1524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smtClean="0">
                <a:solidFill>
                  <a:schemeClr val="tx1"/>
                </a:solidFill>
              </a:rPr>
              <a:t>Q.  What is "</a:t>
            </a:r>
            <a:r>
              <a:rPr lang="en-US" sz="2400" b="1" smtClean="0">
                <a:solidFill>
                  <a:schemeClr val="tx1"/>
                </a:solidFill>
              </a:rPr>
              <a:t>hg clone</a:t>
            </a:r>
            <a:r>
              <a:rPr lang="en-US" sz="2400" smtClean="0">
                <a:solidFill>
                  <a:schemeClr val="tx1"/>
                </a:solidFill>
              </a:rPr>
              <a:t>"?  </a:t>
            </a:r>
          </a:p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smtClean="0">
                <a:solidFill>
                  <a:schemeClr val="tx1"/>
                </a:solidFill>
              </a:rPr>
              <a:t>A.  Mercurial (http://www.selenic.com) is our source code control tool. 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for ns-3 training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295400"/>
            <a:ext cx="8197850" cy="4872038"/>
          </a:xfrm>
          <a:prstGeom prst="rect">
            <a:avLst/>
          </a:prstGeom>
        </p:spPr>
        <p:txBody>
          <a:bodyPr/>
          <a:lstStyle>
            <a:lvl1pPr marL="311150" indent="-311150" algn="l" defTabSz="457200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11200" indent="-254000" algn="l" defTabSz="4572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Two </a:t>
            </a:r>
            <a:r>
              <a:rPr lang="en-US" kern="0" dirty="0" smtClean="0"/>
              <a:t>versions</a:t>
            </a:r>
          </a:p>
          <a:p>
            <a:pPr marL="0" indent="0">
              <a:buNone/>
            </a:pPr>
            <a:r>
              <a:rPr lang="en-US" kern="0" dirty="0" smtClean="0"/>
              <a:t>1) ns-</a:t>
            </a:r>
            <a:r>
              <a:rPr lang="en-US" kern="0" dirty="0" err="1" smtClean="0"/>
              <a:t>allinone</a:t>
            </a:r>
            <a:r>
              <a:rPr lang="en-US" kern="0" dirty="0" smtClean="0"/>
              <a:t> package</a:t>
            </a:r>
            <a:endParaRPr lang="en-US" kern="0" dirty="0" smtClean="0"/>
          </a:p>
          <a:p>
            <a:pPr marL="712788" lvl="1" indent="-25558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kern="0" dirty="0" err="1" smtClean="0">
                <a:latin typeface="Courier New" pitchFamily="49" charset="0"/>
              </a:rPr>
              <a:t>wget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  <a:hlinkClick r:id="rId2"/>
              </a:rPr>
              <a:t>https://</a:t>
            </a:r>
            <a:r>
              <a:rPr lang="en-US" sz="2000" kern="0" dirty="0" smtClean="0">
                <a:latin typeface="Courier New" pitchFamily="49" charset="0"/>
                <a:hlinkClick r:id="rId2"/>
              </a:rPr>
              <a:t>www.nsnam.org/tutorials/consortium14/ns-allinone-3.20.training.tar.bz2</a:t>
            </a:r>
            <a:endParaRPr lang="en-US" sz="2000" kern="0" dirty="0" smtClean="0">
              <a:latin typeface="Courier New" pitchFamily="49" charset="0"/>
            </a:endParaRPr>
          </a:p>
          <a:p>
            <a:pPr marL="712788" lvl="1" indent="-25558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kern="0" dirty="0" smtClean="0">
                <a:latin typeface="Courier New" pitchFamily="49" charset="0"/>
              </a:rPr>
              <a:t>tar </a:t>
            </a:r>
            <a:r>
              <a:rPr lang="en-US" sz="2000" kern="0" dirty="0" err="1" smtClean="0">
                <a:latin typeface="Courier New" pitchFamily="49" charset="0"/>
              </a:rPr>
              <a:t>xjf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ns-allinone-3.20.training.tar.bz2</a:t>
            </a:r>
            <a:endParaRPr lang="en-US" sz="2000" kern="0" dirty="0" smtClean="0">
              <a:latin typeface="Courier New" pitchFamily="49" charset="0"/>
            </a:endParaRPr>
          </a:p>
          <a:p>
            <a:pPr marL="0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kern="0" dirty="0" smtClean="0"/>
              <a:t>2) bake package</a:t>
            </a:r>
          </a:p>
          <a:p>
            <a:pPr marL="712788" lvl="1" indent="-25558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kern="0" dirty="0" err="1" smtClean="0">
                <a:latin typeface="Courier New" pitchFamily="49" charset="0"/>
              </a:rPr>
              <a:t>wget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  <a:hlinkClick r:id="rId3"/>
              </a:rPr>
              <a:t>https://</a:t>
            </a:r>
            <a:r>
              <a:rPr lang="en-US" sz="2000" kern="0" dirty="0" smtClean="0">
                <a:latin typeface="Courier New" pitchFamily="49" charset="0"/>
                <a:hlinkClick r:id="rId3"/>
              </a:rPr>
              <a:t>www.nsnam.org/tutorials/consortium14/bake-ns-3.20.training.tar.bz2</a:t>
            </a:r>
            <a:endParaRPr lang="en-US" sz="2000" kern="0" dirty="0" smtClean="0">
              <a:latin typeface="Courier New" pitchFamily="49" charset="0"/>
            </a:endParaRPr>
          </a:p>
          <a:p>
            <a:pPr marL="712788" lvl="1" indent="-25558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kern="0" dirty="0" smtClean="0">
                <a:latin typeface="Courier New" pitchFamily="49" charset="0"/>
              </a:rPr>
              <a:t>tar </a:t>
            </a:r>
            <a:r>
              <a:rPr lang="en-US" sz="2000" kern="0" dirty="0" err="1" smtClean="0">
                <a:latin typeface="Courier New" pitchFamily="49" charset="0"/>
              </a:rPr>
              <a:t>xjf</a:t>
            </a:r>
            <a:r>
              <a:rPr lang="en-US" sz="2000" kern="0" dirty="0" smtClean="0">
                <a:latin typeface="Courier New" pitchFamily="49" charset="0"/>
              </a:rPr>
              <a:t> bake-ns-3.20.training.tar.bz2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178448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bindings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ns-3 uses a program called </a:t>
            </a:r>
            <a:r>
              <a:rPr lang="en-US" dirty="0" err="1" smtClean="0"/>
              <a:t>PyBindGen</a:t>
            </a:r>
            <a:r>
              <a:rPr lang="en-US" dirty="0" smtClean="0"/>
              <a:t> to generate Python bindings for all libraries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Annual Meeting</a:t>
            </a:r>
          </a:p>
          <a:p>
            <a:pPr>
              <a:defRPr/>
            </a:pPr>
            <a:r>
              <a:rPr lang="en-GB" smtClean="0"/>
              <a:t>May 2014</a:t>
            </a:r>
            <a:endParaRPr lang="en-GB" dirty="0"/>
          </a:p>
        </p:txBody>
      </p:sp>
      <p:sp>
        <p:nvSpPr>
          <p:cNvPr id="6" name="Folded Corner 5"/>
          <p:cNvSpPr/>
          <p:nvPr/>
        </p:nvSpPr>
        <p:spPr bwMode="auto">
          <a:xfrm>
            <a:off x="533400" y="2895600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594" y="3563034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C++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header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1988994" y="3563034"/>
            <a:ext cx="609600" cy="39936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Folded Corner 8"/>
          <p:cNvSpPr/>
          <p:nvPr/>
        </p:nvSpPr>
        <p:spPr bwMode="auto">
          <a:xfrm>
            <a:off x="2773075" y="2895599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3269" y="3439551"/>
            <a:ext cx="1467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Intermediate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Python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olded Corner 10"/>
          <p:cNvSpPr/>
          <p:nvPr/>
        </p:nvSpPr>
        <p:spPr bwMode="auto">
          <a:xfrm>
            <a:off x="5012750" y="2895599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2944" y="3439551"/>
            <a:ext cx="1043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C++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bindings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4241225" y="3686516"/>
            <a:ext cx="609600" cy="39936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6484366" y="3686516"/>
            <a:ext cx="609600" cy="39936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Folded Corner 14"/>
          <p:cNvSpPr/>
          <p:nvPr/>
        </p:nvSpPr>
        <p:spPr bwMode="auto">
          <a:xfrm>
            <a:off x="7094357" y="2895599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4551" y="3439551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Python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module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2209800" y="4085882"/>
            <a:ext cx="0" cy="14767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604675" y="560998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py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dirty="0" err="1" smtClean="0">
                <a:solidFill>
                  <a:schemeClr val="tx1"/>
                </a:solidFill>
              </a:rPr>
              <a:t>gccxml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4517787" y="4039716"/>
            <a:ext cx="0" cy="14767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956499" y="5609986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PyBindGen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6766995" y="4092682"/>
            <a:ext cx="0" cy="14767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205707" y="566295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C++ compiler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53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Wireless access</a:t>
            </a:r>
          </a:p>
          <a:p>
            <a:r>
              <a:rPr lang="en-US" dirty="0" smtClean="0"/>
              <a:t>Wik</a:t>
            </a:r>
            <a:r>
              <a:rPr lang="en-US" dirty="0" smtClean="0">
                <a:solidFill>
                  <a:schemeClr val="tx1"/>
                </a:solidFill>
              </a:rPr>
              <a:t>i page:</a:t>
            </a:r>
          </a:p>
          <a:p>
            <a:pPr lvl="1"/>
            <a:r>
              <a:rPr lang="en-US" dirty="0">
                <a:solidFill>
                  <a:srgbClr val="0000FF"/>
                </a:solidFill>
                <a:hlinkClick r:id="rId2"/>
              </a:rPr>
              <a:t>http://www.nsnam.org/wiki/Training2014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Annual Meeting</a:t>
            </a:r>
          </a:p>
          <a:p>
            <a:pPr>
              <a:defRPr/>
            </a:pPr>
            <a:r>
              <a:rPr lang="en-GB" smtClean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79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APIs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2173288"/>
          </a:xfrm>
          <a:ln/>
        </p:spPr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Most of the ns-3 API is documented with Doxygen</a:t>
            </a:r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3333CC"/>
                </a:solidFill>
              </a:rPr>
              <a:t>http://www.stack.nl/~dimitri/doxygen/</a:t>
            </a:r>
          </a:p>
          <a:p>
            <a:pPr marL="312738" indent="-312738">
              <a:buClrTx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>
              <a:solidFill>
                <a:srgbClr val="3333CC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Consortium Meeting</a:t>
            </a:r>
          </a:p>
          <a:p>
            <a:pPr>
              <a:defRPr/>
            </a:pPr>
            <a:r>
              <a:rPr lang="en-GB" smtClean="0"/>
              <a:t>March 2013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59E8E2F7-58A2-40E8-92D2-8382D7D577D8}" type="slidenum">
              <a:rPr lang="en-GB"/>
              <a:pPr/>
              <a:t>20</a:t>
            </a:fld>
            <a:endParaRPr lang="en-GB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124200"/>
            <a:ext cx="5943600" cy="2914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3249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mixed-wireless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1524000"/>
            <a:ext cx="8174038" cy="1828800"/>
          </a:xfrm>
        </p:spPr>
        <p:txBody>
          <a:bodyPr/>
          <a:lstStyle/>
          <a:p>
            <a:r>
              <a:rPr lang="en-US" dirty="0" smtClean="0"/>
              <a:t>Placeholder slide</a:t>
            </a:r>
          </a:p>
          <a:p>
            <a:endParaRPr lang="en-US" dirty="0"/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waf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--run mixed-wireless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waf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pyrun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examples/wireless/mixed-wireless.py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Annual Meeting</a:t>
            </a:r>
          </a:p>
          <a:p>
            <a:pPr>
              <a:defRPr/>
            </a:pPr>
            <a:r>
              <a:rPr lang="en-GB" smtClean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521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PyViz overview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by Gustavo </a:t>
            </a:r>
            <a:r>
              <a:rPr lang="en-US" dirty="0" err="1" smtClean="0"/>
              <a:t>Carneiro</a:t>
            </a:r>
            <a:endParaRPr lang="en-US" dirty="0" smtClean="0"/>
          </a:p>
          <a:p>
            <a:r>
              <a:rPr lang="en-US" dirty="0" smtClean="0"/>
              <a:t>Live simulation visualizer (no trace files)</a:t>
            </a:r>
          </a:p>
          <a:p>
            <a:r>
              <a:rPr lang="en-US" dirty="0" smtClean="0"/>
              <a:t>Useful for debugging</a:t>
            </a:r>
          </a:p>
          <a:p>
            <a:pPr lvl="1"/>
            <a:r>
              <a:rPr lang="en-US" dirty="0" smtClean="0"/>
              <a:t>mobility model behavior</a:t>
            </a:r>
          </a:p>
          <a:p>
            <a:pPr lvl="1"/>
            <a:r>
              <a:rPr lang="en-US" dirty="0" smtClean="0"/>
              <a:t>where are packets being dropped?</a:t>
            </a:r>
          </a:p>
          <a:p>
            <a:r>
              <a:rPr lang="en-US" dirty="0" smtClean="0"/>
              <a:t>Built-in interactive Python console to debug the state of running objects</a:t>
            </a:r>
          </a:p>
          <a:p>
            <a:r>
              <a:rPr lang="en-US" dirty="0" smtClean="0"/>
              <a:t>Works with Python and C++ programs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8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Pyviz screenshot (Graphviz layout)</a:t>
            </a:r>
            <a:r>
              <a:rPr lang="en-US"/>
              <a:t>	</a:t>
            </a:r>
          </a:p>
        </p:txBody>
      </p:sp>
      <p:pic>
        <p:nvPicPr>
          <p:cNvPr id="226309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44577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3124200" y="6400800"/>
            <a:ext cx="2863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NS-3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Annual Meeting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May 2014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8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Pyviz and FlowMonitor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97850" cy="1295400"/>
          </a:xfrm>
        </p:spPr>
        <p:txBody>
          <a:bodyPr/>
          <a:lstStyle/>
          <a:p>
            <a:r>
              <a:rPr lang="en-US" sz="2400" smtClean="0"/>
              <a:t>src/flow-monitor/examples/wifi-olsr-flowmon.py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1905000"/>
            <a:ext cx="616135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742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Enabling PyViz in your simulations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sure PyViz is enabled in the build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If program supports CommandLine parsing, pass the option </a:t>
            </a:r>
          </a:p>
          <a:p>
            <a:pPr lvl="1"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--SimulatorImplementationType=</a:t>
            </a:r>
          </a:p>
          <a:p>
            <a:pPr lvl="1"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ns3::VisualSimulatorImpl</a:t>
            </a:r>
          </a:p>
          <a:p>
            <a:r>
              <a:rPr lang="en-US" smtClean="0"/>
              <a:t>Alternatively, pass the "--vis" option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7267575" cy="78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25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FlowMonitor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Network monitoring framework found in</a:t>
            </a:r>
            <a:r>
              <a:rPr lang="en-US" smtClean="0"/>
              <a:t>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src/flow-monitor/</a:t>
            </a:r>
          </a:p>
          <a:p>
            <a:r>
              <a:rPr lang="en-US" smtClean="0">
                <a:cs typeface="Courier New" pitchFamily="49" charset="0"/>
              </a:rPr>
              <a:t>Goals: </a:t>
            </a:r>
          </a:p>
          <a:p>
            <a:pPr lvl="1"/>
            <a:r>
              <a:rPr lang="en-US" smtClean="0">
                <a:cs typeface="Courier New" pitchFamily="49" charset="0"/>
              </a:rPr>
              <a:t>detect all flows passing through network</a:t>
            </a:r>
          </a:p>
          <a:p>
            <a:pPr lvl="1"/>
            <a:r>
              <a:rPr lang="en-US" smtClean="0">
                <a:cs typeface="Courier New" pitchFamily="49" charset="0"/>
              </a:rPr>
              <a:t>stores metrics for analysis such as bitrates, duration, delays, packet sizes, packet loss ratios</a:t>
            </a:r>
          </a:p>
          <a:p>
            <a:pPr lvl="1"/>
            <a:endParaRPr lang="en-US" smtClean="0"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</a:t>
            </a:r>
            <a:r>
              <a:rPr lang="en-GB" dirty="0" smtClean="0"/>
              <a:t>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638800"/>
            <a:ext cx="7820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tx1"/>
                </a:solidFill>
              </a:rPr>
              <a:t>G. Carneiro, P. Fortuna, M. Ricardo, "FlowMonitor-- a network monitoring framework</a:t>
            </a:r>
          </a:p>
          <a:p>
            <a:r>
              <a:rPr lang="en-US" sz="1600" smtClean="0">
                <a:solidFill>
                  <a:schemeClr val="tx1"/>
                </a:solidFill>
              </a:rPr>
              <a:t>for the Network Simulator ns-3," Proceedings of NSTools 2009.</a:t>
            </a:r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29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FlowMonitor architecture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Basic classes</a:t>
            </a:r>
          </a:p>
          <a:p>
            <a:pPr lvl="1"/>
            <a:r>
              <a:rPr lang="en-US" sz="2400" dirty="0" err="1" smtClean="0"/>
              <a:t>FlowMonitor</a:t>
            </a:r>
            <a:endParaRPr lang="en-US" sz="2400" dirty="0" smtClean="0"/>
          </a:p>
          <a:p>
            <a:pPr lvl="1"/>
            <a:r>
              <a:rPr lang="en-US" sz="2400" dirty="0" err="1" smtClean="0"/>
              <a:t>FlowProbe</a:t>
            </a:r>
            <a:endParaRPr lang="en-US" sz="2400" dirty="0" smtClean="0"/>
          </a:p>
          <a:p>
            <a:pPr lvl="1"/>
            <a:r>
              <a:rPr lang="en-US" sz="2400" dirty="0" err="1" smtClean="0"/>
              <a:t>FlowClassifier</a:t>
            </a:r>
            <a:endParaRPr lang="en-US" sz="2400" dirty="0" smtClean="0"/>
          </a:p>
          <a:p>
            <a:pPr lvl="1"/>
            <a:r>
              <a:rPr lang="en-US" sz="2400" dirty="0" err="1" smtClean="0"/>
              <a:t>FlowMonitorHelper</a:t>
            </a:r>
            <a:endParaRPr lang="en-US" sz="2400" dirty="0" smtClean="0"/>
          </a:p>
          <a:p>
            <a:r>
              <a:rPr lang="en-US" sz="2800" dirty="0" smtClean="0"/>
              <a:t>IPv6 coming in</a:t>
            </a:r>
          </a:p>
          <a:p>
            <a:pPr marL="0" indent="0">
              <a:buNone/>
            </a:pPr>
            <a:r>
              <a:rPr lang="en-US" sz="2800" dirty="0" smtClean="0"/>
              <a:t>ns-3.20 release</a:t>
            </a:r>
            <a:endParaRPr lang="en-US" sz="2800" dirty="0" smtClean="0"/>
          </a:p>
          <a:p>
            <a:endParaRPr lang="en-US" dirty="0" smtClean="0">
              <a:cs typeface="Courier New" pitchFamily="49" charset="0"/>
            </a:endParaRPr>
          </a:p>
          <a:p>
            <a:pPr lvl="1"/>
            <a:endParaRPr lang="en-US" dirty="0" smtClean="0"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638800"/>
            <a:ext cx="8117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tx1"/>
                </a:solidFill>
              </a:rPr>
              <a:t>Figure credit:  G. Carneiro, P. Fortuna, M. Ricardo, "FlowMonitor-- a network monitoring</a:t>
            </a:r>
          </a:p>
          <a:p>
            <a:r>
              <a:rPr lang="en-US" sz="1600" smtClean="0">
                <a:solidFill>
                  <a:schemeClr val="tx1"/>
                </a:solidFill>
              </a:rPr>
              <a:t>framework for the Network Simulator ns-3," Proceedings of NSTools 2009.</a:t>
            </a: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76400"/>
            <a:ext cx="488746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878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FlowMonitor statistics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Statistics gathered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59150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2722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FlowMonitor configuration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8359259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95400"/>
            <a:ext cx="8197850" cy="838200"/>
          </a:xfrm>
        </p:spPr>
        <p:txBody>
          <a:bodyPr/>
          <a:lstStyle/>
          <a:p>
            <a:r>
              <a:rPr lang="en-US" sz="2000" smtClean="0">
                <a:latin typeface="Courier New" pitchFamily="49" charset="0"/>
                <a:cs typeface="Courier New" pitchFamily="49" charset="0"/>
              </a:rPr>
              <a:t>example/wireless/wifi-hidden-terminal.cc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1000" y="2057400"/>
            <a:ext cx="3581400" cy="381000"/>
          </a:xfrm>
          <a:prstGeom prst="rect">
            <a:avLst/>
          </a:prstGeom>
          <a:solidFill>
            <a:srgbClr val="0066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04800" y="3048000"/>
            <a:ext cx="8382000" cy="2362200"/>
          </a:xfrm>
          <a:prstGeom prst="rect">
            <a:avLst/>
          </a:prstGeom>
          <a:solidFill>
            <a:srgbClr val="0066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3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training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the project overall, and where to get additional help</a:t>
            </a:r>
          </a:p>
          <a:p>
            <a:r>
              <a:rPr lang="en-US" dirty="0" smtClean="0"/>
              <a:t>Understand the architecture and design goals of the software</a:t>
            </a:r>
          </a:p>
          <a:p>
            <a:r>
              <a:rPr lang="en-US" dirty="0" smtClean="0"/>
              <a:t>Learn how to write new code for the simulator</a:t>
            </a:r>
          </a:p>
          <a:p>
            <a:r>
              <a:rPr lang="en-US" dirty="0" smtClean="0"/>
              <a:t>Learn about selected topics in more detail</a:t>
            </a:r>
          </a:p>
          <a:p>
            <a:r>
              <a:rPr lang="en-US" dirty="0" smtClean="0"/>
              <a:t>Answer your 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Annual Meeting</a:t>
            </a:r>
          </a:p>
          <a:p>
            <a:pPr>
              <a:defRPr/>
            </a:pPr>
            <a:r>
              <a:rPr lang="en-GB" smtClean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606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FlowMonitor output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This program exports statistics to stdout</a:t>
            </a:r>
          </a:p>
          <a:p>
            <a:r>
              <a:rPr lang="en-US" smtClean="0"/>
              <a:t>Other examples integrate with PyViz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0"/>
            <a:ext cx="4168140" cy="2621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2825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150"/>
            <a:ext cx="4953000" cy="584775"/>
          </a:xfrm>
        </p:spPr>
        <p:txBody>
          <a:bodyPr/>
          <a:lstStyle/>
          <a:p>
            <a:r>
              <a:rPr lang="en-US" smtClean="0"/>
              <a:t>NetAnim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52562"/>
            <a:ext cx="8197850" cy="48720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smtClean="0"/>
              <a:t>"</a:t>
            </a:r>
            <a:r>
              <a:rPr lang="en-US" sz="2400" dirty="0" err="1" smtClean="0"/>
              <a:t>NetAnim</a:t>
            </a:r>
            <a:r>
              <a:rPr lang="en-US" sz="2400" dirty="0" smtClean="0"/>
              <a:t>" by George Riley and John Abraham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0700" y="5492234"/>
            <a:ext cx="65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pyviz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65950" y="6397625"/>
            <a:ext cx="2101850" cy="460375"/>
          </a:xfrm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31</a:t>
            </a:fld>
            <a:endParaRPr lang="en-GB" dirty="0" smtClean="0"/>
          </a:p>
        </p:txBody>
      </p:sp>
      <p:sp>
        <p:nvSpPr>
          <p:cNvPr id="11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2209800" cy="425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057400"/>
            <a:ext cx="209834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981200"/>
            <a:ext cx="19240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23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NetAnim key features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Animate packets over wired-links and wireless-links</a:t>
            </a:r>
          </a:p>
          <a:p>
            <a:pPr lvl="1"/>
            <a:r>
              <a:rPr lang="en-US" sz="2400" smtClean="0"/>
              <a:t>limited support for LTE traces</a:t>
            </a:r>
          </a:p>
          <a:p>
            <a:r>
              <a:rPr lang="en-US" sz="2800" smtClean="0"/>
              <a:t>Packet timeline with regex filter on packet meta-data. </a:t>
            </a:r>
          </a:p>
          <a:p>
            <a:r>
              <a:rPr lang="en-US" sz="2800" smtClean="0"/>
              <a:t>Node position statistics with node trajectory plotting (path of a mobile node). </a:t>
            </a:r>
          </a:p>
          <a:p>
            <a:r>
              <a:rPr lang="en-US" sz="2800" smtClean="0"/>
              <a:t>Print brief packet-meta data on packets</a:t>
            </a:r>
          </a:p>
          <a:p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6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organization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levels of ns-3 software and libraries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43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9135CAE9-A8F5-405E-A612-4F49780107C2}" type="slidenum">
              <a:rPr lang="en-GB"/>
              <a:pPr/>
              <a:t>33</a:t>
            </a:fld>
            <a:endParaRPr lang="en-GB"/>
          </a:p>
        </p:txBody>
      </p:sp>
      <p:sp>
        <p:nvSpPr>
          <p:cNvPr id="6" name="Flowchart: Alternate Process 5"/>
          <p:cNvSpPr/>
          <p:nvPr/>
        </p:nvSpPr>
        <p:spPr bwMode="auto">
          <a:xfrm>
            <a:off x="68580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28956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ns-3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39624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2895600"/>
            <a:ext cx="131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Click routing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 bwMode="auto">
          <a:xfrm>
            <a:off x="7620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895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Netanim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 bwMode="auto">
          <a:xfrm>
            <a:off x="23622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2895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pybindgen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562600" y="3048000"/>
            <a:ext cx="762000" cy="152400"/>
            <a:chOff x="5562600" y="3048000"/>
            <a:chExt cx="762000" cy="152400"/>
          </a:xfrm>
        </p:grpSpPr>
        <p:sp>
          <p:nvSpPr>
            <p:cNvPr id="17" name="Oval 16"/>
            <p:cNvSpPr/>
            <p:nvPr/>
          </p:nvSpPr>
          <p:spPr bwMode="auto">
            <a:xfrm>
              <a:off x="55626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8674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1722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648200" y="4252912"/>
            <a:ext cx="3962400" cy="1171576"/>
            <a:chOff x="4648200" y="4252912"/>
            <a:chExt cx="3962400" cy="1171576"/>
          </a:xfrm>
        </p:grpSpPr>
        <p:grpSp>
          <p:nvGrpSpPr>
            <p:cNvPr id="22" name="Group 21"/>
            <p:cNvGrpSpPr/>
            <p:nvPr/>
          </p:nvGrpSpPr>
          <p:grpSpPr>
            <a:xfrm>
              <a:off x="4648200" y="4953000"/>
              <a:ext cx="856325" cy="471488"/>
              <a:chOff x="4724400" y="4191000"/>
              <a:chExt cx="856325" cy="471488"/>
            </a:xfrm>
          </p:grpSpPr>
          <p:sp>
            <p:nvSpPr>
              <p:cNvPr id="20" name="Flowchart: Alternate Process 19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648200" y="4267200"/>
              <a:ext cx="856325" cy="471488"/>
              <a:chOff x="4724400" y="4191000"/>
              <a:chExt cx="856325" cy="471488"/>
            </a:xfrm>
          </p:grpSpPr>
          <p:sp>
            <p:nvSpPr>
              <p:cNvPr id="24" name="Flowchart: Alternate Process 23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715000" y="4267200"/>
              <a:ext cx="856325" cy="471488"/>
              <a:chOff x="4724400" y="4191000"/>
              <a:chExt cx="856325" cy="471488"/>
            </a:xfrm>
          </p:grpSpPr>
          <p:sp>
            <p:nvSpPr>
              <p:cNvPr id="27" name="Flowchart: Alternate Process 26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715000" y="4953000"/>
              <a:ext cx="856325" cy="471488"/>
              <a:chOff x="4724400" y="4191000"/>
              <a:chExt cx="856325" cy="471488"/>
            </a:xfrm>
          </p:grpSpPr>
          <p:sp>
            <p:nvSpPr>
              <p:cNvPr id="30" name="Flowchart: Alternate Process 29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 bwMode="auto">
            <a:xfrm>
              <a:off x="67818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0866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73914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7754275" y="4252912"/>
              <a:ext cx="856325" cy="471488"/>
              <a:chOff x="4724400" y="4191000"/>
              <a:chExt cx="856325" cy="471488"/>
            </a:xfrm>
          </p:grpSpPr>
          <p:sp>
            <p:nvSpPr>
              <p:cNvPr id="36" name="Flowchart: Alternate Process 35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754275" y="4938712"/>
              <a:ext cx="856325" cy="471488"/>
              <a:chOff x="4724400" y="4191000"/>
              <a:chExt cx="856325" cy="471488"/>
            </a:xfrm>
          </p:grpSpPr>
          <p:sp>
            <p:nvSpPr>
              <p:cNvPr id="39" name="Flowchart: Alternate Process 38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 bwMode="auto">
          <a:xfrm flipH="1">
            <a:off x="4648200" y="3352800"/>
            <a:ext cx="2057400" cy="7620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8077200" y="3429000"/>
            <a:ext cx="457200" cy="6858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609600" y="2057400"/>
            <a:ext cx="805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1) Several supporting libraries, not system-installed, can be in parallel to ns-3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9600" y="4267200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2) ns-3 modules exist</a:t>
            </a:r>
          </a:p>
          <a:p>
            <a:r>
              <a:rPr lang="en-US" smtClean="0">
                <a:solidFill>
                  <a:srgbClr val="006600"/>
                </a:solidFill>
              </a:rPr>
              <a:t>within the ns-3 directory</a:t>
            </a:r>
            <a:endParaRPr lang="en-US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4038600" cy="584775"/>
          </a:xfrm>
        </p:spPr>
        <p:txBody>
          <a:bodyPr/>
          <a:lstStyle/>
          <a:p>
            <a:r>
              <a:rPr lang="en-US" dirty="0" smtClean="0"/>
              <a:t>Current models</a:t>
            </a:r>
            <a:endParaRPr lang="en-US" dirty="0"/>
          </a:p>
        </p:txBody>
      </p:sp>
      <p:sp>
        <p:nvSpPr>
          <p:cNvPr id="8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</a:t>
            </a:r>
            <a:r>
              <a:rPr lang="en-GB" dirty="0" smtClean="0"/>
              <a:t>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grpSp>
        <p:nvGrpSpPr>
          <p:cNvPr id="3" name="Group 120"/>
          <p:cNvGrpSpPr/>
          <p:nvPr/>
        </p:nvGrpSpPr>
        <p:grpSpPr>
          <a:xfrm>
            <a:off x="3276600" y="5638800"/>
            <a:ext cx="1219200" cy="609600"/>
            <a:chOff x="3276600" y="5638800"/>
            <a:chExt cx="1219200" cy="609600"/>
          </a:xfrm>
        </p:grpSpPr>
        <p:sp>
          <p:nvSpPr>
            <p:cNvPr id="5" name="Flowchart: Alternate Process 4"/>
            <p:cNvSpPr/>
            <p:nvPr/>
          </p:nvSpPr>
          <p:spPr bwMode="auto">
            <a:xfrm>
              <a:off x="3276600" y="5638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5715000"/>
              <a:ext cx="583814" cy="26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core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119"/>
          <p:cNvGrpSpPr/>
          <p:nvPr/>
        </p:nvGrpSpPr>
        <p:grpSpPr>
          <a:xfrm>
            <a:off x="3276600" y="4876800"/>
            <a:ext cx="1219200" cy="609600"/>
            <a:chOff x="3276600" y="4876800"/>
            <a:chExt cx="1219200" cy="609600"/>
          </a:xfrm>
        </p:grpSpPr>
        <p:sp>
          <p:nvSpPr>
            <p:cNvPr id="8" name="Flowchart: Alternate Process 7"/>
            <p:cNvSpPr/>
            <p:nvPr/>
          </p:nvSpPr>
          <p:spPr bwMode="auto">
            <a:xfrm>
              <a:off x="3276600" y="4876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4995333"/>
              <a:ext cx="902811" cy="263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network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121"/>
          <p:cNvGrpSpPr/>
          <p:nvPr/>
        </p:nvGrpSpPr>
        <p:grpSpPr>
          <a:xfrm>
            <a:off x="3306910" y="1981200"/>
            <a:ext cx="1265090" cy="1371600"/>
            <a:chOff x="3306910" y="1981200"/>
            <a:chExt cx="1265090" cy="1371600"/>
          </a:xfrm>
        </p:grpSpPr>
        <p:sp>
          <p:nvSpPr>
            <p:cNvPr id="11" name="Flowchart: Alternate Process 10"/>
            <p:cNvSpPr/>
            <p:nvPr/>
          </p:nvSpPr>
          <p:spPr bwMode="auto">
            <a:xfrm>
              <a:off x="3352800" y="19812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Flowchart: Alternate Process 11"/>
            <p:cNvSpPr/>
            <p:nvPr/>
          </p:nvSpPr>
          <p:spPr bwMode="auto">
            <a:xfrm>
              <a:off x="3352800" y="27432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06910" y="2057400"/>
              <a:ext cx="12650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applications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9000" y="2743200"/>
              <a:ext cx="10070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internet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(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IPv4</a:t>
              </a:r>
              <a:r>
                <a:rPr lang="en-US" sz="1600" dirty="0" smtClean="0">
                  <a:solidFill>
                    <a:schemeClr val="tx1"/>
                  </a:solidFill>
                </a:rPr>
                <a:t>/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v6</a:t>
              </a:r>
              <a:r>
                <a:rPr lang="en-US" sz="1600" dirty="0" smtClean="0">
                  <a:solidFill>
                    <a:schemeClr val="tx1"/>
                  </a:solidFill>
                </a:rPr>
                <a:t>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122"/>
          <p:cNvGrpSpPr/>
          <p:nvPr/>
        </p:nvGrpSpPr>
        <p:grpSpPr>
          <a:xfrm>
            <a:off x="4800600" y="2743200"/>
            <a:ext cx="1266693" cy="3276600"/>
            <a:chOff x="4800600" y="2743200"/>
            <a:chExt cx="1266693" cy="3276600"/>
          </a:xfrm>
        </p:grpSpPr>
        <p:sp>
          <p:nvSpPr>
            <p:cNvPr id="29" name="Flowchart: Alternate Process 28"/>
            <p:cNvSpPr/>
            <p:nvPr/>
          </p:nvSpPr>
          <p:spPr bwMode="auto">
            <a:xfrm>
              <a:off x="4800600" y="53340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00600" y="5486400"/>
              <a:ext cx="1266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propagation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Flowchart: Alternate Process 30"/>
            <p:cNvSpPr/>
            <p:nvPr/>
          </p:nvSpPr>
          <p:spPr bwMode="auto">
            <a:xfrm>
              <a:off x="4800600" y="44958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53000" y="4724400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mobility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Flowchart: Alternate Process 32"/>
            <p:cNvSpPr/>
            <p:nvPr/>
          </p:nvSpPr>
          <p:spPr bwMode="auto">
            <a:xfrm>
              <a:off x="4800600" y="36576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05400" y="3810000"/>
              <a:ext cx="5148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mpi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5" name="Flowchart: Alternate Process 34"/>
            <p:cNvSpPr/>
            <p:nvPr/>
          </p:nvSpPr>
          <p:spPr bwMode="auto">
            <a:xfrm>
              <a:off x="4800600" y="27432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53000" y="28956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energy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80" name="Slide Number Placeholder 4"/>
          <p:cNvSpPr txBox="1">
            <a:spLocks/>
          </p:cNvSpPr>
          <p:nvPr/>
        </p:nvSpPr>
        <p:spPr bwMode="auto">
          <a:xfrm>
            <a:off x="6965950" y="6397625"/>
            <a:ext cx="2101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FFC6B60B-2CC9-4460-A963-BD67CE206717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34</a:t>
            </a:fld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8" name="Group 82"/>
          <p:cNvGrpSpPr/>
          <p:nvPr/>
        </p:nvGrpSpPr>
        <p:grpSpPr>
          <a:xfrm>
            <a:off x="6248400" y="1219200"/>
            <a:ext cx="1219462" cy="5105400"/>
            <a:chOff x="6248400" y="1219200"/>
            <a:chExt cx="1219462" cy="5105400"/>
          </a:xfrm>
        </p:grpSpPr>
        <p:sp>
          <p:nvSpPr>
            <p:cNvPr id="16" name="Flowchart: Alternate Process 15"/>
            <p:cNvSpPr/>
            <p:nvPr/>
          </p:nvSpPr>
          <p:spPr bwMode="auto">
            <a:xfrm>
              <a:off x="6248400" y="190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Flowchart: Alternate Process 16"/>
            <p:cNvSpPr/>
            <p:nvPr/>
          </p:nvSpPr>
          <p:spPr bwMode="auto">
            <a:xfrm>
              <a:off x="6248400" y="2667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Flowchart: Alternate Process 17"/>
            <p:cNvSpPr/>
            <p:nvPr/>
          </p:nvSpPr>
          <p:spPr bwMode="auto">
            <a:xfrm>
              <a:off x="6248400" y="3429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Flowchart: Alternate Process 18"/>
            <p:cNvSpPr/>
            <p:nvPr/>
          </p:nvSpPr>
          <p:spPr bwMode="auto">
            <a:xfrm>
              <a:off x="6248400" y="4191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Flowchart: Alternate Process 19"/>
            <p:cNvSpPr/>
            <p:nvPr/>
          </p:nvSpPr>
          <p:spPr bwMode="auto">
            <a:xfrm>
              <a:off x="6248400" y="4953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24600" y="4953000"/>
              <a:ext cx="11432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nix-vector-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routing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00800" y="2057400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aodv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00800" y="2743200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dsdv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7000" y="3581400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olsr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77000" y="4343400"/>
              <a:ext cx="582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click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Right Brace 25"/>
            <p:cNvSpPr/>
            <p:nvPr/>
          </p:nvSpPr>
          <p:spPr bwMode="auto">
            <a:xfrm rot="16200000">
              <a:off x="6743700" y="1181100"/>
              <a:ext cx="228600" cy="1066800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00800" y="1219200"/>
              <a:ext cx="1016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protocols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2" name="Flowchart: Alternate Process 81"/>
            <p:cNvSpPr/>
            <p:nvPr/>
          </p:nvSpPr>
          <p:spPr bwMode="auto">
            <a:xfrm>
              <a:off x="6248400" y="571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openflow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85"/>
          <p:cNvGrpSpPr/>
          <p:nvPr/>
        </p:nvGrpSpPr>
        <p:grpSpPr>
          <a:xfrm>
            <a:off x="7620000" y="533400"/>
            <a:ext cx="1301959" cy="5791200"/>
            <a:chOff x="7620000" y="533400"/>
            <a:chExt cx="1301959" cy="5791200"/>
          </a:xfrm>
        </p:grpSpPr>
        <p:sp>
          <p:nvSpPr>
            <p:cNvPr id="65" name="Flowchart: Alternate Process 64"/>
            <p:cNvSpPr/>
            <p:nvPr/>
          </p:nvSpPr>
          <p:spPr bwMode="auto">
            <a:xfrm>
              <a:off x="7696200" y="190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Flowchart: Alternate Process 65"/>
            <p:cNvSpPr/>
            <p:nvPr/>
          </p:nvSpPr>
          <p:spPr bwMode="auto">
            <a:xfrm>
              <a:off x="7696200" y="2667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Flowchart: Alternate Process 66"/>
            <p:cNvSpPr/>
            <p:nvPr/>
          </p:nvSpPr>
          <p:spPr bwMode="auto">
            <a:xfrm>
              <a:off x="7696200" y="3429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Flowchart: Alternate Process 67"/>
            <p:cNvSpPr/>
            <p:nvPr/>
          </p:nvSpPr>
          <p:spPr bwMode="auto">
            <a:xfrm>
              <a:off x="7696200" y="4191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Flowchart: Alternate Process 68"/>
            <p:cNvSpPr/>
            <p:nvPr/>
          </p:nvSpPr>
          <p:spPr bwMode="auto">
            <a:xfrm>
              <a:off x="7696200" y="4953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Flowchart: Alternate Process 69"/>
            <p:cNvSpPr/>
            <p:nvPr/>
          </p:nvSpPr>
          <p:spPr bwMode="auto">
            <a:xfrm>
              <a:off x="7696200" y="571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620000" y="2743200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flow-monitor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772400" y="5867400"/>
              <a:ext cx="787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smtClean="0">
                  <a:solidFill>
                    <a:schemeClr val="tx1"/>
                  </a:solidFill>
                </a:rPr>
                <a:t>BRITE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772400" y="4953000"/>
              <a:ext cx="1027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topology-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read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4" name="Right Brace 73"/>
            <p:cNvSpPr/>
            <p:nvPr/>
          </p:nvSpPr>
          <p:spPr bwMode="auto">
            <a:xfrm rot="16200000">
              <a:off x="8191500" y="495300"/>
              <a:ext cx="228600" cy="1066800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848600" y="533400"/>
              <a:ext cx="8098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utilities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772400" y="4343400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stats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772400" y="1905000"/>
              <a:ext cx="8002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config</a:t>
              </a:r>
              <a:r>
                <a:rPr lang="en-US" sz="1600" dirty="0" smtClean="0">
                  <a:solidFill>
                    <a:schemeClr val="tx1"/>
                  </a:solidFill>
                </a:rPr>
                <a:t>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store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772400" y="3505200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netanim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1" name="Flowchart: Alternate Process 80"/>
            <p:cNvSpPr/>
            <p:nvPr/>
          </p:nvSpPr>
          <p:spPr bwMode="auto">
            <a:xfrm>
              <a:off x="7696200" y="1143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772400" y="1219200"/>
              <a:ext cx="10374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smtClean="0">
                  <a:solidFill>
                    <a:schemeClr val="tx1"/>
                  </a:solidFill>
                </a:rPr>
                <a:t>visualizer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28600" y="1219200"/>
            <a:ext cx="2667000" cy="5516979"/>
            <a:chOff x="228600" y="1219200"/>
            <a:chExt cx="2667000" cy="5516979"/>
          </a:xfrm>
        </p:grpSpPr>
        <p:sp>
          <p:nvSpPr>
            <p:cNvPr id="38" name="Flowchart: Alternate Process 37"/>
            <p:cNvSpPr/>
            <p:nvPr/>
          </p:nvSpPr>
          <p:spPr bwMode="auto">
            <a:xfrm>
              <a:off x="228600" y="1828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Flowchart: Alternate Process 38"/>
            <p:cNvSpPr/>
            <p:nvPr/>
          </p:nvSpPr>
          <p:spPr bwMode="auto">
            <a:xfrm>
              <a:off x="228600" y="2590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Flowchart: Alternate Process 39"/>
            <p:cNvSpPr/>
            <p:nvPr/>
          </p:nvSpPr>
          <p:spPr bwMode="auto">
            <a:xfrm>
              <a:off x="228600" y="3352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lowchart: Alternate Process 40"/>
            <p:cNvSpPr/>
            <p:nvPr/>
          </p:nvSpPr>
          <p:spPr bwMode="auto">
            <a:xfrm>
              <a:off x="228600" y="4114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Flowchart: Alternate Process 41"/>
            <p:cNvSpPr/>
            <p:nvPr/>
          </p:nvSpPr>
          <p:spPr bwMode="auto">
            <a:xfrm>
              <a:off x="228600" y="4876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Flowchart: Alternate Process 42"/>
            <p:cNvSpPr/>
            <p:nvPr/>
          </p:nvSpPr>
          <p:spPr bwMode="auto">
            <a:xfrm>
              <a:off x="1676400" y="2590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lowchart: Alternate Process 43"/>
            <p:cNvSpPr/>
            <p:nvPr/>
          </p:nvSpPr>
          <p:spPr bwMode="auto">
            <a:xfrm>
              <a:off x="1676400" y="3352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lowchart: Alternate Process 44"/>
            <p:cNvSpPr/>
            <p:nvPr/>
          </p:nvSpPr>
          <p:spPr bwMode="auto">
            <a:xfrm>
              <a:off x="1676400" y="4114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lowchart: Alternate Process 45"/>
            <p:cNvSpPr/>
            <p:nvPr/>
          </p:nvSpPr>
          <p:spPr bwMode="auto">
            <a:xfrm>
              <a:off x="1676400" y="4876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lowchart: Alternate Process 46"/>
            <p:cNvSpPr/>
            <p:nvPr/>
          </p:nvSpPr>
          <p:spPr bwMode="auto">
            <a:xfrm>
              <a:off x="1676400" y="5638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Flowchart: Alternate Process 47"/>
            <p:cNvSpPr/>
            <p:nvPr/>
          </p:nvSpPr>
          <p:spPr bwMode="auto">
            <a:xfrm>
              <a:off x="1676400" y="6400800"/>
              <a:ext cx="1219200" cy="335379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57200" y="1981200"/>
              <a:ext cx="7537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bridge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57200" y="2667000"/>
              <a:ext cx="675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csma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7200" y="3429000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emu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04800" y="4114800"/>
              <a:ext cx="9380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point-to-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point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752600" y="2743200"/>
              <a:ext cx="10294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spectrum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52600" y="3581400"/>
              <a:ext cx="1107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tap-bridge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752600" y="4876800"/>
              <a:ext cx="113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virtual-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net-device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828800" y="5791200"/>
              <a:ext cx="4796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wifi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1000" y="5029200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lte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884889" y="6397625"/>
              <a:ext cx="764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wimax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9" name="Right Brace 58"/>
            <p:cNvSpPr/>
            <p:nvPr/>
          </p:nvSpPr>
          <p:spPr bwMode="auto">
            <a:xfrm rot="16200000">
              <a:off x="1485900" y="342900"/>
              <a:ext cx="228600" cy="2590800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19200" y="1219200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devices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828800" y="4267200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uan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" name="Flowchart: Alternate Process 61"/>
            <p:cNvSpPr/>
            <p:nvPr/>
          </p:nvSpPr>
          <p:spPr bwMode="auto">
            <a:xfrm>
              <a:off x="1641396" y="1824454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82304" y="1961137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mesh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3" name="Flowchart: Alternate Process 82"/>
            <p:cNvSpPr/>
            <p:nvPr/>
          </p:nvSpPr>
          <p:spPr bwMode="auto">
            <a:xfrm>
              <a:off x="239707" y="5636627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92107" y="5789027"/>
              <a:ext cx="856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lr-wpan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/>
        </p:nvGrpSpPr>
        <p:grpSpPr>
          <a:xfrm>
            <a:off x="228600" y="1219200"/>
            <a:ext cx="2667000" cy="5516979"/>
            <a:chOff x="228600" y="1219200"/>
            <a:chExt cx="2667000" cy="5516979"/>
          </a:xfrm>
        </p:grpSpPr>
        <p:sp>
          <p:nvSpPr>
            <p:cNvPr id="99" name="Flowchart: Alternate Process 98"/>
            <p:cNvSpPr/>
            <p:nvPr/>
          </p:nvSpPr>
          <p:spPr bwMode="auto">
            <a:xfrm>
              <a:off x="228600" y="1828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Flowchart: Alternate Process 99"/>
            <p:cNvSpPr/>
            <p:nvPr/>
          </p:nvSpPr>
          <p:spPr bwMode="auto">
            <a:xfrm>
              <a:off x="228600" y="2590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Flowchart: Alternate Process 100"/>
            <p:cNvSpPr/>
            <p:nvPr/>
          </p:nvSpPr>
          <p:spPr bwMode="auto">
            <a:xfrm>
              <a:off x="228600" y="3352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Flowchart: Alternate Process 104"/>
            <p:cNvSpPr/>
            <p:nvPr/>
          </p:nvSpPr>
          <p:spPr bwMode="auto">
            <a:xfrm>
              <a:off x="228600" y="4114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Flowchart: Alternate Process 105"/>
            <p:cNvSpPr/>
            <p:nvPr/>
          </p:nvSpPr>
          <p:spPr bwMode="auto">
            <a:xfrm>
              <a:off x="228600" y="4876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Flowchart: Alternate Process 106"/>
            <p:cNvSpPr/>
            <p:nvPr/>
          </p:nvSpPr>
          <p:spPr bwMode="auto">
            <a:xfrm>
              <a:off x="1676400" y="2590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Flowchart: Alternate Process 107"/>
            <p:cNvSpPr/>
            <p:nvPr/>
          </p:nvSpPr>
          <p:spPr bwMode="auto">
            <a:xfrm>
              <a:off x="1676400" y="3352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Flowchart: Alternate Process 108"/>
            <p:cNvSpPr/>
            <p:nvPr/>
          </p:nvSpPr>
          <p:spPr bwMode="auto">
            <a:xfrm>
              <a:off x="1676400" y="4114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Flowchart: Alternate Process 109"/>
            <p:cNvSpPr/>
            <p:nvPr/>
          </p:nvSpPr>
          <p:spPr bwMode="auto">
            <a:xfrm>
              <a:off x="1676400" y="4876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Flowchart: Alternate Process 110"/>
            <p:cNvSpPr/>
            <p:nvPr/>
          </p:nvSpPr>
          <p:spPr bwMode="auto">
            <a:xfrm>
              <a:off x="1676400" y="5638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Flowchart: Alternate Process 111"/>
            <p:cNvSpPr/>
            <p:nvPr/>
          </p:nvSpPr>
          <p:spPr bwMode="auto">
            <a:xfrm>
              <a:off x="1676400" y="6400800"/>
              <a:ext cx="1219200" cy="335379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57200" y="1981200"/>
              <a:ext cx="7537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bridge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57200" y="2667000"/>
              <a:ext cx="675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csma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57200" y="3429000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emu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04800" y="4114800"/>
              <a:ext cx="9380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point-to-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point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752600" y="2743200"/>
              <a:ext cx="10294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spectrum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3581400"/>
              <a:ext cx="1107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tap-bridge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752600" y="4876800"/>
              <a:ext cx="113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virtual-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net-device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828800" y="5791200"/>
              <a:ext cx="4796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wifi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81000" y="5029200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lte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884889" y="6397625"/>
              <a:ext cx="764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wimax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3" name="Right Brace 122"/>
            <p:cNvSpPr/>
            <p:nvPr/>
          </p:nvSpPr>
          <p:spPr bwMode="auto">
            <a:xfrm rot="16200000">
              <a:off x="1485900" y="342900"/>
              <a:ext cx="228600" cy="2590800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219200" y="1219200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devices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828800" y="4267200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uan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6" name="Flowchart: Alternate Process 125"/>
            <p:cNvSpPr/>
            <p:nvPr/>
          </p:nvSpPr>
          <p:spPr bwMode="auto">
            <a:xfrm>
              <a:off x="1641396" y="1824454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782304" y="1961137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mesh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8" name="Flowchart: Alternate Process 127"/>
            <p:cNvSpPr/>
            <p:nvPr/>
          </p:nvSpPr>
          <p:spPr bwMode="auto">
            <a:xfrm>
              <a:off x="239707" y="5636627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92107" y="5789027"/>
              <a:ext cx="856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lr-wpan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4038600" cy="584775"/>
          </a:xfrm>
        </p:spPr>
        <p:txBody>
          <a:bodyPr/>
          <a:lstStyle/>
          <a:p>
            <a:r>
              <a:rPr lang="en-US" dirty="0" smtClean="0"/>
              <a:t>Current models</a:t>
            </a:r>
            <a:endParaRPr lang="en-US" dirty="0"/>
          </a:p>
        </p:txBody>
      </p:sp>
      <p:sp>
        <p:nvSpPr>
          <p:cNvPr id="8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grpSp>
        <p:nvGrpSpPr>
          <p:cNvPr id="3" name="Group 120"/>
          <p:cNvGrpSpPr/>
          <p:nvPr/>
        </p:nvGrpSpPr>
        <p:grpSpPr>
          <a:xfrm>
            <a:off x="3276600" y="5638800"/>
            <a:ext cx="1219200" cy="609600"/>
            <a:chOff x="3276600" y="5638800"/>
            <a:chExt cx="1219200" cy="609600"/>
          </a:xfrm>
        </p:grpSpPr>
        <p:sp>
          <p:nvSpPr>
            <p:cNvPr id="5" name="Flowchart: Alternate Process 4"/>
            <p:cNvSpPr/>
            <p:nvPr/>
          </p:nvSpPr>
          <p:spPr bwMode="auto">
            <a:xfrm>
              <a:off x="3276600" y="5638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5715000"/>
              <a:ext cx="583814" cy="26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core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119"/>
          <p:cNvGrpSpPr/>
          <p:nvPr/>
        </p:nvGrpSpPr>
        <p:grpSpPr>
          <a:xfrm>
            <a:off x="3276600" y="4876800"/>
            <a:ext cx="1219200" cy="609600"/>
            <a:chOff x="3276600" y="4876800"/>
            <a:chExt cx="1219200" cy="609600"/>
          </a:xfrm>
        </p:grpSpPr>
        <p:sp>
          <p:nvSpPr>
            <p:cNvPr id="8" name="Flowchart: Alternate Process 7"/>
            <p:cNvSpPr/>
            <p:nvPr/>
          </p:nvSpPr>
          <p:spPr bwMode="auto">
            <a:xfrm>
              <a:off x="3276600" y="4876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4995333"/>
              <a:ext cx="902811" cy="263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network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121"/>
          <p:cNvGrpSpPr/>
          <p:nvPr/>
        </p:nvGrpSpPr>
        <p:grpSpPr>
          <a:xfrm>
            <a:off x="3306910" y="1981200"/>
            <a:ext cx="1265090" cy="1371600"/>
            <a:chOff x="3306910" y="1981200"/>
            <a:chExt cx="1265090" cy="1371600"/>
          </a:xfrm>
        </p:grpSpPr>
        <p:sp>
          <p:nvSpPr>
            <p:cNvPr id="11" name="Flowchart: Alternate Process 10"/>
            <p:cNvSpPr/>
            <p:nvPr/>
          </p:nvSpPr>
          <p:spPr bwMode="auto">
            <a:xfrm>
              <a:off x="3352800" y="19812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Flowchart: Alternate Process 11"/>
            <p:cNvSpPr/>
            <p:nvPr/>
          </p:nvSpPr>
          <p:spPr bwMode="auto">
            <a:xfrm>
              <a:off x="3352800" y="27432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06910" y="2057400"/>
              <a:ext cx="12650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applications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9000" y="2743200"/>
              <a:ext cx="10070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internet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(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IPv4</a:t>
              </a:r>
              <a:r>
                <a:rPr lang="en-US" sz="1600" dirty="0" smtClean="0">
                  <a:solidFill>
                    <a:schemeClr val="tx1"/>
                  </a:solidFill>
                </a:rPr>
                <a:t>/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v6</a:t>
              </a:r>
              <a:r>
                <a:rPr lang="en-US" sz="1600" dirty="0" smtClean="0">
                  <a:solidFill>
                    <a:schemeClr val="tx1"/>
                  </a:solidFill>
                </a:rPr>
                <a:t>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122"/>
          <p:cNvGrpSpPr/>
          <p:nvPr/>
        </p:nvGrpSpPr>
        <p:grpSpPr>
          <a:xfrm>
            <a:off x="4800600" y="2743200"/>
            <a:ext cx="1266693" cy="3276600"/>
            <a:chOff x="4800600" y="2743200"/>
            <a:chExt cx="1266693" cy="3276600"/>
          </a:xfrm>
        </p:grpSpPr>
        <p:sp>
          <p:nvSpPr>
            <p:cNvPr id="29" name="Flowchart: Alternate Process 28"/>
            <p:cNvSpPr/>
            <p:nvPr/>
          </p:nvSpPr>
          <p:spPr bwMode="auto">
            <a:xfrm>
              <a:off x="4800600" y="53340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00600" y="5486400"/>
              <a:ext cx="1266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propagation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Flowchart: Alternate Process 30"/>
            <p:cNvSpPr/>
            <p:nvPr/>
          </p:nvSpPr>
          <p:spPr bwMode="auto">
            <a:xfrm>
              <a:off x="4800600" y="44958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53000" y="4724400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mobility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Flowchart: Alternate Process 32"/>
            <p:cNvSpPr/>
            <p:nvPr/>
          </p:nvSpPr>
          <p:spPr bwMode="auto">
            <a:xfrm>
              <a:off x="4800600" y="36576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05400" y="3810000"/>
              <a:ext cx="5148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mpi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5" name="Flowchart: Alternate Process 34"/>
            <p:cNvSpPr/>
            <p:nvPr/>
          </p:nvSpPr>
          <p:spPr bwMode="auto">
            <a:xfrm>
              <a:off x="4800600" y="27432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53000" y="28956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energy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80" name="Slide Number Placeholder 4"/>
          <p:cNvSpPr txBox="1">
            <a:spLocks/>
          </p:cNvSpPr>
          <p:nvPr/>
        </p:nvSpPr>
        <p:spPr bwMode="auto">
          <a:xfrm>
            <a:off x="6965950" y="6473825"/>
            <a:ext cx="2101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FFC6B60B-2CC9-4460-A963-BD67CE206717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35</a:t>
            </a:fld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8" name="Group 82"/>
          <p:cNvGrpSpPr/>
          <p:nvPr/>
        </p:nvGrpSpPr>
        <p:grpSpPr>
          <a:xfrm>
            <a:off x="6248400" y="1219200"/>
            <a:ext cx="1219462" cy="5105400"/>
            <a:chOff x="6248400" y="1219200"/>
            <a:chExt cx="1219462" cy="5105400"/>
          </a:xfrm>
        </p:grpSpPr>
        <p:sp>
          <p:nvSpPr>
            <p:cNvPr id="16" name="Flowchart: Alternate Process 15"/>
            <p:cNvSpPr/>
            <p:nvPr/>
          </p:nvSpPr>
          <p:spPr bwMode="auto">
            <a:xfrm>
              <a:off x="6248400" y="190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Flowchart: Alternate Process 16"/>
            <p:cNvSpPr/>
            <p:nvPr/>
          </p:nvSpPr>
          <p:spPr bwMode="auto">
            <a:xfrm>
              <a:off x="6248400" y="2667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Flowchart: Alternate Process 17"/>
            <p:cNvSpPr/>
            <p:nvPr/>
          </p:nvSpPr>
          <p:spPr bwMode="auto">
            <a:xfrm>
              <a:off x="6248400" y="3429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Flowchart: Alternate Process 18"/>
            <p:cNvSpPr/>
            <p:nvPr/>
          </p:nvSpPr>
          <p:spPr bwMode="auto">
            <a:xfrm>
              <a:off x="6248400" y="4191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Flowchart: Alternate Process 19"/>
            <p:cNvSpPr/>
            <p:nvPr/>
          </p:nvSpPr>
          <p:spPr bwMode="auto">
            <a:xfrm>
              <a:off x="6248400" y="4953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24600" y="4953000"/>
              <a:ext cx="11432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nix-vector-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routing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00800" y="2057400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aodv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00800" y="2743200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dsdv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7000" y="3581400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olsr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77000" y="4343400"/>
              <a:ext cx="582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click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Right Brace 25"/>
            <p:cNvSpPr/>
            <p:nvPr/>
          </p:nvSpPr>
          <p:spPr bwMode="auto">
            <a:xfrm rot="16200000">
              <a:off x="6743700" y="1181100"/>
              <a:ext cx="228600" cy="1066800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00800" y="1219200"/>
              <a:ext cx="1016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protocols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2" name="Flowchart: Alternate Process 81"/>
            <p:cNvSpPr/>
            <p:nvPr/>
          </p:nvSpPr>
          <p:spPr bwMode="auto">
            <a:xfrm>
              <a:off x="6248400" y="571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openflow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85"/>
          <p:cNvGrpSpPr/>
          <p:nvPr/>
        </p:nvGrpSpPr>
        <p:grpSpPr>
          <a:xfrm>
            <a:off x="7620000" y="533400"/>
            <a:ext cx="1301959" cy="5791200"/>
            <a:chOff x="7620000" y="533400"/>
            <a:chExt cx="1301959" cy="5791200"/>
          </a:xfrm>
        </p:grpSpPr>
        <p:sp>
          <p:nvSpPr>
            <p:cNvPr id="65" name="Flowchart: Alternate Process 64"/>
            <p:cNvSpPr/>
            <p:nvPr/>
          </p:nvSpPr>
          <p:spPr bwMode="auto">
            <a:xfrm>
              <a:off x="7696200" y="190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Flowchart: Alternate Process 65"/>
            <p:cNvSpPr/>
            <p:nvPr/>
          </p:nvSpPr>
          <p:spPr bwMode="auto">
            <a:xfrm>
              <a:off x="7696200" y="2667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Flowchart: Alternate Process 66"/>
            <p:cNvSpPr/>
            <p:nvPr/>
          </p:nvSpPr>
          <p:spPr bwMode="auto">
            <a:xfrm>
              <a:off x="7696200" y="3429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Flowchart: Alternate Process 67"/>
            <p:cNvSpPr/>
            <p:nvPr/>
          </p:nvSpPr>
          <p:spPr bwMode="auto">
            <a:xfrm>
              <a:off x="7696200" y="4191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Flowchart: Alternate Process 68"/>
            <p:cNvSpPr/>
            <p:nvPr/>
          </p:nvSpPr>
          <p:spPr bwMode="auto">
            <a:xfrm>
              <a:off x="7696200" y="4953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Flowchart: Alternate Process 69"/>
            <p:cNvSpPr/>
            <p:nvPr/>
          </p:nvSpPr>
          <p:spPr bwMode="auto">
            <a:xfrm>
              <a:off x="7696200" y="571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620000" y="2743200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flow-monitor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772400" y="5867400"/>
              <a:ext cx="787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smtClean="0">
                  <a:solidFill>
                    <a:schemeClr val="tx1"/>
                  </a:solidFill>
                </a:rPr>
                <a:t>BRITE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772400" y="4953000"/>
              <a:ext cx="1027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topology-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read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4" name="Right Brace 73"/>
            <p:cNvSpPr/>
            <p:nvPr/>
          </p:nvSpPr>
          <p:spPr bwMode="auto">
            <a:xfrm rot="16200000">
              <a:off x="8191500" y="495300"/>
              <a:ext cx="228600" cy="1066800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848600" y="533400"/>
              <a:ext cx="8098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utilities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772400" y="4343400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stats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772400" y="1905000"/>
              <a:ext cx="8002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config</a:t>
              </a:r>
              <a:r>
                <a:rPr lang="en-US" sz="1600" dirty="0" smtClean="0">
                  <a:solidFill>
                    <a:schemeClr val="tx1"/>
                  </a:solidFill>
                </a:rPr>
                <a:t>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store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772400" y="3505200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netanim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1" name="Flowchart: Alternate Process 80"/>
            <p:cNvSpPr/>
            <p:nvPr/>
          </p:nvSpPr>
          <p:spPr bwMode="auto">
            <a:xfrm>
              <a:off x="7696200" y="1143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772400" y="1219200"/>
              <a:ext cx="10374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smtClean="0">
                  <a:solidFill>
                    <a:schemeClr val="tx1"/>
                  </a:solidFill>
                </a:rPr>
                <a:t>visualizer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0" y="4267200"/>
            <a:ext cx="2961602" cy="1243584"/>
            <a:chOff x="381000" y="5257800"/>
            <a:chExt cx="3896845" cy="762000"/>
          </a:xfrm>
        </p:grpSpPr>
        <p:sp>
          <p:nvSpPr>
            <p:cNvPr id="83" name="AutoShape 28"/>
            <p:cNvSpPr>
              <a:spLocks noChangeArrowheads="1"/>
            </p:cNvSpPr>
            <p:nvPr/>
          </p:nvSpPr>
          <p:spPr bwMode="auto">
            <a:xfrm>
              <a:off x="381000" y="5257800"/>
              <a:ext cx="3810000" cy="762000"/>
            </a:xfrm>
            <a:prstGeom prst="wedgeRoundRectCallout">
              <a:avLst>
                <a:gd name="adj1" fmla="val 62448"/>
                <a:gd name="adj2" fmla="val 71661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Text Box 29"/>
            <p:cNvSpPr txBox="1">
              <a:spLocks noChangeArrowheads="1"/>
            </p:cNvSpPr>
            <p:nvPr/>
          </p:nvSpPr>
          <p:spPr bwMode="auto">
            <a:xfrm>
              <a:off x="530225" y="5410200"/>
              <a:ext cx="1667093" cy="3973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Smart pointers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Dynamic </a:t>
              </a:r>
              <a:r>
                <a:rPr lang="en-US" sz="1200" b="1" smtClean="0">
                  <a:solidFill>
                    <a:srgbClr val="000000"/>
                  </a:solidFill>
                </a:rPr>
                <a:t>types</a:t>
              </a:r>
              <a:endParaRPr lang="en-US" sz="1200" b="1">
                <a:solidFill>
                  <a:srgbClr val="000000"/>
                </a:solidFill>
              </a:endParaRP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Attributes</a:t>
              </a:r>
            </a:p>
          </p:txBody>
        </p:sp>
        <p:sp>
          <p:nvSpPr>
            <p:cNvPr id="87" name="Text Box 30"/>
            <p:cNvSpPr txBox="1">
              <a:spLocks noChangeArrowheads="1"/>
            </p:cNvSpPr>
            <p:nvPr/>
          </p:nvSpPr>
          <p:spPr bwMode="auto">
            <a:xfrm>
              <a:off x="2284413" y="5410200"/>
              <a:ext cx="1993432" cy="5105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 smtClean="0">
                  <a:solidFill>
                    <a:srgbClr val="000000"/>
                  </a:solidFill>
                </a:rPr>
                <a:t>Callbacks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 smtClean="0">
                  <a:solidFill>
                    <a:srgbClr val="000000"/>
                  </a:solidFill>
                </a:rPr>
                <a:t>Tracing</a:t>
              </a:r>
              <a:endParaRPr lang="en-US" sz="1200" b="1">
                <a:solidFill>
                  <a:srgbClr val="000000"/>
                </a:solidFill>
              </a:endParaRP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Logging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Random Variables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221287" y="4800600"/>
            <a:ext cx="1309688" cy="990600"/>
            <a:chOff x="5221287" y="4800600"/>
            <a:chExt cx="1309688" cy="990600"/>
          </a:xfrm>
        </p:grpSpPr>
        <p:sp>
          <p:nvSpPr>
            <p:cNvPr id="89" name="AutoShape 22"/>
            <p:cNvSpPr>
              <a:spLocks noChangeArrowheads="1"/>
            </p:cNvSpPr>
            <p:nvPr/>
          </p:nvSpPr>
          <p:spPr bwMode="auto">
            <a:xfrm>
              <a:off x="5257800" y="4800600"/>
              <a:ext cx="1182687" cy="990600"/>
            </a:xfrm>
            <a:prstGeom prst="wedgeRoundRectCallout">
              <a:avLst>
                <a:gd name="adj1" fmla="val -118995"/>
                <a:gd name="adj2" fmla="val 40546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23"/>
            <p:cNvSpPr txBox="1">
              <a:spLocks noChangeArrowheads="1"/>
            </p:cNvSpPr>
            <p:nvPr/>
          </p:nvSpPr>
          <p:spPr bwMode="auto">
            <a:xfrm>
              <a:off x="5221287" y="5029200"/>
              <a:ext cx="1309688" cy="6413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Events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Scheduler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Time arithmetic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648200" y="3352800"/>
            <a:ext cx="1752600" cy="838200"/>
            <a:chOff x="4648200" y="3352800"/>
            <a:chExt cx="1752600" cy="838200"/>
          </a:xfrm>
        </p:grpSpPr>
        <p:sp>
          <p:nvSpPr>
            <p:cNvPr id="92" name="AutoShape 26"/>
            <p:cNvSpPr>
              <a:spLocks noChangeArrowheads="1"/>
            </p:cNvSpPr>
            <p:nvPr/>
          </p:nvSpPr>
          <p:spPr bwMode="auto">
            <a:xfrm>
              <a:off x="4648200" y="3352800"/>
              <a:ext cx="1752600" cy="838200"/>
            </a:xfrm>
            <a:prstGeom prst="wedgeRoundRectCallout">
              <a:avLst>
                <a:gd name="adj1" fmla="val -62872"/>
                <a:gd name="adj2" fmla="val 129550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Text Box 27"/>
            <p:cNvSpPr txBox="1">
              <a:spLocks noChangeArrowheads="1"/>
            </p:cNvSpPr>
            <p:nvPr/>
          </p:nvSpPr>
          <p:spPr bwMode="auto">
            <a:xfrm>
              <a:off x="4648200" y="3352800"/>
              <a:ext cx="1736725" cy="823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Packets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Packet Tags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Packet Headers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Pcap/ascii file writing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981200" y="1981200"/>
            <a:ext cx="1708150" cy="2030412"/>
            <a:chOff x="457200" y="2008188"/>
            <a:chExt cx="1708150" cy="2030412"/>
          </a:xfrm>
        </p:grpSpPr>
        <p:sp>
          <p:nvSpPr>
            <p:cNvPr id="103" name="AutoShape 31"/>
            <p:cNvSpPr>
              <a:spLocks noChangeArrowheads="1"/>
            </p:cNvSpPr>
            <p:nvPr/>
          </p:nvSpPr>
          <p:spPr bwMode="auto">
            <a:xfrm>
              <a:off x="457200" y="2008188"/>
              <a:ext cx="1447800" cy="2030412"/>
            </a:xfrm>
            <a:prstGeom prst="wedgeRoundRectCallout">
              <a:avLst>
                <a:gd name="adj1" fmla="val 68704"/>
                <a:gd name="adj2" fmla="val 87770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Text Box 32"/>
            <p:cNvSpPr txBox="1">
              <a:spLocks noChangeArrowheads="1"/>
            </p:cNvSpPr>
            <p:nvPr/>
          </p:nvSpPr>
          <p:spPr bwMode="auto">
            <a:xfrm>
              <a:off x="533400" y="2286000"/>
              <a:ext cx="1631950" cy="15541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Node class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NetDevice ABC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Address types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(Ipv4, MAC, etc.)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Queues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Socket ABC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Ipv4 ABCs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Packet sockets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Module organization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models/</a:t>
            </a:r>
          </a:p>
          <a:p>
            <a:r>
              <a:rPr lang="en-US" smtClean="0"/>
              <a:t>examples/</a:t>
            </a:r>
          </a:p>
          <a:p>
            <a:r>
              <a:rPr lang="en-US" smtClean="0"/>
              <a:t>tests/</a:t>
            </a:r>
          </a:p>
          <a:p>
            <a:r>
              <a:rPr lang="en-US" smtClean="0"/>
              <a:t>bindings/</a:t>
            </a:r>
          </a:p>
          <a:p>
            <a:r>
              <a:rPr lang="en-US" smtClean="0"/>
              <a:t>doc/</a:t>
            </a:r>
          </a:p>
          <a:p>
            <a:r>
              <a:rPr lang="en-US" smtClean="0"/>
              <a:t>wscript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</a:t>
            </a:r>
            <a:r>
              <a:rPr lang="en-GB" dirty="0" smtClean="0"/>
              <a:t>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9135CAE9-A8F5-405E-A612-4F49780107C2}" type="slidenum">
              <a:rPr lang="en-GB"/>
              <a:pPr/>
              <a:t>36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150"/>
            <a:ext cx="5334000" cy="584775"/>
          </a:xfrm>
        </p:spPr>
        <p:txBody>
          <a:bodyPr/>
          <a:lstStyle/>
          <a:p>
            <a:r>
              <a:rPr lang="en-US" smtClean="0"/>
              <a:t>Contributed code and associated projects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86200"/>
            <a:ext cx="3631565" cy="22190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65950" y="6397625"/>
            <a:ext cx="2101850" cy="460375"/>
          </a:xfrm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37</a:t>
            </a:fld>
            <a:endParaRPr lang="en-GB" dirty="0" smtClean="0"/>
          </a:p>
        </p:txBody>
      </p:sp>
      <p:sp>
        <p:nvSpPr>
          <p:cNvPr id="10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4751294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133600"/>
            <a:ext cx="4758690" cy="26682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35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41550"/>
            <a:ext cx="8201025" cy="947738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smtClean="0"/>
              <a:t>Integrating other tools and libraries</a:t>
            </a:r>
            <a:endParaRPr lang="en-US" sz="28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23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Gnuplot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latin typeface="Courier New" pitchFamily="49" charset="0"/>
                <a:cs typeface="Courier New" pitchFamily="49" charset="0"/>
              </a:rPr>
              <a:t>src/tools/gnuplot.{cc,h}</a:t>
            </a:r>
          </a:p>
          <a:p>
            <a:r>
              <a:rPr lang="en-US" smtClean="0"/>
              <a:t>C++ wrapper around gnuplot</a:t>
            </a:r>
          </a:p>
          <a:p>
            <a:r>
              <a:rPr lang="en-US" smtClean="0"/>
              <a:t>classes: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Gnuplot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GnuplotDataset</a:t>
            </a:r>
          </a:p>
          <a:p>
            <a:pPr lvl="2"/>
            <a:r>
              <a:rPr lang="en-US" smtClean="0">
                <a:latin typeface="Courier New" pitchFamily="49" charset="0"/>
                <a:cs typeface="Courier New" pitchFamily="49" charset="0"/>
              </a:rPr>
              <a:t>Gnuplot2dDataset, Gnuplot2dFunction</a:t>
            </a:r>
          </a:p>
          <a:p>
            <a:pPr lvl="2"/>
            <a:r>
              <a:rPr lang="en-US" smtClean="0">
                <a:latin typeface="Courier New" pitchFamily="49" charset="0"/>
                <a:cs typeface="Courier New" pitchFamily="49" charset="0"/>
              </a:rPr>
              <a:t>Gnuplot3dDataset, Gnuplot3dFunction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</a:t>
            </a:r>
            <a:r>
              <a:rPr lang="en-GB" dirty="0" smtClean="0"/>
              <a:t>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1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training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Monday:  Overview of ns-3</a:t>
            </a:r>
          </a:p>
          <a:p>
            <a:pPr lvl="1"/>
            <a:r>
              <a:rPr lang="en-US" sz="2400" dirty="0" smtClean="0"/>
              <a:t>Session 1:  Overview</a:t>
            </a:r>
          </a:p>
          <a:p>
            <a:pPr lvl="1"/>
            <a:r>
              <a:rPr lang="en-US" sz="2400" dirty="0" smtClean="0"/>
              <a:t>Session 2:  Core, basic models, I/O</a:t>
            </a:r>
          </a:p>
          <a:p>
            <a:pPr lvl="1"/>
            <a:r>
              <a:rPr lang="en-US" sz="2400" dirty="0" smtClean="0"/>
              <a:t>Session 3:  Tracing</a:t>
            </a:r>
          </a:p>
          <a:p>
            <a:pPr lvl="1"/>
            <a:r>
              <a:rPr lang="en-US" sz="2400" dirty="0" smtClean="0"/>
              <a:t>Session 4:  Writing new code</a:t>
            </a:r>
          </a:p>
          <a:p>
            <a:r>
              <a:rPr lang="en-US" sz="2800" dirty="0" smtClean="0"/>
              <a:t>Tuesday:  Special topics</a:t>
            </a:r>
          </a:p>
          <a:p>
            <a:pPr lvl="1"/>
            <a:r>
              <a:rPr lang="en-US" sz="2400" dirty="0" smtClean="0"/>
              <a:t>Session 1:  </a:t>
            </a:r>
            <a:r>
              <a:rPr lang="en-US" sz="2400" dirty="0" err="1" smtClean="0"/>
              <a:t>WiFi</a:t>
            </a:r>
            <a:r>
              <a:rPr lang="en-US" sz="2400" dirty="0" smtClean="0"/>
              <a:t> and mobile network simulations</a:t>
            </a:r>
          </a:p>
          <a:p>
            <a:pPr lvl="1"/>
            <a:r>
              <a:rPr lang="en-US" sz="2400" dirty="0" smtClean="0"/>
              <a:t>Session 2:  LTE</a:t>
            </a:r>
          </a:p>
          <a:p>
            <a:pPr lvl="1"/>
            <a:r>
              <a:rPr lang="en-US" sz="2400" dirty="0" smtClean="0"/>
              <a:t>Session 3:  Parallel, distributed simulations</a:t>
            </a:r>
          </a:p>
          <a:p>
            <a:pPr lvl="1"/>
            <a:r>
              <a:rPr lang="en-US" sz="2400" dirty="0" smtClean="0"/>
              <a:t>Session 4:  DCE and Emulation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Annual Meeting</a:t>
            </a:r>
          </a:p>
          <a:p>
            <a:pPr>
              <a:defRPr/>
            </a:pPr>
            <a:r>
              <a:rPr lang="en-GB" smtClean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870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648200"/>
            <a:ext cx="6915150" cy="8858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5105400" cy="16287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Enabling gnuplot for your code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197850" cy="990600"/>
          </a:xfrm>
        </p:spPr>
        <p:txBody>
          <a:bodyPr/>
          <a:lstStyle/>
          <a:p>
            <a:r>
              <a:rPr lang="en-US" sz="2000" smtClean="0">
                <a:latin typeface="Courier New" pitchFamily="49" charset="0"/>
                <a:cs typeface="Courier New" pitchFamily="49" charset="0"/>
              </a:rPr>
              <a:t>examples/wireless/wifi-clear-channel-cmu.cc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3352800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one dataset per mode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4953000"/>
            <a:ext cx="21852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Add data to dataset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571500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Add dataset to plot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14400" y="3505200"/>
            <a:ext cx="3200400" cy="152400"/>
          </a:xfrm>
          <a:prstGeom prst="rect">
            <a:avLst/>
          </a:prstGeom>
          <a:solidFill>
            <a:srgbClr val="0066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09600" y="2667000"/>
            <a:ext cx="4267200" cy="228600"/>
          </a:xfrm>
          <a:prstGeom prst="rect">
            <a:avLst/>
          </a:prstGeom>
          <a:solidFill>
            <a:srgbClr val="0066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914400" y="4800600"/>
            <a:ext cx="2895600" cy="228600"/>
          </a:xfrm>
          <a:prstGeom prst="rect">
            <a:avLst/>
          </a:prstGeom>
          <a:solidFill>
            <a:srgbClr val="0066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09600" y="5334000"/>
            <a:ext cx="2667000" cy="228600"/>
          </a:xfrm>
          <a:prstGeom prst="rect">
            <a:avLst/>
          </a:prstGeom>
          <a:solidFill>
            <a:srgbClr val="0066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5105400" y="2743200"/>
            <a:ext cx="914400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038600" y="3581400"/>
            <a:ext cx="1981200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3733800" y="4953000"/>
            <a:ext cx="2362200" cy="15240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endCxn id="14" idx="1"/>
          </p:cNvCxnSpPr>
          <p:nvPr/>
        </p:nvCxnSpPr>
        <p:spPr bwMode="auto">
          <a:xfrm>
            <a:off x="3429000" y="5410200"/>
            <a:ext cx="2590800" cy="489466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176521" y="2514600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produce a plot file that</a:t>
            </a:r>
          </a:p>
          <a:p>
            <a:r>
              <a:rPr lang="en-US" smtClean="0">
                <a:solidFill>
                  <a:srgbClr val="006600"/>
                </a:solidFill>
              </a:rPr>
              <a:t>will generate an EPS figure</a:t>
            </a:r>
            <a:endParaRPr lang="en-US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Matplotlib</a:t>
            </a:r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201025" cy="4875213"/>
          </a:xfrm>
          <a:ln/>
        </p:spPr>
        <p:txBody>
          <a:bodyPr/>
          <a:lstStyle/>
          <a:p>
            <a:pPr marL="312738" indent="-31273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800"/>
          </a:p>
          <a:p>
            <a:pPr marL="312738" indent="-312738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src/core/examples/sample-rng-plot.py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000"/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400"/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400"/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400"/>
          </a:p>
        </p:txBody>
      </p:sp>
      <p:sp>
        <p:nvSpPr>
          <p:cNvPr id="6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622505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981200"/>
            <a:ext cx="3078163" cy="2492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6507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libraries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ns-3 supports additional libraries (click, openflow, nsc)</a:t>
            </a:r>
          </a:p>
          <a:p>
            <a:r>
              <a:rPr lang="en-US" sz="2800" smtClean="0"/>
              <a:t>ns-3 has optional libraries (libxml2, gsl, mysql)</a:t>
            </a:r>
          </a:p>
          <a:p>
            <a:r>
              <a:rPr lang="en-US" sz="2800" smtClean="0"/>
              <a:t>both are typically enabled/disabled through the wscript</a:t>
            </a:r>
          </a:p>
          <a:p>
            <a:r>
              <a:rPr lang="en-US" sz="2800" smtClean="0"/>
              <a:t>users are free to write their own Makefiles or wscripts to do something special</a:t>
            </a:r>
            <a:endParaRPr lang="en-US" sz="280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</a:t>
            </a:r>
            <a:r>
              <a:rPr lang="en-GB" dirty="0" smtClean="0"/>
              <a:t>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230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Modular Router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676400"/>
            <a:ext cx="8197850" cy="3518600"/>
          </a:xfr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Annual Meeting</a:t>
            </a:r>
          </a:p>
          <a:p>
            <a:pPr>
              <a:defRPr/>
            </a:pPr>
            <a:r>
              <a:rPr lang="en-GB" smtClean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1258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Switch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09648"/>
            <a:ext cx="8197850" cy="4443542"/>
          </a:xfr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Annual Meeting</a:t>
            </a:r>
          </a:p>
          <a:p>
            <a:pPr>
              <a:defRPr/>
            </a:pPr>
            <a:r>
              <a:rPr lang="en-GB" smtClean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4429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emulator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5762"/>
            <a:ext cx="8197850" cy="4711314"/>
          </a:xfr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Annual Meeting</a:t>
            </a:r>
          </a:p>
          <a:p>
            <a:pPr>
              <a:defRPr/>
            </a:pPr>
            <a:r>
              <a:rPr lang="en-GB" smtClean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8127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mininet</a:t>
            </a:r>
            <a:r>
              <a:rPr lang="en-US" dirty="0" smtClean="0"/>
              <a:t> emulator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35158"/>
            <a:ext cx="8197850" cy="4392522"/>
          </a:xfr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Annual Meeting</a:t>
            </a:r>
          </a:p>
          <a:p>
            <a:pPr>
              <a:defRPr/>
            </a:pPr>
            <a:r>
              <a:rPr lang="en-GB" smtClean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3667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Code Execution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Annual Meeting</a:t>
            </a:r>
          </a:p>
          <a:p>
            <a:pPr>
              <a:defRPr/>
            </a:pPr>
            <a:r>
              <a:rPr lang="en-GB" smtClean="0"/>
              <a:t>May 2014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7" y="4374484"/>
            <a:ext cx="4227513" cy="225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texte 2047"/>
          <p:cNvSpPr txBox="1">
            <a:spLocks/>
          </p:cNvSpPr>
          <p:nvPr/>
        </p:nvSpPr>
        <p:spPr bwMode="auto">
          <a:xfrm>
            <a:off x="762000" y="1641475"/>
            <a:ext cx="7283152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11150" indent="-311150" algn="l" defTabSz="457200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11200" indent="-254000" algn="l" defTabSz="4572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400" kern="1200" dirty="0" smtClean="0">
                <a:solidFill>
                  <a:schemeClr val="tx1"/>
                </a:solidFill>
              </a:rPr>
              <a:t>DCE/ns-3 framework requires the virtualization of a series of services </a:t>
            </a:r>
          </a:p>
          <a:p>
            <a:pPr lvl="1"/>
            <a:r>
              <a:rPr lang="en-US" sz="2400" kern="1200" dirty="0" smtClean="0">
                <a:solidFill>
                  <a:schemeClr val="tx1"/>
                </a:solidFill>
                <a:ea typeface="+mn-ea"/>
                <a:cs typeface="+mn-cs"/>
              </a:rPr>
              <a:t>Multiple isolated instances of the same protocol on the same machine</a:t>
            </a:r>
          </a:p>
          <a:p>
            <a:r>
              <a:rPr lang="en-US" sz="2400" kern="1200" dirty="0" smtClean="0">
                <a:solidFill>
                  <a:schemeClr val="tx1"/>
                </a:solidFill>
              </a:rPr>
              <a:t>System calls are captured and treated by DCE</a:t>
            </a:r>
          </a:p>
          <a:p>
            <a:r>
              <a:rPr lang="en-US" sz="2400" kern="1200" dirty="0" smtClean="0">
                <a:solidFill>
                  <a:schemeClr val="tx1"/>
                </a:solidFill>
              </a:rPr>
              <a:t>Network stack protocols calls are captured and redirected</a:t>
            </a:r>
          </a:p>
          <a:p>
            <a:r>
              <a:rPr lang="en-US" sz="2400" kern="0" dirty="0" smtClean="0"/>
              <a:t>To perform its work DCE</a:t>
            </a:r>
            <a:br>
              <a:rPr lang="en-US" sz="2400" kern="0" dirty="0" smtClean="0"/>
            </a:br>
            <a:r>
              <a:rPr lang="en-US" sz="2400" kern="0" dirty="0" smtClean="0"/>
              <a:t>re-implement the Linux</a:t>
            </a:r>
            <a:br>
              <a:rPr lang="en-US" sz="2400" kern="0" dirty="0" smtClean="0"/>
            </a:br>
            <a:r>
              <a:rPr lang="en-US" sz="2400" kern="0" dirty="0" smtClean="0"/>
              <a:t>program loader and parts</a:t>
            </a:r>
            <a:br>
              <a:rPr lang="en-US" sz="2400" kern="0" dirty="0" smtClean="0"/>
            </a:br>
            <a:r>
              <a:rPr lang="en-US" sz="2400" kern="0" dirty="0" smtClean="0"/>
              <a:t>of </a:t>
            </a:r>
            <a:r>
              <a:rPr lang="en-US" sz="2400" i="1" kern="0" dirty="0" err="1" smtClean="0"/>
              <a:t>libc</a:t>
            </a:r>
            <a:r>
              <a:rPr lang="en-US" sz="2400" kern="0" dirty="0" smtClean="0"/>
              <a:t> and </a:t>
            </a:r>
            <a:r>
              <a:rPr lang="en-US" sz="2400" i="1" kern="0" dirty="0" err="1" smtClean="0"/>
              <a:t>libpthread</a:t>
            </a:r>
            <a:r>
              <a:rPr lang="en-US" sz="2400" i="1" kern="0" dirty="0" smtClean="0"/>
              <a:t>   </a:t>
            </a:r>
            <a:endParaRPr lang="en-US" sz="1800" i="1" kern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772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idx="4294967295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A5BB6386-BE8C-40B2-A719-C2B066139CDB}" type="slidenum">
              <a:rPr lang="en-GB"/>
              <a:pPr/>
              <a:t>48</a:t>
            </a:fld>
            <a:endParaRPr lang="en-GB"/>
          </a:p>
        </p:txBody>
      </p:sp>
      <p:sp>
        <p:nvSpPr>
          <p:cNvPr id="232450" name="AutoShape 2"/>
          <p:cNvSpPr>
            <a:spLocks noChangeArrowheads="1"/>
          </p:cNvSpPr>
          <p:nvPr/>
        </p:nvSpPr>
        <p:spPr bwMode="auto">
          <a:xfrm>
            <a:off x="469900" y="1447800"/>
            <a:ext cx="4127500" cy="3289300"/>
          </a:xfrm>
          <a:prstGeom prst="roundRect">
            <a:avLst>
              <a:gd name="adj" fmla="val 46"/>
            </a:avLst>
          </a:prstGeom>
          <a:solidFill>
            <a:srgbClr val="E6E6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ns-3 emulation modes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2044700"/>
            <a:ext cx="1065213" cy="1903413"/>
            <a:chOff x="336" y="1584"/>
            <a:chExt cx="671" cy="1199"/>
          </a:xfrm>
        </p:grpSpPr>
        <p:sp>
          <p:nvSpPr>
            <p:cNvPr id="232453" name="Rectangle 5"/>
            <p:cNvSpPr>
              <a:spLocks noChangeArrowheads="1"/>
            </p:cNvSpPr>
            <p:nvPr/>
          </p:nvSpPr>
          <p:spPr bwMode="auto">
            <a:xfrm>
              <a:off x="336" y="1584"/>
              <a:ext cx="672" cy="12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54" name="Rectangle 6"/>
            <p:cNvSpPr>
              <a:spLocks noChangeArrowheads="1"/>
            </p:cNvSpPr>
            <p:nvPr/>
          </p:nvSpPr>
          <p:spPr bwMode="auto">
            <a:xfrm>
              <a:off x="432" y="1962"/>
              <a:ext cx="576" cy="2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virtual</a:t>
              </a:r>
            </a:p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machine</a:t>
              </a:r>
            </a:p>
          </p:txBody>
        </p:sp>
      </p:grpSp>
      <p:sp>
        <p:nvSpPr>
          <p:cNvPr id="232455" name="AutoShape 7"/>
          <p:cNvSpPr>
            <a:spLocks noChangeArrowheads="1"/>
          </p:cNvSpPr>
          <p:nvPr/>
        </p:nvSpPr>
        <p:spPr bwMode="auto">
          <a:xfrm>
            <a:off x="2095500" y="2432050"/>
            <a:ext cx="914400" cy="1143000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 w="936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2209800" y="2922588"/>
            <a:ext cx="685800" cy="2635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</a:rPr>
              <a:t>ns-3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00400" y="2044700"/>
            <a:ext cx="1065213" cy="1903413"/>
            <a:chOff x="1920" y="1584"/>
            <a:chExt cx="671" cy="1199"/>
          </a:xfrm>
        </p:grpSpPr>
        <p:sp>
          <p:nvSpPr>
            <p:cNvPr id="232458" name="Rectangle 10"/>
            <p:cNvSpPr>
              <a:spLocks noChangeArrowheads="1"/>
            </p:cNvSpPr>
            <p:nvPr/>
          </p:nvSpPr>
          <p:spPr bwMode="auto">
            <a:xfrm>
              <a:off x="1920" y="1584"/>
              <a:ext cx="672" cy="12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59" name="Rectangle 11"/>
            <p:cNvSpPr>
              <a:spLocks noChangeArrowheads="1"/>
            </p:cNvSpPr>
            <p:nvPr/>
          </p:nvSpPr>
          <p:spPr bwMode="auto">
            <a:xfrm>
              <a:off x="2016" y="1962"/>
              <a:ext cx="576" cy="2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virtual</a:t>
              </a:r>
            </a:p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machine</a:t>
              </a:r>
            </a:p>
          </p:txBody>
        </p:sp>
      </p:grpSp>
      <p:sp>
        <p:nvSpPr>
          <p:cNvPr id="232460" name="Line 12"/>
          <p:cNvSpPr>
            <a:spLocks noChangeShapeType="1"/>
          </p:cNvSpPr>
          <p:nvPr/>
        </p:nvSpPr>
        <p:spPr bwMode="auto">
          <a:xfrm>
            <a:off x="1295400" y="3949700"/>
            <a:ext cx="1588" cy="457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61" name="Line 13"/>
          <p:cNvSpPr>
            <a:spLocks noChangeShapeType="1"/>
          </p:cNvSpPr>
          <p:nvPr/>
        </p:nvSpPr>
        <p:spPr bwMode="auto">
          <a:xfrm>
            <a:off x="2408238" y="3581400"/>
            <a:ext cx="4762" cy="8255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62" name="Line 14"/>
          <p:cNvSpPr>
            <a:spLocks noChangeShapeType="1"/>
          </p:cNvSpPr>
          <p:nvPr/>
        </p:nvSpPr>
        <p:spPr bwMode="auto">
          <a:xfrm>
            <a:off x="2733675" y="3594100"/>
            <a:ext cx="4763" cy="8255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63" name="Line 15"/>
          <p:cNvSpPr>
            <a:spLocks noChangeShapeType="1"/>
          </p:cNvSpPr>
          <p:nvPr/>
        </p:nvSpPr>
        <p:spPr bwMode="auto">
          <a:xfrm>
            <a:off x="3835400" y="3949700"/>
            <a:ext cx="1588" cy="457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609600" y="4864100"/>
            <a:ext cx="41910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17500" indent="-309563">
              <a:lnSpc>
                <a:spcPct val="100000"/>
              </a:lnSpc>
              <a:spcBef>
                <a:spcPts val="800"/>
              </a:spcBef>
              <a:buFont typeface="Arial" charset="0"/>
              <a:buNone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</a:pPr>
            <a:r>
              <a:rPr lang="en-GB" sz="2000">
                <a:solidFill>
                  <a:srgbClr val="000000"/>
                </a:solidFill>
              </a:rPr>
              <a:t>1) ns-3 interconnects real or virtual machines</a:t>
            </a:r>
          </a:p>
        </p:txBody>
      </p:sp>
      <p:sp>
        <p:nvSpPr>
          <p:cNvPr id="232465" name="Line 17"/>
          <p:cNvSpPr>
            <a:spLocks noChangeShapeType="1"/>
          </p:cNvSpPr>
          <p:nvPr/>
        </p:nvSpPr>
        <p:spPr bwMode="auto">
          <a:xfrm>
            <a:off x="1314450" y="4416425"/>
            <a:ext cx="1090613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66" name="Line 18"/>
          <p:cNvSpPr>
            <a:spLocks noChangeShapeType="1"/>
          </p:cNvSpPr>
          <p:nvPr/>
        </p:nvSpPr>
        <p:spPr bwMode="auto">
          <a:xfrm>
            <a:off x="2743200" y="4425950"/>
            <a:ext cx="1090613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953000" y="1295400"/>
            <a:ext cx="4191000" cy="4271963"/>
            <a:chOff x="3120" y="816"/>
            <a:chExt cx="2640" cy="2691"/>
          </a:xfrm>
        </p:grpSpPr>
        <p:sp>
          <p:nvSpPr>
            <p:cNvPr id="232468" name="Rectangle 20"/>
            <p:cNvSpPr>
              <a:spLocks noChangeArrowheads="1"/>
            </p:cNvSpPr>
            <p:nvPr/>
          </p:nvSpPr>
          <p:spPr bwMode="auto">
            <a:xfrm>
              <a:off x="3120" y="840"/>
              <a:ext cx="672" cy="1200"/>
            </a:xfrm>
            <a:prstGeom prst="rect">
              <a:avLst/>
            </a:prstGeom>
            <a:solidFill>
              <a:srgbClr val="E6E6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69" name="Rectangle 21"/>
            <p:cNvSpPr>
              <a:spLocks noChangeArrowheads="1"/>
            </p:cNvSpPr>
            <p:nvPr/>
          </p:nvSpPr>
          <p:spPr bwMode="auto">
            <a:xfrm>
              <a:off x="3184" y="1698"/>
              <a:ext cx="576" cy="2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real</a:t>
              </a:r>
            </a:p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machine</a:t>
              </a:r>
            </a:p>
          </p:txBody>
        </p:sp>
        <p:sp>
          <p:nvSpPr>
            <p:cNvPr id="232470" name="AutoShape 22"/>
            <p:cNvSpPr>
              <a:spLocks noChangeArrowheads="1"/>
            </p:cNvSpPr>
            <p:nvPr/>
          </p:nvSpPr>
          <p:spPr bwMode="auto">
            <a:xfrm>
              <a:off x="3176" y="992"/>
              <a:ext cx="576" cy="720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 w="936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1" name="Rectangle 23"/>
            <p:cNvSpPr>
              <a:spLocks noChangeArrowheads="1"/>
            </p:cNvSpPr>
            <p:nvPr/>
          </p:nvSpPr>
          <p:spPr bwMode="auto">
            <a:xfrm>
              <a:off x="3248" y="1302"/>
              <a:ext cx="432" cy="1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ns-3</a:t>
              </a:r>
            </a:p>
          </p:txBody>
        </p:sp>
        <p:sp>
          <p:nvSpPr>
            <p:cNvPr id="232472" name="Line 24"/>
            <p:cNvSpPr>
              <a:spLocks noChangeShapeType="1"/>
            </p:cNvSpPr>
            <p:nvPr/>
          </p:nvSpPr>
          <p:spPr bwMode="auto">
            <a:xfrm>
              <a:off x="3504" y="2040"/>
              <a:ext cx="1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73" name="AutoShape 25"/>
            <p:cNvSpPr>
              <a:spLocks noChangeArrowheads="1"/>
            </p:cNvSpPr>
            <p:nvPr/>
          </p:nvSpPr>
          <p:spPr bwMode="auto">
            <a:xfrm>
              <a:off x="3248" y="2192"/>
              <a:ext cx="2168" cy="84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808080"/>
              </a:outerShdw>
            </a:effectLst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b="1">
                  <a:solidFill>
                    <a:srgbClr val="000000"/>
                  </a:solidFill>
                </a:rPr>
                <a:t>             Testbed</a:t>
              </a:r>
            </a:p>
          </p:txBody>
        </p:sp>
        <p:sp>
          <p:nvSpPr>
            <p:cNvPr id="232474" name="Rectangle 26"/>
            <p:cNvSpPr>
              <a:spLocks noChangeArrowheads="1"/>
            </p:cNvSpPr>
            <p:nvPr/>
          </p:nvSpPr>
          <p:spPr bwMode="auto">
            <a:xfrm>
              <a:off x="4648" y="816"/>
              <a:ext cx="672" cy="1200"/>
            </a:xfrm>
            <a:prstGeom prst="rect">
              <a:avLst/>
            </a:prstGeom>
            <a:solidFill>
              <a:srgbClr val="E6E6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5" name="Rectangle 27"/>
            <p:cNvSpPr>
              <a:spLocks noChangeArrowheads="1"/>
            </p:cNvSpPr>
            <p:nvPr/>
          </p:nvSpPr>
          <p:spPr bwMode="auto">
            <a:xfrm>
              <a:off x="4712" y="1674"/>
              <a:ext cx="576" cy="2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real</a:t>
              </a:r>
            </a:p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machine</a:t>
              </a:r>
            </a:p>
          </p:txBody>
        </p:sp>
        <p:sp>
          <p:nvSpPr>
            <p:cNvPr id="232476" name="AutoShape 28"/>
            <p:cNvSpPr>
              <a:spLocks noChangeArrowheads="1"/>
            </p:cNvSpPr>
            <p:nvPr/>
          </p:nvSpPr>
          <p:spPr bwMode="auto">
            <a:xfrm>
              <a:off x="4704" y="968"/>
              <a:ext cx="576" cy="720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 w="936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7" name="Rectangle 29"/>
            <p:cNvSpPr>
              <a:spLocks noChangeArrowheads="1"/>
            </p:cNvSpPr>
            <p:nvPr/>
          </p:nvSpPr>
          <p:spPr bwMode="auto">
            <a:xfrm>
              <a:off x="4776" y="1278"/>
              <a:ext cx="432" cy="1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ns-3</a:t>
              </a:r>
            </a:p>
          </p:txBody>
        </p:sp>
        <p:sp>
          <p:nvSpPr>
            <p:cNvPr id="232478" name="Line 30"/>
            <p:cNvSpPr>
              <a:spLocks noChangeShapeType="1"/>
            </p:cNvSpPr>
            <p:nvPr/>
          </p:nvSpPr>
          <p:spPr bwMode="auto">
            <a:xfrm>
              <a:off x="5168" y="2032"/>
              <a:ext cx="1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79" name="Text Box 31"/>
            <p:cNvSpPr txBox="1">
              <a:spLocks noChangeArrowheads="1"/>
            </p:cNvSpPr>
            <p:nvPr/>
          </p:nvSpPr>
          <p:spPr bwMode="auto">
            <a:xfrm>
              <a:off x="3120" y="3064"/>
              <a:ext cx="2640" cy="4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317500" indent="-309563">
                <a:lnSpc>
                  <a:spcPct val="100000"/>
                </a:lnSpc>
                <a:spcBef>
                  <a:spcPts val="800"/>
                </a:spcBef>
                <a:buFont typeface="Arial" charset="0"/>
                <a:buNone/>
                <a:tabLst>
                  <a:tab pos="317500" algn="l"/>
                  <a:tab pos="774700" algn="l"/>
                  <a:tab pos="1231900" algn="l"/>
                  <a:tab pos="1689100" algn="l"/>
                  <a:tab pos="2146300" algn="l"/>
                  <a:tab pos="2603500" algn="l"/>
                  <a:tab pos="3060700" algn="l"/>
                  <a:tab pos="3517900" algn="l"/>
                  <a:tab pos="3975100" algn="l"/>
                  <a:tab pos="4432300" algn="l"/>
                  <a:tab pos="4889500" algn="l"/>
                  <a:tab pos="5346700" algn="l"/>
                  <a:tab pos="5803900" algn="l"/>
                  <a:tab pos="6261100" algn="l"/>
                  <a:tab pos="6718300" algn="l"/>
                  <a:tab pos="7175500" algn="l"/>
                  <a:tab pos="7632700" algn="l"/>
                  <a:tab pos="8089900" algn="l"/>
                  <a:tab pos="8547100" algn="l"/>
                  <a:tab pos="9004300" algn="l"/>
                  <a:tab pos="9461500" algn="l"/>
                </a:tabLst>
              </a:pPr>
              <a:r>
                <a:rPr lang="en-GB" sz="2000">
                  <a:solidFill>
                    <a:srgbClr val="000000"/>
                  </a:solidFill>
                </a:rPr>
                <a:t>2) testbeds interconnect ns-3 stacks</a:t>
              </a:r>
            </a:p>
          </p:txBody>
        </p:sp>
      </p:grpSp>
      <p:sp>
        <p:nvSpPr>
          <p:cNvPr id="232480" name="Line 32"/>
          <p:cNvSpPr>
            <a:spLocks noChangeShapeType="1"/>
          </p:cNvSpPr>
          <p:nvPr/>
        </p:nvSpPr>
        <p:spPr bwMode="auto">
          <a:xfrm>
            <a:off x="1314450" y="4416425"/>
            <a:ext cx="1090613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81" name="Line 33"/>
          <p:cNvSpPr>
            <a:spLocks noChangeShapeType="1"/>
          </p:cNvSpPr>
          <p:nvPr/>
        </p:nvSpPr>
        <p:spPr bwMode="auto">
          <a:xfrm>
            <a:off x="2743200" y="4425950"/>
            <a:ext cx="1090613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82" name="Text Box 34"/>
          <p:cNvSpPr txBox="1">
            <a:spLocks noChangeArrowheads="1"/>
          </p:cNvSpPr>
          <p:nvPr/>
        </p:nvSpPr>
        <p:spPr bwMode="auto">
          <a:xfrm>
            <a:off x="673100" y="1511300"/>
            <a:ext cx="1487488" cy="249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58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real machine</a:t>
            </a:r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533400" y="5562600"/>
            <a:ext cx="8305800" cy="609600"/>
            <a:chOff x="336" y="3504"/>
            <a:chExt cx="5232" cy="384"/>
          </a:xfrm>
        </p:grpSpPr>
        <p:sp>
          <p:nvSpPr>
            <p:cNvPr id="232484" name="AutoShape 36"/>
            <p:cNvSpPr>
              <a:spLocks noChangeArrowheads="1"/>
            </p:cNvSpPr>
            <p:nvPr/>
          </p:nvSpPr>
          <p:spPr bwMode="auto">
            <a:xfrm>
              <a:off x="336" y="3504"/>
              <a:ext cx="5232" cy="38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52735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85" name="Text Box 37"/>
            <p:cNvSpPr txBox="1">
              <a:spLocks noChangeArrowheads="1"/>
            </p:cNvSpPr>
            <p:nvPr/>
          </p:nvSpPr>
          <p:spPr bwMode="auto">
            <a:xfrm>
              <a:off x="576" y="3552"/>
              <a:ext cx="4231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800">
                  <a:solidFill>
                    <a:srgbClr val="000000"/>
                  </a:solidFill>
                </a:rPr>
                <a:t>Various hybrids of the above are possible</a:t>
              </a:r>
            </a:p>
          </p:txBody>
        </p:sp>
      </p:grpSp>
      <p:sp>
        <p:nvSpPr>
          <p:cNvPr id="39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NS-3 </a:t>
            </a:r>
            <a:r>
              <a:rPr lang="en-GB" sz="1400" b="1" dirty="0" smtClean="0">
                <a:solidFill>
                  <a:schemeClr val="tx1"/>
                </a:solidFill>
              </a:rPr>
              <a:t>Annual Meeting</a:t>
            </a:r>
            <a:endParaRPr lang="en-GB" sz="14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May 2014</a:t>
            </a:r>
            <a:endParaRPr lang="en-GB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750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200400"/>
            <a:ext cx="5105400" cy="855662"/>
          </a:xfrm>
        </p:spPr>
        <p:txBody>
          <a:bodyPr/>
          <a:lstStyle/>
          <a:p>
            <a:r>
              <a:rPr lang="en-US" dirty="0" smtClean="0"/>
              <a:t>ns-3 build systems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Annual Meeting</a:t>
            </a:r>
          </a:p>
          <a:p>
            <a:pPr>
              <a:defRPr/>
            </a:pPr>
            <a:r>
              <a:rPr lang="en-GB" smtClean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284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ns-3 </a:t>
            </a:r>
            <a:r>
              <a:rPr lang="en-GB" dirty="0" smtClean="0"/>
              <a:t>training agenda:  Monday morning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534400" cy="4702175"/>
          </a:xfrm>
          <a:ln/>
        </p:spPr>
        <p:txBody>
          <a:bodyPr/>
          <a:lstStyle/>
          <a:p>
            <a:pPr marL="309563" indent="-309563">
              <a:buFont typeface="Arial" charset="0"/>
              <a:buChar char="•"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dirty="0" smtClean="0"/>
              <a:t>8:30-10h00:  ns-3 overview</a:t>
            </a:r>
            <a:endParaRPr lang="en-GB" dirty="0"/>
          </a:p>
          <a:p>
            <a:pPr marL="309563" indent="-309563">
              <a:buFont typeface="Arial" charset="0"/>
              <a:buNone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GB" dirty="0"/>
          </a:p>
          <a:p>
            <a:pPr marL="309563" indent="-309563">
              <a:buFont typeface="Arial" charset="0"/>
              <a:buNone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GB" dirty="0"/>
          </a:p>
          <a:p>
            <a:pPr marL="309563" indent="-309563"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GB" dirty="0" smtClean="0">
              <a:solidFill>
                <a:srgbClr val="808080"/>
              </a:solidFill>
            </a:endParaRPr>
          </a:p>
          <a:p>
            <a:pPr marL="309563" indent="-309563"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dirty="0" smtClean="0">
                <a:solidFill>
                  <a:srgbClr val="808080"/>
                </a:solidFill>
              </a:rPr>
              <a:t>10:00-10:15:  15-minute coffee break </a:t>
            </a:r>
            <a:endParaRPr lang="en-GB" dirty="0">
              <a:solidFill>
                <a:srgbClr val="808080"/>
              </a:solidFill>
            </a:endParaRPr>
          </a:p>
          <a:p>
            <a:pPr marL="309563" indent="-309563">
              <a:buFont typeface="Arial" charset="0"/>
              <a:buChar char="•"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dirty="0" smtClean="0"/>
              <a:t>10:15-12:00:  ns-3 core</a:t>
            </a:r>
          </a:p>
          <a:p>
            <a:pPr marL="309563" indent="-309563">
              <a:buFont typeface="Arial" charset="0"/>
              <a:buNone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GB" dirty="0" smtClean="0"/>
          </a:p>
          <a:p>
            <a:pPr marL="309563" indent="-309563">
              <a:buFont typeface="Arial" charset="0"/>
              <a:buNone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GB" dirty="0" smtClean="0"/>
          </a:p>
          <a:p>
            <a:pPr marL="309563" indent="-309563">
              <a:buFont typeface="Arial" charset="0"/>
              <a:buNone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GB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559B837C-BE44-4902-BFAE-7CAAB81DF383}" type="slidenum">
              <a:rPr lang="en-GB"/>
              <a:pPr/>
              <a:t>5</a:t>
            </a:fld>
            <a:endParaRPr lang="en-GB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131888" y="2017713"/>
            <a:ext cx="6135311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 Overview of software and models 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Running </a:t>
            </a:r>
            <a:r>
              <a:rPr lang="en-US" dirty="0" smtClean="0">
                <a:solidFill>
                  <a:srgbClr val="000000"/>
                </a:solidFill>
              </a:rPr>
              <a:t>and understanding an existing example</a:t>
            </a:r>
          </a:p>
          <a:p>
            <a:pPr>
              <a:lnSpc>
                <a:spcPct val="10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 Basic animation and visualization (</a:t>
            </a:r>
            <a:r>
              <a:rPr lang="en-US" dirty="0" err="1" smtClean="0">
                <a:solidFill>
                  <a:srgbClr val="000000"/>
                </a:solidFill>
              </a:rPr>
              <a:t>netanim</a:t>
            </a:r>
            <a:r>
              <a:rPr lang="en-US" dirty="0" smtClean="0">
                <a:solidFill>
                  <a:srgbClr val="000000"/>
                </a:solidFill>
              </a:rPr>
              <a:t>, flow monitor)</a:t>
            </a:r>
          </a:p>
          <a:p>
            <a:pPr>
              <a:lnSpc>
                <a:spcPct val="10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 Integrating </a:t>
            </a:r>
            <a:r>
              <a:rPr lang="en-US" dirty="0">
                <a:solidFill>
                  <a:srgbClr val="000000"/>
                </a:solidFill>
              </a:rPr>
              <a:t>other tools and libraries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223963" y="4343400"/>
            <a:ext cx="390148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200155" y="4959391"/>
            <a:ext cx="1634078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 object model</a:t>
            </a:r>
          </a:p>
          <a:p>
            <a:pPr>
              <a:lnSpc>
                <a:spcPct val="10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scheduler</a:t>
            </a:r>
          </a:p>
          <a:p>
            <a:pPr>
              <a:lnSpc>
                <a:spcPct val="10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callbacks</a:t>
            </a:r>
          </a:p>
          <a:p>
            <a:pPr>
              <a:lnSpc>
                <a:spcPct val="10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 etc.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building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Two levels of ns-3 build</a:t>
            </a:r>
            <a:endParaRPr lang="en-US" sz="280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43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9135CAE9-A8F5-405E-A612-4F49780107C2}" type="slidenum">
              <a:rPr lang="en-GB"/>
              <a:pPr/>
              <a:t>50</a:t>
            </a:fld>
            <a:endParaRPr lang="en-GB"/>
          </a:p>
        </p:txBody>
      </p:sp>
      <p:sp>
        <p:nvSpPr>
          <p:cNvPr id="6" name="Flowchart: Alternate Process 5"/>
          <p:cNvSpPr/>
          <p:nvPr/>
        </p:nvSpPr>
        <p:spPr bwMode="auto">
          <a:xfrm>
            <a:off x="68580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28956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ns-3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39624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2895600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click routing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 bwMode="auto">
          <a:xfrm>
            <a:off x="7620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667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Network</a:t>
            </a:r>
          </a:p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Simulation</a:t>
            </a:r>
          </a:p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Cradle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 bwMode="auto">
          <a:xfrm>
            <a:off x="23622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2895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pybindgen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562600" y="30480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867400" y="30480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172200" y="30480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5" name="Group 47"/>
          <p:cNvGrpSpPr/>
          <p:nvPr/>
        </p:nvGrpSpPr>
        <p:grpSpPr>
          <a:xfrm>
            <a:off x="4648200" y="4252912"/>
            <a:ext cx="3962400" cy="1171576"/>
            <a:chOff x="4648200" y="4252912"/>
            <a:chExt cx="3962400" cy="1171576"/>
          </a:xfrm>
        </p:grpSpPr>
        <p:grpSp>
          <p:nvGrpSpPr>
            <p:cNvPr id="10" name="Group 21"/>
            <p:cNvGrpSpPr/>
            <p:nvPr/>
          </p:nvGrpSpPr>
          <p:grpSpPr>
            <a:xfrm>
              <a:off x="4648200" y="4953000"/>
              <a:ext cx="856325" cy="471488"/>
              <a:chOff x="4724400" y="4191000"/>
              <a:chExt cx="856325" cy="471488"/>
            </a:xfrm>
          </p:grpSpPr>
          <p:sp>
            <p:nvSpPr>
              <p:cNvPr id="20" name="Flowchart: Alternate Process 19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22"/>
            <p:cNvGrpSpPr/>
            <p:nvPr/>
          </p:nvGrpSpPr>
          <p:grpSpPr>
            <a:xfrm>
              <a:off x="4648200" y="4267200"/>
              <a:ext cx="856325" cy="471488"/>
              <a:chOff x="4724400" y="4191000"/>
              <a:chExt cx="856325" cy="471488"/>
            </a:xfrm>
          </p:grpSpPr>
          <p:sp>
            <p:nvSpPr>
              <p:cNvPr id="24" name="Flowchart: Alternate Process 23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25"/>
            <p:cNvGrpSpPr/>
            <p:nvPr/>
          </p:nvGrpSpPr>
          <p:grpSpPr>
            <a:xfrm>
              <a:off x="5715000" y="4267200"/>
              <a:ext cx="856325" cy="471488"/>
              <a:chOff x="4724400" y="4191000"/>
              <a:chExt cx="856325" cy="471488"/>
            </a:xfrm>
          </p:grpSpPr>
          <p:sp>
            <p:nvSpPr>
              <p:cNvPr id="27" name="Flowchart: Alternate Process 26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8"/>
            <p:cNvGrpSpPr/>
            <p:nvPr/>
          </p:nvGrpSpPr>
          <p:grpSpPr>
            <a:xfrm>
              <a:off x="5715000" y="4953000"/>
              <a:ext cx="856325" cy="471488"/>
              <a:chOff x="4724400" y="4191000"/>
              <a:chExt cx="856325" cy="471488"/>
            </a:xfrm>
          </p:grpSpPr>
          <p:sp>
            <p:nvSpPr>
              <p:cNvPr id="30" name="Flowchart: Alternate Process 29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 bwMode="auto">
            <a:xfrm>
              <a:off x="67818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0866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73914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23" name="Group 34"/>
            <p:cNvGrpSpPr/>
            <p:nvPr/>
          </p:nvGrpSpPr>
          <p:grpSpPr>
            <a:xfrm>
              <a:off x="7754275" y="4252912"/>
              <a:ext cx="856325" cy="471488"/>
              <a:chOff x="4724400" y="4191000"/>
              <a:chExt cx="856325" cy="471488"/>
            </a:xfrm>
          </p:grpSpPr>
          <p:sp>
            <p:nvSpPr>
              <p:cNvPr id="36" name="Flowchart: Alternate Process 35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37"/>
            <p:cNvGrpSpPr/>
            <p:nvPr/>
          </p:nvGrpSpPr>
          <p:grpSpPr>
            <a:xfrm>
              <a:off x="7754275" y="4938712"/>
              <a:ext cx="856325" cy="471488"/>
              <a:chOff x="4724400" y="4191000"/>
              <a:chExt cx="856325" cy="471488"/>
            </a:xfrm>
          </p:grpSpPr>
          <p:sp>
            <p:nvSpPr>
              <p:cNvPr id="39" name="Flowchart: Alternate Process 38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 bwMode="auto">
          <a:xfrm flipH="1">
            <a:off x="4648200" y="3352800"/>
            <a:ext cx="2057400" cy="7620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8077200" y="3429000"/>
            <a:ext cx="457200" cy="6858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381000" y="1905000"/>
            <a:ext cx="7417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1) bake</a:t>
            </a:r>
            <a:r>
              <a:rPr lang="en-US" dirty="0" smtClean="0">
                <a:solidFill>
                  <a:srgbClr val="006600"/>
                </a:solidFill>
              </a:rPr>
              <a:t> (a Python-based build system to control an ordered build of 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    ns-3 and its libraries)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1000" y="4267200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006600"/>
                </a:solidFill>
              </a:rPr>
              <a:t>2) waf</a:t>
            </a:r>
            <a:r>
              <a:rPr lang="en-US" smtClean="0">
                <a:solidFill>
                  <a:srgbClr val="006600"/>
                </a:solidFill>
              </a:rPr>
              <a:t>, a build system written in Python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5287" y="5749290"/>
            <a:ext cx="7430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3) build.py</a:t>
            </a:r>
            <a:r>
              <a:rPr lang="en-US" dirty="0" smtClean="0">
                <a:solidFill>
                  <a:srgbClr val="006600"/>
                </a:solidFill>
              </a:rPr>
              <a:t> (a custom Python build script to control an ordered build of 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    ns-3 and its libraries)  </a:t>
            </a:r>
            <a:r>
              <a:rPr lang="en-US" b="1" dirty="0" smtClean="0">
                <a:solidFill>
                  <a:srgbClr val="006600"/>
                </a:solidFill>
              </a:rPr>
              <a:t>&lt;--- may eventually be deprecated</a:t>
            </a:r>
            <a:endParaRPr lang="en-US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ns-3 uses </a:t>
            </a:r>
            <a:r>
              <a:rPr lang="en-GB" smtClean="0"/>
              <a:t>the 'waf' </a:t>
            </a:r>
            <a:r>
              <a:rPr lang="en-GB"/>
              <a:t>build system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4800600"/>
          </a:xfrm>
          <a:ln/>
        </p:spPr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Waf is a Python-based framework for configuring, compiling and installing applications. </a:t>
            </a:r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It is a replacement for other tools such as Autotools, Scons, CMake or Ant </a:t>
            </a:r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3333CC"/>
                </a:solidFill>
              </a:rPr>
              <a:t>http://code.google.com/p/waf/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For those familiar with autotools: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Courier New" pitchFamily="49" charset="0"/>
                <a:cs typeface="Courier New" pitchFamily="49" charset="0"/>
              </a:rPr>
              <a:t>configure</a:t>
            </a:r>
            <a:r>
              <a:rPr lang="en-GB" sz="2400"/>
              <a:t> </a:t>
            </a:r>
            <a:r>
              <a:rPr lang="en-GB" sz="2400" smtClean="0"/>
              <a:t>         </a:t>
            </a:r>
            <a:r>
              <a:rPr lang="en-GB" sz="240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>
                <a:latin typeface="Courier New" pitchFamily="49" charset="0"/>
                <a:cs typeface="Courier New" pitchFamily="49" charset="0"/>
              </a:rPr>
              <a:t>./waf </a:t>
            </a:r>
            <a:r>
              <a:rPr lang="en-GB" sz="2400" smtClean="0">
                <a:latin typeface="Courier New" pitchFamily="49" charset="0"/>
                <a:cs typeface="Courier New" pitchFamily="49" charset="0"/>
              </a:rPr>
              <a:t>configure</a:t>
            </a:r>
            <a:endParaRPr lang="en-GB" sz="2400">
              <a:latin typeface="Courier New" pitchFamily="49" charset="0"/>
              <a:cs typeface="Courier New" pitchFamily="49" charset="0"/>
            </a:endParaRP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Courier New" pitchFamily="49" charset="0"/>
                <a:cs typeface="Courier New" pitchFamily="49" charset="0"/>
              </a:rPr>
              <a:t>make </a:t>
            </a:r>
            <a:r>
              <a:rPr lang="en-GB" sz="2400" smtClean="0">
                <a:latin typeface="Courier New" pitchFamily="49" charset="0"/>
                <a:cs typeface="Courier New" pitchFamily="49" charset="0"/>
              </a:rPr>
              <a:t>          ./waf build</a:t>
            </a:r>
            <a:endParaRPr lang="en-GB" sz="2400">
              <a:latin typeface="Courier New" pitchFamily="49" charset="0"/>
              <a:cs typeface="Courier New" pitchFamily="49" charset="0"/>
            </a:endParaRPr>
          </a:p>
          <a:p>
            <a:pPr marL="312738" indent="-312738">
              <a:buClrTx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>
              <a:solidFill>
                <a:srgbClr val="3333CC"/>
              </a:solidFill>
            </a:endParaRPr>
          </a:p>
          <a:p>
            <a:pPr marL="712788" lvl="1" indent="-255588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>
              <a:solidFill>
                <a:srgbClr val="3333CC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24C7B0E2-4E43-4707-82B7-8224B016C19A}" type="slidenum">
              <a:rPr lang="en-GB"/>
              <a:pPr/>
              <a:t>51</a:t>
            </a:fld>
            <a:endParaRPr lang="en-GB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819400" y="5105400"/>
            <a:ext cx="609600" cy="0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5562600"/>
            <a:ext cx="609600" cy="0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waf configuration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solidFill>
                  <a:schemeClr val="tx1"/>
                </a:solidFill>
              </a:rPr>
              <a:t>Key waf configuration examples</a:t>
            </a:r>
          </a:p>
          <a:p>
            <a:pPr lvl="1">
              <a:buNone/>
            </a:pPr>
            <a:r>
              <a:rPr lang="en-US" sz="24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./waf configure</a:t>
            </a:r>
          </a:p>
          <a:p>
            <a:pPr lvl="2">
              <a:buNone/>
            </a:pP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--enable-examples</a:t>
            </a:r>
          </a:p>
          <a:p>
            <a:pPr lvl="2">
              <a:buNone/>
            </a:pP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--enable-tests</a:t>
            </a:r>
          </a:p>
          <a:p>
            <a:pPr lvl="2">
              <a:buNone/>
            </a:pP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--disable-python</a:t>
            </a:r>
          </a:p>
          <a:p>
            <a:pPr lvl="2">
              <a:buNone/>
            </a:pP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--enable-modules</a:t>
            </a:r>
          </a:p>
          <a:p>
            <a:r>
              <a:rPr lang="en-US" sz="2800" smtClean="0">
                <a:solidFill>
                  <a:schemeClr val="tx1"/>
                </a:solidFill>
                <a:cs typeface="Courier New" pitchFamily="49" charset="0"/>
              </a:rPr>
              <a:t>Whenever build scripts change, need to reconfigure</a:t>
            </a:r>
          </a:p>
          <a:p>
            <a:endParaRPr lang="en-US">
              <a:solidFill>
                <a:schemeClr val="tx1"/>
              </a:solidFill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24C7B0E2-4E43-4707-82B7-8224B016C19A}" type="slidenum">
              <a:rPr lang="en-GB"/>
              <a:pPr/>
              <a:t>52</a:t>
            </a:fld>
            <a:endParaRPr lang="en-GB"/>
          </a:p>
        </p:txBody>
      </p:sp>
      <p:sp>
        <p:nvSpPr>
          <p:cNvPr id="7" name="Rounded Rectangle 6"/>
          <p:cNvSpPr/>
          <p:nvPr/>
        </p:nvSpPr>
        <p:spPr bwMode="auto">
          <a:xfrm>
            <a:off x="457200" y="4724400"/>
            <a:ext cx="7848600" cy="1524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smtClean="0">
                <a:solidFill>
                  <a:schemeClr val="tx1"/>
                </a:solidFill>
              </a:rPr>
              <a:t>Demo:  </a:t>
            </a: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./waf --help</a:t>
            </a:r>
          </a:p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./waf configure --enable-examples --enable-tests --enable-modules='core'</a:t>
            </a:r>
          </a:p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smtClean="0">
                <a:solidFill>
                  <a:schemeClr val="tx1"/>
                </a:solidFill>
                <a:latin typeface="+mn-lt"/>
                <a:cs typeface="Courier New" pitchFamily="49" charset="0"/>
              </a:rPr>
              <a:t>Look at:  </a:t>
            </a: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build/c4che/_cache.py 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wscript example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97850" cy="487203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## -*- Mode: python; py-indent-offset: 4; indent-tabs-mode: nil; coding: utf-8; -*-</a:t>
            </a:r>
          </a:p>
          <a:p>
            <a:pPr>
              <a:spcBef>
                <a:spcPts val="0"/>
              </a:spcBef>
              <a:buNone/>
            </a:pPr>
            <a:endParaRPr lang="en-US" sz="120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def build(bld):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obj = bld.create_ns3_module('csma', ['network', 'applications'])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obj.source = [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'model/backoff.cc',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'model/csma-net-device.cc',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'model/csma-channel.cc',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'helper/csma-helper.cc',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]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headers = bld.new_task_gen(features=['ns3header'])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headers.module = 'csma'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headers.source = [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'model/backoff.h',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'model/csma-net-device.h',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'model/csma-channel.h',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'helper/csma-helper.h',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]</a:t>
            </a:r>
          </a:p>
          <a:p>
            <a:pPr>
              <a:spcBef>
                <a:spcPts val="0"/>
              </a:spcBef>
              <a:buNone/>
            </a:pPr>
            <a:endParaRPr lang="en-US" sz="120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if bld.env['ENABLE_EXAMPLES']: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bld.add_subdirs('examples')</a:t>
            </a:r>
          </a:p>
          <a:p>
            <a:pPr>
              <a:spcBef>
                <a:spcPts val="0"/>
              </a:spcBef>
              <a:buNone/>
            </a:pPr>
            <a:endParaRPr lang="en-US" sz="120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bld.ns3_python_bindings()</a:t>
            </a:r>
            <a:endParaRPr lang="en-US" sz="120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24C7B0E2-4E43-4707-82B7-8224B016C19A}" type="slidenum">
              <a:rPr lang="en-GB"/>
              <a:pPr/>
              <a:t>53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waf build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project is configured, can build via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waf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build </a:t>
            </a:r>
            <a:r>
              <a:rPr lang="en-US" dirty="0" smtClean="0"/>
              <a:t>or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waf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dirty="0" err="1" smtClean="0">
                <a:cs typeface="Courier New" pitchFamily="49" charset="0"/>
              </a:rPr>
              <a:t>waf</a:t>
            </a:r>
            <a:r>
              <a:rPr lang="en-US" dirty="0" smtClean="0">
                <a:cs typeface="Courier New" pitchFamily="49" charset="0"/>
              </a:rPr>
              <a:t> will build in parallel on multiple cores</a:t>
            </a:r>
          </a:p>
          <a:p>
            <a:r>
              <a:rPr lang="en-US" dirty="0" err="1" smtClean="0">
                <a:cs typeface="Courier New" pitchFamily="49" charset="0"/>
              </a:rPr>
              <a:t>waf</a:t>
            </a:r>
            <a:r>
              <a:rPr lang="en-US" dirty="0" smtClean="0">
                <a:cs typeface="Courier New" pitchFamily="49" charset="0"/>
              </a:rPr>
              <a:t> displays modules built at end of build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</a:t>
            </a:r>
            <a:r>
              <a:rPr lang="en-GB" dirty="0" smtClean="0"/>
              <a:t>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685800" y="3810000"/>
            <a:ext cx="7848600" cy="1524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smtClean="0">
                <a:solidFill>
                  <a:schemeClr val="tx1"/>
                </a:solidFill>
              </a:rPr>
              <a:t>Demo:  </a:t>
            </a: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./waf build</a:t>
            </a:r>
          </a:p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</a:t>
            </a:r>
          </a:p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smtClean="0">
                <a:solidFill>
                  <a:schemeClr val="tx1"/>
                </a:solidFill>
                <a:latin typeface="+mn-lt"/>
                <a:cs typeface="Courier New" pitchFamily="49" charset="0"/>
              </a:rPr>
              <a:t>Look at:  </a:t>
            </a: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build/  </a:t>
            </a:r>
            <a:r>
              <a:rPr lang="en-US" sz="2400" smtClean="0">
                <a:solidFill>
                  <a:schemeClr val="tx1"/>
                </a:solidFill>
                <a:latin typeface="+mn-lt"/>
                <a:cs typeface="Courier New" pitchFamily="49" charset="0"/>
              </a:rPr>
              <a:t>libraries and executables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Running programs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latin typeface="Courier New" pitchFamily="49" charset="0"/>
                <a:cs typeface="Courier New" pitchFamily="49" charset="0"/>
              </a:rPr>
              <a:t>./waf shell</a:t>
            </a:r>
            <a:r>
              <a:rPr lang="en-US" smtClean="0"/>
              <a:t> provides a special shell for running programs</a:t>
            </a:r>
          </a:p>
          <a:p>
            <a:pPr lvl="1"/>
            <a:r>
              <a:rPr lang="en-US" smtClean="0"/>
              <a:t>Sets key environment variables</a:t>
            </a:r>
          </a:p>
          <a:p>
            <a:pPr lvl="1"/>
            <a:endParaRPr lang="en-US" smtClean="0"/>
          </a:p>
          <a:p>
            <a:pPr lvl="1"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./waf --run sample-simulator</a:t>
            </a:r>
          </a:p>
          <a:p>
            <a:pPr lvl="1"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./waf --pyrun src/core/examples/sample-simulator.py</a:t>
            </a:r>
            <a:endParaRPr 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 variations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Configure a build type is done at waf configuration time</a:t>
            </a:r>
          </a:p>
          <a:p>
            <a:r>
              <a:rPr lang="en-US" smtClean="0"/>
              <a:t>debug build (default):  all asserts and debugging code enabled</a:t>
            </a:r>
          </a:p>
          <a:p>
            <a:pPr lvl="1"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./waf -d debug configure</a:t>
            </a:r>
          </a:p>
          <a:p>
            <a:r>
              <a:rPr lang="en-US" smtClean="0"/>
              <a:t>optimized</a:t>
            </a:r>
          </a:p>
          <a:p>
            <a:pPr lvl="1"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./waf -d optimized configure</a:t>
            </a:r>
          </a:p>
          <a:p>
            <a:r>
              <a:rPr lang="en-US" smtClean="0"/>
              <a:t>static libraries</a:t>
            </a:r>
          </a:p>
          <a:p>
            <a:pPr lvl="1"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./waf --enable-static configure</a:t>
            </a:r>
            <a:endParaRPr 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56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Controlling the modular build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97850" cy="3886200"/>
          </a:xfrm>
        </p:spPr>
        <p:txBody>
          <a:bodyPr/>
          <a:lstStyle/>
          <a:p>
            <a:r>
              <a:rPr lang="en-US" sz="2400" smtClean="0">
                <a:solidFill>
                  <a:schemeClr val="tx1"/>
                </a:solidFill>
              </a:rPr>
              <a:t>One way to disable modules:</a:t>
            </a:r>
          </a:p>
          <a:p>
            <a:pPr lvl="1"/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./waf configure --enable-modules='a','b','c'</a:t>
            </a:r>
          </a:p>
          <a:p>
            <a:r>
              <a:rPr lang="en-US" sz="2400" smtClean="0">
                <a:solidFill>
                  <a:schemeClr val="tx1"/>
                </a:solidFill>
              </a:rPr>
              <a:t>The</a:t>
            </a: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.ns3rc</a:t>
            </a:r>
            <a:r>
              <a:rPr lang="en-US" sz="2400" smtClean="0">
                <a:solidFill>
                  <a:schemeClr val="tx1"/>
                </a:solidFill>
              </a:rPr>
              <a:t> file (found in utils/ directory) can be used to control the modules built</a:t>
            </a:r>
          </a:p>
          <a:p>
            <a:r>
              <a:rPr lang="en-US" sz="2400" smtClean="0">
                <a:solidFill>
                  <a:schemeClr val="tx1"/>
                </a:solidFill>
              </a:rPr>
              <a:t>Precedence in controlling build</a:t>
            </a:r>
          </a:p>
          <a:p>
            <a:pPr lvl="1">
              <a:buNone/>
            </a:pPr>
            <a:r>
              <a:rPr lang="en-US" sz="2000" smtClean="0">
                <a:solidFill>
                  <a:schemeClr val="tx1"/>
                </a:solidFill>
              </a:rPr>
              <a:t>1) command line arguments</a:t>
            </a:r>
          </a:p>
          <a:p>
            <a:pPr lvl="1">
              <a:buNone/>
            </a:pPr>
            <a:r>
              <a:rPr lang="en-US" sz="2000" smtClean="0">
                <a:solidFill>
                  <a:schemeClr val="tx1"/>
                </a:solidFill>
              </a:rPr>
              <a:t>2) .ns3rc in ns-3 top level directory</a:t>
            </a:r>
          </a:p>
          <a:p>
            <a:pPr lvl="1">
              <a:buNone/>
            </a:pPr>
            <a:r>
              <a:rPr lang="en-US" sz="2000" smtClean="0">
                <a:solidFill>
                  <a:schemeClr val="tx1"/>
                </a:solidFill>
              </a:rPr>
              <a:t>3) .ns3rc in user's home directory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</a:t>
            </a:r>
            <a:r>
              <a:rPr lang="en-GB" dirty="0" smtClean="0"/>
              <a:t>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24C7B0E2-4E43-4707-82B7-8224B016C19A}" type="slidenum">
              <a:rPr lang="en-GB"/>
              <a:pPr/>
              <a:t>57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 bwMode="auto">
          <a:xfrm>
            <a:off x="609600" y="4953000"/>
            <a:ext cx="7848600" cy="609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smtClean="0">
                <a:solidFill>
                  <a:schemeClr val="tx1"/>
                </a:solidFill>
              </a:rPr>
              <a:t>Demo how .ns3rc works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without wscript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solidFill>
                  <a:schemeClr val="tx1"/>
                </a:solidFill>
              </a:rPr>
              <a:t>The scratch/ directory can be used to build programs without wscripts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24C7B0E2-4E43-4707-82B7-8224B016C19A}" type="slidenum">
              <a:rPr lang="en-GB"/>
              <a:pPr/>
              <a:t>58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 bwMode="auto">
          <a:xfrm>
            <a:off x="685800" y="2514600"/>
            <a:ext cx="7848600" cy="1524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smtClean="0">
                <a:solidFill>
                  <a:schemeClr val="tx1"/>
                </a:solidFill>
              </a:rPr>
              <a:t>Demo how programs can be built without wscripts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bake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Open source project maintains a (more stable) core</a:t>
            </a:r>
          </a:p>
          <a:p>
            <a:r>
              <a:rPr lang="en-US" sz="2400" dirty="0" smtClean="0"/>
              <a:t>Models migrate to a more federated development process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43200"/>
            <a:ext cx="46386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0" y="2743200"/>
            <a:ext cx="3352800" cy="327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normAutofit/>
          </a:bodyPr>
          <a:lstStyle/>
          <a:p>
            <a:pPr marL="311150" marR="0" lvl="0" indent="-3111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+mn-lt"/>
                <a:cs typeface="+mn-cs"/>
              </a:rPr>
              <a:t>"bake" tool (</a:t>
            </a:r>
            <a:r>
              <a:rPr lang="en-US" sz="2400" kern="0" dirty="0" err="1" smtClean="0">
                <a:solidFill>
                  <a:srgbClr val="000000"/>
                </a:solidFill>
                <a:latin typeface="+mn-lt"/>
                <a:cs typeface="+mn-cs"/>
              </a:rPr>
              <a:t>Lacage</a:t>
            </a:r>
            <a:r>
              <a:rPr lang="en-US" sz="2400" kern="0" dirty="0" smtClean="0">
                <a:solidFill>
                  <a:srgbClr val="000000"/>
                </a:solidFill>
                <a:latin typeface="+mn-lt"/>
                <a:cs typeface="+mn-cs"/>
              </a:rPr>
              <a:t> and </a:t>
            </a:r>
            <a:r>
              <a:rPr lang="en-US" sz="2400" kern="0" dirty="0" err="1" smtClean="0">
                <a:solidFill>
                  <a:srgbClr val="000000"/>
                </a:solidFill>
                <a:latin typeface="+mn-lt"/>
                <a:cs typeface="+mn-cs"/>
              </a:rPr>
              <a:t>Camara</a:t>
            </a:r>
            <a:r>
              <a:rPr lang="en-US" sz="2400" kern="0" dirty="0" smtClean="0">
                <a:solidFill>
                  <a:srgbClr val="000000"/>
                </a:solidFill>
                <a:latin typeface="+mn-lt"/>
                <a:cs typeface="+mn-cs"/>
              </a:rPr>
              <a:t>)</a:t>
            </a:r>
          </a:p>
          <a:p>
            <a:pPr marL="311150" marR="0" lvl="0" indent="-3111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Components:</a:t>
            </a:r>
          </a:p>
          <a:p>
            <a:pPr marL="311150" marR="0" lvl="0" indent="-3111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+mn-lt"/>
                <a:cs typeface="+mn-cs"/>
              </a:rPr>
              <a:t>build client</a:t>
            </a:r>
          </a:p>
          <a:p>
            <a:pPr marL="311150" marR="0" lvl="0" indent="-3111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+mn-lt"/>
                <a:cs typeface="+mn-cs"/>
              </a:rPr>
              <a:t>"module store" server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1150" marR="0" lvl="0" indent="-3111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+mn-lt"/>
                <a:cs typeface="+mn-cs"/>
              </a:rPr>
              <a:t>module metadata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1150" marR="0" lvl="0" indent="-3111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1150" marR="0" lvl="0" indent="-3111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1150" marR="0" lvl="0" indent="-3111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1150" marR="0" lvl="0" indent="-3111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6019800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Figure source: Daniel </a:t>
            </a:r>
            <a:r>
              <a:rPr lang="en-US" dirty="0" err="1" smtClean="0">
                <a:solidFill>
                  <a:schemeClr val="tx1"/>
                </a:solidFill>
              </a:rPr>
              <a:t>Camara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65950" y="6397625"/>
            <a:ext cx="2101850" cy="460375"/>
          </a:xfrm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59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099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ns-3 </a:t>
            </a:r>
            <a:r>
              <a:rPr lang="en-GB" dirty="0" smtClean="0"/>
              <a:t>training agenda:  Monday afternoon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534400" cy="4702175"/>
          </a:xfrm>
          <a:ln/>
        </p:spPr>
        <p:txBody>
          <a:bodyPr/>
          <a:lstStyle/>
          <a:p>
            <a:pPr marL="309563" indent="-309563">
              <a:buFont typeface="Arial" charset="0"/>
              <a:buChar char="•"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dirty="0" smtClean="0"/>
              <a:t>1:30-3:00:  Tracing and data collection</a:t>
            </a:r>
            <a:endParaRPr lang="en-GB" dirty="0"/>
          </a:p>
          <a:p>
            <a:pPr marL="309563" indent="-309563">
              <a:buFont typeface="Arial" charset="0"/>
              <a:buNone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GB" dirty="0"/>
          </a:p>
          <a:p>
            <a:pPr marL="309563" indent="-309563">
              <a:buFont typeface="Arial" charset="0"/>
              <a:buNone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GB" dirty="0"/>
          </a:p>
          <a:p>
            <a:pPr marL="309563" indent="-309563"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dirty="0" smtClean="0">
                <a:solidFill>
                  <a:srgbClr val="808080"/>
                </a:solidFill>
              </a:rPr>
              <a:t>3:00-3:15:  15-minute coffee break </a:t>
            </a:r>
            <a:endParaRPr lang="en-GB" dirty="0">
              <a:solidFill>
                <a:srgbClr val="808080"/>
              </a:solidFill>
            </a:endParaRPr>
          </a:p>
          <a:p>
            <a:pPr marL="309563" indent="-309563">
              <a:buFont typeface="Arial" charset="0"/>
              <a:buChar char="•"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dirty="0" smtClean="0"/>
              <a:t>3:15-5:00:  </a:t>
            </a:r>
            <a:r>
              <a:rPr lang="en-GB" dirty="0" smtClean="0"/>
              <a:t>Writing new </a:t>
            </a:r>
            <a:r>
              <a:rPr lang="en-GB" dirty="0" smtClean="0"/>
              <a:t>software, Q&amp;A</a:t>
            </a:r>
            <a:endParaRPr lang="en-GB" dirty="0"/>
          </a:p>
          <a:p>
            <a:pPr marL="309563" indent="-309563">
              <a:buFont typeface="Arial" charset="0"/>
              <a:buNone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GB" dirty="0"/>
          </a:p>
          <a:p>
            <a:pPr marL="309563" indent="-309563">
              <a:buFont typeface="Arial" charset="0"/>
              <a:buNone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GB" dirty="0" smtClean="0"/>
          </a:p>
          <a:p>
            <a:pPr marL="309563" indent="-309563">
              <a:buFont typeface="Arial" charset="0"/>
              <a:buNone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GB" dirty="0" smtClean="0"/>
          </a:p>
          <a:p>
            <a:pPr marL="309563" indent="-309563">
              <a:buFont typeface="Arial" charset="0"/>
              <a:buNone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GB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559B837C-BE44-4902-BFAE-7CAAB81DF383}" type="slidenum">
              <a:rPr lang="en-GB"/>
              <a:pPr/>
              <a:t>6</a:t>
            </a:fld>
            <a:endParaRPr lang="en-GB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131888" y="2017713"/>
            <a:ext cx="3198674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 Tracing subsystem in depth</a:t>
            </a:r>
          </a:p>
          <a:p>
            <a:pPr>
              <a:lnSpc>
                <a:spcPct val="10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Data collection framework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223963" y="4343400"/>
            <a:ext cx="3899763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</a:rPr>
              <a:t>Writing new examples and models</a:t>
            </a:r>
          </a:p>
        </p:txBody>
      </p:sp>
    </p:spTree>
    <p:extLst>
      <p:ext uri="{BB962C8B-B14F-4D97-AF65-F5344CB8AC3E}">
        <p14:creationId xmlns:p14="http://schemas.microsoft.com/office/powerpoint/2010/main" val="1579178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212" y="2819400"/>
            <a:ext cx="8197850" cy="855662"/>
          </a:xfrm>
        </p:spPr>
        <p:txBody>
          <a:bodyPr/>
          <a:lstStyle/>
          <a:p>
            <a:r>
              <a:rPr lang="en-US" dirty="0" smtClean="0"/>
              <a:t>Placeholder slide for demoing bake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777875" y="4495800"/>
            <a:ext cx="7848600" cy="1524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Demo:  </a:t>
            </a: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0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waf</a:t>
            </a: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build</a:t>
            </a:r>
          </a:p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</a:t>
            </a:r>
          </a:p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Courier New" pitchFamily="49" charset="0"/>
              </a:rPr>
              <a:t>Look at:  </a:t>
            </a: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build/ 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cs typeface="Courier New" pitchFamily="49" charset="0"/>
              </a:rPr>
              <a:t>libraries and executables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83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498E0E5-EE83-4238-87B4-19C22E229016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 dirty="0" smtClean="0"/>
              <a:t>ns-3</a:t>
            </a:r>
            <a:r>
              <a:rPr lang="en-GB" dirty="0" smtClean="0"/>
              <a:t> project goals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01000" cy="48783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Develop an extensible simulation environment for networking research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1) a tool aligned with the experimentation needs of modern networking research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2) a tool that elevates the technical rigor of network simulation practice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3) an open-source project that encourages community contribution, peer review, </a:t>
            </a:r>
            <a:r>
              <a:rPr lang="en-GB" sz="2400" smtClean="0"/>
              <a:t>and long-term maintenance and validation </a:t>
            </a:r>
            <a:r>
              <a:rPr lang="en-GB" sz="2400" dirty="0" smtClean="0"/>
              <a:t>of the software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421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the project operates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Project provides three annual software releases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Users interact on mailing lists and using </a:t>
            </a:r>
            <a:r>
              <a:rPr lang="en-US" sz="2400" dirty="0" err="1" smtClean="0">
                <a:solidFill>
                  <a:schemeClr val="tx1"/>
                </a:solidFill>
              </a:rPr>
              <a:t>Bugzilla</a:t>
            </a:r>
            <a:r>
              <a:rPr lang="en-US" sz="2400" dirty="0" smtClean="0">
                <a:solidFill>
                  <a:schemeClr val="tx1"/>
                </a:solidFill>
              </a:rPr>
              <a:t> bug tracker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Code may be proposed for merge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Code reviews occur on a Google site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Maintainers (one for each module) fix or delegate bugs, participate in reviews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Project has been conducting annual workshop and developer meeting around </a:t>
            </a:r>
            <a:r>
              <a:rPr lang="en-US" sz="2400" dirty="0" err="1" smtClean="0">
                <a:solidFill>
                  <a:schemeClr val="tx1"/>
                </a:solidFill>
              </a:rPr>
              <a:t>SIMUTools</a:t>
            </a:r>
            <a:r>
              <a:rPr lang="en-US" sz="2400" dirty="0" smtClean="0">
                <a:solidFill>
                  <a:schemeClr val="tx1"/>
                </a:solidFill>
              </a:rPr>
              <a:t> through 2013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Some additional meetings on ad hoc basis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Google Summer of Code (March-August) </a:t>
            </a:r>
            <a:r>
              <a:rPr lang="en-US" sz="2400" dirty="0" smtClean="0">
                <a:solidFill>
                  <a:schemeClr val="tx1"/>
                </a:solidFill>
              </a:rPr>
              <a:t>five </a:t>
            </a:r>
            <a:r>
              <a:rPr lang="en-US" sz="2400" dirty="0" smtClean="0">
                <a:solidFill>
                  <a:schemeClr val="tx1"/>
                </a:solidFill>
              </a:rPr>
              <a:t>of the past </a:t>
            </a:r>
            <a:r>
              <a:rPr lang="en-US" sz="2400" dirty="0" smtClean="0">
                <a:solidFill>
                  <a:schemeClr val="tx1"/>
                </a:solidFill>
              </a:rPr>
              <a:t>six </a:t>
            </a:r>
            <a:r>
              <a:rPr lang="en-US" sz="2400" dirty="0" smtClean="0">
                <a:solidFill>
                  <a:schemeClr val="tx1"/>
                </a:solidFill>
              </a:rPr>
              <a:t>summers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65950" y="6397625"/>
            <a:ext cx="2101850" cy="460375"/>
          </a:xfrm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8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921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Acknowledgment of support</a:t>
            </a:r>
          </a:p>
        </p:txBody>
      </p:sp>
      <p:pic>
        <p:nvPicPr>
          <p:cNvPr id="556036" name="Picture 4" descr="logo-inesc-por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162550"/>
            <a:ext cx="2819400" cy="1238250"/>
          </a:xfrm>
          <a:prstGeom prst="rect">
            <a:avLst/>
          </a:prstGeom>
          <a:noFill/>
        </p:spPr>
      </p:pic>
      <p:pic>
        <p:nvPicPr>
          <p:cNvPr id="556038" name="Picture 6" descr="ns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4800600" cy="927100"/>
          </a:xfrm>
          <a:prstGeom prst="rect">
            <a:avLst/>
          </a:prstGeom>
          <a:noFill/>
        </p:spPr>
      </p:pic>
      <p:pic>
        <p:nvPicPr>
          <p:cNvPr id="556042" name="Picture 10" descr="University-Washingto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62350"/>
            <a:ext cx="1514475" cy="1452563"/>
          </a:xfrm>
          <a:prstGeom prst="rect">
            <a:avLst/>
          </a:prstGeom>
          <a:noFill/>
        </p:spPr>
      </p:pic>
      <p:pic>
        <p:nvPicPr>
          <p:cNvPr id="556043" name="Picture 11" descr="Tech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714750"/>
            <a:ext cx="2971800" cy="1100138"/>
          </a:xfrm>
          <a:prstGeom prst="rect">
            <a:avLst/>
          </a:prstGeom>
          <a:noFill/>
        </p:spPr>
      </p:pic>
      <p:pic>
        <p:nvPicPr>
          <p:cNvPr id="556039" name="Picture 7" descr="planete-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2495550"/>
            <a:ext cx="2514600" cy="838200"/>
          </a:xfrm>
          <a:prstGeom prst="rect">
            <a:avLst/>
          </a:prstGeom>
          <a:noFill/>
        </p:spPr>
      </p:pic>
      <p:pic>
        <p:nvPicPr>
          <p:cNvPr id="556047" name="Picture 15" descr="isi_logo_red_lar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5105400"/>
            <a:ext cx="1905000" cy="1209675"/>
          </a:xfrm>
          <a:prstGeom prst="rect">
            <a:avLst/>
          </a:prstGeom>
          <a:noFill/>
        </p:spPr>
      </p:pic>
      <p:pic>
        <p:nvPicPr>
          <p:cNvPr id="556048" name="Picture 16" descr="nr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1447800"/>
            <a:ext cx="1219200" cy="1192213"/>
          </a:xfrm>
          <a:prstGeom prst="rect">
            <a:avLst/>
          </a:prstGeom>
          <a:noFill/>
        </p:spPr>
      </p:pic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65950" y="6397625"/>
            <a:ext cx="2101850" cy="460375"/>
          </a:xfrm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9</a:t>
            </a:fld>
            <a:endParaRPr lang="en-GB" dirty="0" smtClean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2895600"/>
            <a:ext cx="293734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</a:t>
            </a:r>
            <a:r>
              <a:rPr lang="en-GB" dirty="0" smtClean="0"/>
              <a:t>Annual Meeting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May 2014</a:t>
            </a:r>
            <a:endParaRPr lang="en-GB" dirty="0"/>
          </a:p>
        </p:txBody>
      </p:sp>
      <p:pic>
        <p:nvPicPr>
          <p:cNvPr id="16" name="Image 15" descr="INRIA_SCIENTIFIQUE_UK_CMJ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1000" y="2438400"/>
            <a:ext cx="2452215" cy="88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70C0"/>
      </a:hlink>
      <a:folHlink>
        <a:srgbClr val="0070C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2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2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1830</TotalTime>
  <Words>2354</Words>
  <Application>Microsoft Office PowerPoint</Application>
  <PresentationFormat>On-screen Show (4:3)</PresentationFormat>
  <Paragraphs>664</Paragraphs>
  <Slides>60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Courier New</vt:lpstr>
      <vt:lpstr>Times New Roman</vt:lpstr>
      <vt:lpstr>Default Design</vt:lpstr>
      <vt:lpstr>PowerPoint Presentation</vt:lpstr>
      <vt:lpstr>Logistics</vt:lpstr>
      <vt:lpstr>ns-3 training goals</vt:lpstr>
      <vt:lpstr>ns-3 training agenda</vt:lpstr>
      <vt:lpstr>ns-3 training agenda:  Monday morning</vt:lpstr>
      <vt:lpstr>ns-3 training agenda:  Monday afternoon</vt:lpstr>
      <vt:lpstr>ns-3 project goals</vt:lpstr>
      <vt:lpstr>How the project operates</vt:lpstr>
      <vt:lpstr>Acknowledgment of support</vt:lpstr>
      <vt:lpstr>Goals of the consortium</vt:lpstr>
      <vt:lpstr>What is ns-3?</vt:lpstr>
      <vt:lpstr>Discrete-event simulation basics</vt:lpstr>
      <vt:lpstr>Preliminaries</vt:lpstr>
      <vt:lpstr>ns timeline</vt:lpstr>
      <vt:lpstr>What have people done with ns-3?</vt:lpstr>
      <vt:lpstr>What have people done with ns-3?</vt:lpstr>
      <vt:lpstr>Software introduction</vt:lpstr>
      <vt:lpstr>Software for ns-3 training</vt:lpstr>
      <vt:lpstr>Python bindings</vt:lpstr>
      <vt:lpstr>APIs</vt:lpstr>
      <vt:lpstr>mixed-wireless example</vt:lpstr>
      <vt:lpstr>PyViz overview</vt:lpstr>
      <vt:lpstr>Pyviz screenshot (Graphviz layout) </vt:lpstr>
      <vt:lpstr>Pyviz and FlowMonitor</vt:lpstr>
      <vt:lpstr>Enabling PyViz in your simulations</vt:lpstr>
      <vt:lpstr>FlowMonitor</vt:lpstr>
      <vt:lpstr>FlowMonitor architecture</vt:lpstr>
      <vt:lpstr>FlowMonitor statistics</vt:lpstr>
      <vt:lpstr>FlowMonitor configuration</vt:lpstr>
      <vt:lpstr>FlowMonitor output</vt:lpstr>
      <vt:lpstr>NetAnim</vt:lpstr>
      <vt:lpstr>NetAnim key features</vt:lpstr>
      <vt:lpstr>Software organization</vt:lpstr>
      <vt:lpstr>Current models</vt:lpstr>
      <vt:lpstr>Current models</vt:lpstr>
      <vt:lpstr>Module organization</vt:lpstr>
      <vt:lpstr>Contributed code and associated projects</vt:lpstr>
      <vt:lpstr>Integrating other tools and libraries</vt:lpstr>
      <vt:lpstr>Gnuplot</vt:lpstr>
      <vt:lpstr>Enabling gnuplot for your code</vt:lpstr>
      <vt:lpstr>Matplotlib</vt:lpstr>
      <vt:lpstr>Other libraries</vt:lpstr>
      <vt:lpstr>Click Modular Router</vt:lpstr>
      <vt:lpstr>OpenFlow Switch</vt:lpstr>
      <vt:lpstr>CORE emulator</vt:lpstr>
      <vt:lpstr>mininet emulator</vt:lpstr>
      <vt:lpstr>Direct Code Execution</vt:lpstr>
      <vt:lpstr>ns-3 emulation modes</vt:lpstr>
      <vt:lpstr>ns-3 build systems</vt:lpstr>
      <vt:lpstr>Software building</vt:lpstr>
      <vt:lpstr>ns-3 uses the 'waf' build system</vt:lpstr>
      <vt:lpstr>waf configuration</vt:lpstr>
      <vt:lpstr>wscript example</vt:lpstr>
      <vt:lpstr>waf build</vt:lpstr>
      <vt:lpstr>Running programs</vt:lpstr>
      <vt:lpstr>Build variations</vt:lpstr>
      <vt:lpstr>Controlling the modular build</vt:lpstr>
      <vt:lpstr>Building without wscript</vt:lpstr>
      <vt:lpstr>bake overview</vt:lpstr>
      <vt:lpstr>Placeholder slide for demoing bake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ns-3 overview for WiFi-Alliance June 2008  prepared by Tom Henderson (tomhend@u.washington.edu)‏</dc:title>
  <dc:creator>Henderson, Thomas R</dc:creator>
  <cp:lastModifiedBy>tomh</cp:lastModifiedBy>
  <cp:revision>189</cp:revision>
  <dcterms:modified xsi:type="dcterms:W3CDTF">2014-05-05T03:08:16Z</dcterms:modified>
</cp:coreProperties>
</file>