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5"/>
  </p:notesMasterIdLst>
  <p:sldIdLst>
    <p:sldId id="645" r:id="rId2"/>
    <p:sldId id="419" r:id="rId3"/>
    <p:sldId id="644" r:id="rId4"/>
    <p:sldId id="534" r:id="rId5"/>
    <p:sldId id="536" r:id="rId6"/>
    <p:sldId id="646" r:id="rId7"/>
    <p:sldId id="535" r:id="rId8"/>
    <p:sldId id="532" r:id="rId9"/>
    <p:sldId id="538" r:id="rId10"/>
    <p:sldId id="539" r:id="rId11"/>
    <p:sldId id="423" r:id="rId12"/>
    <p:sldId id="424" r:id="rId13"/>
    <p:sldId id="425" r:id="rId14"/>
    <p:sldId id="426" r:id="rId15"/>
    <p:sldId id="541" r:id="rId16"/>
    <p:sldId id="428" r:id="rId17"/>
    <p:sldId id="430" r:id="rId18"/>
    <p:sldId id="542" r:id="rId19"/>
    <p:sldId id="429" r:id="rId20"/>
    <p:sldId id="431" r:id="rId21"/>
    <p:sldId id="432" r:id="rId22"/>
    <p:sldId id="433" r:id="rId23"/>
    <p:sldId id="434" r:id="rId24"/>
    <p:sldId id="435" r:id="rId25"/>
    <p:sldId id="436" r:id="rId26"/>
    <p:sldId id="437" r:id="rId27"/>
    <p:sldId id="438" r:id="rId28"/>
    <p:sldId id="439" r:id="rId29"/>
    <p:sldId id="440" r:id="rId30"/>
    <p:sldId id="442" r:id="rId31"/>
    <p:sldId id="443" r:id="rId32"/>
    <p:sldId id="444" r:id="rId33"/>
    <p:sldId id="445" r:id="rId34"/>
    <p:sldId id="544" r:id="rId35"/>
    <p:sldId id="545" r:id="rId36"/>
    <p:sldId id="449" r:id="rId37"/>
    <p:sldId id="451" r:id="rId38"/>
    <p:sldId id="452" r:id="rId39"/>
    <p:sldId id="453" r:id="rId40"/>
    <p:sldId id="454" r:id="rId41"/>
    <p:sldId id="455" r:id="rId42"/>
    <p:sldId id="457" r:id="rId43"/>
    <p:sldId id="458" r:id="rId44"/>
    <p:sldId id="546" r:id="rId45"/>
    <p:sldId id="460" r:id="rId46"/>
    <p:sldId id="461" r:id="rId47"/>
    <p:sldId id="462" r:id="rId48"/>
    <p:sldId id="463" r:id="rId49"/>
    <p:sldId id="464" r:id="rId50"/>
    <p:sldId id="465" r:id="rId51"/>
    <p:sldId id="466" r:id="rId52"/>
    <p:sldId id="467" r:id="rId53"/>
    <p:sldId id="468" r:id="rId54"/>
    <p:sldId id="469" r:id="rId55"/>
    <p:sldId id="470" r:id="rId56"/>
    <p:sldId id="471" r:id="rId57"/>
    <p:sldId id="472" r:id="rId58"/>
    <p:sldId id="473" r:id="rId59"/>
    <p:sldId id="474" r:id="rId60"/>
    <p:sldId id="475" r:id="rId61"/>
    <p:sldId id="476" r:id="rId62"/>
    <p:sldId id="547" r:id="rId63"/>
    <p:sldId id="548" r:id="rId64"/>
  </p:sldIdLst>
  <p:sldSz cx="9144000" cy="6858000" type="screen4x3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>
      <p:cViewPr varScale="1">
        <p:scale>
          <a:sx n="67" d="100"/>
          <a:sy n="67" d="100"/>
        </p:scale>
        <p:origin x="1482" y="6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68" name="AutoShape 20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35313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>
              <a:lnSpc>
                <a:spcPct val="10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82600" algn="l"/>
                <a:tab pos="966788" algn="l"/>
                <a:tab pos="1449388" algn="l"/>
                <a:tab pos="1933575" algn="l"/>
                <a:tab pos="2416175" algn="l"/>
                <a:tab pos="2900363" algn="l"/>
                <a:tab pos="3382963" algn="l"/>
                <a:tab pos="3867150" algn="l"/>
                <a:tab pos="4349750" algn="l"/>
                <a:tab pos="4832350" algn="l"/>
                <a:tab pos="5316538" algn="l"/>
                <a:tab pos="5799138" algn="l"/>
                <a:tab pos="6283325" algn="l"/>
                <a:tab pos="6765925" algn="l"/>
                <a:tab pos="7250113" algn="l"/>
                <a:tab pos="7732713" algn="l"/>
                <a:tab pos="8216900" algn="l"/>
                <a:tab pos="8699500" algn="l"/>
                <a:tab pos="9182100" algn="l"/>
                <a:tab pos="9666288" algn="l"/>
              </a:tabLst>
              <a:defRPr sz="13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36900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>
              <a:lnSpc>
                <a:spcPct val="10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82600" algn="l"/>
                <a:tab pos="966788" algn="l"/>
                <a:tab pos="1449388" algn="l"/>
                <a:tab pos="1933575" algn="l"/>
                <a:tab pos="2416175" algn="l"/>
                <a:tab pos="2900363" algn="l"/>
                <a:tab pos="3382963" algn="l"/>
                <a:tab pos="3867150" algn="l"/>
                <a:tab pos="4349750" algn="l"/>
                <a:tab pos="4832350" algn="l"/>
                <a:tab pos="5316538" algn="l"/>
                <a:tab pos="5799138" algn="l"/>
                <a:tab pos="6283325" algn="l"/>
                <a:tab pos="6765925" algn="l"/>
                <a:tab pos="7250113" algn="l"/>
                <a:tab pos="7732713" algn="l"/>
                <a:tab pos="8216900" algn="l"/>
                <a:tab pos="8699500" algn="l"/>
                <a:tab pos="9182100" algn="l"/>
                <a:tab pos="9666288" algn="l"/>
              </a:tabLst>
              <a:defRPr sz="13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056" name="Rectangle 2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87900" cy="35909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72" name="Rectangle 24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8187" cy="431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73" name="Rectangle 2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35313" cy="44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>
              <a:lnSpc>
                <a:spcPct val="10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82600" algn="l"/>
                <a:tab pos="966788" algn="l"/>
                <a:tab pos="1449388" algn="l"/>
                <a:tab pos="1933575" algn="l"/>
                <a:tab pos="2416175" algn="l"/>
                <a:tab pos="2900363" algn="l"/>
                <a:tab pos="3382963" algn="l"/>
                <a:tab pos="3867150" algn="l"/>
                <a:tab pos="4349750" algn="l"/>
                <a:tab pos="4832350" algn="l"/>
                <a:tab pos="5316538" algn="l"/>
                <a:tab pos="5799138" algn="l"/>
                <a:tab pos="6283325" algn="l"/>
                <a:tab pos="6765925" algn="l"/>
                <a:tab pos="7250113" algn="l"/>
                <a:tab pos="7732713" algn="l"/>
                <a:tab pos="8216900" algn="l"/>
                <a:tab pos="8699500" algn="l"/>
                <a:tab pos="9182100" algn="l"/>
                <a:tab pos="9666288" algn="l"/>
              </a:tabLst>
              <a:defRPr sz="13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74" name="Rectangle 26"/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36900" cy="44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>
              <a:lnSpc>
                <a:spcPct val="10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82600" algn="l"/>
                <a:tab pos="966788" algn="l"/>
                <a:tab pos="1449388" algn="l"/>
                <a:tab pos="1933575" algn="l"/>
                <a:tab pos="2416175" algn="l"/>
                <a:tab pos="2900363" algn="l"/>
                <a:tab pos="3382963" algn="l"/>
                <a:tab pos="3867150" algn="l"/>
                <a:tab pos="4349750" algn="l"/>
                <a:tab pos="4832350" algn="l"/>
                <a:tab pos="5316538" algn="l"/>
                <a:tab pos="5799138" algn="l"/>
                <a:tab pos="6283325" algn="l"/>
                <a:tab pos="6765925" algn="l"/>
                <a:tab pos="7250113" algn="l"/>
                <a:tab pos="7732713" algn="l"/>
                <a:tab pos="8216900" algn="l"/>
                <a:tab pos="8699500" algn="l"/>
                <a:tab pos="9182100" algn="l"/>
                <a:tab pos="9666288" algn="l"/>
              </a:tabLst>
              <a:defRPr sz="13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4C8AA8BB-99E7-4648-BB08-A261E9BEDA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6131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554866E-55A0-425D-A239-0E98A11CADCC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en-US"/>
          </a:p>
        </p:txBody>
      </p:sp>
      <p:sp>
        <p:nvSpPr>
          <p:cNvPr id="4506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19775" cy="4313237"/>
          </a:xfrm>
          <a:noFill/>
          <a:ln/>
        </p:spPr>
        <p:txBody>
          <a:bodyPr wrap="none" lIns="96661" tIns="48331" rIns="96661" bIns="48331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0595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CA4E5D4-D10C-4FD1-A2B9-3A9CB61D4644}" type="slidenum">
              <a:rPr lang="en-GB"/>
              <a:pPr/>
              <a:t>20</a:t>
            </a:fld>
            <a:endParaRPr lang="en-GB"/>
          </a:p>
        </p:txBody>
      </p:sp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8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17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A4F59EA-50BF-462D-9627-3B583DE855F5}" type="slidenum">
              <a:rPr lang="en-GB"/>
              <a:pPr/>
              <a:t>21</a:t>
            </a:fld>
            <a:endParaRPr lang="en-GB"/>
          </a:p>
        </p:txBody>
      </p:sp>
      <p:sp>
        <p:nvSpPr>
          <p:cNvPr id="121857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18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739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017E33-921B-4C83-978F-A655530B0770}" type="slidenum">
              <a:rPr lang="en-GB"/>
              <a:pPr/>
              <a:t>22</a:t>
            </a:fld>
            <a:endParaRPr lang="en-GB"/>
          </a:p>
        </p:txBody>
      </p:sp>
      <p:sp>
        <p:nvSpPr>
          <p:cNvPr id="122881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321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D91E151-6F03-4031-A272-2BC27C473F62}" type="slidenum">
              <a:rPr lang="en-GB"/>
              <a:pPr/>
              <a:t>23</a:t>
            </a:fld>
            <a:endParaRPr lang="en-GB"/>
          </a:p>
        </p:txBody>
      </p:sp>
      <p:sp>
        <p:nvSpPr>
          <p:cNvPr id="1239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600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B183A2-509A-4824-8336-1494C6C2A23E}" type="slidenum">
              <a:rPr lang="en-GB"/>
              <a:pPr/>
              <a:t>24</a:t>
            </a:fld>
            <a:endParaRPr lang="en-GB"/>
          </a:p>
        </p:txBody>
      </p:sp>
      <p:sp>
        <p:nvSpPr>
          <p:cNvPr id="1249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418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6E916AA-C709-4320-8471-D9033522AFFD}" type="slidenum">
              <a:rPr lang="en-GB"/>
              <a:pPr/>
              <a:t>25</a:t>
            </a:fld>
            <a:endParaRPr lang="en-GB"/>
          </a:p>
        </p:txBody>
      </p:sp>
      <p:sp>
        <p:nvSpPr>
          <p:cNvPr id="1259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57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793977C-FB14-4DD0-B169-DD41EB05538B}" type="slidenum">
              <a:rPr lang="en-GB"/>
              <a:pPr/>
              <a:t>26</a:t>
            </a:fld>
            <a:endParaRPr lang="en-GB"/>
          </a:p>
        </p:txBody>
      </p:sp>
      <p:sp>
        <p:nvSpPr>
          <p:cNvPr id="1269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150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8AF640F-C92B-47EC-A58A-822905FD9824}" type="slidenum">
              <a:rPr lang="en-GB"/>
              <a:pPr/>
              <a:t>27</a:t>
            </a:fld>
            <a:endParaRPr lang="en-GB"/>
          </a:p>
        </p:txBody>
      </p:sp>
      <p:sp>
        <p:nvSpPr>
          <p:cNvPr id="1280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267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16957EB-0E80-475A-884D-D9A6C31D599A}" type="slidenum">
              <a:rPr lang="en-GB"/>
              <a:pPr/>
              <a:t>28</a:t>
            </a:fld>
            <a:endParaRPr lang="en-GB"/>
          </a:p>
        </p:txBody>
      </p:sp>
      <p:sp>
        <p:nvSpPr>
          <p:cNvPr id="1290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532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B0F7D3A-2011-42D9-BACC-45FE636B15EA}" type="slidenum">
              <a:rPr lang="en-GB"/>
              <a:pPr/>
              <a:t>29</a:t>
            </a:fld>
            <a:endParaRPr lang="en-GB"/>
          </a:p>
        </p:txBody>
      </p:sp>
      <p:sp>
        <p:nvSpPr>
          <p:cNvPr id="1300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68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969D802-9303-4B9D-93E7-CBB9CB72E1B0}" type="slidenum">
              <a:rPr lang="en-GB"/>
              <a:pPr/>
              <a:t>2</a:t>
            </a:fld>
            <a:endParaRPr lang="en-GB"/>
          </a:p>
        </p:txBody>
      </p:sp>
      <p:sp>
        <p:nvSpPr>
          <p:cNvPr id="109569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817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F3FE13-4481-439E-983A-8E1B59305092}" type="slidenum">
              <a:rPr lang="en-GB"/>
              <a:pPr/>
              <a:t>30</a:t>
            </a:fld>
            <a:endParaRPr lang="en-GB"/>
          </a:p>
        </p:txBody>
      </p:sp>
      <p:sp>
        <p:nvSpPr>
          <p:cNvPr id="1320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830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023A4DD-9FB1-4953-B5E1-2C0A25CF1B2D}" type="slidenum">
              <a:rPr lang="en-GB"/>
              <a:pPr/>
              <a:t>31</a:t>
            </a:fld>
            <a:endParaRPr lang="en-GB"/>
          </a:p>
        </p:txBody>
      </p:sp>
      <p:sp>
        <p:nvSpPr>
          <p:cNvPr id="1331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407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723B732-1333-4C75-A593-29B4B5191CEB}" type="slidenum">
              <a:rPr lang="en-GB"/>
              <a:pPr/>
              <a:t>32</a:t>
            </a:fld>
            <a:endParaRPr lang="en-GB"/>
          </a:p>
        </p:txBody>
      </p:sp>
      <p:sp>
        <p:nvSpPr>
          <p:cNvPr id="134145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54575" cy="35988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570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4208C5-B5AF-410B-A0C5-A0D2F430A757}" type="slidenum">
              <a:rPr lang="en-GB"/>
              <a:pPr/>
              <a:t>33</a:t>
            </a:fld>
            <a:endParaRPr lang="en-GB"/>
          </a:p>
        </p:txBody>
      </p:sp>
      <p:sp>
        <p:nvSpPr>
          <p:cNvPr id="135169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54575" cy="35988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1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789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AC6691-3262-42D7-92D0-AC4D9336E64D}" type="slidenum">
              <a:rPr lang="en-GB"/>
              <a:pPr/>
              <a:t>34</a:t>
            </a:fld>
            <a:endParaRPr lang="en-GB"/>
          </a:p>
        </p:txBody>
      </p:sp>
      <p:sp>
        <p:nvSpPr>
          <p:cNvPr id="1187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347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513D91F-57F7-4965-99D0-FC971AFE61DE}" type="slidenum">
              <a:rPr lang="en-GB"/>
              <a:pPr/>
              <a:t>36</a:t>
            </a:fld>
            <a:endParaRPr lang="en-GB"/>
          </a:p>
        </p:txBody>
      </p:sp>
      <p:sp>
        <p:nvSpPr>
          <p:cNvPr id="1392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425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63AA361-F7D7-4DBF-A221-1AE1F0FAF097}" type="slidenum">
              <a:rPr lang="en-GB"/>
              <a:pPr/>
              <a:t>37</a:t>
            </a:fld>
            <a:endParaRPr lang="en-GB"/>
          </a:p>
        </p:txBody>
      </p:sp>
      <p:sp>
        <p:nvSpPr>
          <p:cNvPr id="141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291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09E300A-8F81-4A92-820F-5A0991CF27F0}" type="slidenum">
              <a:rPr lang="en-GB"/>
              <a:pPr/>
              <a:t>38</a:t>
            </a:fld>
            <a:endParaRPr lang="en-GB"/>
          </a:p>
        </p:txBody>
      </p:sp>
      <p:sp>
        <p:nvSpPr>
          <p:cNvPr id="142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199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09E67A1-87F6-4162-9D3C-04DADB16A36D}" type="slidenum">
              <a:rPr lang="en-GB"/>
              <a:pPr/>
              <a:t>39</a:t>
            </a:fld>
            <a:endParaRPr lang="en-GB"/>
          </a:p>
        </p:txBody>
      </p:sp>
      <p:sp>
        <p:nvSpPr>
          <p:cNvPr id="143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633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5887BE-C403-44AD-8D0F-3CF25BDCC353}" type="slidenum">
              <a:rPr lang="en-GB"/>
              <a:pPr/>
              <a:t>40</a:t>
            </a:fld>
            <a:endParaRPr lang="en-GB"/>
          </a:p>
        </p:txBody>
      </p:sp>
      <p:sp>
        <p:nvSpPr>
          <p:cNvPr id="144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122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7B32D12-27B8-4784-9A85-A3A493F6454C}" type="slidenum">
              <a:rPr lang="en-GB"/>
              <a:pPr/>
              <a:t>11</a:t>
            </a:fld>
            <a:endParaRPr lang="en-GB"/>
          </a:p>
        </p:txBody>
      </p:sp>
      <p:sp>
        <p:nvSpPr>
          <p:cNvPr id="1136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299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DD686E-8B8E-455E-BA7A-ACAF508AF043}" type="slidenum">
              <a:rPr lang="en-GB"/>
              <a:pPr/>
              <a:t>41</a:t>
            </a:fld>
            <a:endParaRPr lang="en-GB"/>
          </a:p>
        </p:txBody>
      </p:sp>
      <p:sp>
        <p:nvSpPr>
          <p:cNvPr id="145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2037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A02BE8-3A64-4BCE-923A-9207AB5A35C5}" type="slidenum">
              <a:rPr lang="en-GB"/>
              <a:pPr/>
              <a:t>42</a:t>
            </a:fld>
            <a:endParaRPr lang="en-GB"/>
          </a:p>
        </p:txBody>
      </p:sp>
      <p:sp>
        <p:nvSpPr>
          <p:cNvPr id="147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737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EC87B8-0070-4EB3-B001-B13D6967490A}" type="slidenum">
              <a:rPr lang="en-GB"/>
              <a:pPr/>
              <a:t>43</a:t>
            </a:fld>
            <a:endParaRPr lang="en-GB"/>
          </a:p>
        </p:txBody>
      </p:sp>
      <p:sp>
        <p:nvSpPr>
          <p:cNvPr id="148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4321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9A2C74B-223A-4769-AA0E-39375FB14EE0}" type="slidenum">
              <a:rPr lang="en-GB"/>
              <a:pPr/>
              <a:t>45</a:t>
            </a:fld>
            <a:endParaRPr lang="en-GB"/>
          </a:p>
        </p:txBody>
      </p:sp>
      <p:sp>
        <p:nvSpPr>
          <p:cNvPr id="150529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2463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87E4A06-B547-4097-B6C1-5AA9D1BD389E}" type="slidenum">
              <a:rPr lang="en-GB"/>
              <a:pPr/>
              <a:t>46</a:t>
            </a:fld>
            <a:endParaRPr lang="en-GB"/>
          </a:p>
        </p:txBody>
      </p:sp>
      <p:sp>
        <p:nvSpPr>
          <p:cNvPr id="151553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15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2058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029E46-E02B-4142-950E-BA21E7AE0069}" type="slidenum">
              <a:rPr lang="en-GB"/>
              <a:pPr/>
              <a:t>47</a:t>
            </a:fld>
            <a:endParaRPr lang="en-GB"/>
          </a:p>
        </p:txBody>
      </p:sp>
      <p:sp>
        <p:nvSpPr>
          <p:cNvPr id="152577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5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7851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B39482D-A96C-46E3-B255-C286FC5B568C}" type="slidenum">
              <a:rPr lang="en-GB"/>
              <a:pPr/>
              <a:t>48</a:t>
            </a:fld>
            <a:endParaRPr lang="en-GB"/>
          </a:p>
        </p:txBody>
      </p:sp>
      <p:sp>
        <p:nvSpPr>
          <p:cNvPr id="153601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998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EE9A5CC-43BA-494D-84BC-6C079A867C93}" type="slidenum">
              <a:rPr lang="en-GB"/>
              <a:pPr/>
              <a:t>49</a:t>
            </a:fld>
            <a:endParaRPr lang="en-GB"/>
          </a:p>
        </p:txBody>
      </p:sp>
      <p:sp>
        <p:nvSpPr>
          <p:cNvPr id="154625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6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0367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6DDDD6-E031-4AD4-ACD0-3DEEFD24BCE9}" type="slidenum">
              <a:rPr lang="en-GB"/>
              <a:pPr/>
              <a:t>50</a:t>
            </a:fld>
            <a:endParaRPr lang="en-GB"/>
          </a:p>
        </p:txBody>
      </p:sp>
      <p:sp>
        <p:nvSpPr>
          <p:cNvPr id="155649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6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029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8E50EB-5E3E-487A-84E0-90D3FA3F0ACC}" type="slidenum">
              <a:rPr lang="en-GB"/>
              <a:pPr/>
              <a:t>51</a:t>
            </a:fld>
            <a:endParaRPr lang="en-GB"/>
          </a:p>
        </p:txBody>
      </p:sp>
      <p:sp>
        <p:nvSpPr>
          <p:cNvPr id="156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60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D2F1A20-2CE5-4E8E-9F8A-ED0AF8F69D7D}" type="slidenum">
              <a:rPr lang="en-GB"/>
              <a:pPr/>
              <a:t>12</a:t>
            </a:fld>
            <a:endParaRPr lang="en-GB"/>
          </a:p>
        </p:txBody>
      </p:sp>
      <p:sp>
        <p:nvSpPr>
          <p:cNvPr id="1146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3221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8F870D5-C18D-47F1-8211-1E57F96233C5}" type="slidenum">
              <a:rPr lang="en-GB"/>
              <a:pPr/>
              <a:t>52</a:t>
            </a:fld>
            <a:endParaRPr lang="en-GB"/>
          </a:p>
        </p:txBody>
      </p:sp>
      <p:sp>
        <p:nvSpPr>
          <p:cNvPr id="157697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5477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AB7751E-8F98-4E87-82D7-7AE3B8F5B7F3}" type="slidenum">
              <a:rPr lang="en-GB"/>
              <a:pPr/>
              <a:t>53</a:t>
            </a:fld>
            <a:endParaRPr lang="en-GB"/>
          </a:p>
        </p:txBody>
      </p:sp>
      <p:sp>
        <p:nvSpPr>
          <p:cNvPr id="158721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0441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6E58BC0-4FC1-4538-AB7A-64AC3ACFBA58}" type="slidenum">
              <a:rPr lang="en-GB"/>
              <a:pPr/>
              <a:t>54</a:t>
            </a:fld>
            <a:endParaRPr lang="en-GB"/>
          </a:p>
        </p:txBody>
      </p:sp>
      <p:sp>
        <p:nvSpPr>
          <p:cNvPr id="159745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50026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F5F517F-5EBE-404A-86E9-9C04C2AAF8EF}" type="slidenum">
              <a:rPr lang="en-GB"/>
              <a:pPr/>
              <a:t>55</a:t>
            </a:fld>
            <a:endParaRPr lang="en-GB"/>
          </a:p>
        </p:txBody>
      </p:sp>
      <p:sp>
        <p:nvSpPr>
          <p:cNvPr id="160769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0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1567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DA1D16-2FC5-443F-A94E-DBA49252D5D6}" type="slidenum">
              <a:rPr lang="en-GB"/>
              <a:pPr/>
              <a:t>56</a:t>
            </a:fld>
            <a:endParaRPr lang="en-GB"/>
          </a:p>
        </p:txBody>
      </p:sp>
      <p:sp>
        <p:nvSpPr>
          <p:cNvPr id="161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5126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6FD5758-7FE6-4F26-9738-59AD3B0742B3}" type="slidenum">
              <a:rPr lang="en-GB"/>
              <a:pPr/>
              <a:t>57</a:t>
            </a:fld>
            <a:endParaRPr lang="en-GB"/>
          </a:p>
        </p:txBody>
      </p:sp>
      <p:sp>
        <p:nvSpPr>
          <p:cNvPr id="162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61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FE49666-F69F-4679-A85B-EDB6D2326AB9}" type="slidenum">
              <a:rPr lang="en-GB"/>
              <a:pPr/>
              <a:t>58</a:t>
            </a:fld>
            <a:endParaRPr lang="en-GB"/>
          </a:p>
        </p:txBody>
      </p:sp>
      <p:sp>
        <p:nvSpPr>
          <p:cNvPr id="1638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5961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33F3045-791A-4076-809A-7974F29C75AD}" type="slidenum">
              <a:rPr lang="en-GB"/>
              <a:pPr/>
              <a:t>59</a:t>
            </a:fld>
            <a:endParaRPr lang="en-GB"/>
          </a:p>
        </p:txBody>
      </p:sp>
      <p:sp>
        <p:nvSpPr>
          <p:cNvPr id="164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12193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85FD0C4-4D89-4DF2-9DAA-9027F5FEE749}" type="slidenum">
              <a:rPr lang="en-GB"/>
              <a:pPr/>
              <a:t>60</a:t>
            </a:fld>
            <a:endParaRPr lang="en-GB"/>
          </a:p>
        </p:txBody>
      </p:sp>
      <p:sp>
        <p:nvSpPr>
          <p:cNvPr id="165889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1824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AB43192-4903-4065-B658-7E66110C419A}" type="slidenum">
              <a:rPr lang="en-GB"/>
              <a:pPr/>
              <a:t>61</a:t>
            </a:fld>
            <a:endParaRPr lang="en-GB"/>
          </a:p>
        </p:txBody>
      </p:sp>
      <p:sp>
        <p:nvSpPr>
          <p:cNvPr id="166913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6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19775" cy="431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09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2DC7AD9-E370-4AC4-9F2A-6BB053906B94}" type="slidenum">
              <a:rPr lang="en-GB"/>
              <a:pPr/>
              <a:t>13</a:t>
            </a:fld>
            <a:endParaRPr lang="en-GB"/>
          </a:p>
        </p:txBody>
      </p:sp>
      <p:sp>
        <p:nvSpPr>
          <p:cNvPr id="1157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12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D65ECFC-F881-4C41-8C7C-EE39FE783B99}" type="slidenum">
              <a:rPr lang="en-GB"/>
              <a:pPr/>
              <a:t>14</a:t>
            </a:fld>
            <a:endParaRPr lang="en-GB"/>
          </a:p>
        </p:txBody>
      </p:sp>
      <p:sp>
        <p:nvSpPr>
          <p:cNvPr id="1167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75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43CAA00-CBDB-4957-9904-FCF5A16615BE}" type="slidenum">
              <a:rPr lang="en-GB"/>
              <a:pPr/>
              <a:t>16</a:t>
            </a:fld>
            <a:endParaRPr lang="en-GB"/>
          </a:p>
        </p:txBody>
      </p:sp>
      <p:sp>
        <p:nvSpPr>
          <p:cNvPr id="1177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40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C35912E-9BA6-48BC-94C2-96BC282DE35D}" type="slidenum">
              <a:rPr lang="en-GB"/>
              <a:pPr/>
              <a:t>17</a:t>
            </a:fld>
            <a:endParaRPr lang="en-GB"/>
          </a:p>
        </p:txBody>
      </p:sp>
      <p:sp>
        <p:nvSpPr>
          <p:cNvPr id="119809" name="Text Box 1"/>
          <p:cNvSpPr txBox="1">
            <a:spLocks noChangeArrowheads="1"/>
          </p:cNvSpPr>
          <p:nvPr/>
        </p:nvSpPr>
        <p:spPr bwMode="auto">
          <a:xfrm>
            <a:off x="1219200" y="720725"/>
            <a:ext cx="48768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8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56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AC6691-3262-42D7-92D0-AC4D9336E64D}" type="slidenum">
              <a:rPr lang="en-GB"/>
              <a:pPr/>
              <a:t>19</a:t>
            </a:fld>
            <a:endParaRPr lang="en-GB"/>
          </a:p>
        </p:txBody>
      </p:sp>
      <p:sp>
        <p:nvSpPr>
          <p:cNvPr id="1187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46188" y="720725"/>
            <a:ext cx="4792662" cy="3594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21362" cy="43164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26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xfrm>
            <a:off x="3124200" y="6400800"/>
            <a:ext cx="2863850" cy="4603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/>
              <a:t>NS-3 Annual Meeting</a:t>
            </a:r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xfrm>
            <a:off x="6965950" y="6397625"/>
            <a:ext cx="2101850" cy="4603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1A23D-B3FF-4502-901F-6DD3E2262D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97850" cy="855662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idx="10"/>
          </p:nvPr>
        </p:nvSpPr>
        <p:spPr>
          <a:xfrm>
            <a:off x="3124200" y="6397625"/>
            <a:ext cx="2863850" cy="4603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/>
              <a:t>NS-3 Consortium Meeting</a:t>
            </a:r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xfrm>
            <a:off x="6889750" y="6397625"/>
            <a:ext cx="2101850" cy="4603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42161-B637-446D-9919-7C3A5524E6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197850" cy="85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197850" cy="4872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6385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b="1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 dirty="0" smtClean="0"/>
              <a:t>ns-3 Annual Meeting</a:t>
            </a:r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0185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97F4F442-ECC2-4426-9D1B-1D6079B1B5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304800" y="1219200"/>
            <a:ext cx="8534400" cy="1588"/>
          </a:xfrm>
          <a:prstGeom prst="line">
            <a:avLst/>
          </a:prstGeom>
          <a:noFill/>
          <a:ln w="3816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27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pic>
        <p:nvPicPr>
          <p:cNvPr id="8" name="Picture 7" descr="ns-3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52400" y="6204277"/>
            <a:ext cx="1143000" cy="65372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1" r:id="rId2"/>
  </p:sldLayoutIdLst>
  <p:hf sldNum="0" hdr="0"/>
  <p:txStyles>
    <p:titleStyle>
      <a:lvl1pPr algn="l" defTabSz="4572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>
          <a:srgbClr val="6600FF"/>
        </a:buClr>
        <a:buSzPct val="100000"/>
        <a:buFont typeface="Arial" charset="0"/>
        <a:defRPr sz="3200" b="1">
          <a:solidFill>
            <a:srgbClr val="0066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27000"/>
        </a:lnSpc>
        <a:spcBef>
          <a:spcPct val="0"/>
        </a:spcBef>
        <a:spcAft>
          <a:spcPct val="0"/>
        </a:spcAft>
        <a:buClr>
          <a:srgbClr val="6600FF"/>
        </a:buClr>
        <a:buSzPct val="100000"/>
        <a:buFont typeface="Arial" charset="0"/>
        <a:defRPr sz="3200" b="1">
          <a:solidFill>
            <a:srgbClr val="6600FF"/>
          </a:solidFill>
          <a:latin typeface="Arial" charset="0"/>
        </a:defRPr>
      </a:lvl2pPr>
      <a:lvl3pPr algn="l" defTabSz="457200" rtl="0" eaLnBrk="0" fontAlgn="base" hangingPunct="0">
        <a:lnSpc>
          <a:spcPct val="27000"/>
        </a:lnSpc>
        <a:spcBef>
          <a:spcPct val="0"/>
        </a:spcBef>
        <a:spcAft>
          <a:spcPct val="0"/>
        </a:spcAft>
        <a:buClr>
          <a:srgbClr val="6600FF"/>
        </a:buClr>
        <a:buSzPct val="100000"/>
        <a:buFont typeface="Arial" charset="0"/>
        <a:defRPr sz="3200" b="1">
          <a:solidFill>
            <a:srgbClr val="6600FF"/>
          </a:solidFill>
          <a:latin typeface="Arial" charset="0"/>
        </a:defRPr>
      </a:lvl3pPr>
      <a:lvl4pPr algn="l" defTabSz="457200" rtl="0" eaLnBrk="0" fontAlgn="base" hangingPunct="0">
        <a:lnSpc>
          <a:spcPct val="27000"/>
        </a:lnSpc>
        <a:spcBef>
          <a:spcPct val="0"/>
        </a:spcBef>
        <a:spcAft>
          <a:spcPct val="0"/>
        </a:spcAft>
        <a:buClr>
          <a:srgbClr val="6600FF"/>
        </a:buClr>
        <a:buSzPct val="100000"/>
        <a:buFont typeface="Arial" charset="0"/>
        <a:defRPr sz="3200" b="1">
          <a:solidFill>
            <a:srgbClr val="6600FF"/>
          </a:solidFill>
          <a:latin typeface="Arial" charset="0"/>
        </a:defRPr>
      </a:lvl4pPr>
      <a:lvl5pPr algn="l" defTabSz="457200" rtl="0" eaLnBrk="0" fontAlgn="base" hangingPunct="0">
        <a:lnSpc>
          <a:spcPct val="27000"/>
        </a:lnSpc>
        <a:spcBef>
          <a:spcPct val="0"/>
        </a:spcBef>
        <a:spcAft>
          <a:spcPct val="0"/>
        </a:spcAft>
        <a:buClr>
          <a:srgbClr val="6600FF"/>
        </a:buClr>
        <a:buSzPct val="100000"/>
        <a:buFont typeface="Arial" charset="0"/>
        <a:defRPr sz="3200" b="1">
          <a:solidFill>
            <a:srgbClr val="6600FF"/>
          </a:solidFill>
          <a:latin typeface="Arial" charset="0"/>
        </a:defRPr>
      </a:lvl5pPr>
      <a:lvl6pPr marL="457200" algn="l" defTabSz="457200" rtl="0" fontAlgn="base">
        <a:lnSpc>
          <a:spcPct val="27000"/>
        </a:lnSpc>
        <a:spcBef>
          <a:spcPct val="0"/>
        </a:spcBef>
        <a:spcAft>
          <a:spcPct val="0"/>
        </a:spcAft>
        <a:buClr>
          <a:srgbClr val="6600FF"/>
        </a:buClr>
        <a:buSzPct val="100000"/>
        <a:buFont typeface="Arial" charset="0"/>
        <a:defRPr sz="3200" b="1">
          <a:solidFill>
            <a:srgbClr val="6600FF"/>
          </a:solidFill>
          <a:latin typeface="Arial" charset="0"/>
        </a:defRPr>
      </a:lvl6pPr>
      <a:lvl7pPr marL="914400" algn="l" defTabSz="457200" rtl="0" fontAlgn="base">
        <a:lnSpc>
          <a:spcPct val="27000"/>
        </a:lnSpc>
        <a:spcBef>
          <a:spcPct val="0"/>
        </a:spcBef>
        <a:spcAft>
          <a:spcPct val="0"/>
        </a:spcAft>
        <a:buClr>
          <a:srgbClr val="6600FF"/>
        </a:buClr>
        <a:buSzPct val="100000"/>
        <a:buFont typeface="Arial" charset="0"/>
        <a:defRPr sz="3200" b="1">
          <a:solidFill>
            <a:srgbClr val="6600FF"/>
          </a:solidFill>
          <a:latin typeface="Arial" charset="0"/>
        </a:defRPr>
      </a:lvl7pPr>
      <a:lvl8pPr marL="1371600" algn="l" defTabSz="457200" rtl="0" fontAlgn="base">
        <a:lnSpc>
          <a:spcPct val="27000"/>
        </a:lnSpc>
        <a:spcBef>
          <a:spcPct val="0"/>
        </a:spcBef>
        <a:spcAft>
          <a:spcPct val="0"/>
        </a:spcAft>
        <a:buClr>
          <a:srgbClr val="6600FF"/>
        </a:buClr>
        <a:buSzPct val="100000"/>
        <a:buFont typeface="Arial" charset="0"/>
        <a:defRPr sz="3200" b="1">
          <a:solidFill>
            <a:srgbClr val="6600FF"/>
          </a:solidFill>
          <a:latin typeface="Arial" charset="0"/>
        </a:defRPr>
      </a:lvl8pPr>
      <a:lvl9pPr marL="1828800" algn="l" defTabSz="457200" rtl="0" fontAlgn="base">
        <a:lnSpc>
          <a:spcPct val="27000"/>
        </a:lnSpc>
        <a:spcBef>
          <a:spcPct val="0"/>
        </a:spcBef>
        <a:spcAft>
          <a:spcPct val="0"/>
        </a:spcAft>
        <a:buClr>
          <a:srgbClr val="6600FF"/>
        </a:buClr>
        <a:buSzPct val="100000"/>
        <a:buFont typeface="Arial" charset="0"/>
        <a:defRPr sz="3200" b="1">
          <a:solidFill>
            <a:srgbClr val="6600FF"/>
          </a:solidFill>
          <a:latin typeface="Arial" charset="0"/>
        </a:defRPr>
      </a:lvl9pPr>
    </p:titleStyle>
    <p:bodyStyle>
      <a:lvl1pPr marL="311150" indent="-311150" algn="l" defTabSz="457200" rtl="0" eaLnBrk="0" fontAlgn="base" hangingPunct="0">
        <a:lnSpc>
          <a:spcPct val="100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11200" indent="-254000" algn="l" defTabSz="457200" rtl="0" eaLnBrk="0" fontAlgn="base" hangingPunct="0">
        <a:lnSpc>
          <a:spcPct val="100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defTabSz="457200" rtl="0" eaLnBrk="0" fontAlgn="base" hangingPunct="0">
        <a:lnSpc>
          <a:spcPct val="100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>
        <a:lnSpc>
          <a:spcPct val="2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>
        <a:lnSpc>
          <a:spcPct val="2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>
        <a:lnSpc>
          <a:spcPct val="2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>
        <a:lnSpc>
          <a:spcPct val="2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Footer Placeholder 3"/>
          <p:cNvSpPr>
            <a:spLocks noGrp="1"/>
          </p:cNvSpPr>
          <p:nvPr>
            <p:ph type="ftr" idx="10"/>
          </p:nvPr>
        </p:nvSpPr>
        <p:spPr>
          <a:xfrm>
            <a:off x="914400" y="3657600"/>
            <a:ext cx="7239000" cy="1752600"/>
          </a:xfrm>
        </p:spPr>
        <p:txBody>
          <a:bodyPr/>
          <a:lstStyle/>
          <a:p>
            <a:pPr>
              <a:defRPr/>
            </a:pPr>
            <a:endParaRPr lang="en-GB" sz="1800" dirty="0" smtClean="0"/>
          </a:p>
          <a:p>
            <a:pPr>
              <a:defRPr/>
            </a:pPr>
            <a:r>
              <a:rPr lang="en-US" sz="2400" dirty="0" smtClean="0"/>
              <a:t>Session </a:t>
            </a:r>
            <a:r>
              <a:rPr lang="en-US" sz="2400" dirty="0" smtClean="0"/>
              <a:t>2:  </a:t>
            </a:r>
            <a:r>
              <a:rPr lang="en-US" sz="2400" dirty="0" smtClean="0"/>
              <a:t>Monday </a:t>
            </a:r>
            <a:r>
              <a:rPr lang="en-US" sz="2400" dirty="0" smtClean="0"/>
              <a:t>10:30am</a:t>
            </a:r>
            <a:endParaRPr lang="en-US" sz="2400" dirty="0" smtClean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r>
              <a:rPr lang="en-US" sz="2400" dirty="0" smtClean="0"/>
              <a:t>ns-3 Annual Meeting</a:t>
            </a:r>
          </a:p>
          <a:p>
            <a:pPr>
              <a:defRPr/>
            </a:pPr>
            <a:r>
              <a:rPr lang="en-US" sz="2400" dirty="0" smtClean="0"/>
              <a:t>May 2014</a:t>
            </a:r>
            <a:endParaRPr lang="en-GB" sz="2400" dirty="0"/>
          </a:p>
        </p:txBody>
      </p:sp>
      <p:sp>
        <p:nvSpPr>
          <p:cNvPr id="3075" name="Slide Number Placeholder 3"/>
          <p:cNvSpPr>
            <a:spLocks noGrp="1"/>
          </p:cNvSpPr>
          <p:nvPr>
            <p:ph type="sldNum" idx="11"/>
          </p:nvPr>
        </p:nvSpPr>
        <p:spPr>
          <a:noFill/>
        </p:spPr>
        <p:txBody>
          <a:bodyPr/>
          <a:lstStyle/>
          <a:p>
            <a:fld id="{A03D83E0-59C4-4B67-B75E-BBECB8AFFDAF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2514600"/>
            <a:ext cx="7620000" cy="1676400"/>
          </a:xfrm>
        </p:spPr>
        <p:txBody>
          <a:bodyPr anchor="t"/>
          <a:lstStyle/>
          <a:p>
            <a:pPr marL="0" indent="0" algn="ctr" eaLnBrk="1" hangingPunct="1"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b="1" dirty="0" smtClean="0">
                <a:solidFill>
                  <a:srgbClr val="006600"/>
                </a:solidFill>
                <a:ea typeface="+mj-ea"/>
                <a:cs typeface="+mj-cs"/>
              </a:rPr>
              <a:t>ns-3 Training</a:t>
            </a:r>
            <a:endParaRPr lang="en-GB" dirty="0"/>
          </a:p>
          <a:p>
            <a:pPr algn="ctr" eaLnBrk="1" hangingPunct="1">
              <a:spcBef>
                <a:spcPts val="800"/>
              </a:spcBef>
              <a:buClr>
                <a:srgbClr val="000000"/>
              </a:buCl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2563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Simulator and Schedulers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Simulator class holds a scheduler, and provides the API to schedule events, start, stop, and cleanup memory</a:t>
            </a:r>
          </a:p>
          <a:p>
            <a:r>
              <a:rPr lang="en-US" dirty="0" smtClean="0"/>
              <a:t>Several scheduler data structures (calendar, heap, list, map) are possible</a:t>
            </a:r>
          </a:p>
          <a:p>
            <a:r>
              <a:rPr lang="en-US" dirty="0" smtClean="0"/>
              <a:t>A "</a:t>
            </a:r>
            <a:r>
              <a:rPr lang="en-US" dirty="0" err="1" smtClean="0"/>
              <a:t>RealTime</a:t>
            </a:r>
            <a:r>
              <a:rPr lang="en-US" dirty="0" smtClean="0"/>
              <a:t>" simulation implementation is possible</a:t>
            </a:r>
          </a:p>
          <a:p>
            <a:pPr lvl="1"/>
            <a:r>
              <a:rPr lang="en-US" dirty="0" smtClean="0"/>
              <a:t>aligns the simulation time to wall-clock time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Random Variables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201025" cy="4875213"/>
          </a:xfrm>
          <a:ln/>
        </p:spPr>
        <p:txBody>
          <a:bodyPr/>
          <a:lstStyle/>
          <a:p>
            <a:pPr marL="312738" indent="-312738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/>
          </a:p>
          <a:p>
            <a:pPr marL="312738" indent="-312738">
              <a:lnSpc>
                <a:spcPct val="90000"/>
              </a:lnSpc>
              <a:spcBef>
                <a:spcPct val="0"/>
              </a:spcBef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/>
              <a:t>Currently implemented distributions</a:t>
            </a:r>
          </a:p>
          <a:p>
            <a:pPr marL="712788" lvl="1" indent="-255588">
              <a:lnSpc>
                <a:spcPct val="90000"/>
              </a:lnSpc>
              <a:spcBef>
                <a:spcPct val="0"/>
              </a:spcBef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/>
              <a:t>Uniform: values uniformly distributed in an interval</a:t>
            </a:r>
          </a:p>
          <a:p>
            <a:pPr marL="712788" lvl="1" indent="-255588">
              <a:lnSpc>
                <a:spcPct val="90000"/>
              </a:lnSpc>
              <a:spcBef>
                <a:spcPct val="0"/>
              </a:spcBef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/>
              <a:t>Constant: value is always the same (not really random)</a:t>
            </a:r>
          </a:p>
          <a:p>
            <a:pPr marL="712788" lvl="1" indent="-255588">
              <a:lnSpc>
                <a:spcPct val="90000"/>
              </a:lnSpc>
              <a:spcBef>
                <a:spcPct val="0"/>
              </a:spcBef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/>
              <a:t>Sequential: return a sequential list of predefined values</a:t>
            </a:r>
          </a:p>
          <a:p>
            <a:pPr marL="712788" lvl="1" indent="-255588">
              <a:lnSpc>
                <a:spcPct val="90000"/>
              </a:lnSpc>
              <a:spcBef>
                <a:spcPct val="0"/>
              </a:spcBef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/>
              <a:t>Exponential: exponential distribution (poisson process)</a:t>
            </a:r>
          </a:p>
          <a:p>
            <a:pPr marL="712788" lvl="1" indent="-255588">
              <a:lnSpc>
                <a:spcPct val="90000"/>
              </a:lnSpc>
              <a:spcBef>
                <a:spcPct val="0"/>
              </a:spcBef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/>
              <a:t>Normal (gaussian</a:t>
            </a:r>
            <a:r>
              <a:rPr lang="en-US" sz="2000" smtClean="0"/>
              <a:t>), Log-Normal, Pareto, Weibull, triangular</a:t>
            </a:r>
            <a:endParaRPr lang="en-US" sz="2000"/>
          </a:p>
          <a:p>
            <a:pPr marL="712788" lvl="1" indent="-255588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000"/>
          </a:p>
          <a:p>
            <a:pPr marL="712788" lvl="1" indent="-255588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/>
          </a:p>
          <a:p>
            <a:pPr marL="712788" lvl="1" indent="-255588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/>
          </a:p>
          <a:p>
            <a:pPr marL="712788" lvl="1" indent="-255588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400"/>
          </a:p>
        </p:txBody>
      </p:sp>
      <p:sp>
        <p:nvSpPr>
          <p:cNvPr id="9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11</a:t>
            </a:fld>
            <a:endParaRPr lang="en-GB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343400" y="304800"/>
            <a:ext cx="4554750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</a:rPr>
              <a:t>from </a:t>
            </a:r>
            <a:r>
              <a:rPr lang="en-US" smtClean="0">
                <a:solidFill>
                  <a:srgbClr val="000000"/>
                </a:solidFill>
              </a:rPr>
              <a:t>src/core/examples/sample-rng-plot.py</a:t>
            </a:r>
            <a:endParaRPr lang="en-US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3505200"/>
            <a:ext cx="3292693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657600"/>
            <a:ext cx="4495800" cy="2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01025" cy="9477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/>
              <a:t>Random variables and independent replications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Many simulation uses involve running a number of </a:t>
            </a:r>
            <a:r>
              <a:rPr lang="en-US" i="1"/>
              <a:t>independent replications</a:t>
            </a:r>
            <a:r>
              <a:rPr lang="en-US"/>
              <a:t> of the same scenario</a:t>
            </a:r>
          </a:p>
          <a:p>
            <a:pPr marL="312738" indent="-312738"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/>
          </a:p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In ns-3, this is typically performed by incrementing the simulation </a:t>
            </a:r>
            <a:r>
              <a:rPr lang="en-US" i="1"/>
              <a:t>run number</a:t>
            </a:r>
          </a:p>
          <a:p>
            <a:pPr marL="712788" lvl="1" indent="-255588"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i="1"/>
              <a:t>not by changing seeds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12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ns-3 random number generator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2738" indent="-312738">
              <a:lnSpc>
                <a:spcPct val="90000"/>
              </a:lnSpc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/>
              <a:t>Uses the MRG32k3a generator from Pierre L'Ecuyer </a:t>
            </a:r>
          </a:p>
          <a:p>
            <a:pPr marL="712788" lvl="1" indent="-255588">
              <a:lnSpc>
                <a:spcPct val="90000"/>
              </a:lnSpc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/>
              <a:t>http://www.iro.umontreal.ca/~lecuyer/myftp/papers/streams00.pdf</a:t>
            </a:r>
          </a:p>
          <a:p>
            <a:pPr marL="712788" lvl="1" indent="-255588">
              <a:lnSpc>
                <a:spcPct val="90000"/>
              </a:lnSpc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/>
              <a:t>Period of PRNG is 3.1x10^57</a:t>
            </a:r>
          </a:p>
          <a:p>
            <a:pPr marL="312738" indent="-312738">
              <a:lnSpc>
                <a:spcPct val="90000"/>
              </a:lnSpc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/>
              <a:t>Partitions a pseudo-random number generator into </a:t>
            </a:r>
            <a:r>
              <a:rPr lang="en-US" sz="2800" u="sng"/>
              <a:t>uncorrelated</a:t>
            </a:r>
            <a:r>
              <a:rPr lang="en-US" sz="2800"/>
              <a:t> </a:t>
            </a:r>
            <a:r>
              <a:rPr lang="en-US" sz="2800" i="1"/>
              <a:t>streams</a:t>
            </a:r>
            <a:r>
              <a:rPr lang="en-US" sz="2800"/>
              <a:t> and </a:t>
            </a:r>
            <a:r>
              <a:rPr lang="en-US" sz="2800" i="1"/>
              <a:t>substreams</a:t>
            </a:r>
          </a:p>
          <a:p>
            <a:pPr marL="712788" lvl="1" indent="-255588">
              <a:lnSpc>
                <a:spcPct val="90000"/>
              </a:lnSpc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/>
              <a:t>Each </a:t>
            </a:r>
            <a:r>
              <a:rPr lang="en-US" sz="2400" smtClean="0"/>
              <a:t>RandomVariableStream </a:t>
            </a:r>
            <a:r>
              <a:rPr lang="en-US" sz="2400"/>
              <a:t>gets its own stream</a:t>
            </a:r>
          </a:p>
          <a:p>
            <a:pPr marL="712788" lvl="1" indent="-255588">
              <a:lnSpc>
                <a:spcPct val="90000"/>
              </a:lnSpc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/>
              <a:t>This stream partitioned into substreams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13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Run number vs. seed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/>
              <a:t>If you increment the seed of the PRNG, the </a:t>
            </a:r>
            <a:r>
              <a:rPr lang="en-US" sz="2800" smtClean="0"/>
              <a:t>streams of random variable objects across </a:t>
            </a:r>
            <a:r>
              <a:rPr lang="en-US" sz="2800"/>
              <a:t>different runs are not guaranteed to be uncorrelated</a:t>
            </a:r>
          </a:p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/>
              <a:t>If you fix the seed, but increment the run number, you will get an uncorrelated substream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Putting it together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Example of scheduled event</a:t>
            </a:r>
            <a:endParaRPr lang="en-US" sz="2800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15</a:t>
            </a:fld>
            <a:endParaRPr lang="en-GB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828800"/>
            <a:ext cx="5867400" cy="1162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200400"/>
            <a:ext cx="6305550" cy="2447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Rounded Rectangle 6"/>
          <p:cNvSpPr/>
          <p:nvPr/>
        </p:nvSpPr>
        <p:spPr bwMode="auto">
          <a:xfrm>
            <a:off x="533400" y="5791200"/>
            <a:ext cx="7848600" cy="5334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lang="en-US" sz="2400" smtClean="0">
                <a:solidFill>
                  <a:schemeClr val="tx1"/>
                </a:solidFill>
              </a:rPr>
              <a:t>Demo real-time, command-line, random variables...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241550"/>
            <a:ext cx="8201025" cy="947738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smtClean="0"/>
              <a:t>Walkthrough </a:t>
            </a:r>
            <a:r>
              <a:rPr lang="en-US" sz="2800"/>
              <a:t>of </a:t>
            </a:r>
            <a:r>
              <a:rPr lang="en-US" sz="2800" smtClean="0"/>
              <a:t>WiFi Internet example</a:t>
            </a:r>
            <a:endParaRPr lang="en-US" sz="28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16</a:t>
            </a:fld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The basic model</a:t>
            </a:r>
          </a:p>
        </p:txBody>
      </p:sp>
      <p:sp>
        <p:nvSpPr>
          <p:cNvPr id="33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C552B1F-3583-4020-844A-43FBF2A63C20}" type="slidenum">
              <a:rPr lang="en-GB"/>
              <a:pPr/>
              <a:t>17</a:t>
            </a:fld>
            <a:endParaRPr lang="en-GB"/>
          </a:p>
        </p:txBody>
      </p:sp>
      <p:sp>
        <p:nvSpPr>
          <p:cNvPr id="31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sp>
        <p:nvSpPr>
          <p:cNvPr id="29697" name="AutoShape 1"/>
          <p:cNvSpPr>
            <a:spLocks noChangeArrowheads="1"/>
          </p:cNvSpPr>
          <p:nvPr/>
        </p:nvSpPr>
        <p:spPr bwMode="auto">
          <a:xfrm>
            <a:off x="6731000" y="1485900"/>
            <a:ext cx="1955800" cy="401320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7658100" y="2501900"/>
            <a:ext cx="1588" cy="195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20700" y="1447800"/>
            <a:ext cx="1955800" cy="401320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1358900" y="2438400"/>
            <a:ext cx="1588" cy="195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1066800" y="1663700"/>
            <a:ext cx="1244600" cy="635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29703" name="AutoShape 7"/>
          <p:cNvSpPr>
            <a:spLocks noChangeArrowheads="1"/>
          </p:cNvSpPr>
          <p:nvPr/>
        </p:nvSpPr>
        <p:spPr bwMode="auto">
          <a:xfrm>
            <a:off x="762000" y="1803400"/>
            <a:ext cx="1244600" cy="635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>
            <a:off x="749300" y="2641600"/>
            <a:ext cx="1244600" cy="1320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Protocol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stack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581025" y="4075113"/>
            <a:ext cx="723900" cy="274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Node</a:t>
            </a:r>
          </a:p>
        </p:txBody>
      </p:sp>
      <p:sp>
        <p:nvSpPr>
          <p:cNvPr id="29706" name="AutoShape 10"/>
          <p:cNvSpPr>
            <a:spLocks noChangeArrowheads="1"/>
          </p:cNvSpPr>
          <p:nvPr/>
        </p:nvSpPr>
        <p:spPr bwMode="auto">
          <a:xfrm>
            <a:off x="1041400" y="4406900"/>
            <a:ext cx="1244600" cy="635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NetDevice</a:t>
            </a:r>
          </a:p>
        </p:txBody>
      </p:sp>
      <p:sp>
        <p:nvSpPr>
          <p:cNvPr id="29707" name="AutoShape 11"/>
          <p:cNvSpPr>
            <a:spLocks noChangeArrowheads="1"/>
          </p:cNvSpPr>
          <p:nvPr/>
        </p:nvSpPr>
        <p:spPr bwMode="auto">
          <a:xfrm>
            <a:off x="736600" y="4546600"/>
            <a:ext cx="1244600" cy="635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NetDevice</a:t>
            </a:r>
          </a:p>
        </p:txBody>
      </p:sp>
      <p:sp>
        <p:nvSpPr>
          <p:cNvPr id="29708" name="AutoShape 12"/>
          <p:cNvSpPr>
            <a:spLocks noChangeArrowheads="1"/>
          </p:cNvSpPr>
          <p:nvPr/>
        </p:nvSpPr>
        <p:spPr bwMode="auto">
          <a:xfrm>
            <a:off x="7277100" y="1701800"/>
            <a:ext cx="1244600" cy="635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29709" name="AutoShape 13"/>
          <p:cNvSpPr>
            <a:spLocks noChangeArrowheads="1"/>
          </p:cNvSpPr>
          <p:nvPr/>
        </p:nvSpPr>
        <p:spPr bwMode="auto">
          <a:xfrm>
            <a:off x="6972300" y="1841500"/>
            <a:ext cx="1244600" cy="635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29710" name="AutoShape 14"/>
          <p:cNvSpPr>
            <a:spLocks noChangeArrowheads="1"/>
          </p:cNvSpPr>
          <p:nvPr/>
        </p:nvSpPr>
        <p:spPr bwMode="auto">
          <a:xfrm>
            <a:off x="6959600" y="2679700"/>
            <a:ext cx="1244600" cy="1320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Protocol</a:t>
            </a:r>
          </a:p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stack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6791325" y="4113213"/>
            <a:ext cx="723900" cy="274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Node</a:t>
            </a:r>
          </a:p>
        </p:txBody>
      </p:sp>
      <p:sp>
        <p:nvSpPr>
          <p:cNvPr id="29712" name="AutoShape 16"/>
          <p:cNvSpPr>
            <a:spLocks noChangeArrowheads="1"/>
          </p:cNvSpPr>
          <p:nvPr/>
        </p:nvSpPr>
        <p:spPr bwMode="auto">
          <a:xfrm>
            <a:off x="7251700" y="4445000"/>
            <a:ext cx="1244600" cy="635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NetDevice</a:t>
            </a:r>
          </a:p>
        </p:txBody>
      </p:sp>
      <p:sp>
        <p:nvSpPr>
          <p:cNvPr id="29713" name="AutoShape 17"/>
          <p:cNvSpPr>
            <a:spLocks noChangeArrowheads="1"/>
          </p:cNvSpPr>
          <p:nvPr/>
        </p:nvSpPr>
        <p:spPr bwMode="auto">
          <a:xfrm>
            <a:off x="6946900" y="4584700"/>
            <a:ext cx="1244600" cy="635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NetDevice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2654300" y="2157413"/>
            <a:ext cx="1409700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Sockets-like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 API</a:t>
            </a:r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 flipH="1">
            <a:off x="1401763" y="2324100"/>
            <a:ext cx="1285875" cy="254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6" name="AutoShape 20"/>
          <p:cNvSpPr>
            <a:spLocks noChangeArrowheads="1"/>
          </p:cNvSpPr>
          <p:nvPr/>
        </p:nvSpPr>
        <p:spPr bwMode="auto">
          <a:xfrm>
            <a:off x="3898900" y="4559300"/>
            <a:ext cx="1244600" cy="635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Channel</a:t>
            </a:r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1930400" y="5080000"/>
            <a:ext cx="1562100" cy="3683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 flipV="1">
            <a:off x="4749800" y="5046663"/>
            <a:ext cx="2222500" cy="511175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>
            <a:off x="2235200" y="4699000"/>
            <a:ext cx="1612900" cy="1143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V="1">
            <a:off x="5181600" y="4538663"/>
            <a:ext cx="2070100" cy="320675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1" name="AutoShape 25"/>
          <p:cNvSpPr>
            <a:spLocks noChangeArrowheads="1"/>
          </p:cNvSpPr>
          <p:nvPr/>
        </p:nvSpPr>
        <p:spPr bwMode="auto">
          <a:xfrm>
            <a:off x="3505200" y="5016500"/>
            <a:ext cx="1244600" cy="635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Channel</a:t>
            </a: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273300" y="3035300"/>
            <a:ext cx="4953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3" name="AutoShape 27"/>
          <p:cNvSpPr>
            <a:spLocks noChangeArrowheads="1"/>
          </p:cNvSpPr>
          <p:nvPr/>
        </p:nvSpPr>
        <p:spPr bwMode="auto">
          <a:xfrm>
            <a:off x="2387600" y="3810000"/>
            <a:ext cx="330200" cy="431800"/>
          </a:xfrm>
          <a:prstGeom prst="downArrow">
            <a:avLst>
              <a:gd name="adj1" fmla="val 50000"/>
              <a:gd name="adj2" fmla="val 32692"/>
            </a:avLst>
          </a:prstGeom>
          <a:solidFill>
            <a:srgbClr val="6699FF"/>
          </a:solidFill>
          <a:ln w="9360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2816225" y="3122613"/>
            <a:ext cx="114617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</a:rPr>
              <a:t>Packet(s)</a:t>
            </a:r>
            <a:r>
              <a:rPr lang="ar-SA">
                <a:solidFill>
                  <a:srgbClr val="000000"/>
                </a:solidFill>
                <a:cs typeface="Arial" charset="0"/>
              </a:rPr>
              <a:t>‏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29725" name="Freeform 29"/>
          <p:cNvSpPr>
            <a:spLocks/>
          </p:cNvSpPr>
          <p:nvPr/>
        </p:nvSpPr>
        <p:spPr bwMode="auto">
          <a:xfrm>
            <a:off x="1282700" y="2260600"/>
            <a:ext cx="6756400" cy="3244850"/>
          </a:xfrm>
          <a:custGeom>
            <a:avLst/>
            <a:gdLst/>
            <a:ahLst/>
            <a:cxnLst>
              <a:cxn ang="0">
                <a:pos x="56" y="64"/>
              </a:cxn>
              <a:cxn ang="0">
                <a:pos x="48" y="1120"/>
              </a:cxn>
              <a:cxn ang="0">
                <a:pos x="344" y="1760"/>
              </a:cxn>
              <a:cxn ang="0">
                <a:pos x="2048" y="2040"/>
              </a:cxn>
              <a:cxn ang="0">
                <a:pos x="3800" y="1736"/>
              </a:cxn>
              <a:cxn ang="0">
                <a:pos x="4184" y="688"/>
              </a:cxn>
              <a:cxn ang="0">
                <a:pos x="4232" y="0"/>
              </a:cxn>
            </a:cxnLst>
            <a:rect l="0" t="0" r="r" b="b"/>
            <a:pathLst>
              <a:path w="4256" h="2044">
                <a:moveTo>
                  <a:pt x="56" y="64"/>
                </a:moveTo>
                <a:cubicBezTo>
                  <a:pt x="28" y="450"/>
                  <a:pt x="0" y="837"/>
                  <a:pt x="48" y="1120"/>
                </a:cubicBezTo>
                <a:cubicBezTo>
                  <a:pt x="96" y="1403"/>
                  <a:pt x="11" y="1607"/>
                  <a:pt x="344" y="1760"/>
                </a:cubicBezTo>
                <a:cubicBezTo>
                  <a:pt x="677" y="1913"/>
                  <a:pt x="1472" y="2044"/>
                  <a:pt x="2048" y="2040"/>
                </a:cubicBezTo>
                <a:cubicBezTo>
                  <a:pt x="2624" y="2036"/>
                  <a:pt x="3444" y="1961"/>
                  <a:pt x="3800" y="1736"/>
                </a:cubicBezTo>
                <a:cubicBezTo>
                  <a:pt x="4156" y="1511"/>
                  <a:pt x="4112" y="977"/>
                  <a:pt x="4184" y="688"/>
                </a:cubicBezTo>
                <a:cubicBezTo>
                  <a:pt x="4256" y="399"/>
                  <a:pt x="4244" y="199"/>
                  <a:pt x="4232" y="0"/>
                </a:cubicBezTo>
              </a:path>
            </a:pathLst>
          </a:custGeom>
          <a:noFill/>
          <a:ln w="38160">
            <a:solidFill>
              <a:srgbClr val="3333CC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program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examples/wireless/wifi-simple-adhoc-grid.cc</a:t>
            </a:r>
          </a:p>
          <a:p>
            <a:r>
              <a:rPr lang="en-US" sz="2800" dirty="0" smtClean="0"/>
              <a:t>examine </a:t>
            </a:r>
            <a:r>
              <a:rPr lang="en-US" sz="2800" dirty="0" err="1" smtClean="0"/>
              <a:t>wscript</a:t>
            </a:r>
            <a:r>
              <a:rPr lang="en-US" sz="2800" dirty="0" smtClean="0"/>
              <a:t> for necessary modules</a:t>
            </a:r>
          </a:p>
          <a:p>
            <a:pPr lvl="1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'internet', 'mobility', '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wifi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config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-store', 'tools'</a:t>
            </a:r>
          </a:p>
          <a:p>
            <a:pPr lvl="1"/>
            <a:r>
              <a:rPr lang="en-US" sz="2400" dirty="0" smtClean="0">
                <a:cs typeface="Courier New" pitchFamily="49" charset="0"/>
              </a:rPr>
              <a:t>we'll add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'visualizer'</a:t>
            </a:r>
          </a:p>
          <a:p>
            <a:endParaRPr lang="en-US" dirty="0" smtClean="0"/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./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waf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configure --enable-examples --enable-modules=...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mtClean="0"/>
              <a:t>Example program</a:t>
            </a:r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8201025" cy="4875213"/>
          </a:xfrm>
          <a:ln/>
        </p:spPr>
        <p:txBody>
          <a:bodyPr/>
          <a:lstStyle/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smtClean="0"/>
              <a:t>(5x5) grid of WiFi </a:t>
            </a:r>
            <a:r>
              <a:rPr lang="en-US" sz="2400"/>
              <a:t>ad hoc nodes</a:t>
            </a:r>
          </a:p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smtClean="0"/>
              <a:t>OLSR packet routing</a:t>
            </a:r>
          </a:p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smtClean="0"/>
              <a:t>Try to send packet from one node to another</a:t>
            </a:r>
            <a:endParaRPr lang="en-US" sz="2400"/>
          </a:p>
        </p:txBody>
      </p:sp>
      <p:sp>
        <p:nvSpPr>
          <p:cNvPr id="22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4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19</a:t>
            </a:fld>
            <a:endParaRPr lang="en-GB"/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2057400" y="3352800"/>
            <a:ext cx="1447800" cy="107414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362200" y="3733800"/>
            <a:ext cx="665163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</a:rPr>
              <a:t>WiFi</a:t>
            </a:r>
          </a:p>
        </p:txBody>
      </p:sp>
      <p:sp>
        <p:nvSpPr>
          <p:cNvPr id="28686" name="AutoShape 14"/>
          <p:cNvSpPr>
            <a:spLocks noChangeArrowheads="1"/>
          </p:cNvSpPr>
          <p:nvPr/>
        </p:nvSpPr>
        <p:spPr bwMode="auto">
          <a:xfrm>
            <a:off x="5486400" y="3962400"/>
            <a:ext cx="3200400" cy="914400"/>
          </a:xfrm>
          <a:prstGeom prst="roundRect">
            <a:avLst>
              <a:gd name="adj" fmla="val 16667"/>
            </a:avLst>
          </a:prstGeom>
          <a:solidFill>
            <a:srgbClr val="7DDAFF"/>
          </a:solidFill>
          <a:ln w="9360">
            <a:solidFill>
              <a:srgbClr val="CCCC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 Goal is to read and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understand the high-level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ns-3 </a:t>
            </a:r>
            <a:r>
              <a:rPr lang="en-US" sz="2000" smtClean="0">
                <a:solidFill>
                  <a:srgbClr val="000000"/>
                </a:solidFill>
              </a:rPr>
              <a:t>API</a:t>
            </a:r>
            <a:endParaRPr lang="en-US" sz="2000">
              <a:solidFill>
                <a:srgbClr val="000000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762000" y="5410200"/>
            <a:ext cx="4168225" cy="630540"/>
            <a:chOff x="762000" y="5410200"/>
            <a:chExt cx="4168225" cy="630540"/>
          </a:xfrm>
        </p:grpSpPr>
        <p:pic>
          <p:nvPicPr>
            <p:cNvPr id="2867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67200" y="5410200"/>
              <a:ext cx="663025" cy="609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28678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" y="5410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28685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09800" y="5410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grpSp>
          <p:nvGrpSpPr>
            <p:cNvPr id="18" name="Group 17"/>
            <p:cNvGrpSpPr/>
            <p:nvPr/>
          </p:nvGrpSpPr>
          <p:grpSpPr>
            <a:xfrm>
              <a:off x="3200400" y="5715000"/>
              <a:ext cx="762000" cy="152400"/>
              <a:chOff x="5562600" y="3048000"/>
              <a:chExt cx="762000" cy="152400"/>
            </a:xfrm>
          </p:grpSpPr>
          <p:sp>
            <p:nvSpPr>
              <p:cNvPr id="19" name="Oval 18"/>
              <p:cNvSpPr/>
              <p:nvPr/>
            </p:nvSpPr>
            <p:spPr bwMode="auto">
              <a:xfrm>
                <a:off x="55626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 bwMode="auto">
              <a:xfrm>
                <a:off x="58674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 bwMode="auto">
              <a:xfrm>
                <a:off x="61722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24" name="Group 23"/>
          <p:cNvGrpSpPr/>
          <p:nvPr/>
        </p:nvGrpSpPr>
        <p:grpSpPr>
          <a:xfrm>
            <a:off x="762000" y="4572000"/>
            <a:ext cx="4168225" cy="630540"/>
            <a:chOff x="762000" y="5410200"/>
            <a:chExt cx="4168225" cy="630540"/>
          </a:xfrm>
        </p:grpSpPr>
        <p:pic>
          <p:nvPicPr>
            <p:cNvPr id="25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67200" y="5410200"/>
              <a:ext cx="663025" cy="609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" y="5410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27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09800" y="5410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grpSp>
          <p:nvGrpSpPr>
            <p:cNvPr id="28" name="Group 17"/>
            <p:cNvGrpSpPr/>
            <p:nvPr/>
          </p:nvGrpSpPr>
          <p:grpSpPr>
            <a:xfrm>
              <a:off x="3200400" y="5715000"/>
              <a:ext cx="762000" cy="152400"/>
              <a:chOff x="5562600" y="3048000"/>
              <a:chExt cx="762000" cy="152400"/>
            </a:xfrm>
          </p:grpSpPr>
          <p:sp>
            <p:nvSpPr>
              <p:cNvPr id="29" name="Oval 28"/>
              <p:cNvSpPr/>
              <p:nvPr/>
            </p:nvSpPr>
            <p:spPr bwMode="auto">
              <a:xfrm>
                <a:off x="55626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0" name="Oval 29"/>
              <p:cNvSpPr/>
              <p:nvPr/>
            </p:nvSpPr>
            <p:spPr bwMode="auto">
              <a:xfrm>
                <a:off x="58674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 bwMode="auto">
              <a:xfrm>
                <a:off x="61722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46" name="Group 45"/>
          <p:cNvGrpSpPr/>
          <p:nvPr/>
        </p:nvGrpSpPr>
        <p:grpSpPr>
          <a:xfrm>
            <a:off x="762000" y="2743200"/>
            <a:ext cx="4168225" cy="630540"/>
            <a:chOff x="762000" y="2743200"/>
            <a:chExt cx="4168225" cy="630540"/>
          </a:xfrm>
        </p:grpSpPr>
        <p:pic>
          <p:nvPicPr>
            <p:cNvPr id="33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67200" y="2743200"/>
              <a:ext cx="663025" cy="609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34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" y="2743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35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09800" y="2743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grpSp>
          <p:nvGrpSpPr>
            <p:cNvPr id="36" name="Group 17"/>
            <p:cNvGrpSpPr/>
            <p:nvPr/>
          </p:nvGrpSpPr>
          <p:grpSpPr>
            <a:xfrm>
              <a:off x="3200400" y="3048000"/>
              <a:ext cx="762000" cy="152400"/>
              <a:chOff x="5562600" y="3048000"/>
              <a:chExt cx="762000" cy="152400"/>
            </a:xfrm>
          </p:grpSpPr>
          <p:sp>
            <p:nvSpPr>
              <p:cNvPr id="37" name="Oval 36"/>
              <p:cNvSpPr/>
              <p:nvPr/>
            </p:nvSpPr>
            <p:spPr bwMode="auto">
              <a:xfrm>
                <a:off x="55626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 bwMode="auto">
              <a:xfrm>
                <a:off x="58674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 bwMode="auto">
              <a:xfrm>
                <a:off x="61722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5105400" y="2895600"/>
            <a:ext cx="303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/>
                </a:solidFill>
              </a:rPr>
              <a:t>Source (node 24) by default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" y="6019800"/>
            <a:ext cx="262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/>
                </a:solidFill>
              </a:rPr>
              <a:t>Sink (node 0) by default</a:t>
            </a: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2" name="Group 17"/>
          <p:cNvGrpSpPr/>
          <p:nvPr/>
        </p:nvGrpSpPr>
        <p:grpSpPr>
          <a:xfrm rot="5400000">
            <a:off x="762000" y="3886200"/>
            <a:ext cx="762000" cy="152400"/>
            <a:chOff x="5562600" y="3048000"/>
            <a:chExt cx="762000" cy="152400"/>
          </a:xfrm>
        </p:grpSpPr>
        <p:sp>
          <p:nvSpPr>
            <p:cNvPr id="43" name="Oval 42"/>
            <p:cNvSpPr/>
            <p:nvPr/>
          </p:nvSpPr>
          <p:spPr bwMode="auto">
            <a:xfrm>
              <a:off x="5562600" y="3048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5867400" y="3048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6172200" y="3048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Discrete-event simulation </a:t>
            </a:r>
            <a:r>
              <a:rPr lang="en-GB"/>
              <a:t>basics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29600" cy="4341813"/>
          </a:xfrm>
          <a:ln/>
        </p:spPr>
        <p:txBody>
          <a:bodyPr/>
          <a:lstStyle/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/>
              <a:t>Simulation time moves in discrete jumps from event to event</a:t>
            </a:r>
          </a:p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/>
              <a:t>C++ functions schedule events to occur at specific simulation times</a:t>
            </a:r>
          </a:p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/>
              <a:t>A simulation scheduler orders the event execution</a:t>
            </a:r>
          </a:p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/>
              <a:t>Simulation::Run() gets it all started</a:t>
            </a:r>
          </a:p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/>
              <a:t>Simulation stops at specific time or when events end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</a:t>
            </a:r>
            <a:r>
              <a:rPr lang="en-GB" dirty="0" smtClean="0"/>
              <a:t>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Fundamentals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29600" cy="2732088"/>
          </a:xfrm>
          <a:ln/>
        </p:spPr>
        <p:txBody>
          <a:bodyPr/>
          <a:lstStyle/>
          <a:p>
            <a:pPr marL="314325" indent="-312738"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/>
              <a:t>Key objects in the simulator are Nodes, Packets, and Channels</a:t>
            </a:r>
          </a:p>
          <a:p>
            <a:pPr marL="314325" indent="-312738"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/>
          </a:p>
          <a:p>
            <a:pPr marL="314325" indent="-312738"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/>
              <a:t>Nodes contain Applications, “stacks”, and NetDevices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20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Node basics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29600" cy="1066800"/>
          </a:xfrm>
          <a:ln/>
        </p:spPr>
        <p:txBody>
          <a:bodyPr/>
          <a:lstStyle/>
          <a:p>
            <a:pPr marL="314325" indent="-312738"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/>
              <a:t>A Node is a </a:t>
            </a:r>
            <a:r>
              <a:rPr lang="en-GB" smtClean="0"/>
              <a:t>shell of </a:t>
            </a:r>
            <a:r>
              <a:rPr lang="en-GB"/>
              <a:t>a computer to which applications, stacks, and NICs are added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21</a:t>
            </a:fld>
            <a:endParaRPr lang="en-GB"/>
          </a:p>
        </p:txBody>
      </p:sp>
      <p:sp>
        <p:nvSpPr>
          <p:cNvPr id="16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971800"/>
            <a:ext cx="2743200" cy="2365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4114800" y="2971800"/>
            <a:ext cx="2133600" cy="685800"/>
          </a:xfrm>
          <a:prstGeom prst="ellipse">
            <a:avLst/>
          </a:prstGeom>
          <a:solidFill>
            <a:srgbClr val="00B8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FFFFFF"/>
                </a:solidFill>
              </a:rPr>
              <a:t>Application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4876800" y="3124200"/>
            <a:ext cx="2133600" cy="685800"/>
          </a:xfrm>
          <a:prstGeom prst="ellipse">
            <a:avLst/>
          </a:prstGeom>
          <a:solidFill>
            <a:srgbClr val="00B8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FFFFFF"/>
                </a:solidFill>
              </a:rPr>
              <a:t>Application</a:t>
            </a: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5791200" y="3276600"/>
            <a:ext cx="2133600" cy="685800"/>
          </a:xfrm>
          <a:prstGeom prst="ellipse">
            <a:avLst/>
          </a:prstGeom>
          <a:solidFill>
            <a:srgbClr val="00B8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FFFFFF"/>
                </a:solidFill>
              </a:rPr>
              <a:t>Application</a:t>
            </a:r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5181600"/>
            <a:ext cx="1466850" cy="146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175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5334000"/>
            <a:ext cx="1524000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3200400" y="3200400"/>
            <a:ext cx="609600" cy="381000"/>
          </a:xfrm>
          <a:prstGeom prst="leftArrow">
            <a:avLst>
              <a:gd name="adj1" fmla="val 50000"/>
              <a:gd name="adj2" fmla="val 40000"/>
            </a:avLst>
          </a:prstGeom>
          <a:solidFill>
            <a:srgbClr val="00B8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 rot="1560000">
            <a:off x="2914650" y="5486400"/>
            <a:ext cx="838200" cy="457200"/>
          </a:xfrm>
          <a:prstGeom prst="leftArrow">
            <a:avLst>
              <a:gd name="adj1" fmla="val 50000"/>
              <a:gd name="adj2" fmla="val 45833"/>
            </a:avLst>
          </a:prstGeom>
          <a:solidFill>
            <a:srgbClr val="00B8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1755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19600" y="4038600"/>
            <a:ext cx="898525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1756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1200" y="4114800"/>
            <a:ext cx="968375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1757" name="AutoShape 13"/>
          <p:cNvSpPr>
            <a:spLocks noChangeArrowheads="1"/>
          </p:cNvSpPr>
          <p:nvPr/>
        </p:nvSpPr>
        <p:spPr bwMode="auto">
          <a:xfrm>
            <a:off x="3505200" y="4267200"/>
            <a:ext cx="609600" cy="381000"/>
          </a:xfrm>
          <a:prstGeom prst="leftArrow">
            <a:avLst>
              <a:gd name="adj1" fmla="val 50000"/>
              <a:gd name="adj2" fmla="val 40000"/>
            </a:avLst>
          </a:prstGeom>
          <a:solidFill>
            <a:srgbClr val="00B8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7007225" y="4495800"/>
            <a:ext cx="1146175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000000"/>
                </a:solidFill>
              </a:rPr>
              <a:t>“DTN”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NetDevices and Channels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29600" cy="4600575"/>
          </a:xfrm>
          <a:ln/>
        </p:spPr>
        <p:txBody>
          <a:bodyPr/>
          <a:lstStyle/>
          <a:p>
            <a:pPr marL="314325" indent="-312738"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/>
              <a:t>NetDevices are strongly bound to Channels of a matching type</a:t>
            </a:r>
          </a:p>
          <a:p>
            <a:pPr marL="314325" indent="-312738"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/>
          </a:p>
          <a:p>
            <a:pPr marL="314325" indent="-312738"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/>
          </a:p>
          <a:p>
            <a:pPr marL="314325" indent="-312738"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/>
          </a:p>
          <a:p>
            <a:pPr marL="314325" indent="-312738"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/>
          </a:p>
          <a:p>
            <a:pPr marL="314325" indent="-312738"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/>
          </a:p>
          <a:p>
            <a:pPr marL="314325" indent="-312738"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/>
              <a:t>Nodes are architected for multiple interfaces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C95DCF30-105D-47A1-A26D-0087ADB1C02F}" type="slidenum">
              <a:rPr lang="en-GB"/>
              <a:pPr/>
              <a:t>22</a:t>
            </a:fld>
            <a:endParaRPr lang="en-GB"/>
          </a:p>
        </p:txBody>
      </p:sp>
      <p:sp>
        <p:nvSpPr>
          <p:cNvPr id="15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0"/>
            <a:ext cx="1466850" cy="146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200400"/>
            <a:ext cx="1466850" cy="146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3886200"/>
            <a:ext cx="1466850" cy="146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3048000"/>
            <a:ext cx="1466850" cy="146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6008688" y="4532313"/>
            <a:ext cx="1703387" cy="274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000000"/>
                </a:solidFill>
              </a:rPr>
              <a:t>WifiNetDevice</a:t>
            </a:r>
          </a:p>
        </p:txBody>
      </p:sp>
      <p:sp>
        <p:nvSpPr>
          <p:cNvPr id="32776" name="Oval 8"/>
          <p:cNvSpPr>
            <a:spLocks noChangeArrowheads="1"/>
          </p:cNvSpPr>
          <p:nvPr/>
        </p:nvSpPr>
        <p:spPr bwMode="auto">
          <a:xfrm>
            <a:off x="2895600" y="2514600"/>
            <a:ext cx="2362200" cy="12954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3200400" y="2971800"/>
            <a:ext cx="1503363" cy="274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6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000000"/>
                </a:solidFill>
              </a:rPr>
              <a:t>WifiChannel</a:t>
            </a:r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1676400" y="2895600"/>
            <a:ext cx="1219200" cy="76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V="1">
            <a:off x="2667000" y="3484563"/>
            <a:ext cx="381000" cy="2698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 flipV="1">
            <a:off x="4475163" y="3713163"/>
            <a:ext cx="193675" cy="727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 flipV="1">
            <a:off x="5313363" y="3255963"/>
            <a:ext cx="1108075" cy="2698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Internet Stack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Internet Stack</a:t>
            </a:r>
          </a:p>
          <a:p>
            <a:pPr marL="712788" lvl="1" indent="-255588"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Provides IPv4 and some IPv6 models currently</a:t>
            </a:r>
          </a:p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No non-IP stacks </a:t>
            </a:r>
            <a:r>
              <a:rPr lang="en-US" dirty="0" smtClean="0"/>
              <a:t>in ns-3.19</a:t>
            </a:r>
            <a:endParaRPr lang="en-US" dirty="0"/>
          </a:p>
          <a:p>
            <a:pPr marL="712788" lvl="1" indent="-255588"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but no dependency on IP in the devices, Node, Packet, etc</a:t>
            </a:r>
            <a:r>
              <a:rPr lang="en-US" dirty="0" smtClean="0"/>
              <a:t>.</a:t>
            </a:r>
          </a:p>
          <a:p>
            <a:pPr marL="712788" lvl="1" indent="-255588"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 smtClean="0"/>
              <a:t>IEEE </a:t>
            </a:r>
            <a:r>
              <a:rPr lang="en-US" dirty="0" smtClean="0"/>
              <a:t>802.15.4-based </a:t>
            </a:r>
            <a:r>
              <a:rPr lang="en-US" dirty="0" smtClean="0"/>
              <a:t>models introduced for ns-3.20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23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Other basic models in ns-3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2738" indent="-312738">
              <a:lnSpc>
                <a:spcPct val="90000"/>
              </a:lnSpc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Devices</a:t>
            </a:r>
          </a:p>
          <a:p>
            <a:pPr marL="712788" lvl="1" indent="-255588">
              <a:lnSpc>
                <a:spcPct val="90000"/>
              </a:lnSpc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WiFi, WiMAX, CSMA, Point-to-point, Bridge</a:t>
            </a:r>
          </a:p>
          <a:p>
            <a:pPr marL="312738" indent="-312738">
              <a:lnSpc>
                <a:spcPct val="90000"/>
              </a:lnSpc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Error models and queues</a:t>
            </a:r>
          </a:p>
          <a:p>
            <a:pPr marL="312738" indent="-312738">
              <a:lnSpc>
                <a:spcPct val="90000"/>
              </a:lnSpc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Applications</a:t>
            </a:r>
          </a:p>
          <a:p>
            <a:pPr marL="712788" lvl="1" indent="-255588">
              <a:lnSpc>
                <a:spcPct val="90000"/>
              </a:lnSpc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echo servers, traffic generator</a:t>
            </a:r>
          </a:p>
          <a:p>
            <a:pPr marL="312738" indent="-312738">
              <a:lnSpc>
                <a:spcPct val="90000"/>
              </a:lnSpc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Mobility models</a:t>
            </a:r>
          </a:p>
          <a:p>
            <a:pPr marL="312738" indent="-312738">
              <a:lnSpc>
                <a:spcPct val="90000"/>
              </a:lnSpc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Packet routing</a:t>
            </a:r>
          </a:p>
          <a:p>
            <a:pPr marL="712788" lvl="1" indent="-255588">
              <a:lnSpc>
                <a:spcPct val="90000"/>
              </a:lnSpc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/>
              <a:t>OLSR, AODV, </a:t>
            </a:r>
            <a:r>
              <a:rPr lang="en-US" smtClean="0"/>
              <a:t>DSR, DSDV, Static</a:t>
            </a:r>
            <a:r>
              <a:rPr lang="en-US"/>
              <a:t>, Nix-Vector, Global (link state)</a:t>
            </a:r>
          </a:p>
          <a:p>
            <a:pPr marL="312738" indent="-312738">
              <a:lnSpc>
                <a:spcPct val="90000"/>
              </a:lnSpc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24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01025" cy="8636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ns-3 Packet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Packet is an advanced data structure with the following capabilities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Supports fragmentation and reassembly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Supports real or virtual application data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Extensible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Serializable (for emulation)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Supports pretty-printing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Efficient (copy-on-write semantics)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25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01025" cy="8636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ns-3 Packet structure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Analogous to an mbuf/skbuff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26</a:t>
            </a:fld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057400"/>
            <a:ext cx="3894138" cy="3886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01025" cy="8636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Copy-on-write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Copy data bytes only as needed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27</a:t>
            </a:fld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286000"/>
            <a:ext cx="5981700" cy="366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371600" y="685800"/>
            <a:ext cx="228600" cy="1588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33600" y="6170613"/>
            <a:ext cx="4895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Figure source:  Mathieu </a:t>
            </a:r>
            <a:r>
              <a:rPr lang="en-US" dirty="0" err="1" smtClean="0">
                <a:solidFill>
                  <a:schemeClr val="tx1"/>
                </a:solidFill>
              </a:rPr>
              <a:t>Lacage's</a:t>
            </a:r>
            <a:r>
              <a:rPr lang="en-US" dirty="0" smtClean="0">
                <a:solidFill>
                  <a:schemeClr val="tx1"/>
                </a:solidFill>
              </a:rPr>
              <a:t> Ph.D. thesis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01025" cy="8636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Structure of an ns-3 program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int main (int argc, char *argv[])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// Set default attribute values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endParaRPr lang="en-US" sz="1300">
              <a:latin typeface="Courier New" pitchFamily="49" charset="0"/>
              <a:cs typeface="Courier New" pitchFamily="49" charset="0"/>
            </a:endParaRP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// Parse command-line arguments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endParaRPr lang="en-US" sz="1300">
              <a:latin typeface="Courier New" pitchFamily="49" charset="0"/>
              <a:cs typeface="Courier New" pitchFamily="49" charset="0"/>
            </a:endParaRP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// Configure the topology; nodes, channels, devices, mobility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endParaRPr lang="en-US" sz="1300">
              <a:latin typeface="Courier New" pitchFamily="49" charset="0"/>
              <a:cs typeface="Courier New" pitchFamily="49" charset="0"/>
            </a:endParaRP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// Add (Internet) stack to nodes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endParaRPr lang="en-US" sz="1300">
              <a:latin typeface="Courier New" pitchFamily="49" charset="0"/>
              <a:cs typeface="Courier New" pitchFamily="49" charset="0"/>
            </a:endParaRP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// Configure IP addressing and routing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endParaRPr lang="en-US" sz="1300">
              <a:latin typeface="Courier New" pitchFamily="49" charset="0"/>
              <a:cs typeface="Courier New" pitchFamily="49" charset="0"/>
            </a:endParaRP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// Add and configure applications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endParaRPr lang="en-US" sz="1300">
              <a:latin typeface="Courier New" pitchFamily="49" charset="0"/>
              <a:cs typeface="Courier New" pitchFamily="49" charset="0"/>
            </a:endParaRP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// Configure tracing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endParaRPr lang="en-US" sz="1300">
              <a:latin typeface="Courier New" pitchFamily="49" charset="0"/>
              <a:cs typeface="Courier New" pitchFamily="49" charset="0"/>
            </a:endParaRP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// Run simulation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 indent="-341313">
              <a:spcBef>
                <a:spcPct val="0"/>
              </a:spcBef>
              <a:buClrTx/>
              <a:buFontTx/>
              <a:buNone/>
              <a:tabLst>
                <a:tab pos="484188" algn="l"/>
                <a:tab pos="941388" algn="l"/>
                <a:tab pos="1398588" algn="l"/>
                <a:tab pos="1855788" algn="l"/>
                <a:tab pos="2312988" algn="l"/>
                <a:tab pos="2770188" algn="l"/>
                <a:tab pos="3227388" algn="l"/>
                <a:tab pos="3684588" algn="l"/>
                <a:tab pos="4141788" algn="l"/>
                <a:tab pos="4598988" algn="l"/>
                <a:tab pos="5056188" algn="l"/>
                <a:tab pos="5513388" algn="l"/>
                <a:tab pos="5970588" algn="l"/>
                <a:tab pos="6427788" algn="l"/>
                <a:tab pos="6884988" algn="l"/>
                <a:tab pos="7342188" algn="l"/>
                <a:tab pos="7799388" algn="l"/>
                <a:tab pos="8256588" algn="l"/>
                <a:tab pos="8713788" algn="l"/>
                <a:tab pos="9170988" algn="l"/>
              </a:tabLst>
            </a:pPr>
            <a:endParaRPr lang="en-US" sz="16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28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Review of </a:t>
            </a:r>
            <a:r>
              <a:rPr lang="en-US" smtClean="0"/>
              <a:t>example program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29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447800"/>
            <a:ext cx="6397125" cy="4872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/>
          <p:cNvSpPr/>
          <p:nvPr/>
        </p:nvSpPr>
        <p:spPr bwMode="auto">
          <a:xfrm>
            <a:off x="381000" y="1524000"/>
            <a:ext cx="1676400" cy="304800"/>
          </a:xfrm>
          <a:prstGeom prst="rect">
            <a:avLst/>
          </a:prstGeom>
          <a:solidFill>
            <a:srgbClr val="006600">
              <a:alpha val="2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81000" y="2057400"/>
            <a:ext cx="1676400" cy="228600"/>
          </a:xfrm>
          <a:prstGeom prst="rect">
            <a:avLst/>
          </a:prstGeom>
          <a:solidFill>
            <a:srgbClr val="006600">
              <a:alpha val="2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81000" y="2971800"/>
            <a:ext cx="1905000" cy="228600"/>
          </a:xfrm>
          <a:prstGeom prst="rect">
            <a:avLst/>
          </a:prstGeom>
          <a:solidFill>
            <a:srgbClr val="006600">
              <a:alpha val="2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81000" y="3810000"/>
            <a:ext cx="2590800" cy="228600"/>
          </a:xfrm>
          <a:prstGeom prst="rect">
            <a:avLst/>
          </a:prstGeom>
          <a:solidFill>
            <a:srgbClr val="006600">
              <a:alpha val="2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81000" y="4724400"/>
            <a:ext cx="1905000" cy="228600"/>
          </a:xfrm>
          <a:prstGeom prst="rect">
            <a:avLst/>
          </a:prstGeom>
          <a:solidFill>
            <a:srgbClr val="006600">
              <a:alpha val="2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81000" y="6019800"/>
            <a:ext cx="1905000" cy="228600"/>
          </a:xfrm>
          <a:prstGeom prst="rect">
            <a:avLst/>
          </a:prstGeom>
          <a:solidFill>
            <a:srgbClr val="006600">
              <a:alpha val="2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Key differences from other tools:</a:t>
            </a:r>
          </a:p>
          <a:p>
            <a:pPr marL="0" indent="0">
              <a:buNone/>
            </a:pPr>
            <a:r>
              <a:rPr lang="en-US" dirty="0" smtClean="0"/>
              <a:t>1) Command-line, Unix orientation</a:t>
            </a:r>
          </a:p>
          <a:p>
            <a:pPr lvl="1"/>
            <a:r>
              <a:rPr lang="en-US" dirty="0" smtClean="0"/>
              <a:t>vs. Integrated Development Environment (IDE)</a:t>
            </a:r>
          </a:p>
          <a:p>
            <a:pPr marL="82550" indent="0">
              <a:buNone/>
            </a:pPr>
            <a:r>
              <a:rPr lang="en-US" dirty="0" smtClean="0"/>
              <a:t>2) Simulations and models written directly in C++ and Python</a:t>
            </a:r>
          </a:p>
          <a:p>
            <a:pPr marL="939800" lvl="1" indent="-457200"/>
            <a:r>
              <a:rPr lang="en-US" dirty="0" smtClean="0"/>
              <a:t>vs. a domain-specific simulation language</a:t>
            </a:r>
          </a:p>
          <a:p>
            <a:pPr marL="8255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NS-3 Annual Meeting</a:t>
            </a:r>
          </a:p>
          <a:p>
            <a:pPr>
              <a:defRPr/>
            </a:pPr>
            <a:r>
              <a:rPr lang="en-GB" smtClean="0"/>
              <a:t>May 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8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Helper API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800"/>
              <a:t>The ns-3 “helper API” provides a set of classes and methods that make common operations easier than using the low-level API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800"/>
              <a:t>Consists of: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400"/>
              <a:t>container objects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400"/>
              <a:t>helper classes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800"/>
              <a:t>The helper API is implemented using the low-level API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800"/>
              <a:t>Users are encouraged to contribute or propose improvements to the ns-3 helper API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30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Containers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Containers are part of the ns-3 “helper API”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Containers group similar objects, for convenience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They are often implemented using C++ std containers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Container objects also are intended to provide more basic (typical) API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31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66725"/>
            <a:ext cx="8208963" cy="487363"/>
          </a:xfrm>
          <a:ln/>
        </p:spPr>
        <p:txBody>
          <a:bodyPr lIns="0" tIns="0" rIns="0" bIns="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The Helper API (vs. low-level API)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idx="1"/>
          </p:nvPr>
        </p:nvSpPr>
        <p:spPr>
          <a:xfrm>
            <a:off x="514350" y="1425575"/>
            <a:ext cx="8208963" cy="3716338"/>
          </a:xfrm>
          <a:ln/>
        </p:spPr>
        <p:txBody>
          <a:bodyPr lIns="0" tIns="0" rIns="0" bIns="0"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Is not generic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Does not try to allow code reuse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Provides simple 'syntactical sugar' to make simulation scripts look nicer and easier to read for network researchers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Each function applies a single operation on a ''set of same objects</a:t>
            </a:r>
            <a:r>
              <a:rPr lang="en-GB" dirty="0" smtClean="0"/>
              <a:t>”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 smtClean="0"/>
              <a:t>A typical operation is "Install()"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8BC0BA04-38B6-4377-9FA9-4E5F561DA061}" type="slidenum">
              <a:rPr lang="en-GB"/>
              <a:pPr/>
              <a:t>32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617538"/>
            <a:ext cx="8208963" cy="185737"/>
          </a:xfrm>
          <a:ln/>
        </p:spPr>
        <p:txBody>
          <a:bodyPr lIns="0" tIns="0" rIns="0" bIns="0"/>
          <a:lstStyle/>
          <a:p>
            <a:pPr>
              <a:lnSpc>
                <a:spcPct val="38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Helper Objects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509713"/>
            <a:ext cx="8208963" cy="3598862"/>
          </a:xfrm>
          <a:ln/>
        </p:spPr>
        <p:txBody>
          <a:bodyPr lIns="0" tIns="0" rIns="0" bIns="0"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sz="2800"/>
              <a:t>NodeContainer: vector of Ptr&lt;Node&gt;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sz="2800"/>
              <a:t>NetDeviceContainer: vector of Ptr&lt;NetDevice&gt;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sz="2800"/>
              <a:t>InternetStackHelper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sz="2800"/>
              <a:t>WifiHelper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sz="2800"/>
              <a:t>MobilityHelper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sz="2800"/>
              <a:t>OlsrHelper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sz="2800"/>
              <a:t>... Each model provides a helper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2AAD064E-FF71-435A-8D7F-9FAB7908F3E8}" type="slidenum">
              <a:rPr lang="en-GB"/>
              <a:pPr/>
              <a:t>33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mtClean="0"/>
              <a:t>Example program</a:t>
            </a:r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8201025" cy="4875213"/>
          </a:xfrm>
          <a:ln/>
        </p:spPr>
        <p:txBody>
          <a:bodyPr/>
          <a:lstStyle/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smtClean="0"/>
              <a:t>(5x5) grid of WiFi </a:t>
            </a:r>
            <a:r>
              <a:rPr lang="en-US" sz="2400"/>
              <a:t>ad hoc nodes</a:t>
            </a:r>
          </a:p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smtClean="0"/>
              <a:t>OLSR packet routing</a:t>
            </a:r>
          </a:p>
          <a:p>
            <a:pPr marL="312738" indent="-312738"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 smtClean="0"/>
              <a:t>Try to send packet from one node to another</a:t>
            </a:r>
            <a:endParaRPr lang="en-US" sz="2400"/>
          </a:p>
        </p:txBody>
      </p:sp>
      <p:sp>
        <p:nvSpPr>
          <p:cNvPr id="22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4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34</a:t>
            </a:fld>
            <a:endParaRPr lang="en-GB" dirty="0"/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2057400" y="3352800"/>
            <a:ext cx="1447800" cy="107414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362200" y="3733800"/>
            <a:ext cx="665163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</a:rPr>
              <a:t>WiFi</a:t>
            </a:r>
          </a:p>
        </p:txBody>
      </p:sp>
      <p:grpSp>
        <p:nvGrpSpPr>
          <p:cNvPr id="2" name="Group 22"/>
          <p:cNvGrpSpPr/>
          <p:nvPr/>
        </p:nvGrpSpPr>
        <p:grpSpPr>
          <a:xfrm>
            <a:off x="762000" y="5410200"/>
            <a:ext cx="4168225" cy="630540"/>
            <a:chOff x="762000" y="5410200"/>
            <a:chExt cx="4168225" cy="630540"/>
          </a:xfrm>
        </p:grpSpPr>
        <p:pic>
          <p:nvPicPr>
            <p:cNvPr id="2867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67200" y="5410200"/>
              <a:ext cx="663025" cy="609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28678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" y="5410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28685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09800" y="5410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grpSp>
          <p:nvGrpSpPr>
            <p:cNvPr id="3" name="Group 17"/>
            <p:cNvGrpSpPr/>
            <p:nvPr/>
          </p:nvGrpSpPr>
          <p:grpSpPr>
            <a:xfrm>
              <a:off x="3200400" y="5715000"/>
              <a:ext cx="762000" cy="152400"/>
              <a:chOff x="5562600" y="3048000"/>
              <a:chExt cx="762000" cy="152400"/>
            </a:xfrm>
          </p:grpSpPr>
          <p:sp>
            <p:nvSpPr>
              <p:cNvPr id="19" name="Oval 18"/>
              <p:cNvSpPr/>
              <p:nvPr/>
            </p:nvSpPr>
            <p:spPr bwMode="auto">
              <a:xfrm>
                <a:off x="55626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 bwMode="auto">
              <a:xfrm>
                <a:off x="58674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 bwMode="auto">
              <a:xfrm>
                <a:off x="61722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4" name="Group 23"/>
          <p:cNvGrpSpPr/>
          <p:nvPr/>
        </p:nvGrpSpPr>
        <p:grpSpPr>
          <a:xfrm>
            <a:off x="762000" y="4572000"/>
            <a:ext cx="4168225" cy="630540"/>
            <a:chOff x="762000" y="5410200"/>
            <a:chExt cx="4168225" cy="630540"/>
          </a:xfrm>
        </p:grpSpPr>
        <p:pic>
          <p:nvPicPr>
            <p:cNvPr id="25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67200" y="5410200"/>
              <a:ext cx="663025" cy="609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" y="5410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27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09800" y="5410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grpSp>
          <p:nvGrpSpPr>
            <p:cNvPr id="5" name="Group 17"/>
            <p:cNvGrpSpPr/>
            <p:nvPr/>
          </p:nvGrpSpPr>
          <p:grpSpPr>
            <a:xfrm>
              <a:off x="3200400" y="5715000"/>
              <a:ext cx="762000" cy="152400"/>
              <a:chOff x="5562600" y="3048000"/>
              <a:chExt cx="762000" cy="152400"/>
            </a:xfrm>
          </p:grpSpPr>
          <p:sp>
            <p:nvSpPr>
              <p:cNvPr id="29" name="Oval 28"/>
              <p:cNvSpPr/>
              <p:nvPr/>
            </p:nvSpPr>
            <p:spPr bwMode="auto">
              <a:xfrm>
                <a:off x="55626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0" name="Oval 29"/>
              <p:cNvSpPr/>
              <p:nvPr/>
            </p:nvSpPr>
            <p:spPr bwMode="auto">
              <a:xfrm>
                <a:off x="58674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 bwMode="auto">
              <a:xfrm>
                <a:off x="61722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6" name="Group 45"/>
          <p:cNvGrpSpPr/>
          <p:nvPr/>
        </p:nvGrpSpPr>
        <p:grpSpPr>
          <a:xfrm>
            <a:off x="762000" y="2743200"/>
            <a:ext cx="4168225" cy="630540"/>
            <a:chOff x="762000" y="2743200"/>
            <a:chExt cx="4168225" cy="630540"/>
          </a:xfrm>
        </p:grpSpPr>
        <p:pic>
          <p:nvPicPr>
            <p:cNvPr id="33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67200" y="2743200"/>
              <a:ext cx="663025" cy="609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34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" y="2743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35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09800" y="2743200"/>
              <a:ext cx="685800" cy="6305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grpSp>
          <p:nvGrpSpPr>
            <p:cNvPr id="7" name="Group 17"/>
            <p:cNvGrpSpPr/>
            <p:nvPr/>
          </p:nvGrpSpPr>
          <p:grpSpPr>
            <a:xfrm>
              <a:off x="3200400" y="3048000"/>
              <a:ext cx="762000" cy="152400"/>
              <a:chOff x="5562600" y="3048000"/>
              <a:chExt cx="762000" cy="152400"/>
            </a:xfrm>
          </p:grpSpPr>
          <p:sp>
            <p:nvSpPr>
              <p:cNvPr id="37" name="Oval 36"/>
              <p:cNvSpPr/>
              <p:nvPr/>
            </p:nvSpPr>
            <p:spPr bwMode="auto">
              <a:xfrm>
                <a:off x="55626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 bwMode="auto">
              <a:xfrm>
                <a:off x="58674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 bwMode="auto">
              <a:xfrm>
                <a:off x="6172200" y="3048000"/>
                <a:ext cx="152400" cy="152400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2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5105400" y="2895600"/>
            <a:ext cx="303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/>
                </a:solidFill>
              </a:rPr>
              <a:t>Source (node 24) by default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" y="6019800"/>
            <a:ext cx="262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/>
                </a:solidFill>
              </a:rPr>
              <a:t>Sink (node 0) by default</a:t>
            </a: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17"/>
          <p:cNvGrpSpPr/>
          <p:nvPr/>
        </p:nvGrpSpPr>
        <p:grpSpPr>
          <a:xfrm rot="5400000">
            <a:off x="762000" y="3886200"/>
            <a:ext cx="762000" cy="152400"/>
            <a:chOff x="5562600" y="3048000"/>
            <a:chExt cx="762000" cy="152400"/>
          </a:xfrm>
        </p:grpSpPr>
        <p:sp>
          <p:nvSpPr>
            <p:cNvPr id="43" name="Oval 42"/>
            <p:cNvSpPr/>
            <p:nvPr/>
          </p:nvSpPr>
          <p:spPr bwMode="auto">
            <a:xfrm>
              <a:off x="5562600" y="3048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5867400" y="3048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6172200" y="3048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2" name="AutoShape 14"/>
          <p:cNvSpPr>
            <a:spLocks noChangeArrowheads="1"/>
          </p:cNvSpPr>
          <p:nvPr/>
        </p:nvSpPr>
        <p:spPr bwMode="auto">
          <a:xfrm>
            <a:off x="5486400" y="4038600"/>
            <a:ext cx="3200400" cy="990600"/>
          </a:xfrm>
          <a:prstGeom prst="roundRect">
            <a:avLst>
              <a:gd name="adj" fmla="val 16667"/>
            </a:avLst>
          </a:prstGeom>
          <a:solidFill>
            <a:srgbClr val="7DDAFF"/>
          </a:solidFill>
          <a:ln w="9360">
            <a:solidFill>
              <a:srgbClr val="CCCC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 Let’s look closely at how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these objects are created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Installation onto containers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Installing models into containers, and handling containers, is a key API theme</a:t>
            </a:r>
          </a:p>
          <a:p>
            <a:endParaRPr lang="en-US" smtClean="0"/>
          </a:p>
          <a:p>
            <a:pPr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NodeContainer c;</a:t>
            </a:r>
          </a:p>
          <a:p>
            <a:pPr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c.Create (numNodes);</a:t>
            </a:r>
          </a:p>
          <a:p>
            <a:pPr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mobility.Install (c);</a:t>
            </a:r>
          </a:p>
          <a:p>
            <a:pPr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internet.Install (c);</a:t>
            </a:r>
          </a:p>
          <a:p>
            <a:pPr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>
              <a:buNone/>
            </a:pPr>
            <a:endParaRPr lang="en-US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35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Mobility </a:t>
            </a:r>
            <a:r>
              <a:rPr lang="en-US" smtClean="0"/>
              <a:t>models in ns-3</a:t>
            </a:r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1150" indent="-311150">
              <a:lnSpc>
                <a:spcPct val="80000"/>
              </a:lnSpc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600"/>
              <a:t>The MobilityModel interface: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void SetPosition (Vector pos)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Vector GetPosition ()</a:t>
            </a:r>
          </a:p>
          <a:p>
            <a:pPr marL="311150" indent="-311150">
              <a:lnSpc>
                <a:spcPct val="80000"/>
              </a:lnSpc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600"/>
              <a:t>StaticMobilityModel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Node is at a fixed location; does not move on its own</a:t>
            </a:r>
          </a:p>
          <a:p>
            <a:pPr marL="311150" indent="-311150">
              <a:lnSpc>
                <a:spcPct val="80000"/>
              </a:lnSpc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600"/>
              <a:t>RandomWaypointMobilityModel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(works inside a rectangular bounded area)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Node pauses for a certain random time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Node selects a random waypoint and speed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Node starts walking towards the waypoint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When waypoint is reached, goto first state</a:t>
            </a:r>
          </a:p>
          <a:p>
            <a:pPr marL="311150" indent="-311150">
              <a:lnSpc>
                <a:spcPct val="80000"/>
              </a:lnSpc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600"/>
              <a:t>RandomDirectionMobilityModel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works inside a rectangular bounded area)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Node selects a random direction and speed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Node walks in that direction until the edge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Node pauses for random time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400"/>
              <a:t>Repeat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36</a:t>
            </a:fld>
            <a:endParaRPr lang="en-GB"/>
          </a:p>
        </p:txBody>
      </p:sp>
      <p:sp>
        <p:nvSpPr>
          <p:cNvPr id="10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5414963" y="5638800"/>
            <a:ext cx="3427412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</a:rPr>
              <a:t>3D Cartesian coordinate system</a:t>
            </a: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867400" y="4038600"/>
            <a:ext cx="2438400" cy="1447800"/>
          </a:xfrm>
          <a:prstGeom prst="parallelogram">
            <a:avLst>
              <a:gd name="adj" fmla="val 42105"/>
            </a:avLst>
          </a:prstGeom>
          <a:solidFill>
            <a:srgbClr val="3333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5867400" y="3733800"/>
            <a:ext cx="1588" cy="1752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5487988" y="4419600"/>
            <a:ext cx="29527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i="1">
                <a:solidFill>
                  <a:srgbClr val="3333CC"/>
                </a:solidFill>
              </a:rPr>
              <a:t>z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6021388" y="4267200"/>
            <a:ext cx="3063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i="1">
                <a:solidFill>
                  <a:srgbClr val="3333CC"/>
                </a:solidFill>
              </a:rPr>
              <a:t>y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6402388" y="5410200"/>
            <a:ext cx="3063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i="1">
                <a:solidFill>
                  <a:srgbClr val="3333CC"/>
                </a:solidFill>
              </a:rPr>
              <a:t>x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Internet stack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37</a:t>
            </a:fld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524000"/>
            <a:ext cx="2743200" cy="472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1203" name="AutoShape 3"/>
          <p:cNvSpPr>
            <a:spLocks noChangeArrowheads="1"/>
          </p:cNvSpPr>
          <p:nvPr/>
        </p:nvSpPr>
        <p:spPr bwMode="auto">
          <a:xfrm>
            <a:off x="5334000" y="1981200"/>
            <a:ext cx="3200400" cy="3657600"/>
          </a:xfrm>
          <a:prstGeom prst="roundRect">
            <a:avLst>
              <a:gd name="adj" fmla="val 16667"/>
            </a:avLst>
          </a:prstGeom>
          <a:solidFill>
            <a:srgbClr val="7DDAFF"/>
          </a:solidFill>
          <a:ln w="9360">
            <a:solidFill>
              <a:srgbClr val="CCCC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 The public interface of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the Internet stack is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defined (abstract base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classes) in </a:t>
            </a:r>
            <a:endParaRPr lang="en-US" sz="200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smtClean="0">
                <a:solidFill>
                  <a:srgbClr val="000000"/>
                </a:solidFill>
              </a:rPr>
              <a:t>src/network/model</a:t>
            </a:r>
            <a:endParaRPr lang="en-US" sz="200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directory</a:t>
            </a:r>
          </a:p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The intent is to support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multiple implementations</a:t>
            </a:r>
          </a:p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The default ns-3 Internet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stack is implemented in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src/internet-stack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ns-3 TCP</a:t>
            </a:r>
          </a:p>
        </p:txBody>
      </p:sp>
      <p:sp>
        <p:nvSpPr>
          <p:cNvPr id="52226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mtClean="0"/>
              <a:t>Several options </a:t>
            </a:r>
            <a:r>
              <a:rPr lang="en-US"/>
              <a:t>exist: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native ns-3 </a:t>
            </a:r>
            <a:r>
              <a:rPr lang="en-US" smtClean="0"/>
              <a:t>TCP</a:t>
            </a:r>
          </a:p>
          <a:p>
            <a:pPr lvl="2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mtClean="0"/>
              <a:t>Tahoe, Reno, NewReno (others in development)</a:t>
            </a:r>
            <a:endParaRPr lang="en-US"/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TCP simulation cradle (NSC)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mtClean="0"/>
              <a:t>Use of virtual machines or DCE (more on this later)</a:t>
            </a:r>
            <a:endParaRPr lang="en-US"/>
          </a:p>
          <a:p>
            <a:pPr marL="711200" lvl="1" indent="-254000"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/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To enable NSC</a:t>
            </a:r>
            <a:r>
              <a:rPr lang="en-US" smtClean="0"/>
              <a:t>:</a:t>
            </a:r>
            <a:endParaRPr lang="en-US"/>
          </a:p>
          <a:p>
            <a:pPr marL="311150" indent="-311150"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800">
                <a:latin typeface="Courier New" pitchFamily="49" charset="0"/>
              </a:rPr>
              <a:t>internetStack.SetNscStack ("liblinux2.6.26.so");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38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ns-3 simulation cradle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400"/>
              <a:t>Port by Florian Westphal of Sam Jansen’s Ph.D. work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39</a:t>
            </a:fld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752600"/>
            <a:ext cx="5848350" cy="441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1576388" y="5715000"/>
            <a:ext cx="6762750" cy="520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</a:rPr>
              <a:t>Figure reference:  S. Jansen, Performance, validation and testing with the Network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</a:rPr>
              <a:t>Simulation Cradle. MASCOTS 2006.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Simulator example</a:t>
            </a:r>
            <a:endParaRPr 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84542"/>
            <a:ext cx="3581400" cy="1399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</a:t>
            </a:r>
            <a:r>
              <a:rPr lang="en-GB" dirty="0" smtClean="0"/>
              <a:t>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4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819400"/>
            <a:ext cx="6125112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ns-3 simulation cradle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40</a:t>
            </a:fld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295400"/>
            <a:ext cx="6134100" cy="441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6629400" y="1295400"/>
            <a:ext cx="2149475" cy="4057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For ns-3:</a:t>
            </a:r>
          </a:p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Linux 2.6.18</a:t>
            </a:r>
          </a:p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Linux 2.6.26</a:t>
            </a:r>
          </a:p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Linux 2.6.28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Others:</a:t>
            </a:r>
          </a:p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FreeBSD 5</a:t>
            </a:r>
          </a:p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lwip 1.3</a:t>
            </a:r>
          </a:p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OpenBSD 3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Other simulators:</a:t>
            </a:r>
          </a:p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ns-2</a:t>
            </a:r>
          </a:p>
          <a:p>
            <a:pPr>
              <a:lnSpc>
                <a:spcPct val="100000"/>
              </a:lnSpc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</a:rPr>
              <a:t> OmNET++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585788" y="5562600"/>
            <a:ext cx="6762750" cy="520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</a:rPr>
              <a:t>Figure reference:  S. Jansen, Performance, validation and testing with the Network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</a:rPr>
              <a:t>Simulation Cradle. MASCOTS 2006.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IPv4 address configuration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An Ipv4 address helper can assign addresses to devices in a NetDevice container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41</a:t>
            </a:fld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990600" y="3352800"/>
            <a:ext cx="6781800" cy="179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  Ipv4AddressHelper ipv4;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  ipv4.SetBase ("10.1.1.0", "255.255.255.0");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  csmaInterfaces = ipv4.Assign (csmaDevices);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  ...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  ipv4.NewNetwork ();  // bumps network to 10.1.2.0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  otherCsmaInterfaces = ipv4.Assign (otherCsmaDevices);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Applications and sockets</a:t>
            </a:r>
          </a:p>
        </p:txBody>
      </p:sp>
      <p:sp>
        <p:nvSpPr>
          <p:cNvPr id="57346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In general, applications in ns-3 derive from the ns3::Application base class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A list of applications is stored in the ns3::Node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Applications are like processes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Applications make use of a sockets-like API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Application::Start () may call ns3::Socket::SendMsg() at a lower layer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42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Sockets API</a:t>
            </a:r>
          </a:p>
        </p:txBody>
      </p:sp>
      <p:sp>
        <p:nvSpPr>
          <p:cNvPr id="58370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3810000" cy="4875213"/>
          </a:xfrm>
          <a:ln/>
        </p:spPr>
        <p:txBody>
          <a:bodyPr/>
          <a:lstStyle/>
          <a:p>
            <a:pPr marL="314325" indent="-311150">
              <a:lnSpc>
                <a:spcPct val="80000"/>
              </a:lnSpc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000" u="sng"/>
              <a:t>Plain C sockets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400">
              <a:latin typeface="Courier New" pitchFamily="49" charset="0"/>
            </a:endParaRP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>
                <a:latin typeface="Courier New" pitchFamily="49" charset="0"/>
              </a:rPr>
              <a:t>int sk;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>
                <a:latin typeface="Courier New" pitchFamily="49" charset="0"/>
              </a:rPr>
              <a:t>sk = </a:t>
            </a: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socket</a:t>
            </a:r>
            <a:r>
              <a:rPr lang="en-US" sz="1200">
                <a:latin typeface="Courier New" pitchFamily="49" charset="0"/>
              </a:rPr>
              <a:t>(PF_INET, SOCK_DGRAM, 0);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200">
              <a:latin typeface="Courier New" pitchFamily="49" charset="0"/>
            </a:endParaRP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>
                <a:latin typeface="Courier New" pitchFamily="49" charset="0"/>
              </a:rPr>
              <a:t>struct </a:t>
            </a: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sockaddr_in</a:t>
            </a:r>
            <a:r>
              <a:rPr lang="en-US" sz="1200" b="1">
                <a:latin typeface="Courier New" pitchFamily="49" charset="0"/>
              </a:rPr>
              <a:t> </a:t>
            </a:r>
            <a:r>
              <a:rPr lang="en-US" sz="1200">
                <a:latin typeface="Courier New" pitchFamily="49" charset="0"/>
              </a:rPr>
              <a:t>src;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>
                <a:latin typeface="Courier New" pitchFamily="49" charset="0"/>
              </a:rPr>
              <a:t>inet_pton(AF_INET,”0.0.0.0”,&amp;src.sin_addr);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>
                <a:latin typeface="Courier New" pitchFamily="49" charset="0"/>
              </a:rPr>
              <a:t>src.sin_port = htons(80);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bind</a:t>
            </a:r>
            <a:r>
              <a:rPr lang="en-US" sz="1200">
                <a:latin typeface="Courier New" pitchFamily="49" charset="0"/>
              </a:rPr>
              <a:t>(sk, (struct sockaddr *) &amp;src, sizeof(src));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200">
              <a:latin typeface="Courier New" pitchFamily="49" charset="0"/>
            </a:endParaRP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>
                <a:latin typeface="Courier New" pitchFamily="49" charset="0"/>
              </a:rPr>
              <a:t>struct sockaddr_in dest;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>
                <a:latin typeface="Courier New" pitchFamily="49" charset="0"/>
              </a:rPr>
              <a:t>inet_pton(AF_INET,”10.0.0.1”,&amp;dest.sin_addr);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>
                <a:latin typeface="Courier New" pitchFamily="49" charset="0"/>
              </a:rPr>
              <a:t>dest.sin_port = htons(80);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sendto</a:t>
            </a:r>
            <a:r>
              <a:rPr lang="en-US" sz="1200">
                <a:latin typeface="Courier New" pitchFamily="49" charset="0"/>
              </a:rPr>
              <a:t>(sk, </a:t>
            </a: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”hello”, 6</a:t>
            </a:r>
            <a:r>
              <a:rPr lang="en-US" sz="1200">
                <a:latin typeface="Courier New" pitchFamily="49" charset="0"/>
              </a:rPr>
              <a:t>, 0, (struct sockaddr *) &amp;dest, sizeof(dest));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200">
              <a:latin typeface="Courier New" pitchFamily="49" charset="0"/>
            </a:endParaRP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>
                <a:latin typeface="Courier New" pitchFamily="49" charset="0"/>
              </a:rPr>
              <a:t>char buf[6];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recv</a:t>
            </a:r>
            <a:r>
              <a:rPr lang="en-US" sz="1200">
                <a:latin typeface="Courier New" pitchFamily="49" charset="0"/>
              </a:rPr>
              <a:t>(sk, buf, 6, 0);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200">
                <a:latin typeface="Courier New" pitchFamily="49" charset="0"/>
              </a:rPr>
              <a:t>}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43</a:t>
            </a:fld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4572000" y="1295400"/>
            <a:ext cx="4343400" cy="487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14325" indent="-311150">
              <a:lnSpc>
                <a:spcPct val="80000"/>
              </a:lnSpc>
              <a:spcBef>
                <a:spcPts val="800"/>
              </a:spcBef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r>
              <a:rPr lang="en-US" sz="2000" u="sng">
                <a:solidFill>
                  <a:srgbClr val="000000"/>
                </a:solidFill>
              </a:rPr>
              <a:t>ns-3 sockets</a:t>
            </a: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4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Ptr&lt;Socket&gt; sk = </a:t>
            </a: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udpFactory-&gt;</a:t>
            </a: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CreateSocket</a:t>
            </a:r>
            <a:r>
              <a:rPr lang="en-US" sz="12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sk-&gt;</a:t>
            </a: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Bind</a:t>
            </a:r>
            <a:r>
              <a:rPr lang="en-US" sz="12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InetSocketAddress </a:t>
            </a: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(80));</a:t>
            </a: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sk-&gt;</a:t>
            </a: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SendTo</a:t>
            </a:r>
            <a:r>
              <a:rPr lang="en-US" sz="12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(InetSocketAddress (Ipv4Address (”10.0.0.1”), 80), </a:t>
            </a: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Create&lt;Packet&gt; (”hello”, 6)</a:t>
            </a: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sk-&gt;</a:t>
            </a: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SetReceiveCallback</a:t>
            </a:r>
            <a:r>
              <a:rPr lang="en-US" sz="12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(MakeCallback (</a:t>
            </a:r>
            <a:r>
              <a:rPr lang="en-US" sz="1200" i="1">
                <a:solidFill>
                  <a:srgbClr val="000000"/>
                </a:solidFill>
                <a:latin typeface="Courier New" pitchFamily="49" charset="0"/>
              </a:rPr>
              <a:t>MySocketReceive</a:t>
            </a: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));</a:t>
            </a:r>
          </a:p>
          <a:p>
            <a:pPr marL="314325" indent="-311150">
              <a:lnSpc>
                <a:spcPct val="100000"/>
              </a:lnSpc>
              <a:buFont typeface="Arial" charset="0"/>
              <a:buChar char="•"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[…] (Simulator::Run ())</a:t>
            </a: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endParaRPr lang="en-US" sz="1200">
              <a:solidFill>
                <a:srgbClr val="000000"/>
              </a:solidFill>
              <a:latin typeface="Courier New" pitchFamily="49" charset="0"/>
            </a:endParaRP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void </a:t>
            </a:r>
            <a:r>
              <a:rPr lang="en-US" sz="1200" i="1">
                <a:solidFill>
                  <a:srgbClr val="000000"/>
                </a:solidFill>
                <a:latin typeface="Courier New" pitchFamily="49" charset="0"/>
              </a:rPr>
              <a:t>MySocketReceive </a:t>
            </a: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(Ptr&lt;Socket&gt; sk, Ptr&lt;Packet&gt; </a:t>
            </a:r>
            <a:r>
              <a:rPr lang="en-US" sz="1200" b="1">
                <a:solidFill>
                  <a:srgbClr val="3333CC"/>
                </a:solidFill>
                <a:latin typeface="Courier New" pitchFamily="49" charset="0"/>
              </a:rPr>
              <a:t>packet</a:t>
            </a: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...</a:t>
            </a:r>
          </a:p>
          <a:p>
            <a:pPr marL="314325" indent="-311150">
              <a:lnSpc>
                <a:spcPct val="100000"/>
              </a:lnSpc>
              <a:buClrTx/>
              <a:buFontTx/>
              <a:buNone/>
              <a:tabLst>
                <a:tab pos="314325" algn="l"/>
                <a:tab pos="771525" algn="l"/>
                <a:tab pos="1228725" algn="l"/>
                <a:tab pos="1685925" algn="l"/>
                <a:tab pos="2143125" algn="l"/>
                <a:tab pos="2600325" algn="l"/>
                <a:tab pos="3057525" algn="l"/>
                <a:tab pos="3514725" algn="l"/>
                <a:tab pos="3971925" algn="l"/>
                <a:tab pos="4429125" algn="l"/>
                <a:tab pos="4886325" algn="l"/>
                <a:tab pos="5343525" algn="l"/>
                <a:tab pos="5800725" algn="l"/>
                <a:tab pos="6257925" algn="l"/>
                <a:tab pos="6715125" algn="l"/>
                <a:tab pos="7172325" algn="l"/>
                <a:tab pos="7629525" algn="l"/>
                <a:tab pos="8086725" algn="l"/>
                <a:tab pos="8543925" algn="l"/>
                <a:tab pos="9001125" algn="l"/>
                <a:tab pos="9458325" algn="l"/>
              </a:tabLst>
            </a:pPr>
            <a:r>
              <a:rPr lang="en-US" sz="120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304800" y="2209800"/>
            <a:ext cx="8305800" cy="1588"/>
          </a:xfrm>
          <a:prstGeom prst="line">
            <a:avLst/>
          </a:prstGeom>
          <a:noFill/>
          <a:ln w="28440">
            <a:solidFill>
              <a:srgbClr val="3333CC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>
            <a:off x="304800" y="3429000"/>
            <a:ext cx="8305800" cy="1588"/>
          </a:xfrm>
          <a:prstGeom prst="line">
            <a:avLst/>
          </a:prstGeom>
          <a:noFill/>
          <a:ln w="28440">
            <a:solidFill>
              <a:srgbClr val="3333CC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4" name="Line 6"/>
          <p:cNvSpPr>
            <a:spLocks noChangeShapeType="1"/>
          </p:cNvSpPr>
          <p:nvPr/>
        </p:nvSpPr>
        <p:spPr bwMode="auto">
          <a:xfrm>
            <a:off x="228600" y="4724400"/>
            <a:ext cx="8305800" cy="1588"/>
          </a:xfrm>
          <a:prstGeom prst="line">
            <a:avLst/>
          </a:prstGeom>
          <a:noFill/>
          <a:ln w="28440">
            <a:solidFill>
              <a:srgbClr val="3333CC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Attributes and default values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44</a:t>
            </a:fld>
            <a:endParaRPr lang="en-GB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8115300" cy="4219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Rectangle 5"/>
          <p:cNvSpPr/>
          <p:nvPr/>
        </p:nvSpPr>
        <p:spPr bwMode="auto">
          <a:xfrm>
            <a:off x="304800" y="2209800"/>
            <a:ext cx="7924800" cy="228600"/>
          </a:xfrm>
          <a:prstGeom prst="rect">
            <a:avLst/>
          </a:prstGeom>
          <a:solidFill>
            <a:srgbClr val="006600">
              <a:alpha val="2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04800" y="5181600"/>
            <a:ext cx="4114800" cy="152400"/>
          </a:xfrm>
          <a:prstGeom prst="rect">
            <a:avLst/>
          </a:prstGeom>
          <a:solidFill>
            <a:srgbClr val="006600">
              <a:alpha val="2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ns-3 attribute system</a:t>
            </a:r>
          </a:p>
        </p:txBody>
      </p:sp>
      <p:sp>
        <p:nvSpPr>
          <p:cNvPr id="6041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66825"/>
            <a:ext cx="8229600" cy="4679950"/>
          </a:xfrm>
          <a:ln/>
        </p:spPr>
        <p:txBody>
          <a:bodyPr/>
          <a:lstStyle/>
          <a:p>
            <a:pPr marL="311150" indent="-307975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400" u="sng"/>
              <a:t>Problem:</a:t>
            </a:r>
            <a:r>
              <a:rPr lang="en-US" sz="2400"/>
              <a:t>  Researchers want to identify all of the values affecting the results of their simulations</a:t>
            </a:r>
          </a:p>
          <a:p>
            <a:pPr marL="708025" lvl="1" indent="-250825">
              <a:lnSpc>
                <a:spcPct val="9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000"/>
              <a:t>and configure them easily</a:t>
            </a:r>
          </a:p>
          <a:p>
            <a:pPr marL="311150" indent="-307975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400" u="sng"/>
              <a:t>ns-3 solution:</a:t>
            </a:r>
            <a:r>
              <a:rPr lang="en-US" sz="2400"/>
              <a:t>  Each ns-3 object has a set of attributes:</a:t>
            </a:r>
          </a:p>
          <a:p>
            <a:pPr marL="708025" lvl="1" indent="-250825">
              <a:lnSpc>
                <a:spcPct val="9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000"/>
              <a:t>A name, help text</a:t>
            </a:r>
          </a:p>
          <a:p>
            <a:pPr marL="708025" lvl="1" indent="-250825">
              <a:lnSpc>
                <a:spcPct val="9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000"/>
              <a:t>A type</a:t>
            </a:r>
          </a:p>
          <a:p>
            <a:pPr marL="708025" lvl="1" indent="-250825">
              <a:lnSpc>
                <a:spcPct val="9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000"/>
              <a:t>An initial value</a:t>
            </a:r>
          </a:p>
          <a:p>
            <a:pPr marL="311150" indent="-307975"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400"/>
              <a:t>Control all simulation parameters for static objects</a:t>
            </a:r>
          </a:p>
          <a:p>
            <a:pPr marL="311150" indent="-307975"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400"/>
              <a:t>Dump and read them all in configuration files</a:t>
            </a:r>
          </a:p>
          <a:p>
            <a:pPr marL="311150" indent="-307975"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400"/>
              <a:t>Visualize them in a GUI</a:t>
            </a:r>
          </a:p>
          <a:p>
            <a:pPr marL="311150" indent="-307975"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400"/>
              <a:t>Makes it easy to verify the parameters of a simulation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016AFFD8-8F36-4831-8B33-ECF363B7375B}" type="slidenum">
              <a:rPr lang="en-GB"/>
              <a:pPr/>
              <a:t>45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4625"/>
            <a:ext cx="8229600" cy="106838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Short digression: Object metadata system</a:t>
            </a:r>
          </a:p>
        </p:txBody>
      </p:sp>
      <p:sp>
        <p:nvSpPr>
          <p:cNvPr id="614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657600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ns-3 is, at heart, a C++ object system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ns-3 objects that inherit from base class ns3::Object get several additional features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dynamic run-time object aggregation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an attribute system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smart-pointer memory management (Class Ptr)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AE048228-C4C8-4BB2-9238-EAB3B8DDDA9D}" type="slidenum">
              <a:rPr lang="en-GB"/>
              <a:pPr/>
              <a:t>46</a:t>
            </a:fld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 flipH="1">
            <a:off x="4419600" y="38862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00B8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46100" y="5600700"/>
            <a:ext cx="8153400" cy="533400"/>
          </a:xfrm>
          <a:prstGeom prst="roundRect">
            <a:avLst>
              <a:gd name="adj" fmla="val 16667"/>
            </a:avLst>
          </a:prstGeom>
          <a:solidFill>
            <a:srgbClr val="80808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469900" y="5524500"/>
            <a:ext cx="8153400" cy="533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841375" y="5600700"/>
            <a:ext cx="5358688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smtClean="0">
                <a:solidFill>
                  <a:srgbClr val="000000"/>
                </a:solidFill>
              </a:rPr>
              <a:t>We focus here on the attribute system</a:t>
            </a:r>
            <a:endParaRPr lang="en-US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Use cases for attributes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175000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An Attribute represents a value in our system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An Attribute can be connected to an underlying variable or function 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e.g. TcpSocket::m_cwnd;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or a trace source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4C4BB15-CF09-4205-AD7C-2291557272E4}" type="slidenum">
              <a:rPr lang="en-GB"/>
              <a:pPr/>
              <a:t>47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Use cases for attributes (cont.)‏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73588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What would users like to do?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Know what are all the attributes that affect the simulation at run time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Set a default initial value for a variable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Set or get the current value of a variable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Initialize the value of a variable when a constructor is called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The attribute system is a unified way of handling these functions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7A2F8722-E237-4529-8498-F644116DF67B}" type="slidenum">
              <a:rPr lang="en-GB"/>
              <a:pPr/>
              <a:t>48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How to handle attributes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117975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The traditional C++ way: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export attributes as part of a class's public API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walk pointer chains (and iterators, when needed) to find what you need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use static variables for defaults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The attribute system provides a more convenient API to the user to do these things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7526F0A-CEA4-4A9A-AFE0-C11F1FCC42E7}" type="slidenum">
              <a:rPr lang="en-GB"/>
              <a:pPr/>
              <a:t>49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Simulator example (in Python)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</a:t>
            </a:r>
            <a:r>
              <a:rPr lang="en-GB" dirty="0" smtClean="0"/>
              <a:t>Meeting</a:t>
            </a:r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5</a:t>
            </a:fld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514600"/>
            <a:ext cx="7324725" cy="3743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00200"/>
            <a:ext cx="3571875" cy="581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Navigating the attributes</a:t>
            </a:r>
          </a:p>
        </p:txBody>
      </p:sp>
      <p:sp>
        <p:nvSpPr>
          <p:cNvPr id="6553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251325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Attributes are exported into a string-based namespace, with filesystem-like paths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namespace supports regular expressions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Attributes also can be used without the paths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e.g. </a:t>
            </a:r>
            <a:r>
              <a:rPr lang="en-GB">
                <a:latin typeface="Courier New" pitchFamily="49" charset="0"/>
              </a:rPr>
              <a:t>“ns3::WifiPhy::TxGain”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A Config class allows users to manipulate the attributes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7D64A3E6-6D9E-4F72-99F8-7F95367ABB8C}" type="slidenum">
              <a:rPr lang="en-GB"/>
              <a:pPr/>
              <a:t>50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Attribute namespace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3657600" cy="48752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strings are used to describe paths through the namespace</a:t>
            </a:r>
          </a:p>
          <a:p>
            <a:pPr marL="311150" indent="-311150"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 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51</a:t>
            </a:fld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81000"/>
            <a:ext cx="4151313" cy="533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652463" y="5791200"/>
            <a:ext cx="7856537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</a:rPr>
              <a:t>Config::Set ("/NodeList/1/$ns3::Ns3NscStack&lt;linux2.6.26&gt;/net.ipv4.tcp_sack", StringValue ("0"));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Navigating the attributes using paths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idx="1"/>
          </p:nvPr>
        </p:nvSpPr>
        <p:spPr>
          <a:xfrm>
            <a:off x="446088" y="1376363"/>
            <a:ext cx="8229600" cy="3952875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Examples: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Nodes with NodeIds 1, 3, 4, 5, 8, 9, 10, 11:</a:t>
            </a:r>
          </a:p>
          <a:p>
            <a:pPr lvl="2" indent="-225425"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>
                <a:latin typeface="Courier New" pitchFamily="49" charset="0"/>
              </a:rPr>
              <a:t>“/NodeList/[3-5]|[8-11]|1”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UdpL4Protocol object instance aggregated to matching nodes:</a:t>
            </a:r>
          </a:p>
          <a:p>
            <a:pPr lvl="2" indent="-225425"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>
                <a:latin typeface="Courier New" pitchFamily="49" charset="0"/>
              </a:rPr>
              <a:t>“/$ns3::UdpL4Protocol”</a:t>
            </a:r>
          </a:p>
          <a:p>
            <a:pPr marL="711200" lvl="1" indent="-254000"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GB">
              <a:latin typeface="Courier New" pitchFamily="49" charset="0"/>
            </a:endParaRPr>
          </a:p>
          <a:p>
            <a:pPr marL="711200" lvl="1" indent="-254000"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GB"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4F36534D-0575-4137-980C-20DD690AF4A1}" type="slidenum">
              <a:rPr lang="en-GB"/>
              <a:pPr/>
              <a:t>52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What users will do</a:t>
            </a:r>
          </a:p>
        </p:txBody>
      </p:sp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1734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e.g.: Set a default initial value for a variable</a:t>
            </a:r>
          </a:p>
          <a:p>
            <a:pPr marL="714375" lvl="1" indent="-254000"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sz="2200">
                <a:latin typeface="Courier New" pitchFamily="49" charset="0"/>
              </a:rPr>
              <a:t>Config::Set (“ns3::WifiPhy::TxGain”, DoubleValue (1.0));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Syntax also supports string values:</a:t>
            </a:r>
          </a:p>
          <a:p>
            <a:pPr marL="714375" lvl="1" indent="-254000"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sz="2200">
                <a:latin typeface="Courier New" pitchFamily="49" charset="0"/>
              </a:rPr>
              <a:t>Config::Set (“WifiPhy::TxGain”, StringValue (“1.0”));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EE3A538D-A273-41AA-B13A-F923E0EAB2DF}" type="slidenum">
              <a:rPr lang="en-GB"/>
              <a:pPr/>
              <a:t>53</a:t>
            </a:fld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4084638" y="5427663"/>
            <a:ext cx="1316037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>
                <a:solidFill>
                  <a:srgbClr val="000000"/>
                </a:solidFill>
              </a:rPr>
              <a:t>Attribute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6405563" y="5427663"/>
            <a:ext cx="95726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>
                <a:solidFill>
                  <a:srgbClr val="000000"/>
                </a:solidFill>
              </a:rPr>
              <a:t>Value</a:t>
            </a:r>
          </a:p>
        </p:txBody>
      </p:sp>
      <p:sp>
        <p:nvSpPr>
          <p:cNvPr id="68613" name="Line 5"/>
          <p:cNvSpPr>
            <a:spLocks noChangeShapeType="1"/>
          </p:cNvSpPr>
          <p:nvPr/>
        </p:nvSpPr>
        <p:spPr bwMode="auto">
          <a:xfrm flipV="1">
            <a:off x="4672013" y="4791075"/>
            <a:ext cx="1587" cy="7127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 flipV="1">
            <a:off x="6804025" y="4716463"/>
            <a:ext cx="1588" cy="7270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Fine-grained attribute handling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995738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Set or get the current value of a variable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Here, one needs the path in the namespace to the right instance of the object</a:t>
            </a:r>
          </a:p>
          <a:p>
            <a:pPr marL="711200" lvl="1" indent="-254000"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sz="2000">
                <a:latin typeface="Courier New" pitchFamily="49" charset="0"/>
              </a:rPr>
              <a:t>Config::SetAttribute(“/NodeList/5/DeviceList/3/Phy/TxGain”, DoubleValue(1.0));</a:t>
            </a:r>
          </a:p>
          <a:p>
            <a:pPr marL="711200" lvl="1" indent="-254000"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sz="2000">
                <a:latin typeface="Courier New" pitchFamily="49" charset="0"/>
              </a:rPr>
              <a:t>DoubleValue d; nodePtr-&gt;GetAttribute ( “/NodeList/5/NetDevice/3/Phy/TxGain”, v);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Users can get Ptrs to instances also, and Ptrs to trace sources, in the same 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A2EED21A-0DAC-4264-B55B-4AECA83B9CC6}" type="slidenum">
              <a:rPr lang="en-GB"/>
              <a:pPr/>
              <a:t>54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ns-3 attribute system</a:t>
            </a:r>
          </a:p>
        </p:txBody>
      </p:sp>
      <p:sp>
        <p:nvSpPr>
          <p:cNvPr id="7065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66825"/>
            <a:ext cx="3505200" cy="4679950"/>
          </a:xfrm>
          <a:ln/>
        </p:spPr>
        <p:txBody>
          <a:bodyPr/>
          <a:lstStyle/>
          <a:p>
            <a:pPr marL="307975" indent="-307975"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US" sz="2800"/>
              <a:t>Object attributes are organized and documented in the Doxygen</a:t>
            </a:r>
          </a:p>
          <a:p>
            <a:pPr marL="307975" indent="-307975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endParaRPr lang="en-US" sz="2800"/>
          </a:p>
          <a:p>
            <a:pPr marL="307975" indent="-307975"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US" sz="2800"/>
              <a:t>Enables the construction of graphical configuration tools: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D2D871B4-6F28-4C9B-86E8-B4BEF5F18B75}" type="slidenum">
              <a:rPr lang="en-GB"/>
              <a:pPr/>
              <a:t>55</a:t>
            </a:fld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371600"/>
            <a:ext cx="4040188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Attribute documentation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56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295400"/>
            <a:ext cx="8313738" cy="4695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Options to manipulate attributes</a:t>
            </a:r>
          </a:p>
        </p:txBody>
      </p:sp>
      <p:sp>
        <p:nvSpPr>
          <p:cNvPr id="72706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4875213"/>
          </a:xfrm>
          <a:ln/>
        </p:spPr>
        <p:txBody>
          <a:bodyPr/>
          <a:lstStyle/>
          <a:p>
            <a:pPr marL="311150" indent="-311150">
              <a:lnSpc>
                <a:spcPct val="80000"/>
              </a:lnSpc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000"/>
              <a:t>Individual object attributes often derive from default values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800"/>
              <a:t>Setting the default value will affect all subsequently created objects</a:t>
            </a:r>
          </a:p>
          <a:p>
            <a:pPr marL="711200" lvl="1" indent="-254000">
              <a:lnSpc>
                <a:spcPct val="80000"/>
              </a:lnSpc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800"/>
              <a:t>Ability to configure attributes on a per-object basis</a:t>
            </a:r>
          </a:p>
          <a:p>
            <a:pPr marL="311150" indent="-311150">
              <a:lnSpc>
                <a:spcPct val="80000"/>
              </a:lnSpc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000"/>
              <a:t>Set the default value of an attribute from the command-line:</a:t>
            </a:r>
          </a:p>
          <a:p>
            <a:pPr marL="711200" lvl="1" indent="-254000">
              <a:lnSpc>
                <a:spcPct val="80000"/>
              </a:lnSpc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800">
                <a:latin typeface="Courier New" pitchFamily="49" charset="0"/>
              </a:rPr>
              <a:t>CommandLine cmd;</a:t>
            </a:r>
          </a:p>
          <a:p>
            <a:pPr marL="711200" lvl="1" indent="-254000">
              <a:lnSpc>
                <a:spcPct val="80000"/>
              </a:lnSpc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800">
                <a:latin typeface="Courier New" pitchFamily="49" charset="0"/>
              </a:rPr>
              <a:t>cmd.Parse (argc, argv);</a:t>
            </a:r>
          </a:p>
          <a:p>
            <a:pPr marL="311150" indent="-311150">
              <a:lnSpc>
                <a:spcPct val="80000"/>
              </a:lnSpc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000"/>
              <a:t>Set the default value of an attribute with NS_ATTRIBUTE_DEFAULT</a:t>
            </a:r>
          </a:p>
          <a:p>
            <a:pPr marL="311150" indent="-311150">
              <a:lnSpc>
                <a:spcPct val="80000"/>
              </a:lnSpc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000"/>
              <a:t>Set the default value of an attribute in C++:</a:t>
            </a:r>
          </a:p>
          <a:p>
            <a:pPr marL="711200" lvl="1" indent="-254000">
              <a:lnSpc>
                <a:spcPct val="80000"/>
              </a:lnSpc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800">
                <a:latin typeface="Courier New" pitchFamily="49" charset="0"/>
              </a:rPr>
              <a:t>Config::SetDefault ("ns3::Ipv4L3Protocol::CalcChecksum",</a:t>
            </a:r>
          </a:p>
          <a:p>
            <a:pPr marL="711200" lvl="1" indent="-254000">
              <a:lnSpc>
                <a:spcPct val="80000"/>
              </a:lnSpc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800">
                <a:latin typeface="Courier New" pitchFamily="49" charset="0"/>
              </a:rPr>
              <a:t>BooleanValue (true));</a:t>
            </a:r>
          </a:p>
          <a:p>
            <a:pPr marL="311150" indent="-311150">
              <a:lnSpc>
                <a:spcPct val="80000"/>
              </a:lnSpc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000"/>
              <a:t>Set an attribute directly on a specic object:</a:t>
            </a:r>
          </a:p>
          <a:p>
            <a:pPr marL="711200" lvl="1" indent="-254000">
              <a:lnSpc>
                <a:spcPct val="80000"/>
              </a:lnSpc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800">
                <a:latin typeface="Courier New" pitchFamily="49" charset="0"/>
              </a:rPr>
              <a:t>Ptr&lt;CsmaChannel&gt; csmaChannel = ...;</a:t>
            </a:r>
          </a:p>
          <a:p>
            <a:pPr marL="711200" lvl="1" indent="-254000">
              <a:lnSpc>
                <a:spcPct val="80000"/>
              </a:lnSpc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800">
                <a:latin typeface="Courier New" pitchFamily="49" charset="0"/>
              </a:rPr>
              <a:t>csmaChannel-&gt;SetAttribute ("DataRate",</a:t>
            </a:r>
          </a:p>
          <a:p>
            <a:pPr marL="711200" lvl="1" indent="-254000">
              <a:lnSpc>
                <a:spcPct val="80000"/>
              </a:lnSpc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1800">
                <a:latin typeface="Courier New" pitchFamily="49" charset="0"/>
              </a:rPr>
              <a:t>StringValue ("5Mbps"));</a:t>
            </a:r>
          </a:p>
          <a:p>
            <a:pPr marL="311150" indent="-311150">
              <a:lnSpc>
                <a:spcPct val="80000"/>
              </a:lnSpc>
              <a:buClrTx/>
              <a:buFontTx/>
              <a:buNone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57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Object names</a:t>
            </a:r>
          </a:p>
        </p:txBody>
      </p:sp>
      <p:sp>
        <p:nvSpPr>
          <p:cNvPr id="73730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It can be helpful to refer to objects by a string name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“access point”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“eth0”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/>
              <a:t>Objects can now be associated with a name, and the name used in the attribute system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58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01025" cy="8588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Names example</a:t>
            </a:r>
          </a:p>
        </p:txBody>
      </p:sp>
      <p:sp>
        <p:nvSpPr>
          <p:cNvPr id="74754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01025" cy="4875213"/>
          </a:xfrm>
          <a:ln/>
        </p:spPr>
        <p:txBody>
          <a:bodyPr/>
          <a:lstStyle/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latin typeface="Courier New" pitchFamily="49" charset="0"/>
              </a:rPr>
              <a:t>NodeContainer n; 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latin typeface="Courier New" pitchFamily="49" charset="0"/>
              </a:rPr>
              <a:t>n.Create (4); 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latin typeface="Courier New" pitchFamily="49" charset="0"/>
              </a:rPr>
              <a:t>Names::Add ("client", n.Get (0)); 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latin typeface="Courier New" pitchFamily="49" charset="0"/>
              </a:rPr>
              <a:t>Names::Add ("server", n.Get (1)); 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latin typeface="Courier New" pitchFamily="49" charset="0"/>
              </a:rPr>
              <a:t>...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800">
              <a:latin typeface="Courier New" pitchFamily="49" charset="0"/>
            </a:endParaRP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latin typeface="Courier New" pitchFamily="49" charset="0"/>
              </a:rPr>
              <a:t>Names::Add ("client/eth0", d.Get (0)); 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latin typeface="Courier New" pitchFamily="49" charset="0"/>
              </a:rPr>
              <a:t>...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800">
              <a:latin typeface="Courier New" pitchFamily="49" charset="0"/>
            </a:endParaRP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latin typeface="Courier New" pitchFamily="49" charset="0"/>
              </a:rPr>
              <a:t>Config::Set ("/Names/client/eth0/Mtu", UintegerValue (1234)); 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800">
              <a:latin typeface="Courier New" pitchFamily="49" charset="0"/>
            </a:endParaRP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/>
              <a:t>Equivalent to:</a:t>
            </a:r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400"/>
          </a:p>
          <a:p>
            <a:pPr marL="314325" indent="-311150">
              <a:spcBef>
                <a:spcPct val="0"/>
              </a:spcBef>
              <a:buClrTx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latin typeface="Courier New" pitchFamily="49" charset="0"/>
              </a:rPr>
              <a:t>Config::Set (“/NodeList/0/DeviceList/0/Mtu”, UintegerValue (1234));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59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program flow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Annual Meeting</a:t>
            </a:r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 bwMode="auto">
          <a:xfrm>
            <a:off x="685800" y="1371600"/>
            <a:ext cx="3048000" cy="84824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0481" y="1611054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Handle program inputs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5800" y="2689741"/>
            <a:ext cx="3048000" cy="84824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50481" y="2929195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Configure topology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Down Arrow 12"/>
          <p:cNvSpPr/>
          <p:nvPr/>
        </p:nvSpPr>
        <p:spPr bwMode="auto">
          <a:xfrm>
            <a:off x="2019300" y="2333624"/>
            <a:ext cx="381000" cy="251341"/>
          </a:xfrm>
          <a:prstGeom prst="downArrow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5800" y="4077513"/>
            <a:ext cx="3048000" cy="84824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50481" y="4316967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Run simulation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Down Arrow 15"/>
          <p:cNvSpPr/>
          <p:nvPr/>
        </p:nvSpPr>
        <p:spPr bwMode="auto">
          <a:xfrm>
            <a:off x="2019300" y="3721396"/>
            <a:ext cx="381000" cy="251341"/>
          </a:xfrm>
          <a:prstGeom prst="downArrow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85800" y="5347771"/>
            <a:ext cx="3048000" cy="84824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50481" y="5587225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Process outputs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Down Arrow 18"/>
          <p:cNvSpPr/>
          <p:nvPr/>
        </p:nvSpPr>
        <p:spPr bwMode="auto">
          <a:xfrm>
            <a:off x="2019300" y="4991654"/>
            <a:ext cx="381000" cy="251341"/>
          </a:xfrm>
          <a:prstGeom prst="downArrow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57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Tracing and statistics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29600" cy="4878388"/>
          </a:xfrm>
          <a:ln/>
        </p:spPr>
        <p:txBody>
          <a:bodyPr/>
          <a:lstStyle/>
          <a:p>
            <a:pPr marL="307975" indent="-307975">
              <a:buFont typeface="Arial" charset="0"/>
              <a:buChar char="•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GB"/>
              <a:t>Tracing is a structured form of simulation output</a:t>
            </a:r>
          </a:p>
          <a:p>
            <a:pPr marL="307975" indent="-307975">
              <a:buFont typeface="Arial" charset="0"/>
              <a:buChar char="•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GB"/>
              <a:t>Example (from ns-2):</a:t>
            </a:r>
          </a:p>
          <a:p>
            <a:pPr marL="307975" indent="-307975">
              <a:lnSpc>
                <a:spcPct val="60000"/>
              </a:lnSpc>
              <a:buClrTx/>
              <a:buFontTx/>
              <a:buNone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GB" sz="1600">
                <a:latin typeface="Courier New" pitchFamily="49" charset="0"/>
              </a:rPr>
              <a:t>+ 1.84375 0 2 cbr 210 ------- 0 0.0 3.1 225 610</a:t>
            </a:r>
          </a:p>
          <a:p>
            <a:pPr marL="307975" indent="-307975">
              <a:lnSpc>
                <a:spcPct val="60000"/>
              </a:lnSpc>
              <a:buClrTx/>
              <a:buFontTx/>
              <a:buNone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GB" sz="1600">
                <a:latin typeface="Courier New" pitchFamily="49" charset="0"/>
              </a:rPr>
              <a:t>- 1.84375 0 2 cbr 210 ------- 0 0.0 3.1 225 610</a:t>
            </a:r>
          </a:p>
          <a:p>
            <a:pPr marL="307975" indent="-307975">
              <a:lnSpc>
                <a:spcPct val="60000"/>
              </a:lnSpc>
              <a:buClrTx/>
              <a:buFontTx/>
              <a:buNone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GB" sz="1600">
                <a:latin typeface="Courier New" pitchFamily="49" charset="0"/>
              </a:rPr>
              <a:t>r 1.84471 2 1 cbr 210 ------- 1 3.0 1.0 195 600</a:t>
            </a:r>
          </a:p>
          <a:p>
            <a:pPr marL="307975" indent="-307975">
              <a:lnSpc>
                <a:spcPct val="60000"/>
              </a:lnSpc>
              <a:buClrTx/>
              <a:buFontTx/>
              <a:buNone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GB" sz="1600">
                <a:latin typeface="Courier New" pitchFamily="49" charset="0"/>
              </a:rPr>
              <a:t>r 1.84566 2 0 ack 40 ------- 2 3.2 0.1 82 602</a:t>
            </a:r>
          </a:p>
          <a:p>
            <a:pPr marL="307975" indent="-307975">
              <a:lnSpc>
                <a:spcPct val="60000"/>
              </a:lnSpc>
              <a:buClrTx/>
              <a:buFontTx/>
              <a:buNone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GB" sz="1600">
                <a:latin typeface="Courier New" pitchFamily="49" charset="0"/>
              </a:rPr>
              <a:t>+ 1.84566 0 2 tcp 1000 ------- 2 0.1 3.2 102 611</a:t>
            </a:r>
          </a:p>
          <a:p>
            <a:pPr marL="307975" indent="-307975">
              <a:buClrTx/>
              <a:buFontTx/>
              <a:buNone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GB" u="sng"/>
              <a:t>Problem:</a:t>
            </a:r>
            <a:r>
              <a:rPr lang="en-GB"/>
              <a:t>  Tracing needs vary widely</a:t>
            </a:r>
          </a:p>
          <a:p>
            <a:pPr marL="708025" lvl="1" indent="-250825">
              <a:buFont typeface="Arial" charset="0"/>
              <a:buChar char="–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GB"/>
              <a:t>would like to change tracing output without editing the core</a:t>
            </a:r>
          </a:p>
          <a:p>
            <a:pPr marL="708025" lvl="1" indent="-250825">
              <a:buFont typeface="Arial" charset="0"/>
              <a:buChar char="–"/>
              <a:tabLst>
                <a:tab pos="449263" algn="l"/>
                <a:tab pos="906463" algn="l"/>
                <a:tab pos="1363663" algn="l"/>
                <a:tab pos="1820863" algn="l"/>
                <a:tab pos="2278063" algn="l"/>
                <a:tab pos="2735263" algn="l"/>
                <a:tab pos="3192463" algn="l"/>
                <a:tab pos="3649663" algn="l"/>
                <a:tab pos="4106863" algn="l"/>
                <a:tab pos="4564063" algn="l"/>
                <a:tab pos="5021263" algn="l"/>
                <a:tab pos="5478463" algn="l"/>
                <a:tab pos="5935663" algn="l"/>
                <a:tab pos="6392863" algn="l"/>
                <a:tab pos="6850063" algn="l"/>
                <a:tab pos="7307263" algn="l"/>
                <a:tab pos="7764463" algn="l"/>
                <a:tab pos="8221663" algn="l"/>
                <a:tab pos="8678863" algn="l"/>
                <a:tab pos="9136063" algn="l"/>
              </a:tabLst>
            </a:pPr>
            <a:r>
              <a:rPr lang="en-GB"/>
              <a:t>would like to support multiple outputs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ACA844C8-313D-404F-83E0-8B551A89086F}" type="slidenum">
              <a:rPr lang="en-GB"/>
              <a:pPr/>
              <a:t>60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5810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Tracing overview</a:t>
            </a:r>
          </a:p>
        </p:txBody>
      </p:sp>
      <p:sp>
        <p:nvSpPr>
          <p:cNvPr id="7680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678363"/>
          </a:xfrm>
          <a:ln/>
        </p:spPr>
        <p:txBody>
          <a:bodyPr/>
          <a:lstStyle/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Simulator provides a set of pre-configured trace sources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Users may edit the core to add their own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Users provide trace sinks and attach to the trace source</a:t>
            </a:r>
          </a:p>
          <a:p>
            <a:pPr marL="711200" lvl="1" indent="-254000">
              <a:buFont typeface="Arial" charset="0"/>
              <a:buChar char="–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Simulator core provides a few examples for common cases</a:t>
            </a:r>
          </a:p>
          <a:p>
            <a:pPr marL="311150" indent="-311150">
              <a:buFont typeface="Arial" charset="0"/>
              <a:buChar char="•"/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/>
              <a:t>Multiple trace sources can connect to a trace sink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79054842-2CC7-48F1-8A57-16D6B8BF5AE0}" type="slidenum">
              <a:rPr lang="en-GB"/>
              <a:pPr/>
              <a:t>61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4294967295"/>
          </p:nvPr>
        </p:nvSpPr>
        <p:spPr>
          <a:xfrm>
            <a:off x="0" y="6400800"/>
            <a:ext cx="2863850" cy="4603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ns-3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Tracing in ns-3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97850" cy="2514600"/>
          </a:xfrm>
        </p:spPr>
        <p:txBody>
          <a:bodyPr/>
          <a:lstStyle/>
          <a:p>
            <a:r>
              <a:rPr lang="en-US" sz="2400" smtClean="0"/>
              <a:t>ns-3 configures multiple 'TraceSource' objects (TracedValue, TracedCallback)</a:t>
            </a:r>
          </a:p>
          <a:p>
            <a:r>
              <a:rPr lang="en-US" sz="2400" smtClean="0"/>
              <a:t>Multiple types of 'TraceSink' objects can be hooked to these sources</a:t>
            </a:r>
          </a:p>
          <a:p>
            <a:r>
              <a:rPr lang="en-US" sz="2400" smtClean="0"/>
              <a:t>A special configuration namespace helps to manage access to trace sources</a:t>
            </a:r>
            <a:endParaRPr lang="en-US" sz="2400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62</a:t>
            </a:fld>
            <a:endParaRPr lang="en-GB"/>
          </a:p>
        </p:txBody>
      </p:sp>
      <p:grpSp>
        <p:nvGrpSpPr>
          <p:cNvPr id="5" name="Group 12"/>
          <p:cNvGrpSpPr/>
          <p:nvPr/>
        </p:nvGrpSpPr>
        <p:grpSpPr>
          <a:xfrm>
            <a:off x="762000" y="4876800"/>
            <a:ext cx="1630681" cy="533400"/>
            <a:chOff x="762000" y="5486400"/>
            <a:chExt cx="1630681" cy="533400"/>
          </a:xfrm>
        </p:grpSpPr>
        <p:sp>
          <p:nvSpPr>
            <p:cNvPr id="7" name="Rounded Rectangle 6"/>
            <p:cNvSpPr/>
            <p:nvPr/>
          </p:nvSpPr>
          <p:spPr bwMode="auto">
            <a:xfrm>
              <a:off x="762000" y="5486400"/>
              <a:ext cx="1600200" cy="533400"/>
            </a:xfrm>
            <a:prstGeom prst="round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 flipH="1">
              <a:off x="838200" y="5562600"/>
              <a:ext cx="15544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chemeClr val="tx1"/>
                  </a:solidFill>
                </a:rPr>
                <a:t>TraceSource</a:t>
              </a:r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10"/>
          <p:cNvGrpSpPr/>
          <p:nvPr/>
        </p:nvGrpSpPr>
        <p:grpSpPr>
          <a:xfrm>
            <a:off x="762000" y="4191000"/>
            <a:ext cx="1630681" cy="533400"/>
            <a:chOff x="4191000" y="4419600"/>
            <a:chExt cx="1630681" cy="533400"/>
          </a:xfrm>
        </p:grpSpPr>
        <p:sp>
          <p:nvSpPr>
            <p:cNvPr id="9" name="Rounded Rectangle 8"/>
            <p:cNvSpPr/>
            <p:nvPr/>
          </p:nvSpPr>
          <p:spPr bwMode="auto">
            <a:xfrm>
              <a:off x="4191000" y="4419600"/>
              <a:ext cx="1600200" cy="533400"/>
            </a:xfrm>
            <a:prstGeom prst="round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 flipH="1">
              <a:off x="4267200" y="4495800"/>
              <a:ext cx="15544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chemeClr val="tx1"/>
                  </a:solidFill>
                </a:rPr>
                <a:t>TracedValue</a:t>
              </a:r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3"/>
          <p:cNvGrpSpPr/>
          <p:nvPr/>
        </p:nvGrpSpPr>
        <p:grpSpPr>
          <a:xfrm>
            <a:off x="762000" y="5562600"/>
            <a:ext cx="1630681" cy="533400"/>
            <a:chOff x="762000" y="5486400"/>
            <a:chExt cx="1630681" cy="533400"/>
          </a:xfrm>
        </p:grpSpPr>
        <p:sp>
          <p:nvSpPr>
            <p:cNvPr id="15" name="Rounded Rectangle 14"/>
            <p:cNvSpPr/>
            <p:nvPr/>
          </p:nvSpPr>
          <p:spPr bwMode="auto">
            <a:xfrm>
              <a:off x="762000" y="5486400"/>
              <a:ext cx="1600200" cy="533400"/>
            </a:xfrm>
            <a:prstGeom prst="round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 flipH="1">
              <a:off x="838200" y="5562600"/>
              <a:ext cx="15544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chemeClr val="tx1"/>
                  </a:solidFill>
                </a:rPr>
                <a:t>TraceSource</a:t>
              </a: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819400" y="4267200"/>
            <a:ext cx="58769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Config::Connect ("/path/to/traced/value", callback1);</a:t>
            </a:r>
            <a:endParaRPr lang="en-US" sz="140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19400" y="4876800"/>
            <a:ext cx="58769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Config::Connect ("/path/to/trace/source", callback2);</a:t>
            </a:r>
            <a:endParaRPr lang="en-US" sz="140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38400" y="5638800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smtClean="0">
                <a:solidFill>
                  <a:schemeClr val="tx1"/>
                </a:solidFill>
              </a:rPr>
              <a:t>unattached</a:t>
            </a:r>
            <a:endParaRPr lang="en-US" i="1">
              <a:solidFill>
                <a:schemeClr val="tx1"/>
              </a:solidFill>
            </a:endParaRPr>
          </a:p>
        </p:txBody>
      </p:sp>
      <p:sp>
        <p:nvSpPr>
          <p:cNvPr id="21" name="Right Arrow 20"/>
          <p:cNvSpPr/>
          <p:nvPr/>
        </p:nvSpPr>
        <p:spPr bwMode="auto">
          <a:xfrm>
            <a:off x="2438400" y="4343400"/>
            <a:ext cx="381000" cy="228600"/>
          </a:xfrm>
          <a:prstGeom prst="rightArrow">
            <a:avLst/>
          </a:prstGeom>
          <a:solidFill>
            <a:srgbClr val="006600"/>
          </a:solidFill>
          <a:ln w="95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>
            <a:off x="2438400" y="4953000"/>
            <a:ext cx="381000" cy="228600"/>
          </a:xfrm>
          <a:prstGeom prst="rightArrow">
            <a:avLst/>
          </a:prstGeom>
          <a:solidFill>
            <a:srgbClr val="006600"/>
          </a:solidFill>
          <a:ln w="95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2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NetDevice trace hooks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97850" cy="838200"/>
          </a:xfrm>
        </p:spPr>
        <p:txBody>
          <a:bodyPr/>
          <a:lstStyle/>
          <a:p>
            <a:r>
              <a:rPr lang="en-US" smtClean="0"/>
              <a:t>Example:  CsmaNetDevice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3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FC9F80B6-4050-47C8-8EE0-B255F9D12BC6}" type="slidenum">
              <a:rPr lang="en-GB"/>
              <a:pPr/>
              <a:t>63</a:t>
            </a:fld>
            <a:endParaRPr lang="en-GB"/>
          </a:p>
        </p:txBody>
      </p:sp>
      <p:grpSp>
        <p:nvGrpSpPr>
          <p:cNvPr id="6" name="Group 32"/>
          <p:cNvGrpSpPr/>
          <p:nvPr/>
        </p:nvGrpSpPr>
        <p:grpSpPr>
          <a:xfrm>
            <a:off x="457200" y="1524000"/>
            <a:ext cx="8196140" cy="4560332"/>
            <a:chOff x="457200" y="1524000"/>
            <a:chExt cx="8196140" cy="4560332"/>
          </a:xfrm>
        </p:grpSpPr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57200" y="3200400"/>
              <a:ext cx="1524000" cy="9175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cxnSp>
          <p:nvCxnSpPr>
            <p:cNvPr id="7" name="Straight Connector 6"/>
            <p:cNvCxnSpPr/>
            <p:nvPr/>
          </p:nvCxnSpPr>
          <p:spPr bwMode="auto">
            <a:xfrm flipV="1">
              <a:off x="2057400" y="2209800"/>
              <a:ext cx="685800" cy="114300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2057400" y="3505200"/>
              <a:ext cx="762000" cy="205740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" name="TextBox 9"/>
            <p:cNvSpPr txBox="1"/>
            <p:nvPr/>
          </p:nvSpPr>
          <p:spPr>
            <a:xfrm>
              <a:off x="2895600" y="1905000"/>
              <a:ext cx="32175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CsmaNetDevice::Send ()</a:t>
              </a:r>
              <a:endParaRPr lang="en-US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 bwMode="auto">
            <a:xfrm>
              <a:off x="4267200" y="2286000"/>
              <a:ext cx="0" cy="685800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3886200" y="2895600"/>
              <a:ext cx="0" cy="91440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3886200" y="3810000"/>
              <a:ext cx="685800" cy="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4572000" y="2895600"/>
              <a:ext cx="0" cy="91440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Rectangle 19"/>
            <p:cNvSpPr/>
            <p:nvPr/>
          </p:nvSpPr>
          <p:spPr bwMode="auto">
            <a:xfrm>
              <a:off x="3886200" y="3581400"/>
              <a:ext cx="685800" cy="228600"/>
            </a:xfrm>
            <a:prstGeom prst="rect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3886200" y="3352800"/>
              <a:ext cx="685800" cy="228600"/>
            </a:xfrm>
            <a:prstGeom prst="rect">
              <a:avLst/>
            </a:prstGeom>
            <a:solidFill>
              <a:schemeClr val="accent4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886200" y="3124200"/>
              <a:ext cx="685800" cy="2286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200400" y="4800600"/>
              <a:ext cx="225254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CsmaNetDevice::</a:t>
              </a:r>
            </a:p>
            <a:p>
              <a:r>
                <a:rPr lang="en-US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TransmitStart()</a:t>
              </a:r>
              <a:endParaRPr lang="en-US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 bwMode="auto">
            <a:xfrm>
              <a:off x="4267200" y="3962400"/>
              <a:ext cx="0" cy="685800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</p:cxnSp>
        <p:cxnSp>
          <p:nvCxnSpPr>
            <p:cNvPr id="25" name="Straight Arrow Connector 24"/>
            <p:cNvCxnSpPr/>
            <p:nvPr/>
          </p:nvCxnSpPr>
          <p:spPr bwMode="auto">
            <a:xfrm>
              <a:off x="7010400" y="2286000"/>
              <a:ext cx="0" cy="2438400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triangle" w="lg" len="med"/>
              <a:tailEnd type="none" w="lg" len="med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6019800" y="4800600"/>
              <a:ext cx="225254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CsmaNetDevice::</a:t>
              </a:r>
            </a:p>
            <a:p>
              <a:r>
                <a:rPr lang="en-US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Receive()</a:t>
              </a:r>
              <a:endParaRPr lang="en-US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7" name="Can 26"/>
            <p:cNvSpPr/>
            <p:nvPr/>
          </p:nvSpPr>
          <p:spPr bwMode="auto">
            <a:xfrm rot="5400000">
              <a:off x="5372100" y="4229100"/>
              <a:ext cx="304800" cy="3276600"/>
            </a:xfrm>
            <a:prstGeom prst="can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2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800600" y="5715000"/>
              <a:ext cx="16466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tx1"/>
                  </a:solidFill>
                </a:rPr>
                <a:t>CsmaChannel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400800" y="1524000"/>
              <a:ext cx="225254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NetDevice::</a:t>
              </a:r>
            </a:p>
            <a:p>
              <a:r>
                <a:rPr lang="en-US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ReceiveCallback</a:t>
              </a:r>
              <a:endParaRPr lang="en-US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124200" y="3276600"/>
              <a:ext cx="68159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smtClean="0">
                  <a:solidFill>
                    <a:schemeClr val="tx1"/>
                  </a:solidFill>
                </a:rPr>
                <a:t>queue</a:t>
              </a:r>
              <a:endParaRPr lang="en-US" sz="1400" i="1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43"/>
          <p:cNvGrpSpPr/>
          <p:nvPr/>
        </p:nvGrpSpPr>
        <p:grpSpPr>
          <a:xfrm>
            <a:off x="2743200" y="2514600"/>
            <a:ext cx="5784820" cy="2426732"/>
            <a:chOff x="2743200" y="2514600"/>
            <a:chExt cx="5784820" cy="2426732"/>
          </a:xfrm>
        </p:grpSpPr>
        <p:sp>
          <p:nvSpPr>
            <p:cNvPr id="34" name="TextBox 33"/>
            <p:cNvSpPr txBox="1"/>
            <p:nvPr/>
          </p:nvSpPr>
          <p:spPr>
            <a:xfrm>
              <a:off x="7315200" y="2514600"/>
              <a:ext cx="9284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smtClean="0">
                  <a:solidFill>
                    <a:schemeClr val="tx1"/>
                  </a:solidFill>
                </a:rPr>
                <a:t>MacRx</a:t>
              </a:r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724400" y="2819400"/>
              <a:ext cx="1172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smtClean="0">
                  <a:solidFill>
                    <a:schemeClr val="tx1"/>
                  </a:solidFill>
                </a:rPr>
                <a:t>MacDrop</a:t>
              </a:r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495800" y="2590800"/>
              <a:ext cx="9028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smtClean="0">
                  <a:solidFill>
                    <a:schemeClr val="tx1"/>
                  </a:solidFill>
                </a:rPr>
                <a:t>MacTx</a:t>
              </a:r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343400" y="3810000"/>
              <a:ext cx="17491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smtClean="0">
                  <a:solidFill>
                    <a:schemeClr val="tx1"/>
                  </a:solidFill>
                </a:rPr>
                <a:t>MacTxBackoff</a:t>
              </a:r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743200" y="4267200"/>
              <a:ext cx="1518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smtClean="0">
                  <a:solidFill>
                    <a:schemeClr val="tx1"/>
                  </a:solidFill>
                </a:rPr>
                <a:t>PhyTxBegin</a:t>
              </a:r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819400" y="4572000"/>
              <a:ext cx="13131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smtClean="0">
                  <a:solidFill>
                    <a:schemeClr val="tx1"/>
                  </a:solidFill>
                </a:rPr>
                <a:t>PhyTxEnd</a:t>
              </a:r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343400" y="4419600"/>
              <a:ext cx="14157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smtClean="0">
                  <a:solidFill>
                    <a:schemeClr val="tx1"/>
                  </a:solidFill>
                </a:rPr>
                <a:t>PhyTxDrop</a:t>
              </a:r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486400" y="3200400"/>
              <a:ext cx="182614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smtClean="0">
                  <a:solidFill>
                    <a:schemeClr val="tx1"/>
                  </a:solidFill>
                </a:rPr>
                <a:t>Sniffer</a:t>
              </a:r>
            </a:p>
            <a:p>
              <a:r>
                <a:rPr lang="en-US" b="1" smtClean="0">
                  <a:solidFill>
                    <a:schemeClr val="tx1"/>
                  </a:solidFill>
                </a:rPr>
                <a:t>PromiscSniffer</a:t>
              </a:r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086600" y="4267200"/>
              <a:ext cx="144142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smtClean="0">
                  <a:solidFill>
                    <a:schemeClr val="tx1"/>
                  </a:solidFill>
                </a:rPr>
                <a:t>PhyRxEnd</a:t>
              </a:r>
            </a:p>
            <a:p>
              <a:r>
                <a:rPr lang="en-US" b="1" smtClean="0">
                  <a:solidFill>
                    <a:schemeClr val="tx1"/>
                  </a:solidFill>
                </a:rPr>
                <a:t>PhyRxDrop</a:t>
              </a:r>
              <a:endParaRPr lang="en-US" b="1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Command-line arguments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Add CommandLine to your program if you want command-line argument parsing</a:t>
            </a:r>
          </a:p>
          <a:p>
            <a:endParaRPr lang="en-US" sz="2800" smtClean="0"/>
          </a:p>
          <a:p>
            <a:endParaRPr lang="en-US" sz="2800" smtClean="0"/>
          </a:p>
          <a:p>
            <a:r>
              <a:rPr lang="en-US" sz="2400" smtClean="0"/>
              <a:t>Passing --PrintHelp to programs will display command line options, if CommandLine is enabled</a:t>
            </a:r>
          </a:p>
          <a:p>
            <a:pPr>
              <a:buNone/>
            </a:pPr>
            <a:r>
              <a:rPr lang="en-US" sz="2400" smtClean="0">
                <a:latin typeface="Courier New" pitchFamily="49" charset="0"/>
                <a:cs typeface="Courier New" pitchFamily="49" charset="0"/>
              </a:rPr>
              <a:t>./waf --run "sample-simulator --PrintHelp"</a:t>
            </a:r>
            <a:endParaRPr lang="en-US" sz="2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</a:t>
            </a:r>
            <a:r>
              <a:rPr lang="en-GB" dirty="0" smtClean="0"/>
              <a:t>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7</a:t>
            </a:fld>
            <a:endParaRPr lang="en-GB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572000"/>
            <a:ext cx="5229225" cy="1009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133600"/>
            <a:ext cx="3105150" cy="857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Time in ns-3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Time is stored as a large integer in ns-3</a:t>
            </a:r>
          </a:p>
          <a:p>
            <a:pPr lvl="1"/>
            <a:r>
              <a:rPr lang="en-US" sz="2400" dirty="0" smtClean="0"/>
              <a:t>Minimize floating point discrepancies across platforms</a:t>
            </a:r>
          </a:p>
          <a:p>
            <a:r>
              <a:rPr lang="en-US" sz="2800" dirty="0" smtClean="0"/>
              <a:t>Special Time classes are provided to manipulate time (such as standard operators)</a:t>
            </a:r>
          </a:p>
          <a:p>
            <a:r>
              <a:rPr lang="en-US" sz="2800" dirty="0" smtClean="0"/>
              <a:t>Default time resolution is nanoseconds, but can be set to other resolutions</a:t>
            </a:r>
          </a:p>
          <a:p>
            <a:r>
              <a:rPr lang="en-US" sz="2800" dirty="0" smtClean="0"/>
              <a:t>Time objects can be set by floating-point values and can export floating-point values</a:t>
            </a:r>
          </a:p>
          <a:p>
            <a:pPr lvl="1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timeDouble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t.GetSeconds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</a:t>
            </a:r>
            <a:r>
              <a:rPr lang="en-GB" dirty="0" smtClean="0"/>
              <a:t> </a:t>
            </a:r>
            <a:r>
              <a:rPr lang="en-GB" dirty="0" smtClean="0"/>
              <a:t>Meeting</a:t>
            </a:r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Events in ns-3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Events are just function calls that execute at a simulated time</a:t>
            </a:r>
          </a:p>
          <a:p>
            <a:pPr lvl="1"/>
            <a:r>
              <a:rPr lang="en-US" dirty="0" smtClean="0"/>
              <a:t>i.e. callbacks</a:t>
            </a:r>
          </a:p>
          <a:p>
            <a:pPr lvl="1"/>
            <a:r>
              <a:rPr lang="en-US" dirty="0" smtClean="0"/>
              <a:t>another difference compared to other simulators, which often use special "event handlers" in each model</a:t>
            </a:r>
          </a:p>
          <a:p>
            <a:r>
              <a:rPr lang="en-US" dirty="0" smtClean="0"/>
              <a:t>Events have IDs to allow them to be cancelled or to test their status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NS-3 </a:t>
            </a:r>
            <a:r>
              <a:rPr lang="en-GB" dirty="0" smtClean="0"/>
              <a:t>Annual </a:t>
            </a:r>
            <a:r>
              <a:rPr lang="en-GB" dirty="0" smtClean="0"/>
              <a:t>Meeting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May 2014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1"/>
          </p:nvPr>
        </p:nvSpPr>
        <p:spPr>
          <a:xfrm>
            <a:off x="6553200" y="6245225"/>
            <a:ext cx="2103438" cy="461963"/>
          </a:xfrm>
          <a:prstGeom prst="rect">
            <a:avLst/>
          </a:prstGeom>
        </p:spPr>
        <p:txBody>
          <a:bodyPr/>
          <a:lstStyle/>
          <a:p>
            <a:fld id="{6AF14414-261A-405C-B6B8-0F11E4AE15E2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70C0"/>
      </a:hlink>
      <a:folHlink>
        <a:srgbClr val="0070C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2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2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1837</TotalTime>
  <Words>2948</Words>
  <Application>Microsoft Office PowerPoint</Application>
  <PresentationFormat>On-screen Show (4:3)</PresentationFormat>
  <Paragraphs>699</Paragraphs>
  <Slides>63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7" baseType="lpstr">
      <vt:lpstr>Arial</vt:lpstr>
      <vt:lpstr>Courier New</vt:lpstr>
      <vt:lpstr>Times New Roman</vt:lpstr>
      <vt:lpstr>Default Design</vt:lpstr>
      <vt:lpstr>PowerPoint Presentation</vt:lpstr>
      <vt:lpstr>Discrete-event simulation basics</vt:lpstr>
      <vt:lpstr>Software orientation</vt:lpstr>
      <vt:lpstr>Simulator example</vt:lpstr>
      <vt:lpstr>Simulator example (in Python)</vt:lpstr>
      <vt:lpstr>Simulation program flow</vt:lpstr>
      <vt:lpstr>Command-line arguments</vt:lpstr>
      <vt:lpstr>Time in ns-3</vt:lpstr>
      <vt:lpstr>Events in ns-3</vt:lpstr>
      <vt:lpstr>Simulator and Schedulers</vt:lpstr>
      <vt:lpstr>Random Variables</vt:lpstr>
      <vt:lpstr>Random variables and independent replications</vt:lpstr>
      <vt:lpstr>ns-3 random number generator</vt:lpstr>
      <vt:lpstr>Run number vs. seed</vt:lpstr>
      <vt:lpstr>Putting it together</vt:lpstr>
      <vt:lpstr>Walkthrough of WiFi Internet example</vt:lpstr>
      <vt:lpstr>The basic model</vt:lpstr>
      <vt:lpstr>Example program</vt:lpstr>
      <vt:lpstr>Example program</vt:lpstr>
      <vt:lpstr>Fundamentals</vt:lpstr>
      <vt:lpstr>Node basics</vt:lpstr>
      <vt:lpstr>NetDevices and Channels</vt:lpstr>
      <vt:lpstr>Internet Stack</vt:lpstr>
      <vt:lpstr>Other basic models in ns-3</vt:lpstr>
      <vt:lpstr>ns-3 Packet</vt:lpstr>
      <vt:lpstr>ns-3 Packet structure</vt:lpstr>
      <vt:lpstr>Copy-on-write</vt:lpstr>
      <vt:lpstr>Structure of an ns-3 program</vt:lpstr>
      <vt:lpstr>Review of example program</vt:lpstr>
      <vt:lpstr>Helper API</vt:lpstr>
      <vt:lpstr>Containers</vt:lpstr>
      <vt:lpstr>The Helper API (vs. low-level API)</vt:lpstr>
      <vt:lpstr>Helper Objects</vt:lpstr>
      <vt:lpstr>Example program</vt:lpstr>
      <vt:lpstr>Installation onto containers</vt:lpstr>
      <vt:lpstr>Mobility models in ns-3</vt:lpstr>
      <vt:lpstr>Internet stack</vt:lpstr>
      <vt:lpstr>ns-3 TCP</vt:lpstr>
      <vt:lpstr>ns-3 simulation cradle</vt:lpstr>
      <vt:lpstr>ns-3 simulation cradle</vt:lpstr>
      <vt:lpstr>IPv4 address configuration</vt:lpstr>
      <vt:lpstr>Applications and sockets</vt:lpstr>
      <vt:lpstr>Sockets API</vt:lpstr>
      <vt:lpstr>Attributes and default values</vt:lpstr>
      <vt:lpstr>ns-3 attribute system</vt:lpstr>
      <vt:lpstr>Short digression: Object metadata system</vt:lpstr>
      <vt:lpstr>Use cases for attributes</vt:lpstr>
      <vt:lpstr>Use cases for attributes (cont.)‏</vt:lpstr>
      <vt:lpstr>How to handle attributes</vt:lpstr>
      <vt:lpstr>Navigating the attributes</vt:lpstr>
      <vt:lpstr>Attribute namespace</vt:lpstr>
      <vt:lpstr>Navigating the attributes using paths</vt:lpstr>
      <vt:lpstr>What users will do</vt:lpstr>
      <vt:lpstr>Fine-grained attribute handling</vt:lpstr>
      <vt:lpstr>ns-3 attribute system</vt:lpstr>
      <vt:lpstr>Attribute documentation</vt:lpstr>
      <vt:lpstr>Options to manipulate attributes</vt:lpstr>
      <vt:lpstr>Object names</vt:lpstr>
      <vt:lpstr>Names example</vt:lpstr>
      <vt:lpstr>Tracing and statistics</vt:lpstr>
      <vt:lpstr>Tracing overview</vt:lpstr>
      <vt:lpstr>Tracing in ns-3</vt:lpstr>
      <vt:lpstr>NetDevice trace hooks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ns-3 overview for WiFi-Alliance June 2008  prepared by Tom Henderson (tomhend@u.washington.edu)‏</dc:title>
  <dc:creator>Henderson, Thomas R</dc:creator>
  <cp:lastModifiedBy>tomh</cp:lastModifiedBy>
  <cp:revision>187</cp:revision>
  <dcterms:modified xsi:type="dcterms:W3CDTF">2014-05-05T03:30:22Z</dcterms:modified>
</cp:coreProperties>
</file>