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sldIdLst>
    <p:sldId id="617" r:id="rId2"/>
    <p:sldId id="569" r:id="rId3"/>
    <p:sldId id="570" r:id="rId4"/>
    <p:sldId id="571" r:id="rId5"/>
    <p:sldId id="572" r:id="rId6"/>
    <p:sldId id="573" r:id="rId7"/>
    <p:sldId id="574" r:id="rId8"/>
    <p:sldId id="575" r:id="rId9"/>
    <p:sldId id="618" r:id="rId10"/>
    <p:sldId id="576" r:id="rId11"/>
    <p:sldId id="577" r:id="rId12"/>
    <p:sldId id="578" r:id="rId13"/>
    <p:sldId id="619" r:id="rId14"/>
    <p:sldId id="616" r:id="rId15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60"/>
  </p:normalViewPr>
  <p:slideViewPr>
    <p:cSldViewPr>
      <p:cViewPr varScale="1">
        <p:scale>
          <a:sx n="67" d="100"/>
          <a:sy n="67" d="100"/>
        </p:scale>
        <p:origin x="148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9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19492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3CAA00-CBDB-4957-9904-FCF5A16615BE}" type="slidenum">
              <a:rPr lang="en-GB"/>
              <a:pPr/>
              <a:t>2</a:t>
            </a:fld>
            <a:endParaRPr lang="en-GB"/>
          </a:p>
        </p:txBody>
      </p:sp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73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9E20C8-2943-4137-83DA-77F8B470F130}" type="slidenum">
              <a:rPr lang="en-GB"/>
              <a:pPr/>
              <a:t>6</a:t>
            </a:fld>
            <a:endParaRPr lang="en-GB"/>
          </a:p>
        </p:txBody>
      </p:sp>
      <p:sp>
        <p:nvSpPr>
          <p:cNvPr id="178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85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335B9B-9056-4005-83B7-061EEB381100}" type="slidenum">
              <a:rPr lang="en-GB"/>
              <a:pPr/>
              <a:t>7</a:t>
            </a:fld>
            <a:endParaRPr lang="en-GB"/>
          </a:p>
        </p:txBody>
      </p:sp>
      <p:sp>
        <p:nvSpPr>
          <p:cNvPr id="179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02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4F9334-692E-4A9A-8199-13B860F8C5DE}" type="slidenum">
              <a:rPr lang="en-GB"/>
              <a:pPr/>
              <a:t>10</a:t>
            </a:fld>
            <a:endParaRPr lang="en-GB"/>
          </a:p>
        </p:txBody>
      </p:sp>
      <p:sp>
        <p:nvSpPr>
          <p:cNvPr id="180225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447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7FA2DF-1506-49B0-A55A-FB5E85AF2F98}" type="slidenum">
              <a:rPr lang="en-GB"/>
              <a:pPr/>
              <a:t>11</a:t>
            </a:fld>
            <a:endParaRPr lang="en-GB"/>
          </a:p>
        </p:txBody>
      </p:sp>
      <p:sp>
        <p:nvSpPr>
          <p:cNvPr id="181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16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E65686E-3EE9-4222-B9D5-7EF64D442C1B}" type="slidenum">
              <a:rPr lang="en-GB"/>
              <a:pPr/>
              <a:t>12</a:t>
            </a:fld>
            <a:endParaRPr lang="en-GB"/>
          </a:p>
        </p:txBody>
      </p:sp>
      <p:sp>
        <p:nvSpPr>
          <p:cNvPr id="18227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2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19775" cy="4313237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140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5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3CAA00-CBDB-4957-9904-FCF5A16615BE}" type="slidenum">
              <a:rPr lang="en-GB"/>
              <a:pPr/>
              <a:t>13</a:t>
            </a:fld>
            <a:endParaRPr lang="en-GB"/>
          </a:p>
        </p:txBody>
      </p:sp>
      <p:sp>
        <p:nvSpPr>
          <p:cNvPr id="1177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92662" cy="3594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1838" y="4560888"/>
            <a:ext cx="5821362" cy="431641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8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NS-3 Annual Meeting</a:t>
            </a:r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NS-3 Consortium Meeting</a:t>
            </a:r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ns-3 Annual Meeting</a:t>
            </a:r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sldNum="0" hdr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endParaRPr lang="en-GB" sz="1800" dirty="0" smtClean="0"/>
          </a:p>
          <a:p>
            <a:pPr>
              <a:defRPr/>
            </a:pPr>
            <a:r>
              <a:rPr lang="en-US" sz="2400" dirty="0" smtClean="0"/>
              <a:t>Session </a:t>
            </a:r>
            <a:r>
              <a:rPr lang="en-US" sz="2400" dirty="0" smtClean="0"/>
              <a:t>4:  </a:t>
            </a:r>
            <a:r>
              <a:rPr lang="en-US" sz="2400" dirty="0" smtClean="0"/>
              <a:t>Monday </a:t>
            </a:r>
            <a:r>
              <a:rPr lang="en-US" sz="2400" dirty="0" smtClean="0"/>
              <a:t>3:30pm</a:t>
            </a: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 smtClean="0"/>
              <a:t>ns-3 Annual Meeting</a:t>
            </a:r>
          </a:p>
          <a:p>
            <a:pPr>
              <a:defRPr/>
            </a:pPr>
            <a:r>
              <a:rPr lang="en-US" sz="2400" dirty="0" smtClean="0"/>
              <a:t>May 2014</a:t>
            </a:r>
            <a:endParaRPr lang="en-GB" sz="24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0642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19100"/>
            <a:ext cx="8229600" cy="581025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mtClean="0"/>
              <a:t>Testing</a:t>
            </a:r>
            <a:endParaRPr lang="en-GB"/>
          </a:p>
        </p:txBody>
      </p:sp>
      <p:sp>
        <p:nvSpPr>
          <p:cNvPr id="90114" name="Rectangle 2"/>
          <p:cNvSpPr>
            <a:spLocks noGrp="1" noChangeArrowheads="1"/>
          </p:cNvSpPr>
          <p:nvPr>
            <p:ph idx="1"/>
          </p:nvPr>
        </p:nvSpPr>
        <p:spPr>
          <a:xfrm>
            <a:off x="342900" y="1308100"/>
            <a:ext cx="8229600" cy="5146675"/>
          </a:xfrm>
          <a:solidFill>
            <a:srgbClr val="FFFFFF"/>
          </a:solidFill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Can you trust ns-3 simulations?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/>
              <a:t>Can you trust </a:t>
            </a:r>
            <a:r>
              <a:rPr lang="en-GB" sz="2400" i="1"/>
              <a:t>any</a:t>
            </a:r>
            <a:r>
              <a:rPr lang="en-GB" sz="2400"/>
              <a:t> simulation?</a:t>
            </a:r>
          </a:p>
          <a:p>
            <a:pPr marL="1139825" lvl="2" indent="-225425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000"/>
              <a:t>Onus is on the simulation project to validate and document results</a:t>
            </a:r>
          </a:p>
          <a:p>
            <a:pPr marL="1139825" lvl="2" indent="-225425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000"/>
              <a:t>Onus is also on the researcher to verify results</a:t>
            </a:r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800"/>
              <a:t>ns-3 strategies: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/>
              <a:t>regression and unit tests</a:t>
            </a:r>
          </a:p>
          <a:p>
            <a:pPr marL="1139825" lvl="2" indent="-225425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000"/>
              <a:t>Aim for </a:t>
            </a:r>
            <a:r>
              <a:rPr lang="en-GB" sz="2000" b="1" i="1"/>
              <a:t>event-based </a:t>
            </a:r>
            <a:r>
              <a:rPr lang="en-GB" sz="2000"/>
              <a:t>rather than </a:t>
            </a:r>
            <a:r>
              <a:rPr lang="en-GB" sz="2000" b="1" i="1"/>
              <a:t>trace-based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/>
              <a:t>validation of models on testbeds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GB" sz="2400"/>
              <a:t>reuse of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mtClean="0"/>
              <a:t>Test framework</a:t>
            </a:r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 dirty="0"/>
              <a:t>ns-3-dev is checked nightly on multiple platforms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dirty="0"/>
              <a:t>Linux gcc-4.x, </a:t>
            </a:r>
            <a:r>
              <a:rPr lang="en-US" sz="2400" dirty="0" smtClean="0"/>
              <a:t>i386 </a:t>
            </a:r>
            <a:r>
              <a:rPr lang="en-US" sz="2400" dirty="0"/>
              <a:t>and x86_64, OS </a:t>
            </a:r>
            <a:r>
              <a:rPr lang="en-US" sz="2400" dirty="0" smtClean="0"/>
              <a:t>X, FreeBSD clang, </a:t>
            </a:r>
            <a:r>
              <a:rPr lang="en-US" sz="2400" dirty="0" smtClean="0"/>
              <a:t>and Cygwin (occasionally)</a:t>
            </a:r>
            <a:endParaRPr lang="en-US" sz="2400" dirty="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dirty="0">
                <a:latin typeface="Courier New" pitchFamily="49" charset="0"/>
              </a:rPr>
              <a:t>./test.py</a:t>
            </a:r>
            <a:r>
              <a:rPr lang="en-US" sz="2800" dirty="0"/>
              <a:t> will run regression tests</a:t>
            </a:r>
          </a:p>
          <a:p>
            <a:pPr marL="711200" lvl="1" indent="-25400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381000" y="3429000"/>
            <a:ext cx="7848600" cy="152400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r>
              <a:rPr lang="en-US" sz="2400" smtClean="0">
                <a:solidFill>
                  <a:schemeClr val="tx1"/>
                </a:solidFill>
              </a:rPr>
              <a:t>Walk through test code, test terminology (suite, case), and examples of how tests are run</a:t>
            </a: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Improving performance</a:t>
            </a:r>
          </a:p>
        </p:txBody>
      </p:sp>
      <p:sp>
        <p:nvSpPr>
          <p:cNvPr id="9216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Debug vs optimized builds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./waf -d debug configure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/>
              <a:t>./waf -d debug optimized</a:t>
            </a:r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sz="280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Build ns-3 with static libraries</a:t>
            </a:r>
          </a:p>
          <a:p>
            <a:pPr marL="711200" lvl="1" indent="-254000"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smtClean="0"/>
              <a:t>./waf --enable-static</a:t>
            </a:r>
            <a:endParaRPr lang="en-US" sz="2400"/>
          </a:p>
          <a:p>
            <a:pPr marL="311150" indent="-311150">
              <a:buClrTx/>
              <a:buFontTx/>
              <a:buNone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endParaRPr lang="en-US" sz="2800"/>
          </a:p>
          <a:p>
            <a:pPr marL="311150" indent="-311150"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800"/>
              <a:t>Use different compilers (icc</a:t>
            </a:r>
            <a:r>
              <a:rPr lang="en-US" sz="2800" smtClean="0"/>
              <a:t>)</a:t>
            </a:r>
          </a:p>
          <a:p>
            <a:pPr lvl="1" indent="-311150"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400" smtClean="0"/>
              <a:t>has been done in past, not regularly tested</a:t>
            </a:r>
            <a:endParaRPr 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2241550"/>
            <a:ext cx="8201025" cy="947738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dirty="0" smtClean="0"/>
              <a:t>Creating a new module</a:t>
            </a:r>
            <a:br>
              <a:rPr lang="en-US" sz="2800" dirty="0" smtClean="0"/>
            </a:br>
            <a:r>
              <a:rPr lang="en-US" sz="2800" dirty="0" smtClean="0"/>
              <a:t>(case study, time permitting)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703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3276600"/>
            <a:ext cx="2819400" cy="855662"/>
          </a:xfrm>
        </p:spPr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2241550"/>
            <a:ext cx="8201025" cy="947738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800" smtClean="0"/>
              <a:t>Writing and debugging your own examples</a:t>
            </a: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idx="11"/>
          </p:nvPr>
        </p:nvSpPr>
        <p:spPr>
          <a:xfrm>
            <a:off x="6553200" y="6245225"/>
            <a:ext cx="2103438" cy="461963"/>
          </a:xfrm>
          <a:prstGeom prst="rect">
            <a:avLst/>
          </a:prstGeom>
        </p:spPr>
        <p:txBody>
          <a:bodyPr/>
          <a:lstStyle/>
          <a:p>
            <a:fld id="{6AF14414-261A-405C-B6B8-0F11E4AE15E2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Writing and debugging new programs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Choosing between Python and C++</a:t>
            </a:r>
          </a:p>
          <a:p>
            <a:r>
              <a:rPr lang="en-US" sz="2800" smtClean="0"/>
              <a:t>Reading existing code</a:t>
            </a:r>
          </a:p>
          <a:p>
            <a:r>
              <a:rPr lang="en-US" sz="2800" smtClean="0"/>
              <a:t>Understanding and controlling logging code</a:t>
            </a:r>
          </a:p>
          <a:p>
            <a:r>
              <a:rPr lang="en-US" sz="2800" smtClean="0"/>
              <a:t>Error conditions</a:t>
            </a:r>
          </a:p>
          <a:p>
            <a:r>
              <a:rPr lang="en-US" sz="2800" smtClean="0"/>
              <a:t>Running programs through a debugger</a:t>
            </a:r>
          </a:p>
          <a:p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Python bindings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ns-3 uses the 'pybindgen' tool to generate Python bindings for the underlying C++ libraries</a:t>
            </a:r>
          </a:p>
          <a:p>
            <a:r>
              <a:rPr lang="en-US" sz="2800" smtClean="0"/>
              <a:t>Existing bindings are typically found in the bindings/ directory of a module</a:t>
            </a:r>
          </a:p>
          <a:p>
            <a:r>
              <a:rPr lang="en-US" sz="2800" smtClean="0"/>
              <a:t>Some methods are not provided in Python (e.g. hooking trace sources)</a:t>
            </a:r>
          </a:p>
          <a:p>
            <a:r>
              <a:rPr lang="en-US" sz="2800" smtClean="0"/>
              <a:t>Generating new bindings requires a toolchain documented on the ns-3 web site</a:t>
            </a:r>
            <a:endParaRPr lang="en-US" sz="280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existing code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Much insight can be gained from reading ns-3 examples and tests, and running them yourselves</a:t>
            </a:r>
          </a:p>
          <a:p>
            <a:r>
              <a:rPr lang="en-US" sz="2800" smtClean="0"/>
              <a:t>Many core features of ns-3 are only demonstrated in the core test suite (src/core/test)</a:t>
            </a:r>
          </a:p>
          <a:p>
            <a:r>
              <a:rPr lang="en-US" sz="2800" smtClean="0"/>
              <a:t>Stepping through code with a debugger can be done, but callbacks and templates make it more challenging than usual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Debugging support</a:t>
            </a:r>
          </a:p>
        </p:txBody>
      </p:sp>
      <p:sp>
        <p:nvSpPr>
          <p:cNvPr id="88066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Assertions: NS_ASSERT (expression);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Aborts the program if expression evaluates to false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Includes source file name and line number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Unconditional Breakpoints: NS_BREAKPOINT ();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Forces an unconditional breakpoint, compiled in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2000"/>
              <a:t>Debug Logging (not to be confused with tracing!)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Purpose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Used to trace code execution logic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For debugging, not to extract results!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Properties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NS_LOG* macros work with C++ IO streams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E.g.: NS_LOG_UNCOND (”I have received ” &lt;&lt; p-&gt;GetSize () &lt;&lt; ” bytes”);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 macros evaluate to nothing in optimized builds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When debugging is done, logging does not get in the way of execution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01025" cy="858837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Debugging support (cont.)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8201025" cy="4875213"/>
          </a:xfrm>
          <a:ln/>
        </p:spPr>
        <p:txBody>
          <a:bodyPr/>
          <a:lstStyle/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Logging levels: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NS_LOG_ERROR (...): serious error messages only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NS_LOG_WARN (...): warning messages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NS_LOG_DEBUG (...): rare ad-hoc debug messages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NS_LOG_INFO (...): informational messages (eg. banners)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NS_LOG_FUNCTION (...):function tracing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NS_LOG_PARAM (...): parameters to functions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NS_LOG_LOGIC (...): control flow tracing within functions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Logging ”components”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Logging messages organized by components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Usually one component is one .cc source file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NS_LOG_COMPONENT_DEFINE ("OlsrAgent");</a:t>
            </a:r>
          </a:p>
          <a:p>
            <a:pPr marL="311150" indent="-311150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800"/>
              <a:t>Displaying log messages. Two ways: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Programatically: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400"/>
              <a:t>LogComponentEnable("OlsrAgent", LOG_LEVEL_ALL);</a:t>
            </a:r>
          </a:p>
          <a:p>
            <a:pPr marL="711200" lvl="1" indent="-254000">
              <a:lnSpc>
                <a:spcPct val="80000"/>
              </a:lnSpc>
              <a:buFont typeface="Arial" charset="0"/>
              <a:buChar char="–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600"/>
              <a:t>From the environment:</a:t>
            </a:r>
          </a:p>
          <a:p>
            <a:pPr marL="1139825" lvl="2" indent="-225425">
              <a:lnSpc>
                <a:spcPct val="80000"/>
              </a:lnSpc>
              <a:buFont typeface="Arial" charset="0"/>
              <a:buChar char="•"/>
              <a:tabLst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sz="1400"/>
              <a:t>NS_LOG="OlsrAgent" ./my-program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March </a:t>
            </a:r>
            <a:r>
              <a:rPr lang="en-GB" dirty="0" smtClean="0"/>
              <a:t>2014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Running C++ programs through gdb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</a:t>
            </a:r>
            <a:r>
              <a:rPr lang="en-US" sz="2800" dirty="0" err="1" smtClean="0"/>
              <a:t>gdb</a:t>
            </a:r>
            <a:r>
              <a:rPr lang="en-US" sz="2800" dirty="0" smtClean="0"/>
              <a:t> debugger can be used directly on binaries in the build directory</a:t>
            </a:r>
          </a:p>
          <a:p>
            <a:r>
              <a:rPr lang="en-US" sz="2800" dirty="0" smtClean="0"/>
              <a:t>An easier way is to use a </a:t>
            </a:r>
            <a:r>
              <a:rPr lang="en-US" sz="2800" dirty="0" err="1" smtClean="0"/>
              <a:t>waf</a:t>
            </a:r>
            <a:r>
              <a:rPr lang="en-US" sz="2800" dirty="0" smtClean="0"/>
              <a:t> shortcut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--command-template="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%s" --run &lt;program-name&gt;</a:t>
            </a:r>
          </a:p>
          <a:p>
            <a:pPr lvl="1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C++ programs through </a:t>
            </a:r>
            <a:r>
              <a:rPr lang="en-US" dirty="0" err="1" smtClean="0"/>
              <a:t>valgrind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valgrind</a:t>
            </a:r>
            <a:r>
              <a:rPr lang="en-US" sz="2800" dirty="0" smtClean="0"/>
              <a:t> </a:t>
            </a:r>
            <a:r>
              <a:rPr lang="en-US" sz="2800" dirty="0" err="1" smtClean="0"/>
              <a:t>memcheck</a:t>
            </a:r>
            <a:r>
              <a:rPr lang="en-US" sz="2800" dirty="0" smtClean="0"/>
              <a:t> can </a:t>
            </a:r>
            <a:r>
              <a:rPr lang="en-US" sz="2800" dirty="0" smtClean="0"/>
              <a:t>be used directly on binaries in the build directory</a:t>
            </a:r>
          </a:p>
          <a:p>
            <a:r>
              <a:rPr lang="en-US" sz="2800" dirty="0" smtClean="0"/>
              <a:t>An easier way is to use a </a:t>
            </a:r>
            <a:r>
              <a:rPr lang="en-US" sz="2800" dirty="0" err="1" smtClean="0"/>
              <a:t>waf</a:t>
            </a:r>
            <a:r>
              <a:rPr lang="en-US" sz="2800" dirty="0" smtClean="0"/>
              <a:t> shortcut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--command-template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valgrind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%s" --run &lt;program-name&gt;</a:t>
            </a:r>
          </a:p>
          <a:p>
            <a:pPr lvl="1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800" dirty="0" smtClean="0">
                <a:cs typeface="Courier New" pitchFamily="49" charset="0"/>
              </a:rPr>
              <a:t>Note: </a:t>
            </a:r>
            <a:r>
              <a:rPr lang="en-US" sz="2800" dirty="0" smtClean="0">
                <a:cs typeface="Courier New" pitchFamily="49" charset="0"/>
              </a:rPr>
              <a:t>disable GTK at configure time when running </a:t>
            </a:r>
            <a:r>
              <a:rPr lang="en-US" sz="2800" dirty="0" err="1" smtClean="0">
                <a:cs typeface="Courier New" pitchFamily="49" charset="0"/>
              </a:rPr>
              <a:t>valgrind</a:t>
            </a:r>
            <a:r>
              <a:rPr lang="en-US" sz="2800" dirty="0" smtClean="0">
                <a:cs typeface="Courier New" pitchFamily="49" charset="0"/>
              </a:rPr>
              <a:t> (to suppress spurious reports)</a:t>
            </a:r>
          </a:p>
          <a:p>
            <a:pPr marL="311150" lvl="1" indent="-311150">
              <a:spcBef>
                <a:spcPts val="800"/>
              </a:spcBef>
              <a:buFont typeface="Arial" charset="0"/>
              <a:buChar char="•"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./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waf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configure --disable-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gtk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--enable-tests ...</a:t>
            </a:r>
            <a:endParaRPr lang="en-US" sz="2800" dirty="0" smtClean="0">
              <a:cs typeface="Courier New" pitchFamily="49" charset="0"/>
            </a:endParaRP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</a:t>
            </a:r>
            <a:r>
              <a:rPr lang="en-GB" dirty="0" smtClean="0"/>
              <a:t>Annual Meeting</a:t>
            </a:r>
            <a:endParaRPr lang="en-GB" dirty="0" smtClean="0"/>
          </a:p>
          <a:p>
            <a:pPr>
              <a:defRPr/>
            </a:pPr>
            <a:r>
              <a:rPr lang="en-GB" dirty="0" smtClean="0"/>
              <a:t>May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22734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1788</TotalTime>
  <Words>694</Words>
  <Application>Microsoft Office PowerPoint</Application>
  <PresentationFormat>On-screen Show (4:3)</PresentationFormat>
  <Paragraphs>128</Paragraphs>
  <Slides>14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Courier New</vt:lpstr>
      <vt:lpstr>Times New Roman</vt:lpstr>
      <vt:lpstr>Default Design</vt:lpstr>
      <vt:lpstr>PowerPoint Presentation</vt:lpstr>
      <vt:lpstr>Writing and debugging your own examples</vt:lpstr>
      <vt:lpstr>Writing and debugging new programs</vt:lpstr>
      <vt:lpstr>Python bindings</vt:lpstr>
      <vt:lpstr>Reading existing code</vt:lpstr>
      <vt:lpstr>Debugging support</vt:lpstr>
      <vt:lpstr>Debugging support (cont.)</vt:lpstr>
      <vt:lpstr>Running C++ programs through gdb</vt:lpstr>
      <vt:lpstr>Running C++ programs through valgrind</vt:lpstr>
      <vt:lpstr>Testing</vt:lpstr>
      <vt:lpstr>Test framework</vt:lpstr>
      <vt:lpstr>Improving performance</vt:lpstr>
      <vt:lpstr>Creating a new module (case study, time permitting)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186</cp:revision>
  <dcterms:modified xsi:type="dcterms:W3CDTF">2014-05-05T03:39:18Z</dcterms:modified>
</cp:coreProperties>
</file>