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06" r:id="rId7"/>
    <p:sldId id="261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304" r:id="rId18"/>
    <p:sldId id="300" r:id="rId19"/>
    <p:sldId id="274" r:id="rId20"/>
    <p:sldId id="275" r:id="rId21"/>
    <p:sldId id="276" r:id="rId22"/>
    <p:sldId id="279" r:id="rId23"/>
    <p:sldId id="278" r:id="rId24"/>
    <p:sldId id="280" r:id="rId25"/>
    <p:sldId id="282" r:id="rId26"/>
    <p:sldId id="283" r:id="rId27"/>
    <p:sldId id="286" r:id="rId28"/>
    <p:sldId id="287" r:id="rId29"/>
    <p:sldId id="289" r:id="rId30"/>
    <p:sldId id="292" r:id="rId31"/>
    <p:sldId id="293" r:id="rId32"/>
    <p:sldId id="294" r:id="rId33"/>
    <p:sldId id="295" r:id="rId34"/>
    <p:sldId id="296" r:id="rId35"/>
    <p:sldId id="297" r:id="rId36"/>
    <p:sldId id="266" r:id="rId37"/>
    <p:sldId id="298" r:id="rId38"/>
    <p:sldId id="303" r:id="rId3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2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D549E-7C05-4221-AF46-9AB22E9DB7A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0C6F3-8AC7-4EC7-92FE-16FB9FA4D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771650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Simulation with NS-3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Ken Renard</a:t>
            </a:r>
          </a:p>
          <a:p>
            <a:r>
              <a:rPr lang="en-US" dirty="0" smtClean="0"/>
              <a:t>US Army Research 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Passing Interface (MPI)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Distributed NS-3 uses MPI for communication and synchronization</a:t>
            </a:r>
          </a:p>
          <a:p>
            <a:r>
              <a:rPr lang="en-US" dirty="0" smtClean="0"/>
              <a:t>Message Passing Specification (not the library itself)</a:t>
            </a:r>
          </a:p>
          <a:p>
            <a:pPr lvl="1"/>
            <a:r>
              <a:rPr lang="en-US" dirty="0" smtClean="0"/>
              <a:t>Point-to-Point as well as collective communications</a:t>
            </a:r>
          </a:p>
          <a:p>
            <a:pPr lvl="1"/>
            <a:r>
              <a:rPr lang="en-US" dirty="0" smtClean="0"/>
              <a:t>Designed for high performance and scalability</a:t>
            </a:r>
          </a:p>
          <a:p>
            <a:pPr lvl="1"/>
            <a:r>
              <a:rPr lang="en-US" dirty="0" smtClean="0"/>
              <a:t>De-facto standard for distributed computing</a:t>
            </a:r>
          </a:p>
          <a:p>
            <a:r>
              <a:rPr lang="en-US" dirty="0" smtClean="0"/>
              <a:t>Allows communication between sets of processes (</a:t>
            </a:r>
            <a:r>
              <a:rPr lang="en-US" i="1" dirty="0" smtClean="0"/>
              <a:t>ranks</a:t>
            </a:r>
            <a:r>
              <a:rPr lang="en-US" dirty="0" smtClean="0"/>
              <a:t>)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mpirun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10 ./main</a:t>
            </a:r>
          </a:p>
          <a:p>
            <a:r>
              <a:rPr lang="en-US" dirty="0" smtClean="0"/>
              <a:t>Language Independent (C, C++, FORTRAN, Java, Python, etc)</a:t>
            </a:r>
          </a:p>
          <a:p>
            <a:r>
              <a:rPr lang="en-US" dirty="0" smtClean="0"/>
              <a:t>Targeted distributed memory systems, but works nicely on shared memory as well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Libraries are built to take advantage of underlying hardware</a:t>
            </a:r>
          </a:p>
          <a:p>
            <a:pPr lvl="1"/>
            <a:r>
              <a:rPr lang="en-US" dirty="0" smtClean="0"/>
              <a:t>Such as drivers for high-speed interconnects</a:t>
            </a:r>
          </a:p>
          <a:p>
            <a:pPr lvl="1"/>
            <a:r>
              <a:rPr lang="en-US" dirty="0" smtClean="0"/>
              <a:t>Low latency, high throughput</a:t>
            </a:r>
          </a:p>
          <a:p>
            <a:r>
              <a:rPr lang="en-US" dirty="0" smtClean="0"/>
              <a:t>Implementations: </a:t>
            </a:r>
            <a:r>
              <a:rPr lang="en-US" dirty="0" err="1" smtClean="0"/>
              <a:t>OpenMPI</a:t>
            </a:r>
            <a:r>
              <a:rPr lang="en-US" dirty="0" smtClean="0"/>
              <a:t>, MPICH, mpi4py, </a:t>
            </a:r>
            <a:r>
              <a:rPr lang="en-US" dirty="0" err="1" smtClean="0"/>
              <a:t>mpiJava</a:t>
            </a:r>
            <a:r>
              <a:rPr lang="en-US" dirty="0" smtClean="0"/>
              <a:t>, etc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009002"/>
            <a:ext cx="2895600" cy="1172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000500"/>
            <a:ext cx="2895600" cy="1172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92144" y="6352401"/>
            <a:ext cx="32752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Images: https://computing.llnl.gov/tutorials/mpi/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Communicators</a:t>
            </a:r>
          </a:p>
          <a:p>
            <a:pPr lvl="1"/>
            <a:r>
              <a:rPr lang="en-US" dirty="0" smtClean="0"/>
              <a:t>A “channel” among a group of processes (unsigned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Each process in the group is assigned an ID or </a:t>
            </a:r>
            <a:r>
              <a:rPr lang="en-US" i="1" dirty="0" smtClean="0"/>
              <a:t>rank</a:t>
            </a:r>
          </a:p>
          <a:p>
            <a:pPr lvl="2"/>
            <a:r>
              <a:rPr lang="en-US" dirty="0" smtClean="0"/>
              <a:t>Rank numbers are contiguous unsigned integers starting with 0</a:t>
            </a:r>
          </a:p>
          <a:p>
            <a:pPr lvl="2"/>
            <a:r>
              <a:rPr lang="en-US" dirty="0" smtClean="0"/>
              <a:t>Used for directing messages or to assign functionality to specific processes</a:t>
            </a:r>
          </a:p>
          <a:p>
            <a:pPr lvl="3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(rank == 0) print “Hello World”</a:t>
            </a:r>
          </a:p>
          <a:p>
            <a:pPr lvl="1"/>
            <a:r>
              <a:rPr lang="en-US" dirty="0" smtClean="0"/>
              <a:t>Default [“everybody”] communicator is MPI_COMM_WORLD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Point-To-Point Communications</a:t>
            </a:r>
          </a:p>
          <a:p>
            <a:pPr lvl="1"/>
            <a:r>
              <a:rPr lang="en-US" dirty="0" smtClean="0"/>
              <a:t>A message targeting a single specific process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(data,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data_length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destination, tag, communicator)</a:t>
            </a:r>
          </a:p>
          <a:p>
            <a:pPr lvl="2"/>
            <a:r>
              <a:rPr lang="en-US" dirty="0" smtClean="0"/>
              <a:t>Data/Data Length – Message contents</a:t>
            </a:r>
          </a:p>
          <a:p>
            <a:pPr lvl="2"/>
            <a:r>
              <a:rPr lang="en-US" dirty="0" smtClean="0"/>
              <a:t>Data Type – MPI-defined data types</a:t>
            </a:r>
          </a:p>
          <a:p>
            <a:pPr lvl="2"/>
            <a:r>
              <a:rPr lang="en-US" dirty="0" smtClean="0"/>
              <a:t>Destination – Rank Number</a:t>
            </a:r>
          </a:p>
          <a:p>
            <a:pPr lvl="2"/>
            <a:r>
              <a:rPr lang="en-US" dirty="0" smtClean="0"/>
              <a:t>Tag – Arbitrary message tag for applications to use</a:t>
            </a:r>
          </a:p>
          <a:p>
            <a:pPr lvl="2"/>
            <a:r>
              <a:rPr lang="en-US" dirty="0" smtClean="0"/>
              <a:t>Communicator – Specific group where destination exists</a:t>
            </a:r>
          </a:p>
          <a:p>
            <a:pPr lvl="1"/>
            <a:r>
              <a:rPr lang="en-US" dirty="0" err="1" smtClean="0"/>
              <a:t>MPI_Send</a:t>
            </a:r>
            <a:r>
              <a:rPr lang="en-US" dirty="0" smtClean="0"/>
              <a:t>() / </a:t>
            </a:r>
            <a:r>
              <a:rPr lang="en-US" dirty="0" err="1" smtClean="0"/>
              <a:t>MPI_Isend</a:t>
            </a:r>
            <a:r>
              <a:rPr lang="en-US" dirty="0" smtClean="0"/>
              <a:t>() – blocking and non-blocking sends</a:t>
            </a:r>
          </a:p>
          <a:p>
            <a:pPr lvl="2"/>
            <a:r>
              <a:rPr lang="en-US" dirty="0" err="1" smtClean="0"/>
              <a:t>MPI_Recv</a:t>
            </a:r>
            <a:r>
              <a:rPr lang="en-US" dirty="0" smtClean="0"/>
              <a:t>() / </a:t>
            </a:r>
            <a:r>
              <a:rPr lang="en-US" dirty="0" err="1" smtClean="0"/>
              <a:t>MPI_Irevc</a:t>
            </a:r>
            <a:r>
              <a:rPr lang="en-US" dirty="0" smtClean="0"/>
              <a:t>() – blocking and non-blocking receive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Collective Communications</a:t>
            </a:r>
          </a:p>
          <a:p>
            <a:pPr lvl="1"/>
            <a:r>
              <a:rPr lang="en-US" sz="1400" dirty="0" smtClean="0"/>
              <a:t>Synchronization – Block until all members of communicator have reached that point</a:t>
            </a:r>
          </a:p>
          <a:p>
            <a:pPr lvl="1"/>
            <a:r>
              <a:rPr lang="en-US" sz="1400" dirty="0" smtClean="0"/>
              <a:t>Data messaging – Broadcast, scatter/gather, all-to-all</a:t>
            </a:r>
          </a:p>
          <a:p>
            <a:pPr lvl="1"/>
            <a:r>
              <a:rPr lang="en-US" sz="1400" dirty="0" smtClean="0"/>
              <a:t>Collective Computation – One rank collects data from all ranks and performs an operation (sum, </a:t>
            </a:r>
            <a:r>
              <a:rPr lang="en-US" sz="1400" dirty="0" err="1" smtClean="0"/>
              <a:t>avg</a:t>
            </a:r>
            <a:r>
              <a:rPr lang="en-US" sz="1400" dirty="0" smtClean="0"/>
              <a:t>, min, max)</a:t>
            </a:r>
          </a:p>
          <a:p>
            <a:r>
              <a:rPr lang="en-US" sz="1800" dirty="0" smtClean="0"/>
              <a:t>Data Types – select examples</a:t>
            </a:r>
          </a:p>
          <a:p>
            <a:pPr lvl="1"/>
            <a:r>
              <a:rPr lang="en-US" sz="1400" dirty="0" smtClean="0"/>
              <a:t>MPI_CHAR, MPI_UNSIGNED_CHAR</a:t>
            </a:r>
          </a:p>
          <a:p>
            <a:pPr lvl="1"/>
            <a:r>
              <a:rPr lang="en-US" sz="1400" dirty="0" smtClean="0"/>
              <a:t>MPI_SHORT, MPI_LONG, MPI_INT</a:t>
            </a:r>
          </a:p>
          <a:p>
            <a:pPr lvl="1"/>
            <a:r>
              <a:rPr lang="en-US" sz="1400" dirty="0" smtClean="0"/>
              <a:t>MPI_FLOAT, MPI_DOUBLE, MPI_COMPLEX</a:t>
            </a:r>
          </a:p>
          <a:p>
            <a:pPr lvl="1"/>
            <a:r>
              <a:rPr lang="en-US" sz="1400" dirty="0" smtClean="0"/>
              <a:t>Derived types – built from primitives</a:t>
            </a:r>
          </a:p>
          <a:p>
            <a:r>
              <a:rPr lang="en-US" sz="1800" dirty="0" smtClean="0"/>
              <a:t>Specifying where processes are run</a:t>
            </a:r>
          </a:p>
          <a:p>
            <a:pPr lvl="1"/>
            <a:r>
              <a:rPr lang="en-US" sz="1400" dirty="0" smtClean="0"/>
              <a:t>Use </a:t>
            </a:r>
            <a:r>
              <a:rPr lang="en-US" sz="1400" dirty="0" err="1" smtClean="0"/>
              <a:t>config</a:t>
            </a:r>
            <a:r>
              <a:rPr lang="en-US" sz="1400" dirty="0" smtClean="0"/>
              <a:t> file to specify hosts and #CPUs to run on</a:t>
            </a:r>
          </a:p>
          <a:p>
            <a:pPr lvl="2"/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hostfile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/>
              <a:t>file for </a:t>
            </a:r>
            <a:r>
              <a:rPr lang="en-US" sz="1200" dirty="0" err="1" smtClean="0"/>
              <a:t>OpenMPI</a:t>
            </a:r>
            <a:endParaRPr lang="en-US" sz="1200" dirty="0" smtClean="0"/>
          </a:p>
          <a:p>
            <a:pPr lvl="1"/>
            <a:r>
              <a:rPr lang="en-US" sz="1400" dirty="0" smtClean="0"/>
              <a:t>Cluster systems usually have queuing system or</a:t>
            </a:r>
          </a:p>
          <a:p>
            <a:pPr lvl="1">
              <a:buNone/>
            </a:pPr>
            <a:r>
              <a:rPr lang="en-US" sz="1400" dirty="0" smtClean="0"/>
              <a:t>       scheduler interfaces where host/CPU mapping</a:t>
            </a:r>
          </a:p>
          <a:p>
            <a:pPr lvl="1">
              <a:buNone/>
            </a:pPr>
            <a:r>
              <a:rPr lang="en-US" sz="1400" dirty="0" smtClean="0"/>
              <a:t>       is done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2971800"/>
            <a:ext cx="3581400" cy="144655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 This is an example </a:t>
            </a:r>
            <a:r>
              <a:rPr lang="en-US" sz="800" b="1" dirty="0" err="1" smtClean="0">
                <a:latin typeface="Courier New" pitchFamily="49" charset="0"/>
                <a:cs typeface="Courier New" pitchFamily="49" charset="0"/>
              </a:rPr>
              <a:t>hostfile</a:t>
            </a:r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.  Comments begin with #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 The following node is a single processor machine: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foo.example.com</a:t>
            </a:r>
          </a:p>
          <a:p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 The following node is a dual-processor machine: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bar.example.com slots=2</a:t>
            </a:r>
          </a:p>
          <a:p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 The following node is a quad-processor machine, and we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 absolutely want to disallow over-subscribing it: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yow.example.com slots=4 max-slots=4</a:t>
            </a:r>
            <a:endParaRPr lang="en-US" sz="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4953000"/>
            <a:ext cx="3581400" cy="107721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#!/bin/</a:t>
            </a:r>
            <a:r>
              <a:rPr lang="en-US" sz="800" b="1" dirty="0" err="1" smtClean="0">
                <a:latin typeface="Courier New" pitchFamily="49" charset="0"/>
                <a:cs typeface="Courier New" pitchFamily="49" charset="0"/>
              </a:rPr>
              <a:t>csh</a:t>
            </a: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#PBS -l </a:t>
            </a:r>
            <a:r>
              <a:rPr lang="en-US" sz="800" b="1" dirty="0" err="1" smtClean="0">
                <a:latin typeface="Courier New" pitchFamily="49" charset="0"/>
                <a:cs typeface="Courier New" pitchFamily="49" charset="0"/>
              </a:rPr>
              <a:t>walltime</a:t>
            </a:r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=01:00:00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#PBS -l select=128:ncpus=8:mpiprocs=8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#PBS -l place=</a:t>
            </a:r>
            <a:r>
              <a:rPr lang="en-US" sz="800" b="1" dirty="0" err="1" smtClean="0">
                <a:latin typeface="Courier New" pitchFamily="49" charset="0"/>
                <a:cs typeface="Courier New" pitchFamily="49" charset="0"/>
              </a:rPr>
              <a:t>scatter:excl</a:t>
            </a: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#PBS -N </a:t>
            </a:r>
            <a:r>
              <a:rPr lang="en-US" sz="800" b="1" dirty="0" err="1" smtClean="0">
                <a:latin typeface="Courier New" pitchFamily="49" charset="0"/>
                <a:cs typeface="Courier New" pitchFamily="49" charset="0"/>
              </a:rPr>
              <a:t>myjob</a:t>
            </a: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#PBS -q standard</a:t>
            </a:r>
          </a:p>
          <a:p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b="1" dirty="0" err="1" smtClean="0">
                <a:latin typeface="Courier New" pitchFamily="49" charset="0"/>
                <a:cs typeface="Courier New" pitchFamily="49" charset="0"/>
              </a:rPr>
              <a:t>mpirun_shim</a:t>
            </a:r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 ${PATH}/</a:t>
            </a:r>
            <a:r>
              <a:rPr lang="en-US" sz="800" b="1" dirty="0" err="1" smtClean="0">
                <a:latin typeface="Courier New" pitchFamily="49" charset="0"/>
                <a:cs typeface="Courier New" pitchFamily="49" charset="0"/>
              </a:rPr>
              <a:t>big_simulation</a:t>
            </a: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953000" y="4419600"/>
            <a:ext cx="3810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24400" y="5334000"/>
            <a:ext cx="6096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MPI Programming</a:t>
            </a:r>
            <a:br>
              <a:rPr lang="en-US" dirty="0" smtClean="0"/>
            </a:br>
            <a:r>
              <a:rPr lang="en-US" sz="3100" dirty="0" err="1" smtClean="0"/>
              <a:t>OpenMPI</a:t>
            </a:r>
            <a:r>
              <a:rPr lang="en-US" sz="3100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48768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MPI Program Structure</a:t>
            </a:r>
          </a:p>
          <a:p>
            <a:pPr lvl="1"/>
            <a:r>
              <a:rPr lang="en-US" dirty="0" smtClean="0"/>
              <a:t>Include headers</a:t>
            </a:r>
          </a:p>
          <a:p>
            <a:pPr lvl="1"/>
            <a:r>
              <a:rPr lang="en-US" dirty="0" smtClean="0"/>
              <a:t>Initialize MPI with command-line </a:t>
            </a:r>
            <a:r>
              <a:rPr lang="en-US" dirty="0" err="1" smtClean="0"/>
              <a:t>args</a:t>
            </a:r>
            <a:endParaRPr lang="en-US" dirty="0" smtClean="0"/>
          </a:p>
          <a:p>
            <a:pPr lvl="1"/>
            <a:r>
              <a:rPr lang="en-US" dirty="0" smtClean="0"/>
              <a:t>Parallel code</a:t>
            </a:r>
          </a:p>
          <a:p>
            <a:pPr lvl="2"/>
            <a:r>
              <a:rPr lang="en-US" dirty="0" smtClean="0"/>
              <a:t>Send messages, synchronize</a:t>
            </a:r>
          </a:p>
          <a:p>
            <a:pPr lvl="1"/>
            <a:r>
              <a:rPr lang="en-US" dirty="0" smtClean="0"/>
              <a:t>Finalize</a:t>
            </a:r>
          </a:p>
          <a:p>
            <a:r>
              <a:rPr lang="en-US" dirty="0" smtClean="0"/>
              <a:t>Use front-end for compiler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mpicc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mpicxx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mpif77</a:t>
            </a:r>
          </a:p>
          <a:p>
            <a:pPr lvl="1"/>
            <a:r>
              <a:rPr lang="en-US" dirty="0" smtClean="0"/>
              <a:t>Automatically includes appropriate libraries and include directories</a:t>
            </a:r>
          </a:p>
          <a:p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mpirun</a:t>
            </a:r>
            <a:r>
              <a:rPr lang="en-US" dirty="0" smtClean="0"/>
              <a:t> to execute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config</a:t>
            </a:r>
            <a:r>
              <a:rPr lang="en-US" dirty="0" smtClean="0"/>
              <a:t> file to specify hosts and #CPUs to run on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hostfile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file for </a:t>
            </a:r>
            <a:r>
              <a:rPr lang="en-US" dirty="0" err="1" smtClean="0"/>
              <a:t>OpenMPI</a:t>
            </a:r>
            <a:endParaRPr lang="en-US" dirty="0" smtClean="0"/>
          </a:p>
          <a:p>
            <a:pPr lvl="1"/>
            <a:r>
              <a:rPr lang="en-US" dirty="0" smtClean="0"/>
              <a:t>Cluster systems usually have queuing system/scheduler interfaces where host/CPU mapping is done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5400" y="1447801"/>
            <a:ext cx="3810000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mpi.h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&gt;      // For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getpid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main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size, rank,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MPI_Init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(&amp;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!= MPI_SUCCESS)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MPI_Abort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(MPI_COMM_WORLD,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MPI_Comm_size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(MPI_COMM_WORLD, &amp;size);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MPI_Comm_rank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(MPI_COMM_WORLD, &amp;rank);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("Hello World from rank %d of %d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       (%d)\n", rank, size,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getpid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());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MPI_Finalize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5029200"/>
            <a:ext cx="3810000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mpicxx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-o hello hello.cc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mpirun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4 ./hello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Hello World from rank 3 of 4 (35986)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Hello World from rank 0 of 4 (35983)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Hello World from rank 1 of 4 (35984)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Hello World from rank 2 of 4 (35985)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Messaging Example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211788"/>
            <a:ext cx="4419600" cy="54938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mpi.h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main (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rank,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= (char *)"Hello";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msg_len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in_msg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msg_len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+ 1];</a:t>
            </a:r>
          </a:p>
          <a:p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MPI_Init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(&amp;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MPI_Comm_size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(MPI_COMM_WORLD, &amp;size);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MPI_Comm_rank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(MPI_COMM_WORLD, &amp;rank);</a:t>
            </a:r>
          </a:p>
          <a:p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if (size &lt; 2) {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("Need more than one rank to communicate\n");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MPI_Abort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(MPI_COMM_WORLD, 0);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if (rank == 0) {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msg_len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, MPI_CHAR,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                  0, MPI_COMM_WORLD);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if (rank == 1) {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MPI_Status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stat;</a:t>
            </a:r>
          </a:p>
          <a:p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(&amp;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in_msg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900" b="1" dirty="0" err="1" smtClean="0">
                <a:latin typeface="Courier New" pitchFamily="49" charset="0"/>
                <a:cs typeface="Courier New" pitchFamily="49" charset="0"/>
              </a:rPr>
              <a:t>msg_len</a:t>
            </a:r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, MPI_CHAR,</a:t>
            </a:r>
          </a:p>
          <a:p>
            <a:r>
              <a:rPr lang="en-US" sz="900" b="1" dirty="0" smtClean="0">
                <a:latin typeface="Courier New" pitchFamily="49" charset="0"/>
                <a:cs typeface="Courier New" pitchFamily="49" charset="0"/>
              </a:rPr>
              <a:t>                   MPI_ANY_SOURCE, 0, MPI_COMM_WORLD, &amp;stat);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in_msg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msg_len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] = (char) 0;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MPI_Get_count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(&amp;stat, MPI_CHAR, &amp;count);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("Rank %d receive message \"%s\" (%d) from rank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%d tag %d\n",  rank,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in_msg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, count,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stat.MPI_SOURCE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stat.MPI_TAG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MPI_Finalize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0" y="2971800"/>
            <a:ext cx="4191000" cy="900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000" b="1" dirty="0" err="1" smtClean="0">
                <a:latin typeface="Courier New" pitchFamily="49" charset="0"/>
                <a:cs typeface="Courier New" pitchFamily="49" charset="0"/>
              </a:rPr>
              <a:t>mpicxx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-o send1 send1.cc 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000" b="1" dirty="0" err="1" smtClean="0">
                <a:latin typeface="Courier New" pitchFamily="49" charset="0"/>
                <a:cs typeface="Courier New" pitchFamily="49" charset="0"/>
              </a:rPr>
              <a:t>mpirun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000" b="1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4 ./send1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Rank 1 receive message "Hello" (5) from rank 0 tag 0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$ 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Collective Example -- Barrier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295400"/>
            <a:ext cx="3810000" cy="55861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mpi.h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main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size, rank,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MPI_Init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(&amp;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!= MPI_SUCCESS)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MPI_Abort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(MPI_COMM_WORLD,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MPI_Comm_size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(MPI_COMM_WORLD, &amp;size);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MPI_Comm_rank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(MPI_COMM_WORLD, &amp;rank);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MPI_Barrier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(MPI_COMM_WORLD);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getpid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());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count = rand() % 1000000000;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&lt; count;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sum += rand () % 1000000;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("Rank %d: done with spin (%d)\n",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    rank, count);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MPI_Barrier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(MPI_COMM_WORLD);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("Rank %d: Final Barrier\n", rank);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MPI_Finalize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1524000"/>
            <a:ext cx="4419600" cy="47782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time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mpirun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4 ./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coll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0: done with spin (11587458)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3: done with spin (171572520)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2: done with spin (402449947)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2: Final Barrier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1: done with spin (777659848)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1: Final Barrier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3: Final Barrier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0: Final Barrier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real	0m10.151s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user	0m36.471s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sys	0m0.050s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time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mpirun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4 ./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coll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1: done with spin (30229414)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0: done with spin (258675938)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3: done with spin (496367588)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1: Final Barrier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2: done with spin (731537290)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2: Final Barrier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0: Final Barrier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3: Final Barrier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real	0m9.621s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user	0m34.365s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sys	0m0.043s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MPI Collective Example -- </a:t>
            </a:r>
            <a:r>
              <a:rPr lang="en-US" dirty="0" err="1" smtClean="0"/>
              <a:t>AllGather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57238"/>
            <a:ext cx="3810000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mpi.h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main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size, rank,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MPI_Init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(&amp;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!= MPI_SUCCESS)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MPI_Abort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(MPI_COMM_WORLD,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MPI_Comm_size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(MPI_COMM_WORLD, &amp;size);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MPI_Comm_rank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(MPI_COMM_WORLD, &amp;rank);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getpid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());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allValues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[size];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myValue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= rand() % 1000000000;</a:t>
            </a:r>
          </a:p>
          <a:p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(&amp;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myValue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, 1, MPI_INT,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allValues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, 1, MPI_INT, 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           MPI_COMM_WORLD);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("Rank %d: [", rank);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("%d, ",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allValues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("]\n");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MPI_Finalize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3124200"/>
            <a:ext cx="4419600" cy="900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mpirun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4 ./gather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3: [29003797, 719191937, 424799615, 114846810, ]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0: [29003797, 719191937, 424799615, 114846810, ]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1: [29003797, 719191937, 424799615, 114846810, ]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Rank 2: [29003797, 719191937, 424799615, 114846810,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NS-3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Configuring and Building Distributed NS-3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 approach to Distributed NS-3 simulation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Memory Optimizations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Discussion of works-in-progress to simplify and optimize distributed simulations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Distributed NS-3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9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Add “--enable-</a:t>
            </a:r>
            <a:r>
              <a:rPr lang="en-US" dirty="0" err="1" smtClean="0"/>
              <a:t>mpi</a:t>
            </a:r>
            <a:r>
              <a:rPr lang="en-US" dirty="0" smtClean="0"/>
              <a:t>” to ‘</a:t>
            </a:r>
            <a:r>
              <a:rPr lang="en-US" dirty="0" err="1" smtClean="0"/>
              <a:t>waf</a:t>
            </a:r>
            <a:r>
              <a:rPr lang="en-US" dirty="0" smtClean="0"/>
              <a:t> configure’ line</a:t>
            </a:r>
          </a:p>
          <a:p>
            <a:pPr lvl="1"/>
            <a:r>
              <a:rPr lang="en-US" dirty="0" smtClean="0"/>
              <a:t>Tries to run ‘</a:t>
            </a:r>
            <a:r>
              <a:rPr lang="en-US" dirty="0" err="1" smtClean="0"/>
              <a:t>mpic</a:t>
            </a:r>
            <a:r>
              <a:rPr lang="en-US" dirty="0" smtClean="0"/>
              <a:t>++’</a:t>
            </a:r>
          </a:p>
          <a:p>
            <a:pPr lvl="2"/>
            <a:r>
              <a:rPr lang="en-US" dirty="0" smtClean="0"/>
              <a:t>Recognizes </a:t>
            </a:r>
            <a:r>
              <a:rPr lang="en-US" dirty="0" err="1" smtClean="0"/>
              <a:t>OpenMPI</a:t>
            </a:r>
            <a:r>
              <a:rPr lang="en-US" dirty="0" smtClean="0"/>
              <a:t> and MPICH libraries</a:t>
            </a:r>
          </a:p>
          <a:p>
            <a:pPr lvl="1"/>
            <a:r>
              <a:rPr lang="en-US" dirty="0" smtClean="0"/>
              <a:t>Defines “NS3_MPI” and either “NS3_OPENMPI” or “NS3_MPICH”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124200"/>
            <a:ext cx="8229599" cy="31393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---- Summary of optional NS-3 features: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Python Bindings               : not enabled (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PyBindGen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missing)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BRITE Integration             : not enabled (BRITE not enabled (see option --with-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brite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NS-3 Click Integration        : not enabled (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nsclick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not enabled (see option --with-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nsclick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GtkConfigStore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             : enabled</a:t>
            </a:r>
          </a:p>
          <a:p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XmlIo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                      : enabled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Threading Primitives          : enabled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Real Time Simulator           : enabled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Emulated Net Device           : enabled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File descriptor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NetDevice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  : enabled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Tap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FdNetDevice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            : enabled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Emulation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FdNetDevice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      : enabled</a:t>
            </a:r>
          </a:p>
          <a:p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PlanetLab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FdNetDevice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      : not enabled (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PlanetLab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operating system not detected…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Network Simulation Cradle     : not enabled (NSC not found (see option --with-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nsc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MPI Support                   : enabled</a:t>
            </a:r>
          </a:p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NS-3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OpenFlow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Integration     : not enabled (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OpenFlow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not enabled (see option --with-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openflow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SQlite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stats data output      : enabled</a:t>
            </a:r>
          </a:p>
          <a:p>
            <a:endParaRPr lang="en-US" sz="11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5508345"/>
            <a:ext cx="35052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81000" y="5584545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 Distributed NS-3 Simulation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7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Choose partitioning strategy</a:t>
            </a:r>
          </a:p>
          <a:p>
            <a:pPr lvl="1"/>
            <a:r>
              <a:rPr lang="en-US" dirty="0" smtClean="0"/>
              <a:t>Find obvious sections of the network that will operate most independently</a:t>
            </a:r>
          </a:p>
          <a:p>
            <a:pPr lvl="2"/>
            <a:r>
              <a:rPr lang="en-US" dirty="0" smtClean="0"/>
              <a:t>Minimize communication between partitions</a:t>
            </a:r>
          </a:p>
          <a:p>
            <a:pPr lvl="1"/>
            <a:r>
              <a:rPr lang="en-US" dirty="0" smtClean="0"/>
              <a:t>Find large latencies in network</a:t>
            </a:r>
          </a:p>
          <a:p>
            <a:pPr lvl="2"/>
            <a:r>
              <a:rPr lang="en-US" dirty="0" smtClean="0"/>
              <a:t>Large latencies are large (good) </a:t>
            </a:r>
            <a:r>
              <a:rPr lang="en-US" dirty="0" err="1" smtClean="0"/>
              <a:t>lookahead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Build topology as normal, assigning “</a:t>
            </a:r>
            <a:r>
              <a:rPr lang="en-US" dirty="0" err="1" smtClean="0"/>
              <a:t>SystemId</a:t>
            </a:r>
            <a:r>
              <a:rPr lang="en-US" dirty="0" smtClean="0"/>
              <a:t>” values on all Nodes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CreateObject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&lt;Node&gt;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rankId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/>
              <a:t>Distributed NS-3 can only be partitioned over Point-to-Point (P2P) links</a:t>
            </a:r>
          </a:p>
          <a:p>
            <a:pPr lvl="1"/>
            <a:r>
              <a:rPr lang="en-US" dirty="0" smtClean="0"/>
              <a:t>A special type of P2P will be created by the </a:t>
            </a:r>
            <a:r>
              <a:rPr lang="en-US" dirty="0" err="1" smtClean="0"/>
              <a:t>PTPHelper</a:t>
            </a:r>
            <a:r>
              <a:rPr lang="en-US" dirty="0" smtClean="0"/>
              <a:t> if Nodes do not have the same </a:t>
            </a:r>
            <a:r>
              <a:rPr lang="en-US" dirty="0" err="1" smtClean="0"/>
              <a:t>systemId</a:t>
            </a:r>
            <a:r>
              <a:rPr lang="en-US" dirty="0" smtClean="0"/>
              <a:t> [</a:t>
            </a:r>
            <a:r>
              <a:rPr lang="en-US" dirty="0" err="1" smtClean="0"/>
              <a:t>PointToPointRemoteChannel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P2P links can be “inserted” where latency  is available</a:t>
            </a:r>
          </a:p>
          <a:p>
            <a:pPr lvl="1"/>
            <a:r>
              <a:rPr lang="en-US" dirty="0" smtClean="0"/>
              <a:t>Latency can sometimes be “moved” around</a:t>
            </a:r>
          </a:p>
        </p:txBody>
      </p:sp>
      <p:pic>
        <p:nvPicPr>
          <p:cNvPr id="59" name="Picture 58" descr="Partitio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257800"/>
            <a:ext cx="2706400" cy="938706"/>
          </a:xfrm>
          <a:prstGeom prst="rect">
            <a:avLst/>
          </a:prstGeom>
        </p:spPr>
      </p:pic>
      <p:pic>
        <p:nvPicPr>
          <p:cNvPr id="60" name="Picture 59" descr="MovingLatenc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05871" y="4876800"/>
            <a:ext cx="4047529" cy="1613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 and Motivation for Distributed NS-3</a:t>
            </a:r>
          </a:p>
          <a:p>
            <a:r>
              <a:rPr lang="en-US" dirty="0" smtClean="0"/>
              <a:t>Parallel Discrete Event Simulation</a:t>
            </a:r>
          </a:p>
          <a:p>
            <a:r>
              <a:rPr lang="en-US" dirty="0" smtClean="0"/>
              <a:t>MPI Concepts</a:t>
            </a:r>
          </a:p>
          <a:p>
            <a:r>
              <a:rPr lang="en-US" dirty="0" smtClean="0"/>
              <a:t>Distributed NS-3 Scheduler</a:t>
            </a:r>
          </a:p>
          <a:p>
            <a:r>
              <a:rPr lang="en-US" dirty="0" smtClean="0"/>
              <a:t>Limitations</a:t>
            </a:r>
          </a:p>
          <a:p>
            <a:r>
              <a:rPr lang="en-US" dirty="0" smtClean="0"/>
              <a:t>Example Code Walk-through</a:t>
            </a:r>
          </a:p>
          <a:p>
            <a:r>
              <a:rPr lang="en-US" dirty="0" smtClean="0"/>
              <a:t>Error Conditions</a:t>
            </a:r>
          </a:p>
          <a:p>
            <a:r>
              <a:rPr lang="en-US" dirty="0" smtClean="0"/>
              <a:t>Performance Considerations</a:t>
            </a:r>
          </a:p>
          <a:p>
            <a:r>
              <a:rPr lang="en-US" dirty="0" smtClean="0"/>
              <a:t>Advanced Topics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Distributed NS-3</a:t>
            </a:r>
            <a:br>
              <a:rPr lang="en-US" dirty="0" smtClean="0"/>
            </a:br>
            <a:r>
              <a:rPr lang="en-US" dirty="0" smtClean="0"/>
              <a:t>Load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u="sng" dirty="0" smtClean="0"/>
              <a:t>All</a:t>
            </a:r>
            <a:r>
              <a:rPr lang="en-US" dirty="0" smtClean="0"/>
              <a:t> ranks create </a:t>
            </a:r>
            <a:r>
              <a:rPr lang="en-US" u="sng" dirty="0" smtClean="0"/>
              <a:t>all</a:t>
            </a:r>
            <a:r>
              <a:rPr lang="en-US" dirty="0" smtClean="0"/>
              <a:t> nodes and links</a:t>
            </a:r>
          </a:p>
          <a:p>
            <a:pPr lvl="1"/>
            <a:r>
              <a:rPr lang="en-US" dirty="0" smtClean="0"/>
              <a:t>Setup time and memory requirements are similar to sequential simulation</a:t>
            </a:r>
          </a:p>
          <a:p>
            <a:pPr lvl="1"/>
            <a:r>
              <a:rPr lang="en-US" dirty="0" smtClean="0"/>
              <a:t>Event execution happens in parallel</a:t>
            </a:r>
          </a:p>
          <a:p>
            <a:pPr lvl="1"/>
            <a:r>
              <a:rPr lang="en-US" dirty="0" smtClean="0"/>
              <a:t>Memory is used for nodes/stacks/devices that “belong” to other ranks</a:t>
            </a:r>
          </a:p>
          <a:p>
            <a:r>
              <a:rPr lang="en-US" dirty="0" smtClean="0"/>
              <a:t>Non-local nodes do not have to be fully configured</a:t>
            </a:r>
          </a:p>
          <a:p>
            <a:pPr lvl="1"/>
            <a:r>
              <a:rPr lang="en-US" dirty="0" smtClean="0"/>
              <a:t>Application models should not be installed on non-local nodes</a:t>
            </a:r>
          </a:p>
          <a:p>
            <a:pPr lvl="1"/>
            <a:r>
              <a:rPr lang="en-US" dirty="0" smtClean="0"/>
              <a:t>Stacks and addresses probably should be installed on non-local nodes</a:t>
            </a:r>
          </a:p>
          <a:p>
            <a:pPr lvl="2"/>
            <a:r>
              <a:rPr lang="en-US" dirty="0" smtClean="0"/>
              <a:t>So that global routing model can ‘see’ the entire network</a:t>
            </a:r>
          </a:p>
          <a:p>
            <a:r>
              <a:rPr lang="en-US" dirty="0" smtClean="0"/>
              <a:t>When packets are transmitted over P2P-Remote links, the receive event is communicated to the receiving rank</a:t>
            </a:r>
          </a:p>
          <a:p>
            <a:pPr lvl="1"/>
            <a:r>
              <a:rPr lang="en-US" dirty="0" smtClean="0"/>
              <a:t>Send event immediately, do not wait for grant time</a:t>
            </a:r>
          </a:p>
          <a:p>
            <a:pPr lvl="1"/>
            <a:r>
              <a:rPr lang="en-US" dirty="0" smtClean="0"/>
              <a:t>Receive event is added to remote rank’s queue instead of local</a:t>
            </a:r>
          </a:p>
          <a:p>
            <a:r>
              <a:rPr lang="en-US" dirty="0" smtClean="0"/>
              <a:t>At end of grant time</a:t>
            </a:r>
          </a:p>
          <a:p>
            <a:pPr lvl="1"/>
            <a:r>
              <a:rPr lang="en-US" dirty="0" smtClean="0"/>
              <a:t>Read and schedule all incoming events</a:t>
            </a:r>
          </a:p>
          <a:p>
            <a:pPr lvl="1"/>
            <a:r>
              <a:rPr lang="en-US" dirty="0" smtClean="0"/>
              <a:t>Compute and negotiate next grant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Packet to Remote 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Consider 2 CSMA networks connected by a single P2P link</a:t>
            </a:r>
          </a:p>
          <a:p>
            <a:pPr lvl="1"/>
            <a:r>
              <a:rPr lang="en-US" dirty="0" smtClean="0"/>
              <a:t>One router on each network that spans P2P and CSMA networks</a:t>
            </a:r>
          </a:p>
          <a:p>
            <a:pPr lvl="1"/>
            <a:r>
              <a:rPr lang="en-US" dirty="0" smtClean="0"/>
              <a:t>A packet is sent from H1 to H6 via R1 and R2</a:t>
            </a:r>
          </a:p>
          <a:p>
            <a:pPr lvl="1"/>
            <a:r>
              <a:rPr lang="en-US" dirty="0" smtClean="0"/>
              <a:t>At R1, packet is forwarded on to P2P link R1&lt;-&gt;R2</a:t>
            </a:r>
          </a:p>
          <a:p>
            <a:r>
              <a:rPr lang="en-US" dirty="0" smtClean="0"/>
              <a:t>When Packet is sent to P2P-Remote Channel</a:t>
            </a:r>
          </a:p>
          <a:p>
            <a:pPr lvl="1"/>
            <a:r>
              <a:rPr lang="en-US" dirty="0" smtClean="0"/>
              <a:t>Instead of scheduling a receive on the destination </a:t>
            </a:r>
            <a:r>
              <a:rPr lang="en-US" dirty="0" err="1" smtClean="0"/>
              <a:t>PTPDevice</a:t>
            </a:r>
            <a:r>
              <a:rPr lang="en-US" dirty="0" smtClean="0"/>
              <a:t>, we call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SendPacket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SendPacket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 smtClean="0"/>
              <a:t>Arguments</a:t>
            </a:r>
          </a:p>
          <a:p>
            <a:pPr lvl="2"/>
            <a:r>
              <a:rPr lang="en-US" dirty="0" smtClean="0"/>
              <a:t>Packet data</a:t>
            </a:r>
          </a:p>
          <a:p>
            <a:pPr lvl="2"/>
            <a:r>
              <a:rPr lang="en-US" dirty="0" smtClean="0"/>
              <a:t>Receive time – Packet time plus link delay</a:t>
            </a:r>
          </a:p>
          <a:p>
            <a:pPr lvl="2"/>
            <a:r>
              <a:rPr lang="en-US" dirty="0" smtClean="0"/>
              <a:t>Remote </a:t>
            </a:r>
            <a:r>
              <a:rPr lang="en-US" dirty="0" err="1" smtClean="0"/>
              <a:t>SystemId</a:t>
            </a:r>
            <a:r>
              <a:rPr lang="en-US" dirty="0" smtClean="0"/>
              <a:t> (rank)</a:t>
            </a:r>
          </a:p>
          <a:p>
            <a:pPr lvl="2"/>
            <a:r>
              <a:rPr lang="en-US" dirty="0" smtClean="0"/>
              <a:t>Remote </a:t>
            </a:r>
            <a:r>
              <a:rPr lang="en-US" dirty="0" err="1" smtClean="0"/>
              <a:t>nodeId</a:t>
            </a:r>
            <a:endParaRPr lang="en-US" dirty="0" smtClean="0"/>
          </a:p>
          <a:p>
            <a:pPr lvl="2"/>
            <a:r>
              <a:rPr lang="en-US" dirty="0" smtClean="0"/>
              <a:t>Remote </a:t>
            </a:r>
            <a:r>
              <a:rPr lang="en-US" dirty="0" err="1" smtClean="0"/>
              <a:t>InterfaceId</a:t>
            </a:r>
            <a:endParaRPr lang="en-US" dirty="0" smtClean="0"/>
          </a:p>
          <a:p>
            <a:pPr lvl="1"/>
            <a:r>
              <a:rPr lang="en-US" dirty="0" smtClean="0"/>
              <a:t>Serializes packet and destination data</a:t>
            </a:r>
          </a:p>
          <a:p>
            <a:pPr lvl="1"/>
            <a:r>
              <a:rPr lang="en-US" dirty="0" err="1" smtClean="0"/>
              <a:t>MPI_Isend</a:t>
            </a:r>
            <a:r>
              <a:rPr lang="en-US" dirty="0" smtClean="0"/>
              <a:t>() byte stream to remote rank</a:t>
            </a:r>
          </a:p>
        </p:txBody>
      </p:sp>
      <p:pic>
        <p:nvPicPr>
          <p:cNvPr id="6" name="Picture 5" descr="Partitio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3505200"/>
            <a:ext cx="2964035" cy="1395906"/>
          </a:xfrm>
          <a:prstGeom prst="rect">
            <a:avLst/>
          </a:prstGeom>
        </p:spPr>
      </p:pic>
      <p:pic>
        <p:nvPicPr>
          <p:cNvPr id="9" name="Picture 8" descr="PacketSerailz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5105400"/>
            <a:ext cx="4047397" cy="628551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Receiving a Packet from Remote 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At granted time, read all MPI message from wire</a:t>
            </a:r>
          </a:p>
          <a:p>
            <a:r>
              <a:rPr lang="en-US" dirty="0" smtClean="0"/>
              <a:t>For each message</a:t>
            </a:r>
          </a:p>
          <a:p>
            <a:pPr lvl="1"/>
            <a:r>
              <a:rPr lang="en-US" dirty="0" err="1" smtClean="0"/>
              <a:t>Deserialize</a:t>
            </a:r>
            <a:r>
              <a:rPr lang="en-US" dirty="0" smtClean="0"/>
              <a:t> target </a:t>
            </a:r>
            <a:r>
              <a:rPr lang="en-US" b="1" i="1" dirty="0" smtClean="0"/>
              <a:t>Receive Time</a:t>
            </a:r>
            <a:r>
              <a:rPr lang="en-US" dirty="0" smtClean="0"/>
              <a:t>, </a:t>
            </a:r>
            <a:r>
              <a:rPr lang="en-US" b="1" i="1" dirty="0" smtClean="0"/>
              <a:t>Node</a:t>
            </a:r>
            <a:r>
              <a:rPr lang="en-US" dirty="0" smtClean="0"/>
              <a:t> and </a:t>
            </a:r>
            <a:r>
              <a:rPr lang="en-US" b="1" i="1" dirty="0" err="1" smtClean="0"/>
              <a:t>InterfaceId</a:t>
            </a:r>
            <a:endParaRPr lang="en-US" b="1" i="1" dirty="0" smtClean="0"/>
          </a:p>
          <a:p>
            <a:pPr lvl="1"/>
            <a:r>
              <a:rPr lang="en-US" dirty="0" err="1" smtClean="0"/>
              <a:t>Deserialize</a:t>
            </a:r>
            <a:r>
              <a:rPr lang="en-US" dirty="0" smtClean="0"/>
              <a:t> packet</a:t>
            </a:r>
          </a:p>
          <a:p>
            <a:pPr lvl="1"/>
            <a:r>
              <a:rPr lang="en-US" dirty="0" smtClean="0"/>
              <a:t>Find Node by ID</a:t>
            </a:r>
          </a:p>
          <a:p>
            <a:pPr lvl="1"/>
            <a:r>
              <a:rPr lang="en-US" dirty="0" smtClean="0"/>
              <a:t>Find </a:t>
            </a:r>
            <a:r>
              <a:rPr lang="en-US" dirty="0" err="1" smtClean="0"/>
              <a:t>NetDevice</a:t>
            </a:r>
            <a:r>
              <a:rPr lang="en-US" dirty="0" smtClean="0"/>
              <a:t> on node with correct </a:t>
            </a:r>
            <a:r>
              <a:rPr lang="en-US" dirty="0" err="1" smtClean="0"/>
              <a:t>interfaceId</a:t>
            </a:r>
            <a:endParaRPr lang="en-US" dirty="0" smtClean="0"/>
          </a:p>
          <a:p>
            <a:pPr lvl="1"/>
            <a:r>
              <a:rPr lang="en-US" dirty="0" smtClean="0"/>
              <a:t>Get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MpiReceiver</a:t>
            </a:r>
            <a:r>
              <a:rPr lang="en-US" dirty="0" smtClean="0"/>
              <a:t> object which is aggregated to the </a:t>
            </a:r>
            <a:r>
              <a:rPr lang="en-US" dirty="0" err="1" smtClean="0"/>
              <a:t>NetDevice</a:t>
            </a:r>
            <a:endParaRPr lang="en-US" dirty="0" smtClean="0"/>
          </a:p>
          <a:p>
            <a:pPr lvl="2"/>
            <a:r>
              <a:rPr lang="en-US" dirty="0" err="1" smtClean="0"/>
              <a:t>MpiReceiver</a:t>
            </a:r>
            <a:r>
              <a:rPr lang="en-US" dirty="0" smtClean="0"/>
              <a:t> is a small shim that passes receive events to the proper </a:t>
            </a:r>
            <a:r>
              <a:rPr lang="en-US" dirty="0" err="1" smtClean="0"/>
              <a:t>NetDevice</a:t>
            </a:r>
            <a:r>
              <a:rPr lang="en-US" dirty="0" smtClean="0"/>
              <a:t> callback</a:t>
            </a:r>
          </a:p>
          <a:p>
            <a:pPr lvl="1"/>
            <a:r>
              <a:rPr lang="en-US" dirty="0" smtClean="0"/>
              <a:t>Schedule Receive event @</a:t>
            </a:r>
            <a:r>
              <a:rPr lang="en-US" dirty="0" err="1" smtClean="0"/>
              <a:t>RxTime</a:t>
            </a:r>
            <a:endParaRPr lang="en-US" dirty="0" smtClean="0"/>
          </a:p>
          <a:p>
            <a:pPr lvl="2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MpiReceiver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::Receive()</a:t>
            </a:r>
          </a:p>
          <a:p>
            <a:pPr lvl="3"/>
            <a:r>
              <a:rPr lang="en-US" dirty="0" smtClean="0"/>
              <a:t>This calls its callback which set is to </a:t>
            </a:r>
            <a:r>
              <a:rPr lang="en-US" dirty="0" err="1" smtClean="0"/>
              <a:t>PointToPointNetDevice</a:t>
            </a:r>
            <a:r>
              <a:rPr lang="en-US" dirty="0" smtClean="0"/>
              <a:t>::Receive() by the </a:t>
            </a:r>
            <a:r>
              <a:rPr lang="en-US" dirty="0" err="1" smtClean="0"/>
              <a:t>PointToPoint</a:t>
            </a:r>
            <a:r>
              <a:rPr lang="en-US" dirty="0" smtClean="0"/>
              <a:t> helper.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Packet to a Remote Rank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1447800"/>
            <a:ext cx="1544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Sequential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3657600"/>
            <a:ext cx="1620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Distributed</a:t>
            </a:r>
            <a:endParaRPr lang="en-US" sz="2400" b="1" dirty="0"/>
          </a:p>
        </p:txBody>
      </p:sp>
      <p:pic>
        <p:nvPicPr>
          <p:cNvPr id="7" name="Picture 6" descr="PTP_Send_Sequenti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1868425"/>
            <a:ext cx="2684079" cy="1600200"/>
          </a:xfrm>
          <a:prstGeom prst="rect">
            <a:avLst/>
          </a:prstGeom>
        </p:spPr>
      </p:pic>
      <p:pic>
        <p:nvPicPr>
          <p:cNvPr id="9" name="Picture 8" descr="PTP_Send_Distribut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1" y="4038600"/>
            <a:ext cx="5786236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Distributed NS-3</a:t>
            </a:r>
            <a:br>
              <a:rPr lang="en-US" dirty="0" smtClean="0"/>
            </a:br>
            <a:r>
              <a:rPr lang="en-US" dirty="0" smtClean="0"/>
              <a:t>Load and Memory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Save memory by not creating nodes/stacks/links that “belong” in other LPs</a:t>
            </a:r>
          </a:p>
          <a:p>
            <a:pPr lvl="1"/>
            <a:r>
              <a:rPr lang="en-US" dirty="0" smtClean="0"/>
              <a:t>Exception is “ghost” nodes that bridge LP borders</a:t>
            </a:r>
          </a:p>
          <a:p>
            <a:pPr lvl="2"/>
            <a:r>
              <a:rPr lang="en-US" dirty="0" smtClean="0"/>
              <a:t>Ghost node creation is only necessary as a convenience</a:t>
            </a:r>
          </a:p>
          <a:p>
            <a:r>
              <a:rPr lang="en-US" dirty="0" smtClean="0"/>
              <a:t> Requires </a:t>
            </a:r>
            <a:r>
              <a:rPr lang="en-US" i="1" dirty="0" smtClean="0"/>
              <a:t>manual intervention</a:t>
            </a:r>
          </a:p>
          <a:p>
            <a:pPr lvl="1"/>
            <a:r>
              <a:rPr lang="en-US" dirty="0" smtClean="0"/>
              <a:t>Global and NIX routing do not see entire topology</a:t>
            </a:r>
          </a:p>
          <a:p>
            <a:pPr lvl="2"/>
            <a:r>
              <a:rPr lang="en-US" dirty="0" smtClean="0"/>
              <a:t>Add static, default routes manually</a:t>
            </a:r>
          </a:p>
          <a:p>
            <a:pPr lvl="2"/>
            <a:r>
              <a:rPr lang="en-US" dirty="0" smtClean="0"/>
              <a:t>Hint: IPv6 allows for more “</a:t>
            </a:r>
            <a:r>
              <a:rPr lang="en-US" dirty="0" err="1" smtClean="0"/>
              <a:t>aggregatable</a:t>
            </a:r>
            <a:r>
              <a:rPr lang="en-US" dirty="0" smtClean="0"/>
              <a:t>” routes</a:t>
            </a:r>
          </a:p>
          <a:p>
            <a:pPr lvl="1"/>
            <a:r>
              <a:rPr lang="en-US" dirty="0" smtClean="0"/>
              <a:t>Node indexing is not symmetric</a:t>
            </a:r>
          </a:p>
          <a:p>
            <a:pPr lvl="2"/>
            <a:r>
              <a:rPr lang="en-US" dirty="0" smtClean="0"/>
              <a:t>If R1 or R2 have different node numbers in each LP, then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SendPacket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will select the wrong destination</a:t>
            </a:r>
          </a:p>
          <a:p>
            <a:pPr lvl="1"/>
            <a:r>
              <a:rPr lang="en-US" dirty="0" smtClean="0"/>
              <a:t>Interface identifiers must align in same fashion</a:t>
            </a:r>
          </a:p>
          <a:p>
            <a:pPr lvl="1"/>
            <a:endParaRPr lang="en-US" dirty="0"/>
          </a:p>
        </p:txBody>
      </p:sp>
      <p:pic>
        <p:nvPicPr>
          <p:cNvPr id="6" name="Picture 5" descr="Partition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4648200"/>
            <a:ext cx="6577041" cy="184084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and Interface “Alignment”</a:t>
            </a:r>
            <a:endParaRPr lang="en-US" dirty="0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57200" y="3894138"/>
            <a:ext cx="2570163" cy="2587625"/>
            <a:chOff x="1271493" y="974487"/>
            <a:chExt cx="2745395" cy="2821025"/>
          </a:xfrm>
        </p:grpSpPr>
        <p:grpSp>
          <p:nvGrpSpPr>
            <p:cNvPr id="5" name="Group 116"/>
            <p:cNvGrpSpPr>
              <a:grpSpLocks/>
            </p:cNvGrpSpPr>
            <p:nvPr/>
          </p:nvGrpSpPr>
          <p:grpSpPr bwMode="auto">
            <a:xfrm>
              <a:off x="1271493" y="1557343"/>
              <a:ext cx="2745395" cy="2238169"/>
              <a:chOff x="1271493" y="1557343"/>
              <a:chExt cx="2745395" cy="2238169"/>
            </a:xfrm>
          </p:grpSpPr>
          <p:cxnSp>
            <p:nvCxnSpPr>
              <p:cNvPr id="7" name="Straight Connector 23"/>
              <p:cNvCxnSpPr>
                <a:cxnSpLocks noChangeShapeType="1"/>
              </p:cNvCxnSpPr>
              <p:nvPr/>
            </p:nvCxnSpPr>
            <p:spPr bwMode="auto">
              <a:xfrm flipV="1">
                <a:off x="2119139" y="2059117"/>
                <a:ext cx="1057860" cy="330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8" name="Straight Connector 24"/>
              <p:cNvCxnSpPr>
                <a:cxnSpLocks noChangeShapeType="1"/>
              </p:cNvCxnSpPr>
              <p:nvPr/>
            </p:nvCxnSpPr>
            <p:spPr bwMode="auto">
              <a:xfrm>
                <a:off x="3176999" y="2059117"/>
                <a:ext cx="342586" cy="606213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9" name="Straight Connector 25"/>
              <p:cNvCxnSpPr>
                <a:cxnSpLocks noChangeShapeType="1"/>
              </p:cNvCxnSpPr>
              <p:nvPr/>
            </p:nvCxnSpPr>
            <p:spPr bwMode="auto">
              <a:xfrm flipH="1">
                <a:off x="3171427" y="2665330"/>
                <a:ext cx="348158" cy="61619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0" name="Straight Connector 26"/>
              <p:cNvCxnSpPr>
                <a:cxnSpLocks noChangeShapeType="1"/>
              </p:cNvCxnSpPr>
              <p:nvPr/>
            </p:nvCxnSpPr>
            <p:spPr bwMode="auto">
              <a:xfrm flipH="1">
                <a:off x="2124711" y="3281522"/>
                <a:ext cx="1046716" cy="110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1" name="Straight Connector 27"/>
              <p:cNvCxnSpPr>
                <a:cxnSpLocks noChangeShapeType="1"/>
              </p:cNvCxnSpPr>
              <p:nvPr/>
            </p:nvCxnSpPr>
            <p:spPr bwMode="auto">
              <a:xfrm flipH="1" flipV="1">
                <a:off x="1774348" y="2668636"/>
                <a:ext cx="350363" cy="6139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2" name="Straight Connector 28"/>
              <p:cNvCxnSpPr>
                <a:cxnSpLocks noChangeShapeType="1"/>
              </p:cNvCxnSpPr>
              <p:nvPr/>
            </p:nvCxnSpPr>
            <p:spPr bwMode="auto">
              <a:xfrm flipV="1">
                <a:off x="1774348" y="2062423"/>
                <a:ext cx="344791" cy="606213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3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2119139" y="2062423"/>
                <a:ext cx="5572" cy="1220201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4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2119139" y="2062423"/>
                <a:ext cx="1052288" cy="1219099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" name="Straight Connector 31"/>
              <p:cNvCxnSpPr>
                <a:cxnSpLocks noChangeShapeType="1"/>
              </p:cNvCxnSpPr>
              <p:nvPr/>
            </p:nvCxnSpPr>
            <p:spPr bwMode="auto">
              <a:xfrm>
                <a:off x="2119139" y="2062423"/>
                <a:ext cx="1400446" cy="60290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6" name="Straight Connector 32"/>
              <p:cNvCxnSpPr>
                <a:cxnSpLocks noChangeShapeType="1"/>
              </p:cNvCxnSpPr>
              <p:nvPr/>
            </p:nvCxnSpPr>
            <p:spPr bwMode="auto">
              <a:xfrm flipH="1">
                <a:off x="3171427" y="2059117"/>
                <a:ext cx="5572" cy="122240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7" name="Straight Connector 33"/>
              <p:cNvCxnSpPr>
                <a:cxnSpLocks noChangeShapeType="1"/>
              </p:cNvCxnSpPr>
              <p:nvPr/>
            </p:nvCxnSpPr>
            <p:spPr bwMode="auto">
              <a:xfrm flipH="1">
                <a:off x="2124711" y="2059117"/>
                <a:ext cx="1052288" cy="122350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8" name="Straight Connector 34"/>
              <p:cNvCxnSpPr>
                <a:cxnSpLocks noChangeShapeType="1"/>
              </p:cNvCxnSpPr>
              <p:nvPr/>
            </p:nvCxnSpPr>
            <p:spPr bwMode="auto">
              <a:xfrm flipH="1">
                <a:off x="1774348" y="2059117"/>
                <a:ext cx="1402651" cy="609519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9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2124711" y="2665330"/>
                <a:ext cx="1394874" cy="61729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" name="Straight Connector 36"/>
              <p:cNvCxnSpPr>
                <a:cxnSpLocks noChangeShapeType="1"/>
              </p:cNvCxnSpPr>
              <p:nvPr/>
            </p:nvCxnSpPr>
            <p:spPr bwMode="auto">
              <a:xfrm flipH="1">
                <a:off x="1774348" y="2665330"/>
                <a:ext cx="1745237" cy="330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1" name="Straight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1774348" y="2668636"/>
                <a:ext cx="1397079" cy="61288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22" name="Oval 38"/>
              <p:cNvSpPr>
                <a:spLocks noChangeArrowheads="1"/>
              </p:cNvSpPr>
              <p:nvPr/>
            </p:nvSpPr>
            <p:spPr bwMode="auto">
              <a:xfrm>
                <a:off x="2950116" y="1561824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F2</a:t>
                </a:r>
              </a:p>
            </p:txBody>
          </p:sp>
          <p:sp>
            <p:nvSpPr>
              <p:cNvPr id="23" name="Oval 39"/>
              <p:cNvSpPr>
                <a:spLocks noChangeArrowheads="1"/>
              </p:cNvSpPr>
              <p:nvPr/>
            </p:nvSpPr>
            <p:spPr bwMode="auto">
              <a:xfrm>
                <a:off x="3516304" y="2408320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F3</a:t>
                </a:r>
              </a:p>
            </p:txBody>
          </p:sp>
          <p:sp>
            <p:nvSpPr>
              <p:cNvPr id="24" name="Oval 40"/>
              <p:cNvSpPr>
                <a:spLocks noChangeArrowheads="1"/>
              </p:cNvSpPr>
              <p:nvPr/>
            </p:nvSpPr>
            <p:spPr bwMode="auto">
              <a:xfrm>
                <a:off x="2922308" y="3289365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F4</a:t>
                </a:r>
              </a:p>
            </p:txBody>
          </p:sp>
          <p:sp>
            <p:nvSpPr>
              <p:cNvPr id="25" name="Oval 41"/>
              <p:cNvSpPr>
                <a:spLocks noChangeArrowheads="1"/>
              </p:cNvSpPr>
              <p:nvPr/>
            </p:nvSpPr>
            <p:spPr bwMode="auto">
              <a:xfrm>
                <a:off x="1879981" y="3294928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F5</a:t>
                </a:r>
              </a:p>
            </p:txBody>
          </p:sp>
          <p:sp>
            <p:nvSpPr>
              <p:cNvPr id="26" name="Oval 42"/>
              <p:cNvSpPr>
                <a:spLocks noChangeArrowheads="1"/>
              </p:cNvSpPr>
              <p:nvPr/>
            </p:nvSpPr>
            <p:spPr bwMode="auto">
              <a:xfrm>
                <a:off x="1271493" y="2419460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F0</a:t>
                </a: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1878566" y="1557729"/>
                <a:ext cx="500242" cy="50017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 anchorCtr="1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dirty="0">
                    <a:latin typeface="+mn-lt"/>
                    <a:ea typeface="ＭＳ Ｐゴシック" pitchFamily="48" charset="-128"/>
                    <a:cs typeface="+mn-cs"/>
                  </a:rPr>
                  <a:t>F1</a:t>
                </a:r>
                <a:endParaRPr lang="en-US" sz="1050" dirty="0">
                  <a:latin typeface="+mn-lt"/>
                  <a:ea typeface="ＭＳ Ｐゴシック" pitchFamily="48" charset="-128"/>
                  <a:cs typeface="+mn-cs"/>
                </a:endParaRPr>
              </a:p>
            </p:txBody>
          </p:sp>
        </p:grpSp>
        <p:sp>
          <p:nvSpPr>
            <p:cNvPr id="6" name="TextBox 22"/>
            <p:cNvSpPr txBox="1">
              <a:spLocks noChangeArrowheads="1"/>
            </p:cNvSpPr>
            <p:nvPr/>
          </p:nvSpPr>
          <p:spPr bwMode="auto">
            <a:xfrm>
              <a:off x="1782897" y="974487"/>
              <a:ext cx="1730846" cy="28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Calibri" pitchFamily="34" charset="0"/>
                </a:rPr>
                <a:t>Inter-Federate “Mesh”</a:t>
              </a:r>
            </a:p>
          </p:txBody>
        </p:sp>
      </p:grpSp>
      <p:grpSp>
        <p:nvGrpSpPr>
          <p:cNvPr id="28" name="Group 70"/>
          <p:cNvGrpSpPr>
            <a:grpSpLocks/>
          </p:cNvGrpSpPr>
          <p:nvPr/>
        </p:nvGrpSpPr>
        <p:grpSpPr bwMode="auto">
          <a:xfrm>
            <a:off x="3586163" y="3886200"/>
            <a:ext cx="2568575" cy="2587625"/>
            <a:chOff x="4458064" y="3737693"/>
            <a:chExt cx="2569322" cy="2586960"/>
          </a:xfrm>
        </p:grpSpPr>
        <p:grpSp>
          <p:nvGrpSpPr>
            <p:cNvPr id="29" name="Group 120"/>
            <p:cNvGrpSpPr>
              <a:grpSpLocks/>
            </p:cNvGrpSpPr>
            <p:nvPr/>
          </p:nvGrpSpPr>
          <p:grpSpPr bwMode="auto">
            <a:xfrm>
              <a:off x="4458064" y="4272191"/>
              <a:ext cx="2569322" cy="2052462"/>
              <a:chOff x="4614065" y="1549567"/>
              <a:chExt cx="2745395" cy="2238169"/>
            </a:xfrm>
          </p:grpSpPr>
          <p:cxnSp>
            <p:nvCxnSpPr>
              <p:cNvPr id="31" name="Straight Connector 47"/>
              <p:cNvCxnSpPr>
                <a:cxnSpLocks noChangeShapeType="1"/>
              </p:cNvCxnSpPr>
              <p:nvPr/>
            </p:nvCxnSpPr>
            <p:spPr bwMode="auto">
              <a:xfrm flipV="1">
                <a:off x="5461711" y="2051341"/>
                <a:ext cx="1057860" cy="3306"/>
              </a:xfrm>
              <a:prstGeom prst="lin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6519552" y="2051853"/>
                <a:ext cx="342750" cy="605742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flipH="1">
                <a:off x="6514462" y="2657595"/>
                <a:ext cx="347840" cy="616126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flipH="1">
                <a:off x="5467546" y="3273721"/>
                <a:ext cx="1046916" cy="1730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 flipH="1" flipV="1">
                <a:off x="5116313" y="2661056"/>
                <a:ext cx="351234" cy="614395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52"/>
              <p:cNvCxnSpPr>
                <a:cxnSpLocks noChangeShapeType="1"/>
              </p:cNvCxnSpPr>
              <p:nvPr/>
            </p:nvCxnSpPr>
            <p:spPr bwMode="auto">
              <a:xfrm flipV="1">
                <a:off x="5116920" y="2054647"/>
                <a:ext cx="344791" cy="606213"/>
              </a:xfrm>
              <a:prstGeom prst="lin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7" name="Straight Connector 53"/>
              <p:cNvCxnSpPr>
                <a:cxnSpLocks noChangeShapeType="1"/>
              </p:cNvCxnSpPr>
              <p:nvPr/>
            </p:nvCxnSpPr>
            <p:spPr bwMode="auto">
              <a:xfrm>
                <a:off x="5461711" y="2054647"/>
                <a:ext cx="5572" cy="1220201"/>
              </a:xfrm>
              <a:prstGeom prst="lin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8" name="Straight Connector 54"/>
              <p:cNvCxnSpPr>
                <a:cxnSpLocks noChangeShapeType="1"/>
              </p:cNvCxnSpPr>
              <p:nvPr/>
            </p:nvCxnSpPr>
            <p:spPr bwMode="auto">
              <a:xfrm>
                <a:off x="5461711" y="2054647"/>
                <a:ext cx="1052288" cy="1219099"/>
              </a:xfrm>
              <a:prstGeom prst="lin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9" name="Straight Connector 55"/>
              <p:cNvCxnSpPr>
                <a:cxnSpLocks noChangeShapeType="1"/>
              </p:cNvCxnSpPr>
              <p:nvPr/>
            </p:nvCxnSpPr>
            <p:spPr bwMode="auto">
              <a:xfrm>
                <a:off x="5461711" y="2054647"/>
                <a:ext cx="1400446" cy="602907"/>
              </a:xfrm>
              <a:prstGeom prst="lin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flipH="1">
                <a:off x="6514462" y="2051853"/>
                <a:ext cx="5090" cy="1221869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 flipH="1">
                <a:off x="5467546" y="2051853"/>
                <a:ext cx="1052006" cy="1223599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 flipH="1">
                <a:off x="5116313" y="2051853"/>
                <a:ext cx="1403239" cy="609204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 flipH="1">
                <a:off x="5467546" y="2657595"/>
                <a:ext cx="1394756" cy="617856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 bwMode="auto">
              <a:xfrm flipH="1">
                <a:off x="5116313" y="2657595"/>
                <a:ext cx="1745989" cy="3461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 flipH="1" flipV="1">
                <a:off x="5116313" y="2661056"/>
                <a:ext cx="1398149" cy="612665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accent6">
                    <a:lumMod val="40000"/>
                    <a:lumOff val="6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6" name="Oval 62"/>
              <p:cNvSpPr>
                <a:spLocks noChangeArrowheads="1"/>
              </p:cNvSpPr>
              <p:nvPr/>
            </p:nvSpPr>
            <p:spPr bwMode="auto">
              <a:xfrm>
                <a:off x="6292688" y="1554048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F2</a:t>
                </a:r>
              </a:p>
            </p:txBody>
          </p:sp>
          <p:sp>
            <p:nvSpPr>
              <p:cNvPr id="47" name="Oval 63"/>
              <p:cNvSpPr>
                <a:spLocks noChangeArrowheads="1"/>
              </p:cNvSpPr>
              <p:nvPr/>
            </p:nvSpPr>
            <p:spPr bwMode="auto">
              <a:xfrm>
                <a:off x="6858876" y="2400544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F3</a:t>
                </a:r>
              </a:p>
            </p:txBody>
          </p:sp>
          <p:sp>
            <p:nvSpPr>
              <p:cNvPr id="48" name="Oval 64"/>
              <p:cNvSpPr>
                <a:spLocks noChangeArrowheads="1"/>
              </p:cNvSpPr>
              <p:nvPr/>
            </p:nvSpPr>
            <p:spPr bwMode="auto">
              <a:xfrm>
                <a:off x="6264880" y="3281589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F4</a:t>
                </a:r>
              </a:p>
            </p:txBody>
          </p:sp>
          <p:sp>
            <p:nvSpPr>
              <p:cNvPr id="49" name="Oval 65"/>
              <p:cNvSpPr>
                <a:spLocks noChangeArrowheads="1"/>
              </p:cNvSpPr>
              <p:nvPr/>
            </p:nvSpPr>
            <p:spPr bwMode="auto">
              <a:xfrm>
                <a:off x="5222553" y="3287152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F5</a:t>
                </a:r>
              </a:p>
            </p:txBody>
          </p:sp>
          <p:sp>
            <p:nvSpPr>
              <p:cNvPr id="50" name="Oval 66"/>
              <p:cNvSpPr>
                <a:spLocks noChangeArrowheads="1"/>
              </p:cNvSpPr>
              <p:nvPr/>
            </p:nvSpPr>
            <p:spPr bwMode="auto">
              <a:xfrm>
                <a:off x="4614065" y="2411684"/>
                <a:ext cx="500584" cy="500584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eaLnBrk="0" hangingPunct="0"/>
                <a:r>
                  <a:rPr lang="en-US" sz="1000">
                    <a:latin typeface="Calibri" pitchFamily="34" charset="0"/>
                  </a:rPr>
                  <a:t>F0</a:t>
                </a: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5219816" y="1549952"/>
                <a:ext cx="500552" cy="500169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 anchorCtr="1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dirty="0">
                    <a:latin typeface="+mn-lt"/>
                    <a:ea typeface="ＭＳ Ｐゴシック" pitchFamily="48" charset="-128"/>
                    <a:cs typeface="+mn-cs"/>
                  </a:rPr>
                  <a:t>F1</a:t>
                </a:r>
                <a:endParaRPr lang="en-US" sz="1050" dirty="0">
                  <a:latin typeface="+mn-lt"/>
                  <a:ea typeface="ＭＳ Ｐゴシック" pitchFamily="48" charset="-128"/>
                  <a:cs typeface="+mn-cs"/>
                </a:endParaRPr>
              </a:p>
            </p:txBody>
          </p:sp>
        </p:grpSp>
        <p:sp>
          <p:nvSpPr>
            <p:cNvPr id="30" name="TextBox 46"/>
            <p:cNvSpPr txBox="1">
              <a:spLocks noChangeArrowheads="1"/>
            </p:cNvSpPr>
            <p:nvPr/>
          </p:nvSpPr>
          <p:spPr bwMode="auto">
            <a:xfrm>
              <a:off x="4911346" y="3737693"/>
              <a:ext cx="167866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latin typeface="Calibri" pitchFamily="34" charset="0"/>
                </a:rPr>
                <a:t>Inter-Federate “Mesh”</a:t>
              </a:r>
            </a:p>
            <a:p>
              <a:pPr algn="ctr"/>
              <a:r>
                <a:rPr lang="en-US" sz="1000">
                  <a:latin typeface="Calibri" pitchFamily="34" charset="0"/>
                </a:rPr>
                <a:t>Federate 1 perspective</a:t>
              </a:r>
            </a:p>
          </p:txBody>
        </p:sp>
      </p:grpSp>
      <p:sp>
        <p:nvSpPr>
          <p:cNvPr id="52" name="TextBox 69"/>
          <p:cNvSpPr txBox="1">
            <a:spLocks noChangeArrowheads="1"/>
          </p:cNvSpPr>
          <p:nvPr/>
        </p:nvSpPr>
        <p:spPr bwMode="auto">
          <a:xfrm>
            <a:off x="6854825" y="3941763"/>
            <a:ext cx="1611313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Calibri" pitchFamily="34" charset="0"/>
              </a:rPr>
              <a:t>Packets from F1 go to 1</a:t>
            </a:r>
            <a:r>
              <a:rPr lang="en-US" sz="1200" baseline="30000">
                <a:latin typeface="Calibri" pitchFamily="34" charset="0"/>
              </a:rPr>
              <a:t>st</a:t>
            </a:r>
            <a:r>
              <a:rPr lang="en-US" sz="1200">
                <a:latin typeface="Calibri" pitchFamily="34" charset="0"/>
              </a:rPr>
              <a:t> interface on remote Federates</a:t>
            </a:r>
          </a:p>
        </p:txBody>
      </p:sp>
      <p:pic>
        <p:nvPicPr>
          <p:cNvPr id="53" name="Picture 71" descr="if-renumberin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4488" y="4808538"/>
            <a:ext cx="1930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TextBox 72"/>
          <p:cNvSpPr txBox="1">
            <a:spLocks noChangeArrowheads="1"/>
          </p:cNvSpPr>
          <p:nvPr/>
        </p:nvSpPr>
        <p:spPr bwMode="auto">
          <a:xfrm>
            <a:off x="2747963" y="4610100"/>
            <a:ext cx="1268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i="1">
                <a:latin typeface="Calibri" pitchFamily="34" charset="0"/>
              </a:rPr>
              <a:t>Create (N-1) links instead of N*(N-1)/2</a:t>
            </a:r>
          </a:p>
        </p:txBody>
      </p:sp>
      <p:cxnSp>
        <p:nvCxnSpPr>
          <p:cNvPr id="55" name="Straight Arrow Connector 74"/>
          <p:cNvCxnSpPr>
            <a:cxnSpLocks noChangeShapeType="1"/>
          </p:cNvCxnSpPr>
          <p:nvPr/>
        </p:nvCxnSpPr>
        <p:spPr bwMode="auto">
          <a:xfrm>
            <a:off x="3929063" y="4821238"/>
            <a:ext cx="207962" cy="139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5249863" cy="1895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6324600" y="1904999"/>
            <a:ext cx="2667000" cy="83820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400" dirty="0" smtClean="0"/>
              <a:t>“Router-in-the-sky” scenario</a:t>
            </a:r>
          </a:p>
          <a:p>
            <a:r>
              <a:rPr lang="en-US" sz="1400" dirty="0" smtClean="0"/>
              <a:t>N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mesh of interconnected nodes at central hub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Distributed NS3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Partitioning is a manual process</a:t>
            </a:r>
          </a:p>
          <a:p>
            <a:r>
              <a:rPr lang="en-US" dirty="0" smtClean="0"/>
              <a:t>Partitioning is restricted to Point-To-Point links only</a:t>
            </a:r>
          </a:p>
          <a:p>
            <a:pPr lvl="1"/>
            <a:r>
              <a:rPr lang="en-US" dirty="0" smtClean="0"/>
              <a:t>Partitioning within a wireless network is not supported</a:t>
            </a:r>
          </a:p>
          <a:p>
            <a:pPr lvl="2"/>
            <a:r>
              <a:rPr lang="en-US" dirty="0" err="1" smtClean="0"/>
              <a:t>Lookahead</a:t>
            </a:r>
            <a:r>
              <a:rPr lang="en-US" dirty="0" smtClean="0"/>
              <a:t> is very small and dynamic</a:t>
            </a:r>
          </a:p>
          <a:p>
            <a:r>
              <a:rPr lang="en-US" dirty="0" smtClean="0"/>
              <a:t>Need full topology in all LPs</a:t>
            </a:r>
          </a:p>
          <a:p>
            <a:pPr lvl="1"/>
            <a:r>
              <a:rPr lang="en-US" dirty="0" smtClean="0"/>
              <a:t>Exception with careful node ordering, interface numbering, and manual routing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Code</a:t>
            </a:r>
            <a:br>
              <a:rPr lang="en-US" dirty="0" smtClean="0"/>
            </a:br>
            <a:r>
              <a:rPr lang="en-US" sz="3100" dirty="0" err="1" smtClean="0"/>
              <a:t>src</a:t>
            </a:r>
            <a:r>
              <a:rPr lang="en-US" sz="3100" dirty="0" smtClean="0"/>
              <a:t>/</a:t>
            </a:r>
            <a:r>
              <a:rPr lang="en-US" sz="3100" dirty="0" err="1" smtClean="0"/>
              <a:t>mpi</a:t>
            </a:r>
            <a:r>
              <a:rPr lang="en-US" sz="3100" dirty="0" smtClean="0"/>
              <a:t>/examples/third-distributed.cc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862" y="1531977"/>
            <a:ext cx="6628738" cy="50475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ifdef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NS3_MPI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mpi.h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Default Network Topology (same as third.cc from tutorial)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Distributed simulation, split along the p2p link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Number of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or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nodes can be increased up to 250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10.1.3.0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               AP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*    *    *    *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|    |    |    |    10.1.1.0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n5   n6   n7   n0 -------------- n1   n2   n3   n4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                 point-to-point  |    |    |    |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                                 ================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                        |          LAN 10.1.2.0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                        |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                Rank 0   |   Rank 1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-------------------------|----------------------------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using namespace ns3;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NS_LOG_COMPONENT_DEFINE ("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ThirdExampleDistributed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15634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Need to include </a:t>
            </a:r>
            <a:r>
              <a:rPr lang="en-US" dirty="0" err="1" smtClean="0"/>
              <a:t>mpi.h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190500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3653" y="1676400"/>
            <a:ext cx="7487947" cy="46166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main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ifdef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NS3_MPI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// Distributed simulation setup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MpiInterface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::Enable (&amp;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GlobalValue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::Bind ("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SimulatorImplementationType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",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StringValue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("ns3::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DistributedSimulatorImpl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"));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uint32_t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MpiInterface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GetSystemId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uint32_t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systemCount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MpiInterface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// Check for valid distributed parameters.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// Must have 2 and only 2 Logical Processors (LPs)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systemCount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!= 2)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std::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&lt;&lt; "This simulation requires 2 and only 2 logical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       processors.” &lt;&lt; std::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return 1;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i="1" dirty="0" smtClean="0"/>
              <a:t>[Command line parsing and </a:t>
            </a:r>
            <a:r>
              <a:rPr lang="en-US" sz="1400" b="1" i="1" dirty="0" err="1" smtClean="0"/>
              <a:t>LogEnable</a:t>
            </a:r>
            <a:r>
              <a:rPr lang="en-US" sz="1400" b="1" i="1" dirty="0" smtClean="0"/>
              <a:t>]</a:t>
            </a:r>
            <a:endParaRPr lang="en-US" sz="1400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Code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src/mpi/examples/third-distributed.cc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95400" y="289560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295400" y="307726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295400" y="376611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295400" y="394777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295400" y="480060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940" y="2703575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Enable MPI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39625" y="28956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Set Scheduler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-29260" y="35814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Rank Number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51740" y="376306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Size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4614446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Size Check</a:t>
            </a:r>
            <a:endParaRPr lang="en-US" sz="1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6991" y="1524000"/>
            <a:ext cx="7595349" cy="50475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NodeContainer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p2pNodes;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&lt;Node&gt; p2pNode1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CreateObject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&lt;Node&gt; (0); // Create node w/ rank 0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&lt;Node&gt; p2pNode2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CreateObject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&lt;Node&gt; (1); // Create node w/ rank 1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p2pNodes.Add (p2pNode1);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p2pNodes.Add (p2pNode2);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PointToPointHelper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pointToPoint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pointToPoint.SetDeviceAttribute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DataRate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StringValue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("5Mbps"));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pointToPoint.SetChannelAttribute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("Delay",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StringValue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("2ms"));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NetDeviceContainer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p2pDevices;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p2pDevices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pointToPoint.Install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(p2pNodes);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NodeContainer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csmaNodes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csmaNodes.Add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(p2pNodes.Get (1));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csmaNodes.Create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nCsma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1);  // Create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nodes with rank 1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csma.SetChannelAttribute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DataRate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StringValue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("100Mbps"));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csma.SetChannelAttribute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("Delay",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TimeValue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NanoSeconds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(6560)));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NetDeviceContainer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csma.Install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csmaNodes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Code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src/mpi/examples/third-distributed.cc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43000" y="190500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143000" y="2126285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143000" y="4031285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3000" y="4881065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137770" y="172334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Node Rank 0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-142035" y="1947446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Node Rank 1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87780" y="35814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Nothing different here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450300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CSMA net node on Rank 1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Distributed NS-3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Distributed NS-3 is a scheduler that allows discrete events to be executed concurrently among multiple CPU cores</a:t>
            </a:r>
          </a:p>
          <a:p>
            <a:pPr lvl="1"/>
            <a:r>
              <a:rPr lang="en-US" dirty="0" smtClean="0"/>
              <a:t>Load and memory distribution</a:t>
            </a:r>
          </a:p>
          <a:p>
            <a:r>
              <a:rPr lang="en-US" dirty="0" smtClean="0"/>
              <a:t>Initially released in version 3.8</a:t>
            </a:r>
          </a:p>
          <a:p>
            <a:r>
              <a:rPr lang="en-US" dirty="0" smtClean="0"/>
              <a:t>Implemented by George Riley and Josh </a:t>
            </a:r>
            <a:r>
              <a:rPr lang="en-US" dirty="0" err="1" smtClean="0"/>
              <a:t>Pelkey</a:t>
            </a:r>
            <a:r>
              <a:rPr lang="en-US" dirty="0" smtClean="0"/>
              <a:t> (Georgia Tech)</a:t>
            </a:r>
          </a:p>
          <a:p>
            <a:r>
              <a:rPr lang="en-US" dirty="0" smtClean="0"/>
              <a:t>Roots from:</a:t>
            </a:r>
          </a:p>
          <a:p>
            <a:pPr lvl="1"/>
            <a:r>
              <a:rPr lang="en-US" dirty="0" smtClean="0"/>
              <a:t>Parallel/Distributed ns (</a:t>
            </a:r>
            <a:r>
              <a:rPr lang="en-US" dirty="0" err="1" smtClean="0"/>
              <a:t>pdns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Georgia Tech Network Simulator (</a:t>
            </a:r>
            <a:r>
              <a:rPr lang="en-US" dirty="0" err="1" smtClean="0"/>
              <a:t>GTNetS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Performance Studies</a:t>
            </a:r>
          </a:p>
          <a:p>
            <a:pPr lvl="1"/>
            <a:r>
              <a:rPr lang="en-US" dirty="0" smtClean="0"/>
              <a:t>“Performance of Distributed ns-3 Network Simulator”, S. </a:t>
            </a:r>
            <a:r>
              <a:rPr lang="en-US" dirty="0" err="1" smtClean="0"/>
              <a:t>Nikolaev</a:t>
            </a:r>
            <a:r>
              <a:rPr lang="en-US" dirty="0" smtClean="0"/>
              <a:t>, P. Barnes, Jr., J. Brase, T. Canales, D. Jefferson, S. Smith, </a:t>
            </a:r>
            <a:r>
              <a:rPr lang="de-DE" dirty="0" smtClean="0"/>
              <a:t>R. Soltz, P. Scheibel,</a:t>
            </a:r>
            <a:r>
              <a:rPr lang="en-US" dirty="0" smtClean="0"/>
              <a:t> </a:t>
            </a:r>
            <a:r>
              <a:rPr lang="en-US" dirty="0" err="1" smtClean="0"/>
              <a:t>SimuTools</a:t>
            </a:r>
            <a:r>
              <a:rPr lang="en-US" dirty="0" smtClean="0"/>
              <a:t> '13</a:t>
            </a:r>
          </a:p>
          <a:p>
            <a:pPr lvl="1"/>
            <a:r>
              <a:rPr lang="en-US" dirty="0" smtClean="0"/>
              <a:t>“A Performance and Scalability Evaluation of the NS-3 Distributed Scheduler”, K. Renard, C. </a:t>
            </a:r>
            <a:r>
              <a:rPr lang="en-US" dirty="0" err="1" smtClean="0"/>
              <a:t>Peri</a:t>
            </a:r>
            <a:r>
              <a:rPr lang="en-US" dirty="0" smtClean="0"/>
              <a:t>, J. Clarke</a:t>
            </a:r>
            <a:r>
              <a:rPr lang="de-DE" dirty="0" smtClean="0"/>
              <a:t> ,</a:t>
            </a:r>
            <a:r>
              <a:rPr lang="en-US" dirty="0" smtClean="0"/>
              <a:t> </a:t>
            </a:r>
            <a:r>
              <a:rPr lang="en-US" dirty="0" err="1" smtClean="0"/>
              <a:t>SimuTools</a:t>
            </a:r>
            <a:r>
              <a:rPr lang="en-US" dirty="0" smtClean="0"/>
              <a:t> '12</a:t>
            </a:r>
          </a:p>
          <a:p>
            <a:pPr lvl="2"/>
            <a:r>
              <a:rPr lang="en-US" dirty="0" smtClean="0"/>
              <a:t>360 Million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00200" y="1371600"/>
            <a:ext cx="7273145" cy="52629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NodeContainer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wifiStaNodes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wifiStaNodes.Create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nWifi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0); // Create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nodes with rank 0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NodeContainer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wifiApNode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p2pNodes.Get (0);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YansWifiChannelHelper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channel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YansWifiChannelHelper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::Default ();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YansWifiPhyHelper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phy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YansWifiPhyHelper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::Default ();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phy.SetChannel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channel.Create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());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::Default ();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wifi.SetRemoteStationManager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("ns3::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AarfWifiManager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NqosWifiMacHelper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mac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NqosWifiMacHelper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::Default ();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("ns-3-ssid");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mac.SetType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("ns3::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StaWifiMac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“, "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"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ActiveProbing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BooleanValue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(false));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NetDeviceContainer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wifi.Install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phy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mac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wifiStaNodes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mac.SetType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("ns3::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ApWifiMac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“, "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ssid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NetDeviceContainer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apDevices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apDevices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wifi.Install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phy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mac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wifiApNode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Code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src/mpi/examples/third-distributed.cc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71600" y="175260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1447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Wifi</a:t>
            </a:r>
            <a:r>
              <a:rPr lang="en-US" sz="1600" dirty="0" smtClean="0"/>
              <a:t> net on Rank 0</a:t>
            </a:r>
            <a:endParaRPr lang="en-US" sz="1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1676400"/>
            <a:ext cx="5125121" cy="44012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[Mobility]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InternetStackHelper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stack;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stack.Install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csmaNodes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stack.Install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wifiApNode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stack.Install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wifiStaNodes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Ipv4AddressHelper address;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address.SetBase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("10.1.1.0", "255.255.255.0");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Ipv4InterfaceContainer p2pInterfaces;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p2pInterfaces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address.Assign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(p2pDevices);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address.SetBase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("10.1.2.0", "255.255.255.0");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Ipv4InterfaceContainer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csmaInterfaces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csmaInterfaces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address.Assign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csmaDevices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address.SetBase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("10.1.3.0", "255.255.255.0");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address.Assign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address.Assign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apDevices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Code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src/mpi/examples/third-distributed.cc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90800" y="220980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43000" y="1836003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Installing Internet Stacks on everything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38862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Assigning Addresses to  everything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90800" y="432877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371600"/>
            <a:ext cx="7750555" cy="489364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// If this simulator has system id 1, then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// it should contain the server application,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// since it is on one of the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csma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nodes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systemId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== 1)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UdpEchoServerHelper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(9);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ApplicationContainer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serverApps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echoServer.Install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csmaNodes.Get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nCsma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serverApps.Start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(Seconds (1.0));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serverApps.Stop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(Seconds (10.0));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// If the simulator has system id 0, then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// it should contain the client application,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// since it is on one of the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wifi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nodes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systemId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== 0)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UdpEchoClientHelper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echoClient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csmaInterfaces.GetAddress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nCsma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), 9);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echoClient.SetAttribute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MaxPackets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UintegerValue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(1));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echoClient.SetAttribute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("Interval",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TimeValue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(Seconds (1.)));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echoClient.SetAttribute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PacketSize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UintegerValue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(1024));</a:t>
            </a:r>
          </a:p>
          <a:p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ApplicationContainer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clientApps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echoClient.Install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wifiStaNodes.Get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nWifi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- 1));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clientApps.Start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(Seconds (2.0));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clientApps.Stop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(Seconds (10.0));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Code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src/mpi/examples/third-distributed.cc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66800" y="2035455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Apps for Rank 1</a:t>
            </a:r>
            <a:endParaRPr lang="en-US" sz="1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9850" y="404148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" y="37586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Apps for Rank 0</a:t>
            </a:r>
            <a:endParaRPr lang="en-US" sz="1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096631"/>
            <a:ext cx="5554726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Ipv4GlobalRoutingHelper::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PopulateRoutingTables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Simulator::Stop (Seconds (10.0));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i="1" dirty="0" smtClean="0"/>
              <a:t>[Tracing]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Simulator::Run ();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Simulator::Destroy ();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Exit the MPI execution environment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MpiInterface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::Disable ();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0;</a:t>
            </a:r>
            <a:endParaRPr lang="en-US" sz="1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Code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src/mpi/examples/third-distributed.cc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24000" y="220980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1836003"/>
            <a:ext cx="144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GlobalRouting</a:t>
            </a:r>
            <a:endParaRPr lang="en-US" sz="1600" dirty="0" smtClean="0"/>
          </a:p>
          <a:p>
            <a:pPr algn="ctr"/>
            <a:r>
              <a:rPr lang="en-US" sz="1600" dirty="0" smtClean="0"/>
              <a:t>will work since we have full topology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97485" y="3799635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Disable MPI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00200" y="3962400"/>
            <a:ext cx="228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Can't use distributed simulator without MPI compiled in</a:t>
            </a:r>
            <a:endParaRPr lang="en-US" b="1" dirty="0" smtClean="0"/>
          </a:p>
          <a:p>
            <a:pPr lvl="1"/>
            <a:r>
              <a:rPr lang="en-US" dirty="0" smtClean="0"/>
              <a:t>Not finding or building with MPI libraries</a:t>
            </a:r>
          </a:p>
          <a:p>
            <a:pPr lvl="1"/>
            <a:r>
              <a:rPr lang="en-US" dirty="0" smtClean="0"/>
              <a:t>Reconfigure NS-3 and rebuild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assert failed.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pNode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pMpiRec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 file=../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/model/mpi-interface.cc, line=413</a:t>
            </a:r>
          </a:p>
          <a:p>
            <a:pPr lvl="1"/>
            <a:r>
              <a:rPr lang="en-US" dirty="0" err="1" smtClean="0"/>
              <a:t>Mis</a:t>
            </a:r>
            <a:r>
              <a:rPr lang="en-US" dirty="0" smtClean="0"/>
              <a:t>-aligned node or interface IDs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3429000" cy="4800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Memory Optimization</a:t>
            </a:r>
          </a:p>
          <a:p>
            <a:r>
              <a:rPr lang="en-US" dirty="0" smtClean="0"/>
              <a:t>Larger </a:t>
            </a:r>
            <a:r>
              <a:rPr lang="en-US" dirty="0" err="1" smtClean="0"/>
              <a:t>lookahead</a:t>
            </a:r>
            <a:r>
              <a:rPr lang="en-US" dirty="0" smtClean="0"/>
              <a:t> (Link latency) helps parallelism</a:t>
            </a:r>
          </a:p>
          <a:p>
            <a:r>
              <a:rPr lang="en-US" dirty="0" smtClean="0"/>
              <a:t>Cost of the </a:t>
            </a:r>
            <a:r>
              <a:rPr lang="en-US" dirty="0" err="1" smtClean="0"/>
              <a:t>AllGather</a:t>
            </a:r>
            <a:r>
              <a:rPr lang="en-US" dirty="0" smtClean="0"/>
              <a:t> grows exponentially with LP count</a:t>
            </a:r>
          </a:p>
          <a:p>
            <a:pPr lvl="1"/>
            <a:r>
              <a:rPr lang="en-US" dirty="0" smtClean="0"/>
              <a:t>If workload per LP is high, fall-off in performance moves to higher LP count</a:t>
            </a:r>
          </a:p>
          <a:p>
            <a:pPr lvl="1"/>
            <a:r>
              <a:rPr lang="en-US" dirty="0" smtClean="0"/>
              <a:t>With lower workload, performance can fall off at 32-128 LPs</a:t>
            </a:r>
          </a:p>
          <a:p>
            <a:r>
              <a:rPr lang="en-US" dirty="0" smtClean="0"/>
              <a:t>More work and larger latencies mean better performance of distributed scheduler</a:t>
            </a:r>
          </a:p>
          <a:p>
            <a:r>
              <a:rPr lang="en-US" dirty="0" smtClean="0"/>
              <a:t>Choose appropriate metric for measuring performance</a:t>
            </a:r>
          </a:p>
          <a:p>
            <a:pPr lvl="1"/>
            <a:r>
              <a:rPr lang="en-US" dirty="0" smtClean="0"/>
              <a:t>Events/sec can be misleading with varying event cost</a:t>
            </a:r>
          </a:p>
          <a:p>
            <a:pPr lvl="1"/>
            <a:r>
              <a:rPr lang="en-US" dirty="0" smtClean="0"/>
              <a:t>Packet transmissions (or receives) per wall-clock time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966782"/>
            <a:ext cx="5010150" cy="1976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/>
        </p:nvGrpSpPr>
        <p:grpSpPr>
          <a:xfrm>
            <a:off x="3962400" y="1600200"/>
            <a:ext cx="4953000" cy="2122107"/>
            <a:chOff x="152400" y="3200400"/>
            <a:chExt cx="8743950" cy="318452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" y="3200400"/>
              <a:ext cx="4378325" cy="31845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19613" y="3205163"/>
              <a:ext cx="4376737" cy="3165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Conservative PDES – NULL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 alternative to global synchronization of LBTS</a:t>
            </a:r>
          </a:p>
          <a:p>
            <a:pPr lvl="1"/>
            <a:r>
              <a:rPr lang="en-US" dirty="0" smtClean="0"/>
              <a:t>Decreases “cost” of time synchronization</a:t>
            </a:r>
          </a:p>
          <a:p>
            <a:r>
              <a:rPr lang="en-US" dirty="0" smtClean="0"/>
              <a:t>Each event message exchanged includes a new LBTS value from sending LP to receiving LP</a:t>
            </a:r>
          </a:p>
          <a:p>
            <a:pPr lvl="1"/>
            <a:r>
              <a:rPr lang="en-US" dirty="0" smtClean="0"/>
              <a:t>LBTS is computed for each LP-to-LP message</a:t>
            </a:r>
          </a:p>
          <a:p>
            <a:pPr lvl="1"/>
            <a:r>
              <a:rPr lang="en-US" dirty="0" smtClean="0"/>
              <a:t>An LP now cares only about its connected set of LPs for grant time calculation</a:t>
            </a:r>
          </a:p>
          <a:p>
            <a:r>
              <a:rPr lang="en-US" dirty="0" smtClean="0"/>
              <a:t>When there are no event messages exchanged, a “NULL” event message is sent with latest LBTS value</a:t>
            </a:r>
          </a:p>
          <a:p>
            <a:r>
              <a:rPr lang="en-US" dirty="0" smtClean="0"/>
              <a:t>Advantages to using NULL-message scheduler</a:t>
            </a:r>
          </a:p>
          <a:p>
            <a:pPr lvl="1"/>
            <a:r>
              <a:rPr lang="en-US" dirty="0" smtClean="0"/>
              <a:t>Less expensive negotiation of time synchronization</a:t>
            </a:r>
          </a:p>
          <a:p>
            <a:pPr lvl="1"/>
            <a:r>
              <a:rPr lang="en-US" dirty="0" smtClean="0"/>
              <a:t>Allows independent grant times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Topics /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Distributed Real Time</a:t>
            </a:r>
          </a:p>
          <a:p>
            <a:pPr lvl="1"/>
            <a:r>
              <a:rPr lang="en-US" dirty="0" smtClean="0"/>
              <a:t>Versus simultaneous real-time emulations:</a:t>
            </a:r>
          </a:p>
          <a:p>
            <a:pPr lvl="2"/>
            <a:r>
              <a:rPr lang="en-US" dirty="0" smtClean="0"/>
              <a:t>LP-to-LP messaging can be done with greater </a:t>
            </a:r>
            <a:r>
              <a:rPr lang="en-US" dirty="0" err="1" smtClean="0"/>
              <a:t>lookahead</a:t>
            </a:r>
            <a:r>
              <a:rPr lang="en-US" dirty="0" smtClean="0"/>
              <a:t> to counter interconnect delay</a:t>
            </a:r>
          </a:p>
          <a:p>
            <a:r>
              <a:rPr lang="en-US" dirty="0" smtClean="0"/>
              <a:t>Routing</a:t>
            </a:r>
          </a:p>
          <a:p>
            <a:pPr lvl="1"/>
            <a:r>
              <a:rPr lang="en-US" dirty="0" smtClean="0"/>
              <a:t>AS-like routing between LPs</a:t>
            </a:r>
          </a:p>
          <a:p>
            <a:pPr lvl="1"/>
            <a:r>
              <a:rPr lang="en-US" dirty="0" smtClean="0"/>
              <a:t>Goal is to enable Global or NIX routing without full topology in each LP</a:t>
            </a:r>
          </a:p>
          <a:p>
            <a:r>
              <a:rPr lang="en-US" dirty="0" smtClean="0"/>
              <a:t>Alignment</a:t>
            </a:r>
          </a:p>
          <a:p>
            <a:pPr lvl="1"/>
            <a:r>
              <a:rPr lang="en-US" dirty="0" smtClean="0"/>
              <a:t>Negotiate node and interface IDs at run time</a:t>
            </a:r>
          </a:p>
          <a:p>
            <a:r>
              <a:rPr lang="en-US" dirty="0" smtClean="0"/>
              <a:t>Partitioning with automated tools</a:t>
            </a:r>
          </a:p>
          <a:p>
            <a:pPr lvl="1"/>
            <a:r>
              <a:rPr lang="en-US" dirty="0" smtClean="0"/>
              <a:t>Graph partitioning tools</a:t>
            </a:r>
          </a:p>
          <a:p>
            <a:pPr lvl="1"/>
            <a:r>
              <a:rPr lang="en-US" dirty="0" smtClean="0"/>
              <a:t>Descriptive language to describe results of partitioning to topology generation</a:t>
            </a:r>
          </a:p>
          <a:p>
            <a:r>
              <a:rPr lang="en-US" dirty="0" smtClean="0"/>
              <a:t>Optimistic PDES</a:t>
            </a:r>
          </a:p>
          <a:p>
            <a:pPr lvl="1"/>
            <a:r>
              <a:rPr lang="en-US" dirty="0" smtClean="0"/>
              <a:t>Break causality with ability to “roll-back” time</a:t>
            </a:r>
          </a:p>
          <a:p>
            <a:r>
              <a:rPr lang="en-US" dirty="0" smtClean="0"/>
              <a:t>Partitioning across links other than P2P</a:t>
            </a:r>
          </a:p>
          <a:p>
            <a:r>
              <a:rPr lang="en-US" dirty="0" smtClean="0"/>
              <a:t>Full, automatic memory scaling</a:t>
            </a:r>
          </a:p>
          <a:p>
            <a:pPr lvl="1"/>
            <a:r>
              <a:rPr lang="en-US" dirty="0" smtClean="0"/>
              <a:t>Automatic ghost nodes, globally unique node IDs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“Parallel and Distributed Simulation Systems”, R. M. Fujimoto, Wiley </a:t>
            </a:r>
            <a:r>
              <a:rPr lang="en-US" dirty="0" err="1" smtClean="0"/>
              <a:t>Interscience</a:t>
            </a:r>
            <a:r>
              <a:rPr lang="en-US" dirty="0" smtClean="0"/>
              <a:t>, 2000.</a:t>
            </a:r>
          </a:p>
          <a:p>
            <a:r>
              <a:rPr lang="en-US" dirty="0" smtClean="0"/>
              <a:t>“Distributed Simulation with MPI in </a:t>
            </a:r>
            <a:r>
              <a:rPr lang="en-US" i="1" dirty="0" smtClean="0"/>
              <a:t>ns-3”, </a:t>
            </a:r>
            <a:r>
              <a:rPr lang="en-US" dirty="0" smtClean="0"/>
              <a:t>J. </a:t>
            </a:r>
            <a:r>
              <a:rPr lang="en-US" dirty="0" err="1" smtClean="0"/>
              <a:t>Pelkey</a:t>
            </a:r>
            <a:r>
              <a:rPr lang="en-US" dirty="0" smtClean="0"/>
              <a:t>, G. Riley, </a:t>
            </a:r>
            <a:r>
              <a:rPr lang="en-US" dirty="0" err="1" smtClean="0"/>
              <a:t>Simutools</a:t>
            </a:r>
            <a:r>
              <a:rPr lang="en-US" dirty="0" smtClean="0"/>
              <a:t> ‘11.</a:t>
            </a:r>
          </a:p>
          <a:p>
            <a:r>
              <a:rPr lang="en-US" dirty="0" smtClean="0"/>
              <a:t>“Performance of Distributed ns-3 Network Simulator”, S. </a:t>
            </a:r>
            <a:r>
              <a:rPr lang="en-US" dirty="0" err="1" smtClean="0"/>
              <a:t>Nikolaev</a:t>
            </a:r>
            <a:r>
              <a:rPr lang="en-US" dirty="0" smtClean="0"/>
              <a:t>, P. Barnes, Jr., J. Brase, T. Canales, D. Jefferson, S. Smith, </a:t>
            </a:r>
            <a:r>
              <a:rPr lang="de-DE" dirty="0" smtClean="0"/>
              <a:t>R. Soltz, P. Scheibel,</a:t>
            </a:r>
            <a:r>
              <a:rPr lang="en-US" dirty="0" smtClean="0"/>
              <a:t> </a:t>
            </a:r>
            <a:r>
              <a:rPr lang="en-US" dirty="0" err="1" smtClean="0"/>
              <a:t>SimuTools</a:t>
            </a:r>
            <a:r>
              <a:rPr lang="en-US" dirty="0" smtClean="0"/>
              <a:t> '13.</a:t>
            </a:r>
          </a:p>
          <a:p>
            <a:r>
              <a:rPr lang="en-US" dirty="0" smtClean="0"/>
              <a:t>“A Performance and Scalability Evaluation of the NS-3 Distributed Scheduler”, K. Renard, C. </a:t>
            </a:r>
            <a:r>
              <a:rPr lang="en-US" dirty="0" err="1" smtClean="0"/>
              <a:t>Peri</a:t>
            </a:r>
            <a:r>
              <a:rPr lang="en-US" dirty="0" smtClean="0"/>
              <a:t>, J. Clarke</a:t>
            </a:r>
            <a:r>
              <a:rPr lang="de-DE" dirty="0" smtClean="0"/>
              <a:t> ,</a:t>
            </a:r>
            <a:r>
              <a:rPr lang="en-US" dirty="0" smtClean="0"/>
              <a:t> </a:t>
            </a:r>
            <a:r>
              <a:rPr lang="en-US" dirty="0" err="1" smtClean="0"/>
              <a:t>SimuTools</a:t>
            </a:r>
            <a:r>
              <a:rPr lang="en-US" dirty="0" smtClean="0"/>
              <a:t> '12.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 for High Performance, Scalable Network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Reduce simulation run-time for large, complex network simulations</a:t>
            </a:r>
          </a:p>
          <a:p>
            <a:pPr lvl="1"/>
            <a:r>
              <a:rPr lang="en-US" dirty="0" smtClean="0"/>
              <a:t>Complex models require more CPU cycles and memory</a:t>
            </a:r>
          </a:p>
          <a:p>
            <a:pPr lvl="2"/>
            <a:r>
              <a:rPr lang="en-US" dirty="0" smtClean="0"/>
              <a:t>MANETs, robust radio devices</a:t>
            </a:r>
          </a:p>
          <a:p>
            <a:pPr lvl="2"/>
            <a:r>
              <a:rPr lang="en-US" dirty="0" smtClean="0"/>
              <a:t>More realistic application-layer models and traffic loading</a:t>
            </a:r>
          </a:p>
          <a:p>
            <a:pPr lvl="2"/>
            <a:r>
              <a:rPr lang="en-US" dirty="0" smtClean="0"/>
              <a:t>Load balancing among CPUs</a:t>
            </a:r>
          </a:p>
          <a:p>
            <a:pPr lvl="1"/>
            <a:r>
              <a:rPr lang="en-US" dirty="0" smtClean="0"/>
              <a:t>Potential to enable real-time performance for NS-3 emulation</a:t>
            </a:r>
          </a:p>
          <a:p>
            <a:r>
              <a:rPr lang="en-US" dirty="0" smtClean="0"/>
              <a:t>Enable larger simulated networks</a:t>
            </a:r>
          </a:p>
          <a:p>
            <a:pPr lvl="1"/>
            <a:r>
              <a:rPr lang="en-US" dirty="0" smtClean="0"/>
              <a:t>Distribute memory footprint to reduce swap usage</a:t>
            </a:r>
          </a:p>
          <a:p>
            <a:pPr lvl="1"/>
            <a:r>
              <a:rPr lang="en-US" dirty="0" smtClean="0"/>
              <a:t>Potential to reduce impact of N</a:t>
            </a:r>
            <a:r>
              <a:rPr lang="en-US" baseline="30000" dirty="0" smtClean="0"/>
              <a:t>2</a:t>
            </a:r>
            <a:r>
              <a:rPr lang="en-US" dirty="0" smtClean="0"/>
              <a:t> problems such as global routing</a:t>
            </a:r>
          </a:p>
          <a:p>
            <a:r>
              <a:rPr lang="en-US" dirty="0" smtClean="0"/>
              <a:t>Allows network researchers to run multiple simulations and collect significant data</a:t>
            </a:r>
            <a:endParaRPr lang="en-US" dirty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Discrete Event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Execution of a series of time-ordered events</a:t>
            </a:r>
          </a:p>
          <a:p>
            <a:pPr lvl="1"/>
            <a:r>
              <a:rPr lang="en-US" dirty="0" smtClean="0"/>
              <a:t>Events can change the state of the model</a:t>
            </a:r>
          </a:p>
          <a:p>
            <a:pPr lvl="1"/>
            <a:r>
              <a:rPr lang="en-US" dirty="0" smtClean="0"/>
              <a:t>Create zero or more future events</a:t>
            </a:r>
          </a:p>
          <a:p>
            <a:r>
              <a:rPr lang="en-US" u="sng" dirty="0" smtClean="0"/>
              <a:t>Simulation time</a:t>
            </a:r>
            <a:r>
              <a:rPr lang="en-US" dirty="0" smtClean="0"/>
              <a:t> advances based on when the next event occurs</a:t>
            </a:r>
          </a:p>
          <a:p>
            <a:pPr lvl="1"/>
            <a:r>
              <a:rPr lang="en-US" dirty="0" smtClean="0"/>
              <a:t>Instantaneously skip over time periods with no activity</a:t>
            </a:r>
          </a:p>
          <a:p>
            <a:pPr lvl="1"/>
            <a:r>
              <a:rPr lang="en-US" dirty="0" smtClean="0"/>
              <a:t>Time effectively stops during the processing of an event</a:t>
            </a:r>
          </a:p>
          <a:p>
            <a:r>
              <a:rPr lang="en-US" dirty="0" smtClean="0"/>
              <a:t>Events are executed in time order</a:t>
            </a:r>
          </a:p>
          <a:p>
            <a:pPr lvl="1"/>
            <a:r>
              <a:rPr lang="en-US" dirty="0" smtClean="0"/>
              <a:t>New events can be scheduled “now” or in the future</a:t>
            </a:r>
          </a:p>
          <a:p>
            <a:pPr lvl="1"/>
            <a:r>
              <a:rPr lang="en-US" dirty="0" smtClean="0"/>
              <a:t>New events cannot be scheduled “in the past”</a:t>
            </a:r>
          </a:p>
          <a:p>
            <a:pPr lvl="1"/>
            <a:r>
              <a:rPr lang="en-US" dirty="0" smtClean="0"/>
              <a:t>Events that are scheduled at the exact same time may be executed in any order</a:t>
            </a:r>
          </a:p>
          <a:p>
            <a:r>
              <a:rPr lang="en-US" dirty="0" smtClean="0"/>
              <a:t>To model a process that takes time to complete, schedule a series of events that happen at relative time offsets</a:t>
            </a:r>
          </a:p>
          <a:p>
            <a:pPr lvl="1"/>
            <a:r>
              <a:rPr lang="en-US" dirty="0" smtClean="0"/>
              <a:t>Start sending packet: set medium busy, schedule stop event</a:t>
            </a:r>
          </a:p>
          <a:p>
            <a:pPr lvl="1"/>
            <a:r>
              <a:rPr lang="en-US" dirty="0" smtClean="0"/>
              <a:t>Stop sending packet:  set medium available, schedule receive events</a:t>
            </a:r>
          </a:p>
          <a:p>
            <a:r>
              <a:rPr lang="en-US" dirty="0" smtClean="0"/>
              <a:t>Exit when there are no more events are in the queue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Events and Timing for a Packet Transmission</a:t>
            </a:r>
            <a:endParaRPr lang="en-US" dirty="0"/>
          </a:p>
        </p:txBody>
      </p:sp>
      <p:pic>
        <p:nvPicPr>
          <p:cNvPr id="3" name="Picture 2" descr="DiscreteEventsPacketT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594312"/>
            <a:ext cx="5955514" cy="48064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Discrete Event Simulation</a:t>
            </a:r>
            <a:br>
              <a:rPr lang="en-US" dirty="0" smtClean="0"/>
            </a:br>
            <a:r>
              <a:rPr lang="en-US" dirty="0" smtClean="0"/>
              <a:t>(Conservative)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By partitioning the model (network) into multiple pieces and map these pieces to </a:t>
            </a:r>
            <a:r>
              <a:rPr lang="en-US" i="1" u="sng" dirty="0" smtClean="0"/>
              <a:t>Logical Processes</a:t>
            </a:r>
            <a:r>
              <a:rPr lang="en-US" dirty="0" smtClean="0"/>
              <a:t>,</a:t>
            </a:r>
            <a:r>
              <a:rPr lang="en-US" i="1" u="sng" dirty="0" smtClean="0"/>
              <a:t> </a:t>
            </a:r>
            <a:r>
              <a:rPr lang="en-US" i="1" dirty="0" smtClean="0"/>
              <a:t>(LPs</a:t>
            </a:r>
            <a:r>
              <a:rPr lang="en-US" dirty="0" smtClean="0"/>
              <a:t>), each LP has its own set of events to process</a:t>
            </a:r>
          </a:p>
          <a:p>
            <a:pPr lvl="1"/>
            <a:r>
              <a:rPr lang="en-US" dirty="0" smtClean="0"/>
              <a:t>LPs are synchronized copies of NS3 running at the same time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Try to distribute event load (processing load) equally among LPs</a:t>
            </a:r>
          </a:p>
          <a:p>
            <a:pPr lvl="1"/>
            <a:r>
              <a:rPr lang="en-US" dirty="0" smtClean="0"/>
              <a:t>Exploit parallelism in simulation</a:t>
            </a:r>
          </a:p>
          <a:p>
            <a:r>
              <a:rPr lang="en-US" dirty="0" smtClean="0"/>
              <a:t>At some point, we will need to schedule an event that will be executed on another LP</a:t>
            </a:r>
          </a:p>
          <a:p>
            <a:pPr lvl="1"/>
            <a:r>
              <a:rPr lang="en-US" dirty="0" smtClean="0"/>
              <a:t>Messages are passed between LPs to communicate event details and scheduling information</a:t>
            </a:r>
          </a:p>
          <a:p>
            <a:pPr lvl="1"/>
            <a:r>
              <a:rPr lang="en-US" dirty="0" smtClean="0"/>
              <a:t>Some form of time synchronization is required between LPs</a:t>
            </a:r>
          </a:p>
          <a:p>
            <a:pPr lvl="1"/>
            <a:r>
              <a:rPr lang="en-US" dirty="0" smtClean="0"/>
              <a:t>Must maintain causality – cannot schedule an event “in the past”</a:t>
            </a:r>
          </a:p>
          <a:p>
            <a:pPr lvl="1"/>
            <a:r>
              <a:rPr lang="en-US" dirty="0" smtClean="0"/>
              <a:t>We need to communicate our event to a remote LP before that LP’s simulation time passes our event time</a:t>
            </a:r>
          </a:p>
          <a:p>
            <a:r>
              <a:rPr lang="en-US" dirty="0" smtClean="0"/>
              <a:t>Events across LPs can execute independently and in parallel</a:t>
            </a:r>
          </a:p>
        </p:txBody>
      </p:sp>
      <p:pic>
        <p:nvPicPr>
          <p:cNvPr id="8" name="Picture 7" descr="DES-P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340255"/>
            <a:ext cx="6152854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Synchronization in</a:t>
            </a:r>
            <a:br>
              <a:rPr lang="en-US" dirty="0" smtClean="0"/>
            </a:br>
            <a:r>
              <a:rPr lang="en-US" dirty="0" smtClean="0"/>
              <a:t>Conservative PDES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5029200" cy="49529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We </a:t>
            </a:r>
            <a:r>
              <a:rPr lang="en-US" u="sng" dirty="0" smtClean="0"/>
              <a:t>grant</a:t>
            </a:r>
            <a:r>
              <a:rPr lang="en-US" dirty="0" smtClean="0"/>
              <a:t> each LP a future time value such that no incoming events will occur before that time</a:t>
            </a:r>
          </a:p>
          <a:p>
            <a:pPr lvl="1"/>
            <a:r>
              <a:rPr lang="en-US" dirty="0" smtClean="0"/>
              <a:t>In the simple case, all LPs are granted the same time</a:t>
            </a:r>
          </a:p>
          <a:p>
            <a:pPr lvl="1"/>
            <a:r>
              <a:rPr lang="en-US" dirty="0" smtClean="0"/>
              <a:t>All LPs advance time in synchronized “chunks”</a:t>
            </a:r>
          </a:p>
          <a:p>
            <a:pPr lvl="0">
              <a:defRPr/>
            </a:pPr>
            <a:r>
              <a:rPr lang="en-US" dirty="0" smtClean="0"/>
              <a:t>The LP can now execute all events up to that time while preserving causality</a:t>
            </a:r>
          </a:p>
          <a:p>
            <a:pPr lvl="1">
              <a:defRPr/>
            </a:pPr>
            <a:r>
              <a:rPr lang="en-US" dirty="0" smtClean="0"/>
              <a:t>Incoming event requests are queued</a:t>
            </a:r>
          </a:p>
          <a:p>
            <a:pPr lvl="2">
              <a:defRPr/>
            </a:pPr>
            <a:r>
              <a:rPr lang="en-US" dirty="0" smtClean="0"/>
              <a:t>Incoming events will occur after the granted time</a:t>
            </a:r>
          </a:p>
          <a:p>
            <a:pPr lvl="0">
              <a:defRPr/>
            </a:pPr>
            <a:r>
              <a:rPr lang="en-US" dirty="0" smtClean="0"/>
              <a:t>The LP waits until it is granted additional time</a:t>
            </a:r>
          </a:p>
          <a:p>
            <a:pPr lvl="1">
              <a:defRPr/>
            </a:pPr>
            <a:r>
              <a:rPr lang="en-US" dirty="0" smtClean="0"/>
              <a:t>Even distribution of workload limits wasted time</a:t>
            </a:r>
          </a:p>
          <a:p>
            <a:pPr>
              <a:defRPr/>
            </a:pPr>
            <a:r>
              <a:rPr lang="en-US" dirty="0" smtClean="0"/>
              <a:t>We want to maximize grant time such that a larger set of events can be computed in parallel</a:t>
            </a:r>
          </a:p>
        </p:txBody>
      </p:sp>
      <p:pic>
        <p:nvPicPr>
          <p:cNvPr id="10" name="Picture 9" descr="LPEventQue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43036" y="1865700"/>
            <a:ext cx="3748564" cy="369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Lookahead</a:t>
            </a:r>
            <a:r>
              <a:rPr lang="en-US" dirty="0" smtClean="0"/>
              <a:t> &amp; Grant Time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b="1" u="sng" dirty="0" err="1" smtClean="0"/>
              <a:t>Lookahead</a:t>
            </a:r>
            <a:r>
              <a:rPr lang="en-US" dirty="0" smtClean="0"/>
              <a:t> value is the minimum amount of time that must elapse before an event at an LP can effect </a:t>
            </a:r>
            <a:r>
              <a:rPr lang="en-US" i="1" dirty="0" smtClean="0"/>
              <a:t>anything</a:t>
            </a:r>
            <a:r>
              <a:rPr lang="en-US" dirty="0" smtClean="0"/>
              <a:t> in another LP</a:t>
            </a:r>
            <a:endParaRPr lang="en-US" baseline="-25000" dirty="0" smtClean="0"/>
          </a:p>
          <a:p>
            <a:pPr lvl="1"/>
            <a:r>
              <a:rPr lang="en-US" dirty="0" smtClean="0"/>
              <a:t>In network simulation we can use the propagation delay over a link/channel as the basis for </a:t>
            </a:r>
            <a:r>
              <a:rPr lang="en-US" dirty="0" err="1" smtClean="0"/>
              <a:t>lookahead</a:t>
            </a:r>
            <a:endParaRPr lang="en-US" dirty="0" smtClean="0"/>
          </a:p>
          <a:p>
            <a:pPr lvl="1"/>
            <a:r>
              <a:rPr lang="en-US" dirty="0" smtClean="0"/>
              <a:t>Among a set of LPs, the maximum </a:t>
            </a:r>
            <a:r>
              <a:rPr lang="en-US" dirty="0" err="1" smtClean="0"/>
              <a:t>lookahead</a:t>
            </a:r>
            <a:r>
              <a:rPr lang="en-US" dirty="0" smtClean="0"/>
              <a:t> is the time of the next event, plus the minimum propagation delay among links that span LPs</a:t>
            </a:r>
          </a:p>
          <a:p>
            <a:r>
              <a:rPr lang="en-US" dirty="0" smtClean="0"/>
              <a:t>Compute Lower Bound Time Step (LBTS)</a:t>
            </a:r>
          </a:p>
          <a:p>
            <a:pPr lvl="1"/>
            <a:r>
              <a:rPr lang="en-US" dirty="0" smtClean="0"/>
              <a:t>Smallest timestamp of an event that can be delivered to another LP</a:t>
            </a:r>
          </a:p>
          <a:p>
            <a:pPr lvl="1"/>
            <a:r>
              <a:rPr lang="en-US" dirty="0" smtClean="0"/>
              <a:t>Select lowest LBTS over all LPs as global grant time</a:t>
            </a:r>
          </a:p>
          <a:p>
            <a:pPr lvl="2"/>
            <a:r>
              <a:rPr lang="en-US" dirty="0" smtClean="0"/>
              <a:t>All LPs advance to the same grant time before repeating</a:t>
            </a:r>
          </a:p>
          <a:p>
            <a:r>
              <a:rPr lang="en-US" dirty="0" smtClean="0"/>
              <a:t>Getting </a:t>
            </a:r>
            <a:r>
              <a:rPr lang="en-US" i="1" dirty="0" smtClean="0"/>
              <a:t>all</a:t>
            </a:r>
            <a:r>
              <a:rPr lang="en-US" dirty="0" smtClean="0"/>
              <a:t> LPs to communicate and determine lowest LBTS can be expensive</a:t>
            </a:r>
          </a:p>
          <a:p>
            <a:pPr lvl="1"/>
            <a:r>
              <a:rPr lang="en-US" dirty="0" smtClean="0"/>
              <a:t>O(n) to O(n</a:t>
            </a:r>
            <a:r>
              <a:rPr lang="en-US" baseline="30000" dirty="0" smtClean="0"/>
              <a:t>2</a:t>
            </a:r>
            <a:r>
              <a:rPr lang="en-US" dirty="0" smtClean="0"/>
              <a:t>) messages, interconnect type, interconnect speed</a:t>
            </a:r>
          </a:p>
        </p:txBody>
      </p:sp>
      <p:pic>
        <p:nvPicPr>
          <p:cNvPr id="7" name="Picture 6" descr="LBTS_Calcul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1828800"/>
            <a:ext cx="3047748" cy="392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9895</TotalTime>
  <Words>4211</Words>
  <Application>Microsoft Office PowerPoint</Application>
  <PresentationFormat>On-screen Show (4:3)</PresentationFormat>
  <Paragraphs>692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Distributed Simulation with NS-3</vt:lpstr>
      <vt:lpstr>Outline</vt:lpstr>
      <vt:lpstr>Introduction to Distributed NS-3</vt:lpstr>
      <vt:lpstr>Motivation for High Performance, Scalable Network Simulation</vt:lpstr>
      <vt:lpstr>Discrete Event Simulation</vt:lpstr>
      <vt:lpstr>Discrete Events and Timing for a Packet Transmission</vt:lpstr>
      <vt:lpstr>Parallel Discrete Event Simulation (Conservative)</vt:lpstr>
      <vt:lpstr>Clock Synchronization in Conservative PDES</vt:lpstr>
      <vt:lpstr>Lookahead &amp; Grant Time Computation</vt:lpstr>
      <vt:lpstr>Message Passing Interface (MPI)</vt:lpstr>
      <vt:lpstr>MPI Concepts</vt:lpstr>
      <vt:lpstr>MPI Concepts</vt:lpstr>
      <vt:lpstr>MPI Programming OpenMPI Example</vt:lpstr>
      <vt:lpstr>MPI Messaging Example</vt:lpstr>
      <vt:lpstr>MPI Collective Example -- Barrier</vt:lpstr>
      <vt:lpstr>MPI Collective Example -- AllGather</vt:lpstr>
      <vt:lpstr>Distributed NS-3</vt:lpstr>
      <vt:lpstr>Building Distributed NS-3</vt:lpstr>
      <vt:lpstr>Building a Distributed NS-3 Simulation</vt:lpstr>
      <vt:lpstr>Distributed NS-3 Load Distribution</vt:lpstr>
      <vt:lpstr>Sending a Packet to Remote Rank</vt:lpstr>
      <vt:lpstr>Receiving a Packet from Remote Rank</vt:lpstr>
      <vt:lpstr>Sending a Packet to a Remote Rank</vt:lpstr>
      <vt:lpstr>Distributed NS-3 Load and Memory Distribution</vt:lpstr>
      <vt:lpstr>Node and Interface “Alignment”</vt:lpstr>
      <vt:lpstr>Limitations of Distributed NS3</vt:lpstr>
      <vt:lpstr>Example Code src/mpi/examples/third-distributed.cc</vt:lpstr>
      <vt:lpstr>Slide 28</vt:lpstr>
      <vt:lpstr>Slide 29</vt:lpstr>
      <vt:lpstr>Slide 30</vt:lpstr>
      <vt:lpstr>Slide 31</vt:lpstr>
      <vt:lpstr>Slide 32</vt:lpstr>
      <vt:lpstr>Slide 33</vt:lpstr>
      <vt:lpstr>Error Conditions</vt:lpstr>
      <vt:lpstr>Performance Optimizations</vt:lpstr>
      <vt:lpstr>Conservative PDES – NULL Message</vt:lpstr>
      <vt:lpstr>Advanced Topics / Future Work</vt:lpstr>
      <vt:lpstr>References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Code Changes in High Performance Data Reduction for  Experimental Network Data</dc:title>
  <dc:creator>kenneth.renard</dc:creator>
  <cp:lastModifiedBy>alex.white</cp:lastModifiedBy>
  <cp:revision>607</cp:revision>
  <dcterms:created xsi:type="dcterms:W3CDTF">2014-04-01T18:08:13Z</dcterms:created>
  <dcterms:modified xsi:type="dcterms:W3CDTF">2014-05-06T12:24:58Z</dcterms:modified>
</cp:coreProperties>
</file>