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48" r:id="rId1"/>
  </p:sldMasterIdLst>
  <p:notesMasterIdLst>
    <p:notesMasterId r:id="rId51"/>
  </p:notesMasterIdLst>
  <p:sldIdLst>
    <p:sldId id="256" r:id="rId2"/>
    <p:sldId id="622" r:id="rId3"/>
    <p:sldId id="851" r:id="rId4"/>
    <p:sldId id="890" r:id="rId5"/>
    <p:sldId id="892" r:id="rId6"/>
    <p:sldId id="893" r:id="rId7"/>
    <p:sldId id="873" r:id="rId8"/>
    <p:sldId id="872" r:id="rId9"/>
    <p:sldId id="857" r:id="rId10"/>
    <p:sldId id="879" r:id="rId11"/>
    <p:sldId id="880" r:id="rId12"/>
    <p:sldId id="891" r:id="rId13"/>
    <p:sldId id="860" r:id="rId14"/>
    <p:sldId id="886" r:id="rId15"/>
    <p:sldId id="863" r:id="rId16"/>
    <p:sldId id="651" r:id="rId17"/>
    <p:sldId id="874" r:id="rId18"/>
    <p:sldId id="882" r:id="rId19"/>
    <p:sldId id="855" r:id="rId20"/>
    <p:sldId id="888" r:id="rId21"/>
    <p:sldId id="652" r:id="rId22"/>
    <p:sldId id="866" r:id="rId23"/>
    <p:sldId id="691" r:id="rId24"/>
    <p:sldId id="657" r:id="rId25"/>
    <p:sldId id="864" r:id="rId26"/>
    <p:sldId id="685" r:id="rId27"/>
    <p:sldId id="877" r:id="rId28"/>
    <p:sldId id="889" r:id="rId29"/>
    <p:sldId id="686" r:id="rId30"/>
    <p:sldId id="861" r:id="rId31"/>
    <p:sldId id="734" r:id="rId32"/>
    <p:sldId id="706" r:id="rId33"/>
    <p:sldId id="689" r:id="rId34"/>
    <p:sldId id="639" r:id="rId35"/>
    <p:sldId id="643" r:id="rId36"/>
    <p:sldId id="642" r:id="rId37"/>
    <p:sldId id="661" r:id="rId38"/>
    <p:sldId id="662" r:id="rId39"/>
    <p:sldId id="663" r:id="rId40"/>
    <p:sldId id="664" r:id="rId41"/>
    <p:sldId id="871" r:id="rId42"/>
    <p:sldId id="710" r:id="rId43"/>
    <p:sldId id="707" r:id="rId44"/>
    <p:sldId id="725" r:id="rId45"/>
    <p:sldId id="713" r:id="rId46"/>
    <p:sldId id="714" r:id="rId47"/>
    <p:sldId id="647" r:id="rId48"/>
    <p:sldId id="716" r:id="rId49"/>
    <p:sldId id="887" r:id="rId50"/>
  </p:sldIdLst>
  <p:sldSz cx="9144000" cy="6858000" type="screen4x3"/>
  <p:notesSz cx="7315200" cy="9601200"/>
  <p:defaultTextStyle>
    <a:defPPr>
      <a:defRPr lang="en-GB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6600"/>
    <a:srgbClr val="66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9373" autoAdjust="0"/>
    <p:restoredTop sz="94648"/>
  </p:normalViewPr>
  <p:slideViewPr>
    <p:cSldViewPr>
      <p:cViewPr>
        <p:scale>
          <a:sx n="106" d="100"/>
          <a:sy n="106" d="100"/>
        </p:scale>
        <p:origin x="1584" y="19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9664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notesMaster" Target="notesMasters/notesMaster1.xml"/><Relationship Id="rId52" Type="http://schemas.openxmlformats.org/officeDocument/2006/relationships/presProps" Target="presProps.xml"/><Relationship Id="rId53" Type="http://schemas.openxmlformats.org/officeDocument/2006/relationships/viewProps" Target="viewProps.xml"/><Relationship Id="rId54" Type="http://schemas.openxmlformats.org/officeDocument/2006/relationships/theme" Target="theme/theme1.xml"/><Relationship Id="rId55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3" name="AutoShape 5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5" name="AutoShape 7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6" name="AutoShape 8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7" name="AutoShape 9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8" name="AutoShape 10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9" name="AutoShape 11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0" name="AutoShape 12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1" name="AutoShape 13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2" name="AutoShape 14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3" name="AutoShape 15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4" name="AutoShape 16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5" name="AutoShape 17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6" name="AutoShape 18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7" name="AutoShape 19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8" name="AutoShape 20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9" name="Rectangle 21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135313" cy="4714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5139" tIns="49472" rIns="95139" bIns="49472" numCol="1" anchor="t" anchorCtr="0" compatLnSpc="1">
            <a:prstTxWarp prst="textNoShape">
              <a:avLst/>
            </a:prstTxWarp>
          </a:bodyPr>
          <a:lstStyle>
            <a:lvl1pPr defTabSz="482600">
              <a:lnSpc>
                <a:spcPct val="10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82600" algn="l"/>
                <a:tab pos="966788" algn="l"/>
                <a:tab pos="1449388" algn="l"/>
                <a:tab pos="1933575" algn="l"/>
                <a:tab pos="2416175" algn="l"/>
                <a:tab pos="2900363" algn="l"/>
                <a:tab pos="3382963" algn="l"/>
                <a:tab pos="3867150" algn="l"/>
                <a:tab pos="4349750" algn="l"/>
                <a:tab pos="4832350" algn="l"/>
                <a:tab pos="5316538" algn="l"/>
                <a:tab pos="5799138" algn="l"/>
                <a:tab pos="6283325" algn="l"/>
                <a:tab pos="6765925" algn="l"/>
                <a:tab pos="7250113" algn="l"/>
                <a:tab pos="7732713" algn="l"/>
                <a:tab pos="8216900" algn="l"/>
                <a:tab pos="8699500" algn="l"/>
                <a:tab pos="9182100" algn="l"/>
                <a:tab pos="9666288" algn="l"/>
              </a:tabLst>
              <a:defRPr sz="13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70" name="Rectangle 22"/>
          <p:cNvSpPr>
            <a:spLocks noGrp="1" noChangeArrowheads="1"/>
          </p:cNvSpPr>
          <p:nvPr>
            <p:ph type="dt"/>
          </p:nvPr>
        </p:nvSpPr>
        <p:spPr bwMode="auto">
          <a:xfrm>
            <a:off x="4143375" y="0"/>
            <a:ext cx="3136900" cy="4714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5139" tIns="49472" rIns="95139" bIns="49472" numCol="1" anchor="t" anchorCtr="0" compatLnSpc="1">
            <a:prstTxWarp prst="textNoShape">
              <a:avLst/>
            </a:prstTxWarp>
          </a:bodyPr>
          <a:lstStyle>
            <a:lvl1pPr algn="r" defTabSz="482600">
              <a:lnSpc>
                <a:spcPct val="10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82600" algn="l"/>
                <a:tab pos="966788" algn="l"/>
                <a:tab pos="1449388" algn="l"/>
                <a:tab pos="1933575" algn="l"/>
                <a:tab pos="2416175" algn="l"/>
                <a:tab pos="2900363" algn="l"/>
                <a:tab pos="3382963" algn="l"/>
                <a:tab pos="3867150" algn="l"/>
                <a:tab pos="4349750" algn="l"/>
                <a:tab pos="4832350" algn="l"/>
                <a:tab pos="5316538" algn="l"/>
                <a:tab pos="5799138" algn="l"/>
                <a:tab pos="6283325" algn="l"/>
                <a:tab pos="6765925" algn="l"/>
                <a:tab pos="7250113" algn="l"/>
                <a:tab pos="7732713" algn="l"/>
                <a:tab pos="8216900" algn="l"/>
                <a:tab pos="8699500" algn="l"/>
                <a:tab pos="9182100" algn="l"/>
                <a:tab pos="9666288" algn="l"/>
              </a:tabLst>
              <a:defRPr sz="13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4056" name="Rectangle 23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246188" y="720725"/>
            <a:ext cx="4787900" cy="35909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72" name="Rectangle 24"/>
          <p:cNvSpPr>
            <a:spLocks noGrp="1" noChangeArrowheads="1"/>
          </p:cNvSpPr>
          <p:nvPr>
            <p:ph type="body"/>
          </p:nvPr>
        </p:nvSpPr>
        <p:spPr bwMode="auto">
          <a:xfrm>
            <a:off x="731838" y="4560888"/>
            <a:ext cx="5818187" cy="431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5139" tIns="49472" rIns="95139" bIns="49472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2073" name="Rectangle 25"/>
          <p:cNvSpPr>
            <a:spLocks noGrp="1" noChangeArrowheads="1"/>
          </p:cNvSpPr>
          <p:nvPr>
            <p:ph type="ftr"/>
          </p:nvPr>
        </p:nvSpPr>
        <p:spPr bwMode="auto">
          <a:xfrm>
            <a:off x="0" y="9120188"/>
            <a:ext cx="3135313" cy="44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5139" tIns="49472" rIns="95139" bIns="49472" numCol="1" anchor="b" anchorCtr="0" compatLnSpc="1">
            <a:prstTxWarp prst="textNoShape">
              <a:avLst/>
            </a:prstTxWarp>
          </a:bodyPr>
          <a:lstStyle>
            <a:lvl1pPr defTabSz="482600">
              <a:lnSpc>
                <a:spcPct val="10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82600" algn="l"/>
                <a:tab pos="966788" algn="l"/>
                <a:tab pos="1449388" algn="l"/>
                <a:tab pos="1933575" algn="l"/>
                <a:tab pos="2416175" algn="l"/>
                <a:tab pos="2900363" algn="l"/>
                <a:tab pos="3382963" algn="l"/>
                <a:tab pos="3867150" algn="l"/>
                <a:tab pos="4349750" algn="l"/>
                <a:tab pos="4832350" algn="l"/>
                <a:tab pos="5316538" algn="l"/>
                <a:tab pos="5799138" algn="l"/>
                <a:tab pos="6283325" algn="l"/>
                <a:tab pos="6765925" algn="l"/>
                <a:tab pos="7250113" algn="l"/>
                <a:tab pos="7732713" algn="l"/>
                <a:tab pos="8216900" algn="l"/>
                <a:tab pos="8699500" algn="l"/>
                <a:tab pos="9182100" algn="l"/>
                <a:tab pos="9666288" algn="l"/>
              </a:tabLst>
              <a:defRPr sz="13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74" name="Rectangle 26"/>
          <p:cNvSpPr>
            <a:spLocks noGrp="1" noChangeArrowheads="1"/>
          </p:cNvSpPr>
          <p:nvPr>
            <p:ph type="sldNum"/>
          </p:nvPr>
        </p:nvSpPr>
        <p:spPr bwMode="auto">
          <a:xfrm>
            <a:off x="4143375" y="9120188"/>
            <a:ext cx="3136900" cy="44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5139" tIns="49472" rIns="95139" bIns="49472" numCol="1" anchor="b" anchorCtr="0" compatLnSpc="1">
            <a:prstTxWarp prst="textNoShape">
              <a:avLst/>
            </a:prstTxWarp>
          </a:bodyPr>
          <a:lstStyle>
            <a:lvl1pPr algn="r" defTabSz="482600">
              <a:lnSpc>
                <a:spcPct val="10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82600" algn="l"/>
                <a:tab pos="966788" algn="l"/>
                <a:tab pos="1449388" algn="l"/>
                <a:tab pos="1933575" algn="l"/>
                <a:tab pos="2416175" algn="l"/>
                <a:tab pos="2900363" algn="l"/>
                <a:tab pos="3382963" algn="l"/>
                <a:tab pos="3867150" algn="l"/>
                <a:tab pos="4349750" algn="l"/>
                <a:tab pos="4832350" algn="l"/>
                <a:tab pos="5316538" algn="l"/>
                <a:tab pos="5799138" algn="l"/>
                <a:tab pos="6283325" algn="l"/>
                <a:tab pos="6765925" algn="l"/>
                <a:tab pos="7250113" algn="l"/>
                <a:tab pos="7732713" algn="l"/>
                <a:tab pos="8216900" algn="l"/>
                <a:tab pos="8699500" algn="l"/>
                <a:tab pos="9182100" algn="l"/>
                <a:tab pos="9666288" algn="l"/>
              </a:tabLst>
              <a:defRPr sz="13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fld id="{4C8AA8BB-99E7-4648-BB08-A261E9BEDA3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66131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E554866E-55A0-425D-A239-0E98A11CADCC}" type="slidenum">
              <a:rPr lang="en-GB" smtClean="0"/>
              <a:pPr/>
              <a:t>1</a:t>
            </a:fld>
            <a:endParaRPr lang="en-GB" smtClean="0"/>
          </a:p>
        </p:txBody>
      </p:sp>
      <p:sp>
        <p:nvSpPr>
          <p:cNvPr id="45059" name="Text Box 1"/>
          <p:cNvSpPr txBox="1">
            <a:spLocks noChangeArrowheads="1"/>
          </p:cNvSpPr>
          <p:nvPr/>
        </p:nvSpPr>
        <p:spPr bwMode="auto">
          <a:xfrm>
            <a:off x="1219200" y="720725"/>
            <a:ext cx="4876800" cy="360045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endParaRPr lang="en-US"/>
          </a:p>
        </p:txBody>
      </p:sp>
      <p:sp>
        <p:nvSpPr>
          <p:cNvPr id="45060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731838" y="4560888"/>
            <a:ext cx="5819775" cy="4313237"/>
          </a:xfrm>
          <a:noFill/>
          <a:ln/>
        </p:spPr>
        <p:txBody>
          <a:bodyPr wrap="none" lIns="96661" tIns="48331" rIns="96661" bIns="48331" anchor="ctr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6100890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5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7B32D12-27B8-4784-9A85-A3A493F6454C}" type="slidenum">
              <a:rPr lang="en-GB"/>
              <a:pPr/>
              <a:t>36</a:t>
            </a:fld>
            <a:endParaRPr lang="en-GB"/>
          </a:p>
        </p:txBody>
      </p:sp>
      <p:sp>
        <p:nvSpPr>
          <p:cNvPr id="1136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46188" y="720725"/>
            <a:ext cx="4792662" cy="35941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36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838" y="4560888"/>
            <a:ext cx="5821362" cy="43164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0636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4C8AA8BB-99E7-4648-BB08-A261E9BEDA34}" type="slidenum">
              <a:rPr lang="en-GB" smtClean="0"/>
              <a:pPr>
                <a:defRPr/>
              </a:pPr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87622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5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43CAA00-CBDB-4957-9904-FCF5A16615BE}" type="slidenum">
              <a:rPr lang="en-GB"/>
              <a:pPr/>
              <a:t>44</a:t>
            </a:fld>
            <a:endParaRPr lang="en-GB"/>
          </a:p>
        </p:txBody>
      </p:sp>
      <p:sp>
        <p:nvSpPr>
          <p:cNvPr id="1177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46188" y="720725"/>
            <a:ext cx="4792662" cy="35941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77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838" y="4560888"/>
            <a:ext cx="5821362" cy="43164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57907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1F5591D-5606-4F61-B643-7EFA780F04AD}" type="slidenum">
              <a:rPr lang="en-GB"/>
              <a:pPr/>
              <a:t>45</a:t>
            </a:fld>
            <a:endParaRPr lang="en-GB"/>
          </a:p>
        </p:txBody>
      </p:sp>
      <p:sp>
        <p:nvSpPr>
          <p:cNvPr id="608258" name="Text Box 2"/>
          <p:cNvSpPr txBox="1">
            <a:spLocks noChangeArrowheads="1"/>
          </p:cNvSpPr>
          <p:nvPr/>
        </p:nvSpPr>
        <p:spPr bwMode="auto">
          <a:xfrm>
            <a:off x="1219200" y="720725"/>
            <a:ext cx="4876800" cy="360045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08259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731838" y="4560888"/>
            <a:ext cx="5819775" cy="4313237"/>
          </a:xfrm>
          <a:noFill/>
          <a:ln/>
        </p:spPr>
        <p:txBody>
          <a:bodyPr wrap="none" lIns="96647" tIns="48324" rIns="96647" bIns="48324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63134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5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6EAF6FC-52F6-46F8-9717-40FF07DA8C6A}" type="slidenum">
              <a:rPr lang="en-GB"/>
              <a:pPr/>
              <a:t>47</a:t>
            </a:fld>
            <a:endParaRPr lang="en-GB"/>
          </a:p>
        </p:txBody>
      </p:sp>
      <p:sp>
        <p:nvSpPr>
          <p:cNvPr id="112641" name="Text Box 1"/>
          <p:cNvSpPr txBox="1">
            <a:spLocks noChangeArrowheads="1"/>
          </p:cNvSpPr>
          <p:nvPr/>
        </p:nvSpPr>
        <p:spPr bwMode="auto">
          <a:xfrm>
            <a:off x="1219200" y="720725"/>
            <a:ext cx="4876800" cy="360045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64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731838" y="4560888"/>
            <a:ext cx="5821362" cy="43164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9091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4C8AA8BB-99E7-4648-BB08-A261E9BEDA34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90489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4C8AA8BB-99E7-4648-BB08-A261E9BEDA34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04144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4C8AA8BB-99E7-4648-BB08-A261E9BEDA34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54936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4C8AA8BB-99E7-4648-BB08-A261E9BEDA34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05633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5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0040023-EE75-4567-A7EB-CAA78EBBD6BF}" type="slidenum">
              <a:rPr lang="en-GB"/>
              <a:pPr/>
              <a:t>23</a:t>
            </a:fld>
            <a:endParaRPr lang="en-GB"/>
          </a:p>
        </p:txBody>
      </p:sp>
      <p:sp>
        <p:nvSpPr>
          <p:cNvPr id="101377" name="Text Box 1"/>
          <p:cNvSpPr txBox="1">
            <a:spLocks noChangeArrowheads="1"/>
          </p:cNvSpPr>
          <p:nvPr/>
        </p:nvSpPr>
        <p:spPr bwMode="auto">
          <a:xfrm>
            <a:off x="1219200" y="720725"/>
            <a:ext cx="4876800" cy="360045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137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731838" y="4560888"/>
            <a:ext cx="5821362" cy="43164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8696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5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969D802-9303-4B9D-93E7-CBB9CB72E1B0}" type="slidenum">
              <a:rPr lang="en-GB"/>
              <a:pPr/>
              <a:t>24</a:t>
            </a:fld>
            <a:endParaRPr lang="en-GB"/>
          </a:p>
        </p:txBody>
      </p:sp>
      <p:sp>
        <p:nvSpPr>
          <p:cNvPr id="109569" name="Text Box 1"/>
          <p:cNvSpPr txBox="1">
            <a:spLocks noChangeArrowheads="1"/>
          </p:cNvSpPr>
          <p:nvPr/>
        </p:nvSpPr>
        <p:spPr bwMode="auto">
          <a:xfrm>
            <a:off x="1219200" y="720725"/>
            <a:ext cx="4876800" cy="360045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957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731838" y="4560888"/>
            <a:ext cx="5821362" cy="43164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0793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5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C35912E-9BA6-48BC-94C2-96BC282DE35D}" type="slidenum">
              <a:rPr lang="en-GB"/>
              <a:pPr/>
              <a:t>25</a:t>
            </a:fld>
            <a:endParaRPr lang="en-GB"/>
          </a:p>
        </p:txBody>
      </p:sp>
      <p:sp>
        <p:nvSpPr>
          <p:cNvPr id="119809" name="Text Box 1"/>
          <p:cNvSpPr txBox="1">
            <a:spLocks noChangeArrowheads="1"/>
          </p:cNvSpPr>
          <p:nvPr/>
        </p:nvSpPr>
        <p:spPr bwMode="auto">
          <a:xfrm>
            <a:off x="1219200" y="720725"/>
            <a:ext cx="4876800" cy="360045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981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731838" y="4560888"/>
            <a:ext cx="5821362" cy="43164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8465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5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43CAA00-CBDB-4957-9904-FCF5A16615BE}" type="slidenum">
              <a:rPr lang="en-GB"/>
              <a:pPr/>
              <a:t>34</a:t>
            </a:fld>
            <a:endParaRPr lang="en-GB"/>
          </a:p>
        </p:txBody>
      </p:sp>
      <p:sp>
        <p:nvSpPr>
          <p:cNvPr id="1177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46188" y="720725"/>
            <a:ext cx="4792662" cy="35941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77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838" y="4560888"/>
            <a:ext cx="5821362" cy="43164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442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idx="10"/>
          </p:nvPr>
        </p:nvSpPr>
        <p:spPr>
          <a:xfrm>
            <a:off x="3124200" y="6400800"/>
            <a:ext cx="2863850" cy="46037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ns-3 Training, June 2017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xfrm>
            <a:off x="6965950" y="6397625"/>
            <a:ext cx="2101850" cy="46037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01A23D-B3FF-4502-901F-6DD3E2262DF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97850" cy="855662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idx="10"/>
          </p:nvPr>
        </p:nvSpPr>
        <p:spPr>
          <a:xfrm>
            <a:off x="3124200" y="6397625"/>
            <a:ext cx="2863850" cy="46037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ns-3 Training, June 2017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1"/>
          </p:nvPr>
        </p:nvSpPr>
        <p:spPr>
          <a:xfrm>
            <a:off x="6889750" y="6397625"/>
            <a:ext cx="2101850" cy="46037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842161-B637-446D-9919-7C3A5524E6A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197850" cy="855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295400"/>
            <a:ext cx="8197850" cy="48720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the outline text format</a:t>
            </a:r>
          </a:p>
          <a:p>
            <a:pPr lvl="1"/>
            <a:r>
              <a:rPr lang="en-GB" dirty="0" smtClean="0"/>
              <a:t>Second Outline Level</a:t>
            </a:r>
          </a:p>
          <a:p>
            <a:pPr lvl="2"/>
            <a:r>
              <a:rPr lang="en-GB" dirty="0" smtClean="0"/>
              <a:t>Third Outline Level</a:t>
            </a:r>
          </a:p>
          <a:p>
            <a:pPr lvl="3"/>
            <a:r>
              <a:rPr lang="en-GB" dirty="0" smtClean="0"/>
              <a:t>Fourth Outline Level</a:t>
            </a:r>
          </a:p>
          <a:p>
            <a:pPr lvl="4"/>
            <a:r>
              <a:rPr lang="en-GB" dirty="0" smtClean="0"/>
              <a:t>Fifth Outline Level</a:t>
            </a:r>
          </a:p>
          <a:p>
            <a:pPr lvl="4"/>
            <a:r>
              <a:rPr lang="en-GB" dirty="0" smtClean="0"/>
              <a:t>Sixth Outline Level</a:t>
            </a:r>
          </a:p>
          <a:p>
            <a:pPr lvl="4"/>
            <a:r>
              <a:rPr lang="en-GB" dirty="0" smtClean="0"/>
              <a:t>Seventh Outline Level</a:t>
            </a:r>
          </a:p>
          <a:p>
            <a:pPr lvl="4"/>
            <a:r>
              <a:rPr lang="en-GB" dirty="0" smtClean="0"/>
              <a:t>Eighth Outline Level</a:t>
            </a:r>
          </a:p>
          <a:p>
            <a:pPr lvl="4"/>
            <a:r>
              <a:rPr lang="en-GB" dirty="0" smtClean="0"/>
              <a:t>Ninth Outline Level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63850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 b="1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GB" dirty="0" smtClean="0"/>
              <a:t>ns-3 Training, June 2017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01850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fld id="{97F4F442-ECC2-4426-9D1B-1D6079B1B57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029" name="Line 5"/>
          <p:cNvSpPr>
            <a:spLocks noChangeShapeType="1"/>
          </p:cNvSpPr>
          <p:nvPr/>
        </p:nvSpPr>
        <p:spPr bwMode="auto">
          <a:xfrm>
            <a:off x="304800" y="1219200"/>
            <a:ext cx="8534400" cy="1588"/>
          </a:xfrm>
          <a:prstGeom prst="line">
            <a:avLst/>
          </a:prstGeom>
          <a:noFill/>
          <a:ln w="38160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pic>
        <p:nvPicPr>
          <p:cNvPr id="8" name="Picture 7" descr="ns-3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152400" y="6204277"/>
            <a:ext cx="1143000" cy="65372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1" r:id="rId2"/>
  </p:sldLayoutIdLst>
  <p:hf sldNum="0" hdr="0" dt="0"/>
  <p:txStyles>
    <p:titleStyle>
      <a:lvl1pPr algn="l" defTabSz="4572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006600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2pPr>
      <a:lvl3pPr algn="l" defTabSz="457200" rtl="0" eaLnBrk="0" fontAlgn="base" hangingPunct="0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3pPr>
      <a:lvl4pPr algn="l" defTabSz="457200" rtl="0" eaLnBrk="0" fontAlgn="base" hangingPunct="0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4pPr>
      <a:lvl5pPr algn="l" defTabSz="457200" rtl="0" eaLnBrk="0" fontAlgn="base" hangingPunct="0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5pPr>
      <a:lvl6pPr marL="457200" algn="l" defTabSz="457200" rtl="0" fontAlgn="base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6pPr>
      <a:lvl7pPr marL="914400" algn="l" defTabSz="457200" rtl="0" fontAlgn="base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7pPr>
      <a:lvl8pPr marL="1371600" algn="l" defTabSz="457200" rtl="0" fontAlgn="base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8pPr>
      <a:lvl9pPr marL="1828800" algn="l" defTabSz="457200" rtl="0" fontAlgn="base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9pPr>
    </p:titleStyle>
    <p:bodyStyle>
      <a:lvl1pPr marL="311150" indent="-311150" algn="l" defTabSz="457200" rtl="0" eaLnBrk="0" fontAlgn="base" hangingPunct="0">
        <a:lnSpc>
          <a:spcPct val="100000"/>
        </a:lnSpc>
        <a:spcBef>
          <a:spcPts val="8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11200" indent="-254000" algn="l" defTabSz="457200" rtl="0" eaLnBrk="0" fontAlgn="base" hangingPunct="0">
        <a:lnSpc>
          <a:spcPct val="100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Arial" charset="0"/>
        <a:buChar char="–"/>
        <a:defRPr sz="2800">
          <a:solidFill>
            <a:srgbClr val="000000"/>
          </a:solidFill>
          <a:latin typeface="+mn-lt"/>
        </a:defRPr>
      </a:lvl2pPr>
      <a:lvl3pPr marL="1143000" indent="-228600" algn="l" defTabSz="457200" rtl="0" eaLnBrk="0" fontAlgn="base" hangingPunct="0">
        <a:lnSpc>
          <a:spcPct val="100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2400">
          <a:solidFill>
            <a:srgbClr val="000000"/>
          </a:solidFill>
          <a:latin typeface="+mn-lt"/>
        </a:defRPr>
      </a:lvl3pPr>
      <a:lvl4pPr marL="1600200" indent="-228600" algn="l" defTabSz="457200" rtl="0" eaLnBrk="0" fontAlgn="base" hangingPunct="0">
        <a:lnSpc>
          <a:spcPct val="100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–"/>
        <a:defRPr sz="2000">
          <a:solidFill>
            <a:srgbClr val="000000"/>
          </a:solidFill>
          <a:latin typeface="+mn-lt"/>
        </a:defRPr>
      </a:lvl4pPr>
      <a:lvl5pPr marL="2057400" indent="-228600" algn="l" defTabSz="457200" rtl="0" eaLnBrk="0" fontAlgn="base" hangingPunct="0">
        <a:lnSpc>
          <a:spcPct val="100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</a:defRPr>
      </a:lvl5pPr>
      <a:lvl6pPr marL="2514600" indent="-228600" algn="l" defTabSz="457200" rtl="0" fontAlgn="base">
        <a:lnSpc>
          <a:spcPct val="27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</a:defRPr>
      </a:lvl6pPr>
      <a:lvl7pPr marL="2971800" indent="-228600" algn="l" defTabSz="457200" rtl="0" fontAlgn="base">
        <a:lnSpc>
          <a:spcPct val="27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</a:defRPr>
      </a:lvl7pPr>
      <a:lvl8pPr marL="3429000" indent="-228600" algn="l" defTabSz="457200" rtl="0" fontAlgn="base">
        <a:lnSpc>
          <a:spcPct val="27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</a:defRPr>
      </a:lvl8pPr>
      <a:lvl9pPr marL="3886200" indent="-228600" algn="l" defTabSz="457200" rtl="0" fontAlgn="base">
        <a:lnSpc>
          <a:spcPct val="27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8" Type="http://schemas.openxmlformats.org/officeDocument/2006/relationships/image" Target="../media/image9.wmf"/><Relationship Id="rId9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s://www.nsnam.org/" TargetMode="External"/><Relationship Id="rId3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9.png"/><Relationship Id="rId12" Type="http://schemas.openxmlformats.org/officeDocument/2006/relationships/image" Target="../media/image30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0.jpeg"/><Relationship Id="rId3" Type="http://schemas.openxmlformats.org/officeDocument/2006/relationships/image" Target="../media/image21.png"/><Relationship Id="rId4" Type="http://schemas.openxmlformats.org/officeDocument/2006/relationships/image" Target="../media/image22.jpeg"/><Relationship Id="rId5" Type="http://schemas.openxmlformats.org/officeDocument/2006/relationships/image" Target="../media/image23.png"/><Relationship Id="rId6" Type="http://schemas.openxmlformats.org/officeDocument/2006/relationships/image" Target="../media/image24.jpeg"/><Relationship Id="rId7" Type="http://schemas.openxmlformats.org/officeDocument/2006/relationships/image" Target="../media/image25.png"/><Relationship Id="rId8" Type="http://schemas.openxmlformats.org/officeDocument/2006/relationships/image" Target="../media/image26.jpeg"/><Relationship Id="rId9" Type="http://schemas.openxmlformats.org/officeDocument/2006/relationships/image" Target="../media/image27.png"/><Relationship Id="rId10" Type="http://schemas.openxmlformats.org/officeDocument/2006/relationships/image" Target="../media/image28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Relationship Id="rId3" Type="http://schemas.openxmlformats.org/officeDocument/2006/relationships/hyperlink" Target="https://www.comsol.com/comsol-multiphysics" TargetMode="Externa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2.png"/><Relationship Id="rId3" Type="http://schemas.openxmlformats.org/officeDocument/2006/relationships/hyperlink" Target="http://www.ewh.ieee.org/soc/es/Nov1999/18/ned.htm" TargetMode="Externa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5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6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8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9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www.nsnam.org/wiki/Ns-3_on_Visual_Studio_2012" TargetMode="External"/><Relationship Id="rId3" Type="http://schemas.openxmlformats.org/officeDocument/2006/relationships/hyperlink" Target="http://www.nsnam.org/wiki/HOWTO_configure_Eclipse_with_ns-3" TargetMode="Externa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snam.org/" TargetMode="External"/><Relationship Id="rId4" Type="http://schemas.openxmlformats.org/officeDocument/2006/relationships/hyperlink" Target="http://www.nsnam.org/docs/tutorial/tutorial.html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s://www.nsnam.org/consortium/activities/training/" TargetMode="Externa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snam.org/doxygen" TargetMode="External"/><Relationship Id="rId4" Type="http://schemas.openxmlformats.org/officeDocument/2006/relationships/image" Target="../media/image40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s://code.nsnam.org/" TargetMode="External"/><Relationship Id="rId3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subTitle" idx="4294967295"/>
          </p:nvPr>
        </p:nvSpPr>
        <p:spPr>
          <a:xfrm>
            <a:off x="533400" y="2514600"/>
            <a:ext cx="7620000" cy="1676400"/>
          </a:xfrm>
        </p:spPr>
        <p:txBody>
          <a:bodyPr anchor="t"/>
          <a:lstStyle/>
          <a:p>
            <a:pPr marL="0" indent="0" algn="ctr" eaLnBrk="1" hangingPunct="1"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/>
            </a:pPr>
            <a:r>
              <a:rPr lang="en-US" b="1" dirty="0" smtClean="0">
                <a:solidFill>
                  <a:srgbClr val="006600"/>
                </a:solidFill>
                <a:ea typeface="+mj-ea"/>
                <a:cs typeface="+mj-cs"/>
              </a:rPr>
              <a:t>ns-3 Training</a:t>
            </a:r>
          </a:p>
          <a:p>
            <a:pPr marL="0" indent="0" algn="ctr" eaLnBrk="1" hangingPunct="1"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/>
            </a:pPr>
            <a:endParaRPr lang="en-US" b="1" dirty="0">
              <a:solidFill>
                <a:srgbClr val="006600"/>
              </a:solidFill>
              <a:ea typeface="+mj-ea"/>
              <a:cs typeface="+mj-cs"/>
            </a:endParaRPr>
          </a:p>
          <a:p>
            <a:pPr marL="0" indent="0" algn="ctr" eaLnBrk="1" hangingPunct="1"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/>
            </a:pPr>
            <a:r>
              <a:rPr lang="en-US" dirty="0" smtClean="0">
                <a:solidFill>
                  <a:schemeClr val="tx1"/>
                </a:solidFill>
                <a:ea typeface="+mj-ea"/>
                <a:cs typeface="+mj-cs"/>
              </a:rPr>
              <a:t>ns-3 Annual Meeting</a:t>
            </a:r>
          </a:p>
          <a:p>
            <a:pPr marL="0" indent="0" algn="ctr" eaLnBrk="1" hangingPunct="1"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/>
            </a:pPr>
            <a:r>
              <a:rPr lang="en-US" dirty="0" smtClean="0">
                <a:solidFill>
                  <a:schemeClr val="tx1"/>
                </a:solidFill>
                <a:ea typeface="+mj-ea"/>
                <a:cs typeface="+mj-cs"/>
              </a:rPr>
              <a:t>June 2017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82000" cy="855662"/>
          </a:xfrm>
        </p:spPr>
        <p:txBody>
          <a:bodyPr/>
          <a:lstStyle/>
          <a:p>
            <a:r>
              <a:rPr lang="en-US" smtClean="0"/>
              <a:t>ns-3:  An Open Source Network Simulator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smtClean="0"/>
              <a:t>ns-3 is a </a:t>
            </a:r>
            <a:r>
              <a:rPr lang="en-US" sz="2800" b="1" i="1" smtClean="0">
                <a:solidFill>
                  <a:srgbClr val="006600"/>
                </a:solidFill>
              </a:rPr>
              <a:t>discrete-event network simulator</a:t>
            </a:r>
            <a:r>
              <a:rPr lang="en-US" sz="2800" b="1" smtClean="0">
                <a:solidFill>
                  <a:srgbClr val="006600"/>
                </a:solidFill>
              </a:rPr>
              <a:t> </a:t>
            </a:r>
            <a:r>
              <a:rPr lang="en-US" sz="2800" smtClean="0"/>
              <a:t>targeted for </a:t>
            </a:r>
            <a:r>
              <a:rPr lang="en-US" sz="2800" b="1" i="1" smtClean="0">
                <a:solidFill>
                  <a:srgbClr val="006600"/>
                </a:solidFill>
              </a:rPr>
              <a:t>research and educational use</a:t>
            </a:r>
            <a:endParaRPr lang="en-US" sz="2800" b="1" i="1">
              <a:solidFill>
                <a:srgbClr val="0066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  <p:grpSp>
        <p:nvGrpSpPr>
          <p:cNvPr id="63" name="Group 62"/>
          <p:cNvGrpSpPr/>
          <p:nvPr/>
        </p:nvGrpSpPr>
        <p:grpSpPr>
          <a:xfrm>
            <a:off x="533400" y="4274512"/>
            <a:ext cx="2176925" cy="1657420"/>
            <a:chOff x="533400" y="4274512"/>
            <a:chExt cx="2176925" cy="1657420"/>
          </a:xfrm>
        </p:grpSpPr>
        <p:grpSp>
          <p:nvGrpSpPr>
            <p:cNvPr id="62" name="Group 61"/>
            <p:cNvGrpSpPr/>
            <p:nvPr/>
          </p:nvGrpSpPr>
          <p:grpSpPr>
            <a:xfrm>
              <a:off x="533400" y="4343400"/>
              <a:ext cx="1954381" cy="1588532"/>
              <a:chOff x="533400" y="4343400"/>
              <a:chExt cx="1954381" cy="1588532"/>
            </a:xfrm>
          </p:grpSpPr>
          <p:pic>
            <p:nvPicPr>
              <p:cNvPr id="48131" name="Picture 3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762000" y="4343400"/>
                <a:ext cx="1403350" cy="1295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1" name="TextBox 20"/>
              <p:cNvSpPr txBox="1"/>
              <p:nvPr/>
            </p:nvSpPr>
            <p:spPr>
              <a:xfrm>
                <a:off x="533400" y="5562600"/>
                <a:ext cx="195438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mtClean="0">
                    <a:solidFill>
                      <a:schemeClr val="tx1"/>
                    </a:solidFill>
                  </a:rPr>
                  <a:t>NS-3 Consortium</a:t>
                </a:r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4" name="Right Arrow 53"/>
            <p:cNvSpPr/>
            <p:nvPr/>
          </p:nvSpPr>
          <p:spPr bwMode="auto">
            <a:xfrm rot="20071386">
              <a:off x="2253125" y="4274512"/>
              <a:ext cx="457200" cy="304800"/>
            </a:xfrm>
            <a:prstGeom prst="rightArrow">
              <a:avLst/>
            </a:prstGeom>
            <a:solidFill>
              <a:schemeClr val="accent1"/>
            </a:solidFill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2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152400" y="2362200"/>
            <a:ext cx="8504152" cy="4179332"/>
            <a:chOff x="152400" y="2362200"/>
            <a:chExt cx="8504152" cy="4179332"/>
          </a:xfrm>
        </p:grpSpPr>
        <p:grpSp>
          <p:nvGrpSpPr>
            <p:cNvPr id="60" name="Group 59"/>
            <p:cNvGrpSpPr/>
            <p:nvPr/>
          </p:nvGrpSpPr>
          <p:grpSpPr>
            <a:xfrm>
              <a:off x="152400" y="2438400"/>
              <a:ext cx="2005677" cy="1359932"/>
              <a:chOff x="152400" y="2438400"/>
              <a:chExt cx="2005677" cy="1359932"/>
            </a:xfrm>
          </p:grpSpPr>
          <p:pic>
            <p:nvPicPr>
              <p:cNvPr id="7" name="Picture 6" descr="thinking-man.png"/>
              <p:cNvPicPr>
                <a:picLocks noChangeAspect="1"/>
              </p:cNvPicPr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1143000" y="2438400"/>
                <a:ext cx="381000" cy="614516"/>
              </a:xfrm>
              <a:prstGeom prst="rect">
                <a:avLst/>
              </a:prstGeom>
            </p:spPr>
          </p:pic>
          <p:sp>
            <p:nvSpPr>
              <p:cNvPr id="16" name="TextBox 15"/>
              <p:cNvSpPr txBox="1"/>
              <p:nvPr/>
            </p:nvSpPr>
            <p:spPr>
              <a:xfrm>
                <a:off x="152400" y="3429000"/>
                <a:ext cx="200567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mtClean="0">
                    <a:solidFill>
                      <a:schemeClr val="tx1"/>
                    </a:solidFill>
                  </a:rPr>
                  <a:t>model developers</a:t>
                </a:r>
                <a:endParaRPr lang="en-US">
                  <a:solidFill>
                    <a:schemeClr val="tx1"/>
                  </a:solidFill>
                </a:endParaRPr>
              </a:p>
            </p:txBody>
          </p:sp>
          <p:pic>
            <p:nvPicPr>
              <p:cNvPr id="17" name="Picture 16" descr="thinking-man.png"/>
              <p:cNvPicPr>
                <a:picLocks noChangeAspect="1"/>
              </p:cNvPicPr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609600" y="2590800"/>
                <a:ext cx="381000" cy="614516"/>
              </a:xfrm>
              <a:prstGeom prst="rect">
                <a:avLst/>
              </a:prstGeom>
            </p:spPr>
          </p:pic>
          <p:pic>
            <p:nvPicPr>
              <p:cNvPr id="18" name="Picture 17" descr="thinking-man.png"/>
              <p:cNvPicPr>
                <a:picLocks noChangeAspect="1"/>
              </p:cNvPicPr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1524000" y="2819400"/>
                <a:ext cx="381000" cy="614516"/>
              </a:xfrm>
              <a:prstGeom prst="rect">
                <a:avLst/>
              </a:prstGeom>
            </p:spPr>
          </p:pic>
        </p:grpSp>
        <p:grpSp>
          <p:nvGrpSpPr>
            <p:cNvPr id="52" name="Group 51"/>
            <p:cNvGrpSpPr/>
            <p:nvPr/>
          </p:nvGrpSpPr>
          <p:grpSpPr>
            <a:xfrm>
              <a:off x="3581400" y="4800600"/>
              <a:ext cx="1890261" cy="1295400"/>
              <a:chOff x="3581400" y="4953000"/>
              <a:chExt cx="1890261" cy="1295400"/>
            </a:xfrm>
          </p:grpSpPr>
          <p:sp>
            <p:nvSpPr>
              <p:cNvPr id="15" name="TextBox 14"/>
              <p:cNvSpPr txBox="1"/>
              <p:nvPr/>
            </p:nvSpPr>
            <p:spPr>
              <a:xfrm>
                <a:off x="3581400" y="5867400"/>
                <a:ext cx="189026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mtClean="0">
                    <a:solidFill>
                      <a:schemeClr val="tx1"/>
                    </a:solidFill>
                  </a:rPr>
                  <a:t>ns-3 maintainers</a:t>
                </a:r>
                <a:endParaRPr lang="en-US">
                  <a:solidFill>
                    <a:schemeClr val="tx1"/>
                  </a:solidFill>
                </a:endParaRPr>
              </a:p>
            </p:txBody>
          </p:sp>
          <p:pic>
            <p:nvPicPr>
              <p:cNvPr id="39" name="Picture 38" descr="people.png"/>
              <p:cNvPicPr>
                <a:picLocks noChangeAspect="1"/>
              </p:cNvPicPr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3581400" y="4953000"/>
                <a:ext cx="1821655" cy="1295400"/>
              </a:xfrm>
              <a:prstGeom prst="rect">
                <a:avLst/>
              </a:prstGeom>
            </p:spPr>
          </p:pic>
        </p:grpSp>
        <p:grpSp>
          <p:nvGrpSpPr>
            <p:cNvPr id="57" name="Group 56"/>
            <p:cNvGrpSpPr/>
            <p:nvPr/>
          </p:nvGrpSpPr>
          <p:grpSpPr>
            <a:xfrm>
              <a:off x="7391400" y="2514600"/>
              <a:ext cx="1172116" cy="1740932"/>
              <a:chOff x="7391400" y="2514600"/>
              <a:chExt cx="1172116" cy="1740932"/>
            </a:xfrm>
          </p:grpSpPr>
          <p:pic>
            <p:nvPicPr>
              <p:cNvPr id="8" name="Picture 7" descr="documents.png"/>
              <p:cNvPicPr>
                <a:picLocks noChangeAspect="1"/>
              </p:cNvPicPr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7543800" y="2514600"/>
                <a:ext cx="941924" cy="1219200"/>
              </a:xfrm>
              <a:prstGeom prst="rect">
                <a:avLst/>
              </a:prstGeom>
            </p:spPr>
          </p:pic>
          <p:sp>
            <p:nvSpPr>
              <p:cNvPr id="48" name="TextBox 47"/>
              <p:cNvSpPr txBox="1"/>
              <p:nvPr/>
            </p:nvSpPr>
            <p:spPr>
              <a:xfrm>
                <a:off x="7391400" y="3886200"/>
                <a:ext cx="117211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mtClean="0">
                    <a:solidFill>
                      <a:schemeClr val="tx1"/>
                    </a:solidFill>
                  </a:rPr>
                  <a:t>Research</a:t>
                </a:r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8" name="Group 57"/>
            <p:cNvGrpSpPr/>
            <p:nvPr/>
          </p:nvGrpSpPr>
          <p:grpSpPr>
            <a:xfrm>
              <a:off x="6934200" y="4876800"/>
              <a:ext cx="1722352" cy="1664732"/>
              <a:chOff x="6934200" y="4876800"/>
              <a:chExt cx="1722352" cy="1664732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6934200" y="4876800"/>
                <a:ext cx="1722352" cy="1249033"/>
                <a:chOff x="5181600" y="4267200"/>
                <a:chExt cx="1722352" cy="1249033"/>
              </a:xfrm>
            </p:grpSpPr>
            <p:pic>
              <p:nvPicPr>
                <p:cNvPr id="9" name="Picture 8" descr="classroom.png"/>
                <p:cNvPicPr>
                  <a:picLocks noChangeAspect="1"/>
                </p:cNvPicPr>
                <p:nvPr/>
              </p:nvPicPr>
              <p:blipFill>
                <a:blip r:embed="rId6" cstate="print"/>
                <a:stretch>
                  <a:fillRect/>
                </a:stretch>
              </p:blipFill>
              <p:spPr>
                <a:xfrm>
                  <a:off x="5181600" y="4419600"/>
                  <a:ext cx="579352" cy="639433"/>
                </a:xfrm>
                <a:prstGeom prst="rect">
                  <a:avLst/>
                </a:prstGeom>
              </p:spPr>
            </p:pic>
            <p:pic>
              <p:nvPicPr>
                <p:cNvPr id="10" name="Picture 9" descr="classroom.png"/>
                <p:cNvPicPr>
                  <a:picLocks noChangeAspect="1"/>
                </p:cNvPicPr>
                <p:nvPr/>
              </p:nvPicPr>
              <p:blipFill>
                <a:blip r:embed="rId6" cstate="print"/>
                <a:stretch>
                  <a:fillRect/>
                </a:stretch>
              </p:blipFill>
              <p:spPr>
                <a:xfrm>
                  <a:off x="5562600" y="4876800"/>
                  <a:ext cx="579352" cy="639433"/>
                </a:xfrm>
                <a:prstGeom prst="rect">
                  <a:avLst/>
                </a:prstGeom>
              </p:spPr>
            </p:pic>
            <p:pic>
              <p:nvPicPr>
                <p:cNvPr id="11" name="Picture 10" descr="classroom.png"/>
                <p:cNvPicPr>
                  <a:picLocks noChangeAspect="1"/>
                </p:cNvPicPr>
                <p:nvPr/>
              </p:nvPicPr>
              <p:blipFill>
                <a:blip r:embed="rId6" cstate="print"/>
                <a:stretch>
                  <a:fillRect/>
                </a:stretch>
              </p:blipFill>
              <p:spPr>
                <a:xfrm>
                  <a:off x="5943600" y="4267200"/>
                  <a:ext cx="579352" cy="639433"/>
                </a:xfrm>
                <a:prstGeom prst="rect">
                  <a:avLst/>
                </a:prstGeom>
              </p:spPr>
            </p:pic>
            <p:pic>
              <p:nvPicPr>
                <p:cNvPr id="12" name="Picture 11" descr="classroom.png"/>
                <p:cNvPicPr>
                  <a:picLocks noChangeAspect="1"/>
                </p:cNvPicPr>
                <p:nvPr/>
              </p:nvPicPr>
              <p:blipFill>
                <a:blip r:embed="rId6" cstate="print"/>
                <a:stretch>
                  <a:fillRect/>
                </a:stretch>
              </p:blipFill>
              <p:spPr>
                <a:xfrm>
                  <a:off x="6324600" y="4724400"/>
                  <a:ext cx="579352" cy="639433"/>
                </a:xfrm>
                <a:prstGeom prst="rect">
                  <a:avLst/>
                </a:prstGeom>
              </p:spPr>
            </p:pic>
          </p:grpSp>
          <p:sp>
            <p:nvSpPr>
              <p:cNvPr id="49" name="TextBox 48"/>
              <p:cNvSpPr txBox="1"/>
              <p:nvPr/>
            </p:nvSpPr>
            <p:spPr>
              <a:xfrm>
                <a:off x="7315200" y="6172200"/>
                <a:ext cx="121058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mtClean="0">
                    <a:solidFill>
                      <a:schemeClr val="tx1"/>
                    </a:solidFill>
                  </a:rPr>
                  <a:t>Education</a:t>
                </a:r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1" name="Group 50"/>
            <p:cNvGrpSpPr/>
            <p:nvPr/>
          </p:nvGrpSpPr>
          <p:grpSpPr>
            <a:xfrm>
              <a:off x="2895600" y="2362200"/>
              <a:ext cx="3200400" cy="2426732"/>
              <a:chOff x="2819400" y="2590800"/>
              <a:chExt cx="3200400" cy="2426732"/>
            </a:xfrm>
          </p:grpSpPr>
          <p:sp>
            <p:nvSpPr>
              <p:cNvPr id="42" name="Cloud"/>
              <p:cNvSpPr>
                <a:spLocks noChangeAspect="1" noEditPoints="1" noChangeArrowheads="1"/>
              </p:cNvSpPr>
              <p:nvPr/>
            </p:nvSpPr>
            <p:spPr bwMode="auto">
              <a:xfrm>
                <a:off x="3810000" y="2590800"/>
                <a:ext cx="2209800" cy="1981200"/>
              </a:xfrm>
              <a:custGeom>
                <a:avLst/>
                <a:gdLst>
                  <a:gd name="T0" fmla="*/ 67 w 21600"/>
                  <a:gd name="T1" fmla="*/ 10800 h 21600"/>
                  <a:gd name="T2" fmla="*/ 10800 w 21600"/>
                  <a:gd name="T3" fmla="*/ 21577 h 21600"/>
                  <a:gd name="T4" fmla="*/ 21582 w 21600"/>
                  <a:gd name="T5" fmla="*/ 10800 h 21600"/>
                  <a:gd name="T6" fmla="*/ 10800 w 21600"/>
                  <a:gd name="T7" fmla="*/ 1235 h 21600"/>
                  <a:gd name="T8" fmla="*/ 2977 w 21600"/>
                  <a:gd name="T9" fmla="*/ 3262 h 21600"/>
                  <a:gd name="T10" fmla="*/ 17087 w 21600"/>
                  <a:gd name="T11" fmla="*/ 173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 extrusionOk="0">
                    <a:moveTo>
                      <a:pt x="1949" y="7180"/>
                    </a:moveTo>
                    <a:cubicBezTo>
                      <a:pt x="841" y="7336"/>
                      <a:pt x="0" y="8613"/>
                      <a:pt x="0" y="10137"/>
                    </a:cubicBezTo>
                    <a:cubicBezTo>
                      <a:pt x="-1" y="11192"/>
                      <a:pt x="409" y="12169"/>
                      <a:pt x="1074" y="12702"/>
                    </a:cubicBezTo>
                    <a:lnTo>
                      <a:pt x="1063" y="12668"/>
                    </a:lnTo>
                    <a:cubicBezTo>
                      <a:pt x="685" y="13217"/>
                      <a:pt x="475" y="13940"/>
                      <a:pt x="475" y="14690"/>
                    </a:cubicBezTo>
                    <a:cubicBezTo>
                      <a:pt x="475" y="16325"/>
                      <a:pt x="1451" y="17650"/>
                      <a:pt x="2655" y="17650"/>
                    </a:cubicBezTo>
                    <a:cubicBezTo>
                      <a:pt x="2739" y="17650"/>
                      <a:pt x="2824" y="17643"/>
                      <a:pt x="2909" y="17629"/>
                    </a:cubicBezTo>
                    <a:lnTo>
                      <a:pt x="2897" y="17649"/>
                    </a:lnTo>
                    <a:cubicBezTo>
                      <a:pt x="3585" y="19288"/>
                      <a:pt x="4863" y="20300"/>
                      <a:pt x="6247" y="20300"/>
                    </a:cubicBezTo>
                    <a:cubicBezTo>
                      <a:pt x="6947" y="20299"/>
                      <a:pt x="7635" y="20039"/>
                      <a:pt x="8235" y="19546"/>
                    </a:cubicBezTo>
                    <a:lnTo>
                      <a:pt x="8229" y="19550"/>
                    </a:lnTo>
                    <a:cubicBezTo>
                      <a:pt x="8855" y="20829"/>
                      <a:pt x="9908" y="21597"/>
                      <a:pt x="11036" y="21597"/>
                    </a:cubicBezTo>
                    <a:cubicBezTo>
                      <a:pt x="12523" y="21596"/>
                      <a:pt x="13836" y="20267"/>
                      <a:pt x="14267" y="18324"/>
                    </a:cubicBezTo>
                    <a:lnTo>
                      <a:pt x="14270" y="18350"/>
                    </a:lnTo>
                    <a:cubicBezTo>
                      <a:pt x="14730" y="18740"/>
                      <a:pt x="15260" y="18947"/>
                      <a:pt x="15802" y="18947"/>
                    </a:cubicBezTo>
                    <a:cubicBezTo>
                      <a:pt x="17390" y="18946"/>
                      <a:pt x="18682" y="17205"/>
                      <a:pt x="18694" y="15045"/>
                    </a:cubicBezTo>
                    <a:lnTo>
                      <a:pt x="18689" y="15035"/>
                    </a:lnTo>
                    <a:cubicBezTo>
                      <a:pt x="20357" y="14710"/>
                      <a:pt x="21597" y="12765"/>
                      <a:pt x="21597" y="10472"/>
                    </a:cubicBezTo>
                    <a:cubicBezTo>
                      <a:pt x="21597" y="9456"/>
                      <a:pt x="21350" y="8469"/>
                      <a:pt x="20896" y="7663"/>
                    </a:cubicBezTo>
                    <a:lnTo>
                      <a:pt x="20889" y="7661"/>
                    </a:lnTo>
                    <a:cubicBezTo>
                      <a:pt x="21031" y="7208"/>
                      <a:pt x="21105" y="6721"/>
                      <a:pt x="21105" y="6228"/>
                    </a:cubicBezTo>
                    <a:cubicBezTo>
                      <a:pt x="21105" y="4588"/>
                      <a:pt x="20299" y="3150"/>
                      <a:pt x="19139" y="2719"/>
                    </a:cubicBezTo>
                    <a:lnTo>
                      <a:pt x="19148" y="2712"/>
                    </a:lnTo>
                    <a:cubicBezTo>
                      <a:pt x="18940" y="1142"/>
                      <a:pt x="17933" y="0"/>
                      <a:pt x="16758" y="0"/>
                    </a:cubicBezTo>
                    <a:cubicBezTo>
                      <a:pt x="16044" y="-1"/>
                      <a:pt x="15367" y="426"/>
                      <a:pt x="14905" y="1165"/>
                    </a:cubicBezTo>
                    <a:lnTo>
                      <a:pt x="14909" y="1170"/>
                    </a:lnTo>
                    <a:cubicBezTo>
                      <a:pt x="14497" y="432"/>
                      <a:pt x="13855" y="0"/>
                      <a:pt x="13174" y="0"/>
                    </a:cubicBezTo>
                    <a:cubicBezTo>
                      <a:pt x="12347" y="-1"/>
                      <a:pt x="11590" y="637"/>
                      <a:pt x="11221" y="1645"/>
                    </a:cubicBezTo>
                    <a:lnTo>
                      <a:pt x="11229" y="1694"/>
                    </a:lnTo>
                    <a:cubicBezTo>
                      <a:pt x="10730" y="1024"/>
                      <a:pt x="10058" y="650"/>
                      <a:pt x="9358" y="650"/>
                    </a:cubicBezTo>
                    <a:cubicBezTo>
                      <a:pt x="8372" y="649"/>
                      <a:pt x="7466" y="1391"/>
                      <a:pt x="7003" y="2578"/>
                    </a:cubicBezTo>
                    <a:lnTo>
                      <a:pt x="6995" y="2602"/>
                    </a:lnTo>
                    <a:cubicBezTo>
                      <a:pt x="6477" y="2189"/>
                      <a:pt x="5888" y="1972"/>
                      <a:pt x="5288" y="1972"/>
                    </a:cubicBezTo>
                    <a:cubicBezTo>
                      <a:pt x="3423" y="1972"/>
                      <a:pt x="1912" y="4029"/>
                      <a:pt x="1912" y="6567"/>
                    </a:cubicBezTo>
                    <a:cubicBezTo>
                      <a:pt x="1911" y="6774"/>
                      <a:pt x="1922" y="6981"/>
                      <a:pt x="1942" y="7186"/>
                    </a:cubicBezTo>
                    <a:close/>
                  </a:path>
                  <a:path w="21600" h="21600" fill="none" extrusionOk="0">
                    <a:moveTo>
                      <a:pt x="1074" y="12702"/>
                    </a:moveTo>
                    <a:cubicBezTo>
                      <a:pt x="1407" y="12969"/>
                      <a:pt x="1786" y="13110"/>
                      <a:pt x="2172" y="13110"/>
                    </a:cubicBezTo>
                    <a:cubicBezTo>
                      <a:pt x="2228" y="13109"/>
                      <a:pt x="2285" y="13107"/>
                      <a:pt x="2341" y="13101"/>
                    </a:cubicBezTo>
                  </a:path>
                  <a:path w="21600" h="21600" fill="none" extrusionOk="0">
                    <a:moveTo>
                      <a:pt x="2909" y="17629"/>
                    </a:moveTo>
                    <a:cubicBezTo>
                      <a:pt x="3099" y="17599"/>
                      <a:pt x="3285" y="17535"/>
                      <a:pt x="3463" y="17439"/>
                    </a:cubicBezTo>
                  </a:path>
                  <a:path w="21600" h="21600" fill="none" extrusionOk="0">
                    <a:moveTo>
                      <a:pt x="7895" y="18680"/>
                    </a:moveTo>
                    <a:cubicBezTo>
                      <a:pt x="7983" y="18985"/>
                      <a:pt x="8095" y="19277"/>
                      <a:pt x="8229" y="19550"/>
                    </a:cubicBezTo>
                  </a:path>
                  <a:path w="21600" h="21600" fill="none" extrusionOk="0">
                    <a:moveTo>
                      <a:pt x="14267" y="18324"/>
                    </a:moveTo>
                    <a:cubicBezTo>
                      <a:pt x="14336" y="18013"/>
                      <a:pt x="14380" y="17693"/>
                      <a:pt x="14400" y="17370"/>
                    </a:cubicBezTo>
                  </a:path>
                  <a:path w="21600" h="21600" fill="none" extrusionOk="0">
                    <a:moveTo>
                      <a:pt x="18694" y="15045"/>
                    </a:moveTo>
                    <a:cubicBezTo>
                      <a:pt x="18694" y="15034"/>
                      <a:pt x="18695" y="15024"/>
                      <a:pt x="18695" y="15013"/>
                    </a:cubicBezTo>
                    <a:cubicBezTo>
                      <a:pt x="18695" y="13508"/>
                      <a:pt x="18063" y="12136"/>
                      <a:pt x="17069" y="11477"/>
                    </a:cubicBezTo>
                  </a:path>
                  <a:path w="21600" h="21600" fill="none" extrusionOk="0">
                    <a:moveTo>
                      <a:pt x="20165" y="8999"/>
                    </a:moveTo>
                    <a:cubicBezTo>
                      <a:pt x="20479" y="8635"/>
                      <a:pt x="20726" y="8177"/>
                      <a:pt x="20889" y="7661"/>
                    </a:cubicBezTo>
                  </a:path>
                  <a:path w="21600" h="21600" fill="none" extrusionOk="0">
                    <a:moveTo>
                      <a:pt x="19186" y="3344"/>
                    </a:moveTo>
                    <a:cubicBezTo>
                      <a:pt x="19186" y="3328"/>
                      <a:pt x="19187" y="3313"/>
                      <a:pt x="19187" y="3297"/>
                    </a:cubicBezTo>
                    <a:cubicBezTo>
                      <a:pt x="19187" y="3101"/>
                      <a:pt x="19174" y="2905"/>
                      <a:pt x="19148" y="2712"/>
                    </a:cubicBezTo>
                  </a:path>
                  <a:path w="21600" h="21600" fill="none" extrusionOk="0">
                    <a:moveTo>
                      <a:pt x="14905" y="1165"/>
                    </a:moveTo>
                    <a:cubicBezTo>
                      <a:pt x="14754" y="1408"/>
                      <a:pt x="14629" y="1679"/>
                      <a:pt x="14535" y="1971"/>
                    </a:cubicBezTo>
                  </a:path>
                  <a:path w="21600" h="21600" fill="none" extrusionOk="0">
                    <a:moveTo>
                      <a:pt x="11221" y="1645"/>
                    </a:moveTo>
                    <a:cubicBezTo>
                      <a:pt x="11140" y="1866"/>
                      <a:pt x="11080" y="2099"/>
                      <a:pt x="11041" y="2340"/>
                    </a:cubicBezTo>
                  </a:path>
                  <a:path w="21600" h="21600" fill="none" extrusionOk="0">
                    <a:moveTo>
                      <a:pt x="7645" y="3276"/>
                    </a:moveTo>
                    <a:cubicBezTo>
                      <a:pt x="7449" y="3016"/>
                      <a:pt x="7231" y="2790"/>
                      <a:pt x="6995" y="2602"/>
                    </a:cubicBezTo>
                  </a:path>
                  <a:path w="21600" h="21600" fill="none" extrusionOk="0">
                    <a:moveTo>
                      <a:pt x="1942" y="7186"/>
                    </a:moveTo>
                    <a:cubicBezTo>
                      <a:pt x="1966" y="7426"/>
                      <a:pt x="2004" y="7663"/>
                      <a:pt x="2056" y="7895"/>
                    </a:cubicBezTo>
                  </a:path>
                </a:pathLst>
              </a:custGeom>
              <a:solidFill>
                <a:schemeClr val="bg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rgbClr val="808080"/>
                </a:outerShdw>
              </a:effectLst>
            </p:spPr>
            <p:txBody>
              <a:bodyPr/>
              <a:lstStyle/>
              <a:p>
                <a:endParaRPr lang="en-US" dirty="0"/>
              </a:p>
            </p:txBody>
          </p:sp>
          <p:pic>
            <p:nvPicPr>
              <p:cNvPr id="22" name="Picture 21" descr="wireless-network-md.png"/>
              <p:cNvPicPr>
                <a:picLocks noChangeAspect="1"/>
              </p:cNvPicPr>
              <p:nvPr/>
            </p:nvPicPr>
            <p:blipFill>
              <a:blip r:embed="rId7" cstate="print"/>
              <a:stretch>
                <a:fillRect/>
              </a:stretch>
            </p:blipFill>
            <p:spPr>
              <a:xfrm>
                <a:off x="4419600" y="2819400"/>
                <a:ext cx="1046804" cy="990600"/>
              </a:xfrm>
              <a:prstGeom prst="rect">
                <a:avLst/>
              </a:prstGeom>
            </p:spPr>
          </p:pic>
          <p:grpSp>
            <p:nvGrpSpPr>
              <p:cNvPr id="40" name="Group 39"/>
              <p:cNvGrpSpPr/>
              <p:nvPr/>
            </p:nvGrpSpPr>
            <p:grpSpPr>
              <a:xfrm>
                <a:off x="4267200" y="3733800"/>
                <a:ext cx="1295400" cy="563774"/>
                <a:chOff x="4495800" y="3733800"/>
                <a:chExt cx="1295400" cy="563774"/>
              </a:xfrm>
            </p:grpSpPr>
            <p:pic>
              <p:nvPicPr>
                <p:cNvPr id="6" name="Picture 15"/>
                <p:cNvPicPr>
                  <a:picLocks noChangeArrowheads="1"/>
                </p:cNvPicPr>
                <p:nvPr/>
              </p:nvPicPr>
              <p:blipFill>
                <a:blip r:embed="rId8" cstate="print"/>
                <a:srcRect/>
                <a:stretch>
                  <a:fillRect/>
                </a:stretch>
              </p:blipFill>
              <p:spPr bwMode="auto">
                <a:xfrm>
                  <a:off x="4495800" y="3733800"/>
                  <a:ext cx="304800" cy="18277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3" name="Picture 15"/>
                <p:cNvPicPr>
                  <a:picLocks noChangeArrowheads="1"/>
                </p:cNvPicPr>
                <p:nvPr/>
              </p:nvPicPr>
              <p:blipFill>
                <a:blip r:embed="rId8" cstate="print"/>
                <a:srcRect/>
                <a:stretch>
                  <a:fillRect/>
                </a:stretch>
              </p:blipFill>
              <p:spPr bwMode="auto">
                <a:xfrm>
                  <a:off x="4495800" y="4114800"/>
                  <a:ext cx="304800" cy="18277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4" name="Picture 15"/>
                <p:cNvPicPr>
                  <a:picLocks noChangeArrowheads="1"/>
                </p:cNvPicPr>
                <p:nvPr/>
              </p:nvPicPr>
              <p:blipFill>
                <a:blip r:embed="rId8" cstate="print"/>
                <a:srcRect/>
                <a:stretch>
                  <a:fillRect/>
                </a:stretch>
              </p:blipFill>
              <p:spPr bwMode="auto">
                <a:xfrm>
                  <a:off x="4953000" y="3886200"/>
                  <a:ext cx="304800" cy="18277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5" name="Picture 15"/>
                <p:cNvPicPr>
                  <a:picLocks noChangeArrowheads="1"/>
                </p:cNvPicPr>
                <p:nvPr/>
              </p:nvPicPr>
              <p:blipFill>
                <a:blip r:embed="rId8" cstate="print"/>
                <a:srcRect/>
                <a:stretch>
                  <a:fillRect/>
                </a:stretch>
              </p:blipFill>
              <p:spPr bwMode="auto">
                <a:xfrm>
                  <a:off x="5486400" y="3886200"/>
                  <a:ext cx="304800" cy="18277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cxnSp>
              <p:nvCxnSpPr>
                <p:cNvPr id="27" name="Straight Connector 26"/>
                <p:cNvCxnSpPr>
                  <a:stCxn id="24" idx="3"/>
                  <a:endCxn id="25" idx="1"/>
                </p:cNvCxnSpPr>
                <p:nvPr/>
              </p:nvCxnSpPr>
              <p:spPr bwMode="auto">
                <a:xfrm>
                  <a:off x="5257800" y="3977587"/>
                  <a:ext cx="228600" cy="0"/>
                </a:xfrm>
                <a:prstGeom prst="line">
                  <a:avLst/>
                </a:prstGeom>
                <a:solidFill>
                  <a:srgbClr val="00B8FF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0" name="Straight Connector 29"/>
                <p:cNvCxnSpPr>
                  <a:endCxn id="24" idx="2"/>
                </p:cNvCxnSpPr>
                <p:nvPr/>
              </p:nvCxnSpPr>
              <p:spPr bwMode="auto">
                <a:xfrm flipV="1">
                  <a:off x="4800600" y="4068974"/>
                  <a:ext cx="304800" cy="122028"/>
                </a:xfrm>
                <a:prstGeom prst="line">
                  <a:avLst/>
                </a:prstGeom>
                <a:solidFill>
                  <a:srgbClr val="00B8FF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4" name="Straight Connector 33"/>
                <p:cNvCxnSpPr>
                  <a:endCxn id="24" idx="1"/>
                </p:cNvCxnSpPr>
                <p:nvPr/>
              </p:nvCxnSpPr>
              <p:spPr bwMode="auto">
                <a:xfrm>
                  <a:off x="4800600" y="3855828"/>
                  <a:ext cx="152400" cy="121759"/>
                </a:xfrm>
                <a:prstGeom prst="line">
                  <a:avLst/>
                </a:prstGeom>
                <a:solidFill>
                  <a:srgbClr val="00B8FF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6" name="Straight Connector 35"/>
                <p:cNvCxnSpPr>
                  <a:endCxn id="23" idx="0"/>
                </p:cNvCxnSpPr>
                <p:nvPr/>
              </p:nvCxnSpPr>
              <p:spPr bwMode="auto">
                <a:xfrm>
                  <a:off x="4648200" y="3886200"/>
                  <a:ext cx="0" cy="228600"/>
                </a:xfrm>
                <a:prstGeom prst="line">
                  <a:avLst/>
                </a:prstGeom>
                <a:solidFill>
                  <a:srgbClr val="00B8FF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pic>
            <p:nvPicPr>
              <p:cNvPr id="38" name="Picture 37" descr="monitor.png"/>
              <p:cNvPicPr>
                <a:picLocks noChangeAspect="1"/>
              </p:cNvPicPr>
              <p:nvPr/>
            </p:nvPicPr>
            <p:blipFill>
              <a:blip r:embed="rId9" cstate="print"/>
              <a:stretch>
                <a:fillRect/>
              </a:stretch>
            </p:blipFill>
            <p:spPr>
              <a:xfrm>
                <a:off x="2819400" y="3276600"/>
                <a:ext cx="685800" cy="838200"/>
              </a:xfrm>
              <a:prstGeom prst="rect">
                <a:avLst/>
              </a:prstGeom>
            </p:spPr>
          </p:pic>
          <p:cxnSp>
            <p:nvCxnSpPr>
              <p:cNvPr id="44" name="Straight Connector 43"/>
              <p:cNvCxnSpPr/>
              <p:nvPr/>
            </p:nvCxnSpPr>
            <p:spPr bwMode="auto">
              <a:xfrm flipV="1">
                <a:off x="3581400" y="2895600"/>
                <a:ext cx="381000" cy="304800"/>
              </a:xfrm>
              <a:prstGeom prst="lin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5" name="Straight Connector 44"/>
              <p:cNvCxnSpPr/>
              <p:nvPr/>
            </p:nvCxnSpPr>
            <p:spPr bwMode="auto">
              <a:xfrm>
                <a:off x="3505200" y="4114800"/>
                <a:ext cx="838200" cy="457200"/>
              </a:xfrm>
              <a:prstGeom prst="lin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50" name="TextBox 49"/>
              <p:cNvSpPr txBox="1"/>
              <p:nvPr/>
            </p:nvSpPr>
            <p:spPr>
              <a:xfrm>
                <a:off x="3352800" y="4648200"/>
                <a:ext cx="15696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mtClean="0">
                    <a:solidFill>
                      <a:schemeClr val="tx1"/>
                    </a:solidFill>
                  </a:rPr>
                  <a:t>ns-3 software</a:t>
                </a:r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5" name="Right Arrow 54"/>
            <p:cNvSpPr/>
            <p:nvPr/>
          </p:nvSpPr>
          <p:spPr bwMode="auto">
            <a:xfrm rot="1765703">
              <a:off x="6217583" y="4588454"/>
              <a:ext cx="457200" cy="304800"/>
            </a:xfrm>
            <a:prstGeom prst="rightArrow">
              <a:avLst/>
            </a:prstGeom>
            <a:solidFill>
              <a:schemeClr val="accent1"/>
            </a:solidFill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2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56" name="Right Arrow 55"/>
            <p:cNvSpPr/>
            <p:nvPr/>
          </p:nvSpPr>
          <p:spPr bwMode="auto">
            <a:xfrm>
              <a:off x="6444125" y="3048000"/>
              <a:ext cx="457200" cy="304800"/>
            </a:xfrm>
            <a:prstGeom prst="rightArrow">
              <a:avLst/>
            </a:prstGeom>
            <a:solidFill>
              <a:schemeClr val="accent1"/>
            </a:solidFill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2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59" name="Right Arrow 58"/>
            <p:cNvSpPr/>
            <p:nvPr/>
          </p:nvSpPr>
          <p:spPr bwMode="auto">
            <a:xfrm>
              <a:off x="2133600" y="3048000"/>
              <a:ext cx="457200" cy="304800"/>
            </a:xfrm>
            <a:prstGeom prst="rightArrow">
              <a:avLst/>
            </a:prstGeom>
            <a:solidFill>
              <a:schemeClr val="accent1"/>
            </a:solidFill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2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63057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have people done with ns-3?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thousands of publications to date</a:t>
            </a:r>
          </a:p>
          <a:p>
            <a:pPr lvl="1"/>
            <a:r>
              <a:rPr lang="en-US" sz="2400" dirty="0" smtClean="0"/>
              <a:t>search of 'ns-3 simulator' on IEEE and ACM digital libraries, or Google Scholar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667000"/>
            <a:ext cx="2438562" cy="3267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89020" y="2667000"/>
            <a:ext cx="2442320" cy="3276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9799" y="2667000"/>
            <a:ext cx="2528775" cy="3276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72919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ns-3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ns-3 is a leading open source, </a:t>
            </a:r>
            <a:r>
              <a:rPr lang="en-US" sz="2000" b="1" dirty="0"/>
              <a:t>packet-level network simulator </a:t>
            </a:r>
            <a:r>
              <a:rPr lang="en-US" sz="2000" dirty="0"/>
              <a:t>oriented towards network research, featuring a </a:t>
            </a:r>
            <a:r>
              <a:rPr lang="en-US" sz="2000" b="1" dirty="0"/>
              <a:t>high-performance core</a:t>
            </a:r>
            <a:r>
              <a:rPr lang="en-US" sz="2000" dirty="0"/>
              <a:t> enabling </a:t>
            </a:r>
            <a:r>
              <a:rPr lang="en-US" sz="2000" b="1" dirty="0"/>
              <a:t>parallelization across a cluster </a:t>
            </a:r>
            <a:r>
              <a:rPr lang="en-US" sz="2000" dirty="0"/>
              <a:t>(for large scenarios), </a:t>
            </a:r>
            <a:r>
              <a:rPr lang="en-US" sz="2000" b="1" dirty="0"/>
              <a:t>ability to run real code</a:t>
            </a:r>
            <a:r>
              <a:rPr lang="en-US" sz="2000" dirty="0"/>
              <a:t>, and </a:t>
            </a:r>
            <a:r>
              <a:rPr lang="en-US" sz="2000" b="1" dirty="0"/>
              <a:t>interaction with testbeds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875" y="2837986"/>
            <a:ext cx="9144000" cy="3329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47606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175755" y="2567572"/>
            <a:ext cx="7977644" cy="1591281"/>
            <a:chOff x="175755" y="2567572"/>
            <a:chExt cx="7977644" cy="1591281"/>
          </a:xfrm>
        </p:grpSpPr>
        <p:sp>
          <p:nvSpPr>
            <p:cNvPr id="2" name="Rounded Rectangle 1"/>
            <p:cNvSpPr/>
            <p:nvPr/>
          </p:nvSpPr>
          <p:spPr bwMode="auto">
            <a:xfrm>
              <a:off x="608964" y="3417927"/>
              <a:ext cx="7544435" cy="740926"/>
            </a:xfrm>
            <a:prstGeom prst="roundRect">
              <a:avLst/>
            </a:prstGeom>
            <a:gradFill flip="none" rotWithShape="1">
              <a:gsLst>
                <a:gs pos="20000">
                  <a:srgbClr val="66B14D"/>
                </a:gs>
                <a:gs pos="0">
                  <a:schemeClr val="accent5">
                    <a:lumMod val="67000"/>
                  </a:schemeClr>
                </a:gs>
                <a:gs pos="40000">
                  <a:schemeClr val="accent5">
                    <a:lumMod val="97000"/>
                    <a:lumOff val="3000"/>
                  </a:schemeClr>
                </a:gs>
                <a:gs pos="88496">
                  <a:schemeClr val="accent5">
                    <a:lumMod val="0"/>
                    <a:lumOff val="100000"/>
                  </a:schemeClr>
                </a:gs>
                <a:gs pos="65000">
                  <a:schemeClr val="accent5">
                    <a:lumMod val="64000"/>
                    <a:lumOff val="36000"/>
                  </a:schemeClr>
                </a:gs>
              </a:gsLst>
              <a:lin ang="0" scaled="1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2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17" name="Text Box 8"/>
            <p:cNvSpPr txBox="1">
              <a:spLocks noChangeArrowheads="1"/>
            </p:cNvSpPr>
            <p:nvPr/>
          </p:nvSpPr>
          <p:spPr bwMode="auto">
            <a:xfrm>
              <a:off x="175755" y="2710934"/>
              <a:ext cx="1210589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altLang="en-US" b="1" dirty="0" smtClean="0">
                  <a:solidFill>
                    <a:schemeClr val="accent6">
                      <a:lumMod val="50000"/>
                    </a:schemeClr>
                  </a:solidFill>
                </a:rPr>
                <a:t>ns-3 core</a:t>
              </a:r>
              <a:endParaRPr lang="en-US" altLang="en-US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cxnSp>
          <p:nvCxnSpPr>
            <p:cNvPr id="5" name="Straight Arrow Connector 4"/>
            <p:cNvCxnSpPr/>
            <p:nvPr/>
          </p:nvCxnSpPr>
          <p:spPr bwMode="auto">
            <a:xfrm>
              <a:off x="932319" y="3126581"/>
              <a:ext cx="152400" cy="205621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rgbClr val="0066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20" name="Text Box 8"/>
            <p:cNvSpPr txBox="1">
              <a:spLocks noChangeArrowheads="1"/>
            </p:cNvSpPr>
            <p:nvPr/>
          </p:nvSpPr>
          <p:spPr bwMode="auto">
            <a:xfrm>
              <a:off x="1797398" y="2602049"/>
              <a:ext cx="1479892" cy="6463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altLang="en-US" b="1" dirty="0" smtClean="0">
                  <a:solidFill>
                    <a:schemeClr val="accent6">
                      <a:lumMod val="50000"/>
                    </a:schemeClr>
                  </a:solidFill>
                </a:rPr>
                <a:t>Direct Code</a:t>
              </a:r>
            </a:p>
            <a:p>
              <a:pPr algn="ctr">
                <a:lnSpc>
                  <a:spcPct val="100000"/>
                </a:lnSpc>
              </a:pPr>
              <a:r>
                <a:rPr lang="en-US" altLang="en-US" b="1" dirty="0" smtClean="0">
                  <a:solidFill>
                    <a:schemeClr val="accent6">
                      <a:lumMod val="50000"/>
                    </a:schemeClr>
                  </a:solidFill>
                </a:rPr>
                <a:t>Execution</a:t>
              </a:r>
              <a:endParaRPr lang="en-US" altLang="en-US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cxnSp>
          <p:nvCxnSpPr>
            <p:cNvPr id="21" name="Straight Arrow Connector 20"/>
            <p:cNvCxnSpPr/>
            <p:nvPr/>
          </p:nvCxnSpPr>
          <p:spPr bwMode="auto">
            <a:xfrm>
              <a:off x="2603485" y="3205936"/>
              <a:ext cx="152400" cy="205621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rgbClr val="0066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23" name="Text Box 8"/>
            <p:cNvSpPr txBox="1">
              <a:spLocks noChangeArrowheads="1"/>
            </p:cNvSpPr>
            <p:nvPr/>
          </p:nvSpPr>
          <p:spPr bwMode="auto">
            <a:xfrm>
              <a:off x="6400800" y="2567572"/>
              <a:ext cx="1300356" cy="6463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altLang="en-US" b="1" dirty="0" smtClean="0">
                  <a:solidFill>
                    <a:schemeClr val="accent6">
                      <a:lumMod val="50000"/>
                    </a:schemeClr>
                  </a:solidFill>
                </a:rPr>
                <a:t>Emulation</a:t>
              </a:r>
            </a:p>
            <a:p>
              <a:pPr algn="ctr">
                <a:lnSpc>
                  <a:spcPct val="100000"/>
                </a:lnSpc>
              </a:pPr>
              <a:r>
                <a:rPr lang="en-US" altLang="en-US" b="1" dirty="0" smtClean="0">
                  <a:solidFill>
                    <a:schemeClr val="accent6">
                      <a:lumMod val="50000"/>
                    </a:schemeClr>
                  </a:solidFill>
                </a:rPr>
                <a:t>modes</a:t>
              </a:r>
              <a:endParaRPr lang="en-US" altLang="en-US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cxnSp>
          <p:nvCxnSpPr>
            <p:cNvPr id="24" name="Straight Arrow Connector 23"/>
            <p:cNvCxnSpPr/>
            <p:nvPr/>
          </p:nvCxnSpPr>
          <p:spPr bwMode="auto">
            <a:xfrm>
              <a:off x="7191375" y="3145570"/>
              <a:ext cx="152400" cy="205621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rgbClr val="0066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5" name="Straight Arrow Connector 24"/>
            <p:cNvCxnSpPr>
              <a:stCxn id="23" idx="1"/>
            </p:cNvCxnSpPr>
            <p:nvPr/>
          </p:nvCxnSpPr>
          <p:spPr bwMode="auto">
            <a:xfrm flipH="1">
              <a:off x="4918541" y="2890738"/>
              <a:ext cx="1482259" cy="429915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rgbClr val="0066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7" name="Straight Arrow Connector 26"/>
            <p:cNvCxnSpPr/>
            <p:nvPr/>
          </p:nvCxnSpPr>
          <p:spPr bwMode="auto">
            <a:xfrm flipH="1">
              <a:off x="6043419" y="3047583"/>
              <a:ext cx="309990" cy="273070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rgbClr val="0066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30" name="Straight Arrow Connector 29"/>
            <p:cNvCxnSpPr/>
            <p:nvPr/>
          </p:nvCxnSpPr>
          <p:spPr bwMode="auto">
            <a:xfrm>
              <a:off x="3280586" y="3047583"/>
              <a:ext cx="658002" cy="286405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rgbClr val="0066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34" name="Straight Arrow Connector 33"/>
            <p:cNvCxnSpPr/>
            <p:nvPr/>
          </p:nvCxnSpPr>
          <p:spPr bwMode="auto">
            <a:xfrm>
              <a:off x="3373791" y="2819290"/>
              <a:ext cx="1200891" cy="307291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rgbClr val="0066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147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Network performance evaluation options</a:t>
            </a:r>
            <a:endParaRPr lang="en-US" altLang="en-US" dirty="0"/>
          </a:p>
        </p:txBody>
      </p:sp>
      <p:sp>
        <p:nvSpPr>
          <p:cNvPr id="147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z="2800" dirty="0" smtClean="0"/>
              <a:t>ns-3 enables researchers to more easily move between simulations, test beds, and experiments</a:t>
            </a:r>
            <a:endParaRPr lang="en-US" altLang="en-US" sz="2800" dirty="0"/>
          </a:p>
        </p:txBody>
      </p:sp>
      <p:sp>
        <p:nvSpPr>
          <p:cNvPr id="147461" name="AutoShape 5"/>
          <p:cNvSpPr>
            <a:spLocks noChangeArrowheads="1"/>
          </p:cNvSpPr>
          <p:nvPr/>
        </p:nvSpPr>
        <p:spPr bwMode="auto">
          <a:xfrm>
            <a:off x="533400" y="4876800"/>
            <a:ext cx="7924800" cy="533400"/>
          </a:xfrm>
          <a:prstGeom prst="notchedRightArrow">
            <a:avLst>
              <a:gd name="adj1" fmla="val 60120"/>
              <a:gd name="adj2" fmla="val 130344"/>
            </a:avLst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altLang="en-US" b="1"/>
              <a:t>Increasing realism</a:t>
            </a:r>
          </a:p>
        </p:txBody>
      </p:sp>
      <p:sp>
        <p:nvSpPr>
          <p:cNvPr id="147463" name="AutoShape 7"/>
          <p:cNvSpPr>
            <a:spLocks noChangeArrowheads="1"/>
          </p:cNvSpPr>
          <p:nvPr/>
        </p:nvSpPr>
        <p:spPr bwMode="auto">
          <a:xfrm>
            <a:off x="533400" y="5791200"/>
            <a:ext cx="7924800" cy="533400"/>
          </a:xfrm>
          <a:prstGeom prst="notchedRightArrow">
            <a:avLst>
              <a:gd name="adj1" fmla="val 60120"/>
              <a:gd name="adj2" fmla="val 130344"/>
            </a:avLst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altLang="en-US" b="1"/>
              <a:t>Increasing complexity</a:t>
            </a:r>
          </a:p>
        </p:txBody>
      </p:sp>
      <p:sp>
        <p:nvSpPr>
          <p:cNvPr id="147464" name="Text Box 8"/>
          <p:cNvSpPr txBox="1">
            <a:spLocks noChangeArrowheads="1"/>
          </p:cNvSpPr>
          <p:nvPr/>
        </p:nvSpPr>
        <p:spPr bwMode="auto">
          <a:xfrm>
            <a:off x="781050" y="4267200"/>
            <a:ext cx="1327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altLang="en-US" b="1" dirty="0">
                <a:solidFill>
                  <a:schemeClr val="tx1"/>
                </a:solidFill>
              </a:rPr>
              <a:t>Pure</a:t>
            </a:r>
          </a:p>
          <a:p>
            <a:pPr algn="ctr">
              <a:lnSpc>
                <a:spcPct val="100000"/>
              </a:lnSpc>
            </a:pPr>
            <a:r>
              <a:rPr lang="en-US" altLang="en-US" b="1" dirty="0">
                <a:solidFill>
                  <a:schemeClr val="tx1"/>
                </a:solidFill>
              </a:rPr>
              <a:t>simulation</a:t>
            </a:r>
          </a:p>
        </p:txBody>
      </p:sp>
      <p:sp>
        <p:nvSpPr>
          <p:cNvPr id="147465" name="Text Box 9"/>
          <p:cNvSpPr txBox="1">
            <a:spLocks noChangeArrowheads="1"/>
          </p:cNvSpPr>
          <p:nvPr/>
        </p:nvSpPr>
        <p:spPr bwMode="auto">
          <a:xfrm>
            <a:off x="2057400" y="4267200"/>
            <a:ext cx="13525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altLang="en-US" b="1">
                <a:solidFill>
                  <a:schemeClr val="tx1"/>
                </a:solidFill>
              </a:rPr>
              <a:t>Simulation</a:t>
            </a:r>
          </a:p>
          <a:p>
            <a:pPr algn="ctr">
              <a:lnSpc>
                <a:spcPct val="100000"/>
              </a:lnSpc>
            </a:pPr>
            <a:r>
              <a:rPr lang="en-US" altLang="en-US" b="1">
                <a:solidFill>
                  <a:schemeClr val="tx1"/>
                </a:solidFill>
              </a:rPr>
              <a:t>cradles</a:t>
            </a:r>
          </a:p>
        </p:txBody>
      </p:sp>
      <p:sp>
        <p:nvSpPr>
          <p:cNvPr id="147466" name="Text Box 10"/>
          <p:cNvSpPr txBox="1">
            <a:spLocks noChangeArrowheads="1"/>
          </p:cNvSpPr>
          <p:nvPr/>
        </p:nvSpPr>
        <p:spPr bwMode="auto">
          <a:xfrm>
            <a:off x="3429000" y="4267200"/>
            <a:ext cx="18859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altLang="en-US" b="1" dirty="0">
                <a:solidFill>
                  <a:schemeClr val="tx1"/>
                </a:solidFill>
              </a:rPr>
              <a:t>Virtual/Physical</a:t>
            </a:r>
          </a:p>
          <a:p>
            <a:pPr algn="ctr">
              <a:lnSpc>
                <a:spcPct val="100000"/>
              </a:lnSpc>
            </a:pPr>
            <a:r>
              <a:rPr lang="en-US" altLang="en-US" b="1" dirty="0" smtClean="0">
                <a:solidFill>
                  <a:schemeClr val="tx1"/>
                </a:solidFill>
              </a:rPr>
              <a:t>test beds</a:t>
            </a:r>
            <a:endParaRPr lang="en-US" altLang="en-US" b="1" dirty="0">
              <a:solidFill>
                <a:schemeClr val="tx1"/>
              </a:solidFill>
            </a:endParaRPr>
          </a:p>
        </p:txBody>
      </p:sp>
      <p:sp>
        <p:nvSpPr>
          <p:cNvPr id="147467" name="Text Box 11"/>
          <p:cNvSpPr txBox="1">
            <a:spLocks noChangeArrowheads="1"/>
          </p:cNvSpPr>
          <p:nvPr/>
        </p:nvSpPr>
        <p:spPr bwMode="auto">
          <a:xfrm>
            <a:off x="5162550" y="4267200"/>
            <a:ext cx="15303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altLang="en-US" b="1">
                <a:solidFill>
                  <a:schemeClr val="tx1"/>
                </a:solidFill>
              </a:rPr>
              <a:t>Field</a:t>
            </a:r>
          </a:p>
          <a:p>
            <a:pPr algn="ctr">
              <a:lnSpc>
                <a:spcPct val="100000"/>
              </a:lnSpc>
            </a:pPr>
            <a:r>
              <a:rPr lang="en-US" altLang="en-US" b="1">
                <a:solidFill>
                  <a:schemeClr val="tx1"/>
                </a:solidFill>
              </a:rPr>
              <a:t>experiments</a:t>
            </a:r>
          </a:p>
        </p:txBody>
      </p:sp>
      <p:sp>
        <p:nvSpPr>
          <p:cNvPr id="147468" name="Text Box 12"/>
          <p:cNvSpPr txBox="1">
            <a:spLocks noChangeArrowheads="1"/>
          </p:cNvSpPr>
          <p:nvPr/>
        </p:nvSpPr>
        <p:spPr bwMode="auto">
          <a:xfrm>
            <a:off x="6750050" y="4267200"/>
            <a:ext cx="11874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altLang="en-US" b="1">
                <a:solidFill>
                  <a:schemeClr val="tx1"/>
                </a:solidFill>
              </a:rPr>
              <a:t>Live</a:t>
            </a:r>
          </a:p>
          <a:p>
            <a:pPr algn="ctr">
              <a:lnSpc>
                <a:spcPct val="100000"/>
              </a:lnSpc>
            </a:pPr>
            <a:r>
              <a:rPr lang="en-US" altLang="en-US" b="1">
                <a:solidFill>
                  <a:schemeClr val="tx1"/>
                </a:solidFill>
              </a:rPr>
              <a:t>networks</a:t>
            </a:r>
          </a:p>
        </p:txBody>
      </p:sp>
      <p:sp>
        <p:nvSpPr>
          <p:cNvPr id="147469" name="AutoShape 13"/>
          <p:cNvSpPr>
            <a:spLocks noChangeArrowheads="1"/>
          </p:cNvSpPr>
          <p:nvPr/>
        </p:nvSpPr>
        <p:spPr bwMode="auto">
          <a:xfrm>
            <a:off x="685800" y="3429000"/>
            <a:ext cx="7696200" cy="609600"/>
          </a:xfrm>
          <a:prstGeom prst="leftRightArrow">
            <a:avLst>
              <a:gd name="adj1" fmla="val 60417"/>
              <a:gd name="adj2" fmla="val 115612"/>
            </a:avLst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altLang="en-US" b="1"/>
              <a:t>Test and evaluation options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1374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147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147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2971800"/>
            <a:ext cx="5257800" cy="1981200"/>
          </a:xfrm>
        </p:spPr>
        <p:txBody>
          <a:bodyPr/>
          <a:lstStyle/>
          <a:p>
            <a:r>
              <a:rPr lang="en-US" dirty="0" smtClean="0"/>
              <a:t>The open-source project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6989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ns-3 main website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Project home: </a:t>
            </a:r>
            <a:r>
              <a:rPr lang="en-US" dirty="0" smtClean="0">
                <a:hlinkClick r:id="rId2"/>
              </a:rPr>
              <a:t>https://www.nsnam.org 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2035810"/>
            <a:ext cx="7825134" cy="4116388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Footer Placeholder 4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8559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How the project operates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Project provides three annual software releases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Users interact on mailing lists and using </a:t>
            </a:r>
            <a:r>
              <a:rPr lang="en-US" sz="2400" dirty="0" err="1" smtClean="0">
                <a:solidFill>
                  <a:schemeClr val="tx1"/>
                </a:solidFill>
              </a:rPr>
              <a:t>Bugzilla</a:t>
            </a:r>
            <a:r>
              <a:rPr lang="en-US" sz="2400" dirty="0" smtClean="0">
                <a:solidFill>
                  <a:schemeClr val="tx1"/>
                </a:solidFill>
              </a:rPr>
              <a:t> bug tracker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Code may be proposed for merge</a:t>
            </a:r>
          </a:p>
          <a:p>
            <a:pPr lvl="1"/>
            <a:r>
              <a:rPr lang="en-US" sz="2000" dirty="0" smtClean="0">
                <a:solidFill>
                  <a:schemeClr val="tx1"/>
                </a:solidFill>
              </a:rPr>
              <a:t>Code reviews occur on a Google site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Maintainers (one for each module) fix or delegate bugs, participate in reviews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Project has been conducting annual workshop and developer meeting around </a:t>
            </a:r>
            <a:r>
              <a:rPr lang="en-US" sz="2400" dirty="0" err="1" smtClean="0">
                <a:solidFill>
                  <a:schemeClr val="tx1"/>
                </a:solidFill>
              </a:rPr>
              <a:t>SIMUTools</a:t>
            </a:r>
            <a:r>
              <a:rPr lang="en-US" sz="2400" dirty="0" smtClean="0">
                <a:solidFill>
                  <a:schemeClr val="tx1"/>
                </a:solidFill>
              </a:rPr>
              <a:t> through 2013</a:t>
            </a:r>
          </a:p>
          <a:p>
            <a:pPr lvl="1"/>
            <a:r>
              <a:rPr lang="en-US" sz="2000" dirty="0" smtClean="0">
                <a:solidFill>
                  <a:schemeClr val="tx1"/>
                </a:solidFill>
              </a:rPr>
              <a:t>Some additional meetings on ad hoc basis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Summer projects (Google Summer of Code, ESA Summer of Code in Space, others...)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2116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Maintainers, Authors, Users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~10-15 maintainers at any given time</a:t>
            </a:r>
          </a:p>
          <a:p>
            <a:r>
              <a:rPr lang="en-US" dirty="0" smtClean="0"/>
              <a:t>191 authors credited in AUTHORS file</a:t>
            </a:r>
          </a:p>
          <a:p>
            <a:r>
              <a:rPr lang="en-US" dirty="0" smtClean="0"/>
              <a:t>Over 6000 subscribers to ns-3-users Google Groups forum</a:t>
            </a:r>
          </a:p>
          <a:p>
            <a:r>
              <a:rPr lang="en-US" dirty="0" smtClean="0"/>
              <a:t>Over 1500 subscribers to ns-developers mailing list</a:t>
            </a:r>
            <a:endParaRPr lang="en-US" dirty="0"/>
          </a:p>
          <a:p>
            <a:r>
              <a:rPr lang="en-US" dirty="0" smtClean="0"/>
              <a:t>Various project forks exist (on </a:t>
            </a:r>
            <a:r>
              <a:rPr lang="en-US" dirty="0" err="1" smtClean="0"/>
              <a:t>Github</a:t>
            </a:r>
            <a:r>
              <a:rPr lang="en-US" dirty="0" smtClean="0"/>
              <a:t> and elsewhere)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75989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8150"/>
            <a:ext cx="5334000" cy="584775"/>
          </a:xfrm>
        </p:spPr>
        <p:txBody>
          <a:bodyPr/>
          <a:lstStyle/>
          <a:p>
            <a:r>
              <a:rPr lang="en-US" smtClean="0"/>
              <a:t>Contributed code and associated projects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886200"/>
            <a:ext cx="3631565" cy="221909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0" name="Footer Placeholder 3"/>
          <p:cNvSpPr>
            <a:spLocks noGrp="1"/>
          </p:cNvSpPr>
          <p:nvPr>
            <p:ph type="ftr" idx="10"/>
          </p:nvPr>
        </p:nvSpPr>
        <p:spPr>
          <a:xfrm>
            <a:off x="3124200" y="6400800"/>
            <a:ext cx="2863850" cy="460375"/>
          </a:xfrm>
        </p:spPr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  <p:pic>
        <p:nvPicPr>
          <p:cNvPr id="3891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524000"/>
            <a:ext cx="4751294" cy="2286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38600" y="2133600"/>
            <a:ext cx="4758690" cy="266827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85555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Sustainment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3000" dirty="0" smtClean="0"/>
              <a:t>The NS-3 Consortium is a collection of organizations cooperating to support and develop the ns-3 software. </a:t>
            </a:r>
          </a:p>
          <a:p>
            <a:r>
              <a:rPr lang="en-US" sz="3000" dirty="0" smtClean="0"/>
              <a:t>It operates in support of the open source project </a:t>
            </a:r>
          </a:p>
          <a:p>
            <a:pPr lvl="1"/>
            <a:r>
              <a:rPr lang="en-US" sz="2600" dirty="0" smtClean="0"/>
              <a:t>by providing a point of contact between industrial members and ns-3 developers, </a:t>
            </a:r>
          </a:p>
          <a:p>
            <a:pPr lvl="1"/>
            <a:r>
              <a:rPr lang="en-US" sz="2600" dirty="0" smtClean="0"/>
              <a:t>by sponsoring events in support of ns-3 such as users' days and workshops, </a:t>
            </a:r>
          </a:p>
          <a:p>
            <a:pPr lvl="1"/>
            <a:r>
              <a:rPr lang="en-US" sz="2600" dirty="0" smtClean="0"/>
              <a:t>by guaranteeing maintenance support for ns-3's core, and </a:t>
            </a:r>
          </a:p>
          <a:p>
            <a:pPr lvl="1"/>
            <a:r>
              <a:rPr lang="en-US" sz="2600" dirty="0" smtClean="0"/>
              <a:t>by supporting administrative activities necessary to conduct a large open source project.</a:t>
            </a:r>
            <a:endParaRPr lang="en-US" sz="2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3121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ns-3 training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 attendees more productive with ns-3</a:t>
            </a:r>
          </a:p>
          <a:p>
            <a:pPr lvl="1"/>
            <a:r>
              <a:rPr lang="en-US" dirty="0" smtClean="0"/>
              <a:t>Learn about the project scope, and where to get additional help</a:t>
            </a:r>
          </a:p>
          <a:p>
            <a:pPr lvl="1"/>
            <a:r>
              <a:rPr lang="en-US" dirty="0" smtClean="0"/>
              <a:t>Understand the architecture and design goals of the software</a:t>
            </a:r>
          </a:p>
          <a:p>
            <a:pPr lvl="1"/>
            <a:r>
              <a:rPr lang="en-US" dirty="0" smtClean="0"/>
              <a:t>Introduce how to write new code for the simulator</a:t>
            </a:r>
          </a:p>
          <a:p>
            <a:pPr lvl="1"/>
            <a:r>
              <a:rPr lang="en-US" dirty="0" smtClean="0"/>
              <a:t>Learn about selected topics in more detail</a:t>
            </a:r>
          </a:p>
          <a:p>
            <a:pPr lvl="1"/>
            <a:r>
              <a:rPr lang="en-US" dirty="0" smtClean="0"/>
              <a:t>Answer your questions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2606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ns-3 Consortium </a:t>
            </a:r>
            <a:r>
              <a:rPr lang="fr-FR" dirty="0" err="1" smtClean="0"/>
              <a:t>governance</a:t>
            </a:r>
            <a:endParaRPr lang="fr-FR" dirty="0"/>
          </a:p>
        </p:txBody>
      </p:sp>
      <p:pic>
        <p:nvPicPr>
          <p:cNvPr id="4" name="Espace réservé du contenu 3" descr="consortium.pn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5" name="Rectangle 4"/>
          <p:cNvSpPr/>
          <p:nvPr/>
        </p:nvSpPr>
        <p:spPr>
          <a:xfrm>
            <a:off x="5410201" y="4876800"/>
            <a:ext cx="761999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INESC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7" name="Footer Placeholder 3"/>
          <p:cNvSpPr>
            <a:spLocks noGrp="1"/>
          </p:cNvSpPr>
          <p:nvPr>
            <p:ph type="ftr" idx="10"/>
          </p:nvPr>
        </p:nvSpPr>
        <p:spPr>
          <a:xfrm>
            <a:off x="3124200" y="6400800"/>
            <a:ext cx="2863850" cy="460375"/>
          </a:xfrm>
        </p:spPr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 bwMode="auto">
          <a:xfrm>
            <a:off x="5791200" y="5410200"/>
            <a:ext cx="533400" cy="3048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2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4231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Acknowledgment of support</a:t>
            </a:r>
          </a:p>
        </p:txBody>
      </p:sp>
      <p:pic>
        <p:nvPicPr>
          <p:cNvPr id="556036" name="Picture 4" descr="logo-inesc-port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5162550"/>
            <a:ext cx="2819400" cy="1238250"/>
          </a:xfrm>
          <a:prstGeom prst="rect">
            <a:avLst/>
          </a:prstGeom>
          <a:noFill/>
        </p:spPr>
      </p:pic>
      <p:pic>
        <p:nvPicPr>
          <p:cNvPr id="556038" name="Picture 6" descr="ns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371600"/>
            <a:ext cx="4800600" cy="927100"/>
          </a:xfrm>
          <a:prstGeom prst="rect">
            <a:avLst/>
          </a:prstGeom>
          <a:noFill/>
        </p:spPr>
      </p:pic>
      <p:pic>
        <p:nvPicPr>
          <p:cNvPr id="556042" name="Picture 10" descr="University-Washington-log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3562350"/>
            <a:ext cx="1514475" cy="1452563"/>
          </a:xfrm>
          <a:prstGeom prst="rect">
            <a:avLst/>
          </a:prstGeom>
          <a:noFill/>
        </p:spPr>
      </p:pic>
      <p:pic>
        <p:nvPicPr>
          <p:cNvPr id="556043" name="Picture 11" descr="Tech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67000" y="3714750"/>
            <a:ext cx="2971800" cy="1100138"/>
          </a:xfrm>
          <a:prstGeom prst="rect">
            <a:avLst/>
          </a:prstGeom>
          <a:noFill/>
        </p:spPr>
      </p:pic>
      <p:pic>
        <p:nvPicPr>
          <p:cNvPr id="556039" name="Picture 7" descr="planete-log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95600" y="2495550"/>
            <a:ext cx="2514600" cy="838200"/>
          </a:xfrm>
          <a:prstGeom prst="rect">
            <a:avLst/>
          </a:prstGeom>
          <a:noFill/>
        </p:spPr>
      </p:pic>
      <p:pic>
        <p:nvPicPr>
          <p:cNvPr id="556047" name="Picture 15" descr="isi_logo_red_large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80530" y="5136832"/>
            <a:ext cx="1905000" cy="1209675"/>
          </a:xfrm>
          <a:prstGeom prst="rect">
            <a:avLst/>
          </a:prstGeom>
          <a:noFill/>
        </p:spPr>
      </p:pic>
      <p:pic>
        <p:nvPicPr>
          <p:cNvPr id="556048" name="Picture 16" descr="nrl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58000" y="1447800"/>
            <a:ext cx="1219200" cy="1192213"/>
          </a:xfrm>
          <a:prstGeom prst="rect">
            <a:avLst/>
          </a:prstGeom>
          <a:noFill/>
        </p:spPr>
      </p:pic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943600" y="2895600"/>
            <a:ext cx="2937344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Image 15" descr="INRIA_SCIENTIFIQUE_UK_CMJN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381000" y="2438400"/>
            <a:ext cx="2452215" cy="886252"/>
          </a:xfrm>
          <a:prstGeom prst="rect">
            <a:avLst/>
          </a:prstGeom>
        </p:spPr>
      </p:pic>
      <p:pic>
        <p:nvPicPr>
          <p:cNvPr id="1026" name="Picture 2" descr="CTTC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5674" y="5124450"/>
            <a:ext cx="1419225" cy="1190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lh4.googleusercontent.com/-kKIsl4pNq5g/AAAAAAAAAAI/AAAAAAAAizA/UZum_agnEpk/s0-c-k-no-ns/photo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8431" y="5069522"/>
            <a:ext cx="1292225" cy="1292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2815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2200" y="3048000"/>
            <a:ext cx="5257800" cy="1981200"/>
          </a:xfrm>
        </p:spPr>
        <p:txBody>
          <a:bodyPr/>
          <a:lstStyle/>
          <a:p>
            <a:r>
              <a:rPr lang="en-US" dirty="0" smtClean="0"/>
              <a:t>Software overview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1554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419100"/>
            <a:ext cx="8229600" cy="581025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dirty="0" smtClean="0"/>
              <a:t>Software overview</a:t>
            </a:r>
            <a:endParaRPr lang="en-GB" dirty="0"/>
          </a:p>
        </p:txBody>
      </p:sp>
      <p:sp>
        <p:nvSpPr>
          <p:cNvPr id="11266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269206"/>
            <a:ext cx="7924800" cy="4862513"/>
          </a:xfrm>
          <a:ln/>
        </p:spPr>
        <p:txBody>
          <a:bodyPr/>
          <a:lstStyle/>
          <a:p>
            <a:pPr marL="312738" indent="-312738">
              <a:buFont typeface="Arial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 dirty="0"/>
              <a:t>ns-3 is written in C++, with bindings available for Python</a:t>
            </a:r>
          </a:p>
          <a:p>
            <a:pPr marL="712788" lvl="1" indent="-255588">
              <a:buFont typeface="Arial" charset="0"/>
              <a:buChar char="–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400" dirty="0"/>
              <a:t>simulation programs are C++ executables or Python </a:t>
            </a:r>
            <a:r>
              <a:rPr lang="en-GB" sz="2400" dirty="0" smtClean="0"/>
              <a:t>programs</a:t>
            </a:r>
          </a:p>
          <a:p>
            <a:pPr marL="712788" lvl="1" indent="-255588">
              <a:buFont typeface="Arial" charset="0"/>
              <a:buChar char="–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400" dirty="0" smtClean="0">
                <a:solidFill>
                  <a:schemeClr val="tx1"/>
                </a:solidFill>
              </a:rPr>
              <a:t>~350,000 </a:t>
            </a:r>
            <a:r>
              <a:rPr lang="en-GB" sz="2400" dirty="0" smtClean="0"/>
              <a:t>lines of C++ (</a:t>
            </a:r>
            <a:r>
              <a:rPr lang="en-GB" sz="2400" dirty="0" err="1" smtClean="0"/>
              <a:t>cloc</a:t>
            </a:r>
            <a:r>
              <a:rPr lang="en-GB" sz="2400" dirty="0" smtClean="0"/>
              <a:t> estimate)</a:t>
            </a:r>
          </a:p>
          <a:p>
            <a:pPr marL="712788" lvl="1" indent="-255588">
              <a:buFont typeface="Arial" charset="0"/>
              <a:buChar char="–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400" dirty="0" smtClean="0"/>
              <a:t>almost exclusively C++98, beginning to use C++11</a:t>
            </a:r>
          </a:p>
          <a:p>
            <a:pPr marL="312738" indent="-312738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 dirty="0" smtClean="0"/>
              <a:t>ns-3 is a GNU GPLv2-licensed project</a:t>
            </a:r>
          </a:p>
          <a:p>
            <a:pPr marL="312738" indent="-312738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 dirty="0" smtClean="0"/>
              <a:t>ns-3 is mainly supported for Linux, OS X, and FreeBSD</a:t>
            </a:r>
          </a:p>
          <a:p>
            <a:pPr marL="712788" lvl="1" indent="-312738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400" dirty="0" smtClean="0"/>
              <a:t>Windows Visual Studio port available</a:t>
            </a:r>
            <a:endParaRPr lang="en-GB" sz="2400" dirty="0"/>
          </a:p>
          <a:p>
            <a:pPr marL="312738" indent="-312738">
              <a:buFont typeface="Arial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 dirty="0"/>
              <a:t>ns-3 is not backwards-compatible with ns-2</a:t>
            </a:r>
          </a:p>
          <a:p>
            <a:pPr marL="312738" indent="-312738">
              <a:buClrTx/>
              <a:buFontTx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GB" sz="28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13041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419100"/>
            <a:ext cx="8229600" cy="581025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mtClean="0"/>
              <a:t>Discrete-event simulation </a:t>
            </a:r>
            <a:r>
              <a:rPr lang="en-GB"/>
              <a:t>basics</a:t>
            </a:r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3400" y="1295400"/>
            <a:ext cx="8229600" cy="4341813"/>
          </a:xfrm>
          <a:ln/>
        </p:spPr>
        <p:txBody>
          <a:bodyPr/>
          <a:lstStyle/>
          <a:p>
            <a:pPr marL="312738" indent="-312738">
              <a:buFont typeface="Arial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400" dirty="0"/>
              <a:t>Simulation time moves in discrete jumps from event to event</a:t>
            </a:r>
          </a:p>
          <a:p>
            <a:pPr marL="312738" indent="-312738">
              <a:buFont typeface="Arial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400" dirty="0"/>
              <a:t>C++ functions schedule events to occur at specific simulation times</a:t>
            </a:r>
          </a:p>
          <a:p>
            <a:pPr marL="312738" indent="-312738">
              <a:buFont typeface="Arial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400" dirty="0"/>
              <a:t>A simulation scheduler orders the event execution</a:t>
            </a:r>
          </a:p>
          <a:p>
            <a:pPr marL="312738" indent="-312738">
              <a:buFont typeface="Arial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400" dirty="0"/>
              <a:t>Simulation::Run() </a:t>
            </a:r>
            <a:r>
              <a:rPr lang="en-GB" sz="2400" dirty="0" smtClean="0"/>
              <a:t>executes a single-threaded event list</a:t>
            </a:r>
            <a:endParaRPr lang="en-GB" sz="2400" dirty="0"/>
          </a:p>
          <a:p>
            <a:pPr marL="312738" indent="-312738">
              <a:buFont typeface="Arial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400" dirty="0"/>
              <a:t>Simulation stops at specific time or when events end</a:t>
            </a:r>
          </a:p>
        </p:txBody>
      </p:sp>
      <p:sp>
        <p:nvSpPr>
          <p:cNvPr id="2" name="Right Arrow 1"/>
          <p:cNvSpPr/>
          <p:nvPr/>
        </p:nvSpPr>
        <p:spPr bwMode="auto">
          <a:xfrm>
            <a:off x="990600" y="5637213"/>
            <a:ext cx="7391400" cy="458787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2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1524000" y="4800600"/>
            <a:ext cx="228600" cy="228600"/>
          </a:xfrm>
          <a:prstGeom prst="line">
            <a:avLst/>
          </a:prstGeom>
          <a:solidFill>
            <a:srgbClr val="00B8FF"/>
          </a:solidFill>
          <a:ln w="57150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 flipH="1">
            <a:off x="1524000" y="4800600"/>
            <a:ext cx="228600" cy="228600"/>
          </a:xfrm>
          <a:prstGeom prst="line">
            <a:avLst/>
          </a:prstGeom>
          <a:solidFill>
            <a:srgbClr val="00B8FF"/>
          </a:solidFill>
          <a:ln w="57150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/>
          <p:cNvCxnSpPr/>
          <p:nvPr/>
        </p:nvCxnSpPr>
        <p:spPr bwMode="auto">
          <a:xfrm flipH="1">
            <a:off x="1638300" y="4776787"/>
            <a:ext cx="4762" cy="252413"/>
          </a:xfrm>
          <a:prstGeom prst="line">
            <a:avLst/>
          </a:prstGeom>
          <a:solidFill>
            <a:srgbClr val="00B8FF"/>
          </a:solidFill>
          <a:ln w="57150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 flipH="1" flipV="1">
            <a:off x="1495425" y="4914107"/>
            <a:ext cx="285750" cy="793"/>
          </a:xfrm>
          <a:prstGeom prst="line">
            <a:avLst/>
          </a:prstGeom>
          <a:solidFill>
            <a:srgbClr val="00B8FF"/>
          </a:solidFill>
          <a:ln w="57150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>
            <a:off x="1633537" y="5752306"/>
            <a:ext cx="0" cy="22860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>
            <a:off x="2209800" y="5752306"/>
            <a:ext cx="0" cy="22860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Straight Connector 19"/>
          <p:cNvCxnSpPr/>
          <p:nvPr/>
        </p:nvCxnSpPr>
        <p:spPr bwMode="auto">
          <a:xfrm>
            <a:off x="2438400" y="5756274"/>
            <a:ext cx="0" cy="22860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Straight Connector 20"/>
          <p:cNvCxnSpPr/>
          <p:nvPr/>
        </p:nvCxnSpPr>
        <p:spPr bwMode="auto">
          <a:xfrm>
            <a:off x="3352800" y="5752306"/>
            <a:ext cx="0" cy="22860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Straight Connector 21"/>
          <p:cNvCxnSpPr/>
          <p:nvPr/>
        </p:nvCxnSpPr>
        <p:spPr bwMode="auto">
          <a:xfrm>
            <a:off x="3505200" y="5752306"/>
            <a:ext cx="0" cy="22860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1790700" y="4640709"/>
            <a:ext cx="24176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tx1"/>
                </a:solidFill>
              </a:rPr>
              <a:t>Execute a function</a:t>
            </a:r>
          </a:p>
          <a:p>
            <a:r>
              <a:rPr lang="en-US" sz="1200" dirty="0" smtClean="0">
                <a:solidFill>
                  <a:schemeClr val="tx1"/>
                </a:solidFill>
              </a:rPr>
              <a:t>(may generate additional events)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 bwMode="auto">
          <a:xfrm flipV="1">
            <a:off x="1633537" y="5102374"/>
            <a:ext cx="0" cy="612626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triangle"/>
          </a:ln>
          <a:effectLst/>
        </p:spPr>
      </p:cxnSp>
      <p:cxnSp>
        <p:nvCxnSpPr>
          <p:cNvPr id="26" name="Straight Arrow Connector 25"/>
          <p:cNvCxnSpPr/>
          <p:nvPr/>
        </p:nvCxnSpPr>
        <p:spPr bwMode="auto">
          <a:xfrm>
            <a:off x="1916906" y="5121028"/>
            <a:ext cx="302419" cy="631278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triangle"/>
          </a:ln>
          <a:effectLst/>
        </p:spPr>
      </p:cxnSp>
      <p:cxnSp>
        <p:nvCxnSpPr>
          <p:cNvPr id="29" name="Straight Arrow Connector 28"/>
          <p:cNvCxnSpPr/>
          <p:nvPr/>
        </p:nvCxnSpPr>
        <p:spPr bwMode="auto">
          <a:xfrm>
            <a:off x="1981200" y="5121028"/>
            <a:ext cx="1381124" cy="589359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triangle"/>
          </a:ln>
          <a:effectLst/>
        </p:spPr>
      </p:cxnSp>
      <p:sp>
        <p:nvSpPr>
          <p:cNvPr id="19456" name="Freeform 19455"/>
          <p:cNvSpPr/>
          <p:nvPr/>
        </p:nvSpPr>
        <p:spPr bwMode="auto">
          <a:xfrm>
            <a:off x="1633538" y="6062663"/>
            <a:ext cx="504825" cy="347664"/>
          </a:xfrm>
          <a:custGeom>
            <a:avLst/>
            <a:gdLst>
              <a:gd name="connsiteX0" fmla="*/ 0 w 504825"/>
              <a:gd name="connsiteY0" fmla="*/ 0 h 347664"/>
              <a:gd name="connsiteX1" fmla="*/ 185737 w 504825"/>
              <a:gd name="connsiteY1" fmla="*/ 347662 h 347664"/>
              <a:gd name="connsiteX2" fmla="*/ 504825 w 504825"/>
              <a:gd name="connsiteY2" fmla="*/ 4762 h 347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4825" h="347664">
                <a:moveTo>
                  <a:pt x="0" y="0"/>
                </a:moveTo>
                <a:cubicBezTo>
                  <a:pt x="50800" y="173434"/>
                  <a:pt x="101600" y="346868"/>
                  <a:pt x="185737" y="347662"/>
                </a:cubicBezTo>
                <a:cubicBezTo>
                  <a:pt x="269874" y="348456"/>
                  <a:pt x="387349" y="176609"/>
                  <a:pt x="504825" y="4762"/>
                </a:cubicBezTo>
              </a:path>
            </a:pathLst>
          </a:custGeom>
          <a:noFill/>
          <a:ln w="38100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2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101452" y="6037658"/>
            <a:ext cx="20040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tx1"/>
                </a:solidFill>
              </a:rPr>
              <a:t>Advance the virtual time</a:t>
            </a:r>
          </a:p>
          <a:p>
            <a:r>
              <a:rPr lang="en-US" sz="1200" dirty="0" smtClean="0">
                <a:solidFill>
                  <a:schemeClr val="tx1"/>
                </a:solidFill>
              </a:rPr>
              <a:t>to the next event (function)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9459" name="TextBox 19458"/>
          <p:cNvSpPr txBox="1"/>
          <p:nvPr/>
        </p:nvSpPr>
        <p:spPr>
          <a:xfrm>
            <a:off x="4332132" y="5665272"/>
            <a:ext cx="13346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Virtual time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030440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2" name="Rectangle 6"/>
          <p:cNvSpPr>
            <a:spLocks noGrp="1" noChangeArrowheads="1"/>
          </p:cNvSpPr>
          <p:nvPr>
            <p:ph type="title"/>
          </p:nvPr>
        </p:nvSpPr>
        <p:spPr>
          <a:xfrm>
            <a:off x="457200" y="419100"/>
            <a:ext cx="8229600" cy="581025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dirty="0" smtClean="0"/>
              <a:t>The basic ns-3 architecture</a:t>
            </a:r>
            <a:endParaRPr lang="en-GB" dirty="0"/>
          </a:p>
        </p:txBody>
      </p:sp>
      <p:sp>
        <p:nvSpPr>
          <p:cNvPr id="29697" name="AutoShape 1"/>
          <p:cNvSpPr>
            <a:spLocks noChangeArrowheads="1"/>
          </p:cNvSpPr>
          <p:nvPr/>
        </p:nvSpPr>
        <p:spPr bwMode="auto">
          <a:xfrm>
            <a:off x="6731000" y="1485900"/>
            <a:ext cx="1955800" cy="4013200"/>
          </a:xfrm>
          <a:prstGeom prst="roundRect">
            <a:avLst>
              <a:gd name="adj" fmla="val 16667"/>
            </a:avLst>
          </a:prstGeom>
          <a:solidFill>
            <a:srgbClr val="DDDDDD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698" name="Line 2"/>
          <p:cNvSpPr>
            <a:spLocks noChangeShapeType="1"/>
          </p:cNvSpPr>
          <p:nvPr/>
        </p:nvSpPr>
        <p:spPr bwMode="auto">
          <a:xfrm>
            <a:off x="7658100" y="2501900"/>
            <a:ext cx="1588" cy="19558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699" name="AutoShape 3"/>
          <p:cNvSpPr>
            <a:spLocks noChangeArrowheads="1"/>
          </p:cNvSpPr>
          <p:nvPr/>
        </p:nvSpPr>
        <p:spPr bwMode="auto">
          <a:xfrm>
            <a:off x="520700" y="1447800"/>
            <a:ext cx="1955800" cy="4013200"/>
          </a:xfrm>
          <a:prstGeom prst="roundRect">
            <a:avLst>
              <a:gd name="adj" fmla="val 16667"/>
            </a:avLst>
          </a:prstGeom>
          <a:solidFill>
            <a:srgbClr val="DDDDDD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700" name="Line 4"/>
          <p:cNvSpPr>
            <a:spLocks noChangeShapeType="1"/>
          </p:cNvSpPr>
          <p:nvPr/>
        </p:nvSpPr>
        <p:spPr bwMode="auto">
          <a:xfrm>
            <a:off x="1358900" y="2438400"/>
            <a:ext cx="1588" cy="19558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701" name="AutoShape 5"/>
          <p:cNvSpPr>
            <a:spLocks noChangeArrowheads="1"/>
          </p:cNvSpPr>
          <p:nvPr/>
        </p:nvSpPr>
        <p:spPr bwMode="auto">
          <a:xfrm>
            <a:off x="1066800" y="1663700"/>
            <a:ext cx="1244600" cy="635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66000"/>
              </a:lnSpc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000000"/>
                </a:solidFill>
              </a:rPr>
              <a:t>Application</a:t>
            </a:r>
          </a:p>
        </p:txBody>
      </p:sp>
      <p:sp>
        <p:nvSpPr>
          <p:cNvPr id="29703" name="AutoShape 7"/>
          <p:cNvSpPr>
            <a:spLocks noChangeArrowheads="1"/>
          </p:cNvSpPr>
          <p:nvPr/>
        </p:nvSpPr>
        <p:spPr bwMode="auto">
          <a:xfrm>
            <a:off x="762000" y="1803400"/>
            <a:ext cx="1244600" cy="635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66000"/>
              </a:lnSpc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000000"/>
                </a:solidFill>
              </a:rPr>
              <a:t>Application</a:t>
            </a:r>
          </a:p>
        </p:txBody>
      </p:sp>
      <p:sp>
        <p:nvSpPr>
          <p:cNvPr id="29704" name="AutoShape 8"/>
          <p:cNvSpPr>
            <a:spLocks noChangeArrowheads="1"/>
          </p:cNvSpPr>
          <p:nvPr/>
        </p:nvSpPr>
        <p:spPr bwMode="auto">
          <a:xfrm>
            <a:off x="749300" y="2641600"/>
            <a:ext cx="1244600" cy="13208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360">
            <a:solidFill>
              <a:srgbClr val="000000"/>
            </a:solidFill>
            <a:prstDash val="dash"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100000"/>
              </a:lnSpc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000000"/>
                </a:solidFill>
              </a:rPr>
              <a:t>Protocol</a:t>
            </a:r>
          </a:p>
          <a:p>
            <a:pPr algn="ctr">
              <a:lnSpc>
                <a:spcPct val="100000"/>
              </a:lnSpc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000000"/>
                </a:solidFill>
              </a:rPr>
              <a:t>stack</a:t>
            </a:r>
          </a:p>
        </p:txBody>
      </p:sp>
      <p:sp>
        <p:nvSpPr>
          <p:cNvPr id="29705" name="Text Box 9"/>
          <p:cNvSpPr txBox="1">
            <a:spLocks noChangeArrowheads="1"/>
          </p:cNvSpPr>
          <p:nvPr/>
        </p:nvSpPr>
        <p:spPr bwMode="auto">
          <a:xfrm>
            <a:off x="581025" y="4075113"/>
            <a:ext cx="723900" cy="2746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66000"/>
              </a:lnSpc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000000"/>
                </a:solidFill>
              </a:rPr>
              <a:t>Node</a:t>
            </a:r>
          </a:p>
        </p:txBody>
      </p:sp>
      <p:sp>
        <p:nvSpPr>
          <p:cNvPr id="29706" name="AutoShape 10"/>
          <p:cNvSpPr>
            <a:spLocks noChangeArrowheads="1"/>
          </p:cNvSpPr>
          <p:nvPr/>
        </p:nvSpPr>
        <p:spPr bwMode="auto">
          <a:xfrm>
            <a:off x="1041400" y="4406900"/>
            <a:ext cx="1244600" cy="635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66000"/>
              </a:lnSpc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000000"/>
                </a:solidFill>
              </a:rPr>
              <a:t>NetDevice</a:t>
            </a:r>
          </a:p>
        </p:txBody>
      </p:sp>
      <p:sp>
        <p:nvSpPr>
          <p:cNvPr id="29707" name="AutoShape 11"/>
          <p:cNvSpPr>
            <a:spLocks noChangeArrowheads="1"/>
          </p:cNvSpPr>
          <p:nvPr/>
        </p:nvSpPr>
        <p:spPr bwMode="auto">
          <a:xfrm>
            <a:off x="736600" y="4546600"/>
            <a:ext cx="1244600" cy="635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66000"/>
              </a:lnSpc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000000"/>
                </a:solidFill>
              </a:rPr>
              <a:t>NetDevice</a:t>
            </a:r>
          </a:p>
        </p:txBody>
      </p:sp>
      <p:sp>
        <p:nvSpPr>
          <p:cNvPr id="29708" name="AutoShape 12"/>
          <p:cNvSpPr>
            <a:spLocks noChangeArrowheads="1"/>
          </p:cNvSpPr>
          <p:nvPr/>
        </p:nvSpPr>
        <p:spPr bwMode="auto">
          <a:xfrm>
            <a:off x="7277100" y="1701800"/>
            <a:ext cx="1244600" cy="635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66000"/>
              </a:lnSpc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000000"/>
                </a:solidFill>
              </a:rPr>
              <a:t>Application</a:t>
            </a:r>
          </a:p>
        </p:txBody>
      </p:sp>
      <p:sp>
        <p:nvSpPr>
          <p:cNvPr id="29709" name="AutoShape 13"/>
          <p:cNvSpPr>
            <a:spLocks noChangeArrowheads="1"/>
          </p:cNvSpPr>
          <p:nvPr/>
        </p:nvSpPr>
        <p:spPr bwMode="auto">
          <a:xfrm>
            <a:off x="6972300" y="1841500"/>
            <a:ext cx="1244600" cy="635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66000"/>
              </a:lnSpc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000000"/>
                </a:solidFill>
              </a:rPr>
              <a:t>Application</a:t>
            </a:r>
          </a:p>
        </p:txBody>
      </p:sp>
      <p:sp>
        <p:nvSpPr>
          <p:cNvPr id="29710" name="AutoShape 14"/>
          <p:cNvSpPr>
            <a:spLocks noChangeArrowheads="1"/>
          </p:cNvSpPr>
          <p:nvPr/>
        </p:nvSpPr>
        <p:spPr bwMode="auto">
          <a:xfrm>
            <a:off x="6959600" y="2679700"/>
            <a:ext cx="1244600" cy="13208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360">
            <a:solidFill>
              <a:srgbClr val="000000"/>
            </a:solidFill>
            <a:prstDash val="dash"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66000"/>
              </a:lnSpc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000000"/>
                </a:solidFill>
              </a:rPr>
              <a:t>Protocol</a:t>
            </a:r>
          </a:p>
          <a:p>
            <a:pPr algn="ctr">
              <a:lnSpc>
                <a:spcPct val="66000"/>
              </a:lnSpc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000000"/>
                </a:solidFill>
              </a:rPr>
              <a:t>stack</a:t>
            </a:r>
          </a:p>
        </p:txBody>
      </p:sp>
      <p:sp>
        <p:nvSpPr>
          <p:cNvPr id="29711" name="Text Box 15"/>
          <p:cNvSpPr txBox="1">
            <a:spLocks noChangeArrowheads="1"/>
          </p:cNvSpPr>
          <p:nvPr/>
        </p:nvSpPr>
        <p:spPr bwMode="auto">
          <a:xfrm>
            <a:off x="6791325" y="4113213"/>
            <a:ext cx="723900" cy="2746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66000"/>
              </a:lnSpc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000000"/>
                </a:solidFill>
              </a:rPr>
              <a:t>Node</a:t>
            </a:r>
          </a:p>
        </p:txBody>
      </p:sp>
      <p:sp>
        <p:nvSpPr>
          <p:cNvPr id="29712" name="AutoShape 16"/>
          <p:cNvSpPr>
            <a:spLocks noChangeArrowheads="1"/>
          </p:cNvSpPr>
          <p:nvPr/>
        </p:nvSpPr>
        <p:spPr bwMode="auto">
          <a:xfrm>
            <a:off x="7251700" y="4445000"/>
            <a:ext cx="1244600" cy="635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66000"/>
              </a:lnSpc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000000"/>
                </a:solidFill>
              </a:rPr>
              <a:t>NetDevice</a:t>
            </a:r>
          </a:p>
        </p:txBody>
      </p:sp>
      <p:sp>
        <p:nvSpPr>
          <p:cNvPr id="29713" name="AutoShape 17"/>
          <p:cNvSpPr>
            <a:spLocks noChangeArrowheads="1"/>
          </p:cNvSpPr>
          <p:nvPr/>
        </p:nvSpPr>
        <p:spPr bwMode="auto">
          <a:xfrm>
            <a:off x="6946900" y="4584700"/>
            <a:ext cx="1244600" cy="635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66000"/>
              </a:lnSpc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000000"/>
                </a:solidFill>
              </a:rPr>
              <a:t>NetDevice</a:t>
            </a:r>
          </a:p>
        </p:txBody>
      </p:sp>
      <p:sp>
        <p:nvSpPr>
          <p:cNvPr id="29714" name="Text Box 18"/>
          <p:cNvSpPr txBox="1">
            <a:spLocks noChangeArrowheads="1"/>
          </p:cNvSpPr>
          <p:nvPr/>
        </p:nvSpPr>
        <p:spPr bwMode="auto">
          <a:xfrm>
            <a:off x="2654300" y="2157413"/>
            <a:ext cx="1409700" cy="6429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000000"/>
                </a:solidFill>
              </a:rPr>
              <a:t>Sockets-like</a:t>
            </a:r>
          </a:p>
          <a:p>
            <a:pPr>
              <a:lnSpc>
                <a:spcPct val="100000"/>
              </a:lnSpc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000000"/>
                </a:solidFill>
              </a:rPr>
              <a:t> API</a:t>
            </a:r>
          </a:p>
        </p:txBody>
      </p:sp>
      <p:sp>
        <p:nvSpPr>
          <p:cNvPr id="29715" name="Line 19"/>
          <p:cNvSpPr>
            <a:spLocks noChangeShapeType="1"/>
          </p:cNvSpPr>
          <p:nvPr/>
        </p:nvSpPr>
        <p:spPr bwMode="auto">
          <a:xfrm flipH="1">
            <a:off x="1401763" y="2324100"/>
            <a:ext cx="1285875" cy="2540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716" name="AutoShape 20"/>
          <p:cNvSpPr>
            <a:spLocks noChangeArrowheads="1"/>
          </p:cNvSpPr>
          <p:nvPr/>
        </p:nvSpPr>
        <p:spPr bwMode="auto">
          <a:xfrm>
            <a:off x="3898900" y="4559300"/>
            <a:ext cx="1244600" cy="635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66000"/>
              </a:lnSpc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000000"/>
                </a:solidFill>
              </a:rPr>
              <a:t>Channel</a:t>
            </a:r>
          </a:p>
        </p:txBody>
      </p:sp>
      <p:sp>
        <p:nvSpPr>
          <p:cNvPr id="29717" name="Line 21"/>
          <p:cNvSpPr>
            <a:spLocks noChangeShapeType="1"/>
          </p:cNvSpPr>
          <p:nvPr/>
        </p:nvSpPr>
        <p:spPr bwMode="auto">
          <a:xfrm>
            <a:off x="1930400" y="5080000"/>
            <a:ext cx="1562100" cy="368300"/>
          </a:xfrm>
          <a:prstGeom prst="line">
            <a:avLst/>
          </a:prstGeom>
          <a:noFill/>
          <a:ln w="9360">
            <a:solidFill>
              <a:srgbClr val="000000"/>
            </a:solidFill>
            <a:prstDash val="dash"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718" name="Line 22"/>
          <p:cNvSpPr>
            <a:spLocks noChangeShapeType="1"/>
          </p:cNvSpPr>
          <p:nvPr/>
        </p:nvSpPr>
        <p:spPr bwMode="auto">
          <a:xfrm flipV="1">
            <a:off x="4749800" y="5046663"/>
            <a:ext cx="2222500" cy="511175"/>
          </a:xfrm>
          <a:prstGeom prst="line">
            <a:avLst/>
          </a:prstGeom>
          <a:noFill/>
          <a:ln w="9360">
            <a:solidFill>
              <a:srgbClr val="000000"/>
            </a:solidFill>
            <a:prstDash val="dash"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719" name="Line 23"/>
          <p:cNvSpPr>
            <a:spLocks noChangeShapeType="1"/>
          </p:cNvSpPr>
          <p:nvPr/>
        </p:nvSpPr>
        <p:spPr bwMode="auto">
          <a:xfrm>
            <a:off x="2235200" y="4699000"/>
            <a:ext cx="1612900" cy="114300"/>
          </a:xfrm>
          <a:prstGeom prst="line">
            <a:avLst/>
          </a:prstGeom>
          <a:noFill/>
          <a:ln w="9360">
            <a:solidFill>
              <a:srgbClr val="000000"/>
            </a:solidFill>
            <a:prstDash val="dash"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720" name="Line 24"/>
          <p:cNvSpPr>
            <a:spLocks noChangeShapeType="1"/>
          </p:cNvSpPr>
          <p:nvPr/>
        </p:nvSpPr>
        <p:spPr bwMode="auto">
          <a:xfrm flipV="1">
            <a:off x="5181600" y="4538663"/>
            <a:ext cx="2070100" cy="320675"/>
          </a:xfrm>
          <a:prstGeom prst="line">
            <a:avLst/>
          </a:prstGeom>
          <a:noFill/>
          <a:ln w="9360">
            <a:solidFill>
              <a:srgbClr val="000000"/>
            </a:solidFill>
            <a:prstDash val="dash"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721" name="AutoShape 25"/>
          <p:cNvSpPr>
            <a:spLocks noChangeArrowheads="1"/>
          </p:cNvSpPr>
          <p:nvPr/>
        </p:nvSpPr>
        <p:spPr bwMode="auto">
          <a:xfrm>
            <a:off x="3505200" y="5016500"/>
            <a:ext cx="1244600" cy="635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66000"/>
              </a:lnSpc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000000"/>
                </a:solidFill>
              </a:rPr>
              <a:t>Channel</a:t>
            </a:r>
          </a:p>
        </p:txBody>
      </p:sp>
      <p:sp>
        <p:nvSpPr>
          <p:cNvPr id="29722" name="Rectangle 26"/>
          <p:cNvSpPr>
            <a:spLocks noChangeArrowheads="1"/>
          </p:cNvSpPr>
          <p:nvPr/>
        </p:nvSpPr>
        <p:spPr bwMode="auto">
          <a:xfrm>
            <a:off x="2273300" y="3035300"/>
            <a:ext cx="495300" cy="6858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723" name="AutoShape 27"/>
          <p:cNvSpPr>
            <a:spLocks noChangeArrowheads="1"/>
          </p:cNvSpPr>
          <p:nvPr/>
        </p:nvSpPr>
        <p:spPr bwMode="auto">
          <a:xfrm>
            <a:off x="2387600" y="3810000"/>
            <a:ext cx="330200" cy="431800"/>
          </a:xfrm>
          <a:prstGeom prst="downArrow">
            <a:avLst>
              <a:gd name="adj1" fmla="val 50000"/>
              <a:gd name="adj2" fmla="val 32692"/>
            </a:avLst>
          </a:prstGeom>
          <a:solidFill>
            <a:srgbClr val="6699FF"/>
          </a:solidFill>
          <a:ln w="9360">
            <a:solidFill>
              <a:srgbClr val="3333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724" name="Text Box 28"/>
          <p:cNvSpPr txBox="1">
            <a:spLocks noChangeArrowheads="1"/>
          </p:cNvSpPr>
          <p:nvPr/>
        </p:nvSpPr>
        <p:spPr bwMode="auto">
          <a:xfrm>
            <a:off x="2816225" y="3122613"/>
            <a:ext cx="1146175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000000"/>
                </a:solidFill>
              </a:rPr>
              <a:t>Packet(s)</a:t>
            </a:r>
            <a:r>
              <a:rPr lang="ar-SA">
                <a:solidFill>
                  <a:srgbClr val="000000"/>
                </a:solidFill>
                <a:cs typeface="Arial" charset="0"/>
              </a:rPr>
              <a:t>‏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29725" name="Freeform 29"/>
          <p:cNvSpPr>
            <a:spLocks/>
          </p:cNvSpPr>
          <p:nvPr/>
        </p:nvSpPr>
        <p:spPr bwMode="auto">
          <a:xfrm>
            <a:off x="1282700" y="2260600"/>
            <a:ext cx="6756400" cy="3244850"/>
          </a:xfrm>
          <a:custGeom>
            <a:avLst/>
            <a:gdLst/>
            <a:ahLst/>
            <a:cxnLst>
              <a:cxn ang="0">
                <a:pos x="56" y="64"/>
              </a:cxn>
              <a:cxn ang="0">
                <a:pos x="48" y="1120"/>
              </a:cxn>
              <a:cxn ang="0">
                <a:pos x="344" y="1760"/>
              </a:cxn>
              <a:cxn ang="0">
                <a:pos x="2048" y="2040"/>
              </a:cxn>
              <a:cxn ang="0">
                <a:pos x="3800" y="1736"/>
              </a:cxn>
              <a:cxn ang="0">
                <a:pos x="4184" y="688"/>
              </a:cxn>
              <a:cxn ang="0">
                <a:pos x="4232" y="0"/>
              </a:cxn>
            </a:cxnLst>
            <a:rect l="0" t="0" r="r" b="b"/>
            <a:pathLst>
              <a:path w="4256" h="2044">
                <a:moveTo>
                  <a:pt x="56" y="64"/>
                </a:moveTo>
                <a:cubicBezTo>
                  <a:pt x="28" y="450"/>
                  <a:pt x="0" y="837"/>
                  <a:pt x="48" y="1120"/>
                </a:cubicBezTo>
                <a:cubicBezTo>
                  <a:pt x="96" y="1403"/>
                  <a:pt x="11" y="1607"/>
                  <a:pt x="344" y="1760"/>
                </a:cubicBezTo>
                <a:cubicBezTo>
                  <a:pt x="677" y="1913"/>
                  <a:pt x="1472" y="2044"/>
                  <a:pt x="2048" y="2040"/>
                </a:cubicBezTo>
                <a:cubicBezTo>
                  <a:pt x="2624" y="2036"/>
                  <a:pt x="3444" y="1961"/>
                  <a:pt x="3800" y="1736"/>
                </a:cubicBezTo>
                <a:cubicBezTo>
                  <a:pt x="4156" y="1511"/>
                  <a:pt x="4112" y="977"/>
                  <a:pt x="4184" y="688"/>
                </a:cubicBezTo>
                <a:cubicBezTo>
                  <a:pt x="4256" y="399"/>
                  <a:pt x="4244" y="199"/>
                  <a:pt x="4232" y="0"/>
                </a:cubicBezTo>
              </a:path>
            </a:pathLst>
          </a:custGeom>
          <a:noFill/>
          <a:ln w="38160">
            <a:solidFill>
              <a:srgbClr val="3333CC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247662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orientation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Key differences from other network simulators:</a:t>
            </a:r>
          </a:p>
          <a:p>
            <a:pPr marL="0" indent="0">
              <a:buNone/>
            </a:pPr>
            <a:r>
              <a:rPr lang="en-US" dirty="0" smtClean="0"/>
              <a:t>1) Command-line, Unix orientation</a:t>
            </a:r>
          </a:p>
          <a:p>
            <a:pPr lvl="1"/>
            <a:r>
              <a:rPr lang="en-US" dirty="0" smtClean="0"/>
              <a:t>vs. Integrated Development Environment (IDE)</a:t>
            </a:r>
          </a:p>
          <a:p>
            <a:pPr marL="82550" indent="0">
              <a:buNone/>
            </a:pPr>
            <a:r>
              <a:rPr lang="en-US" dirty="0" smtClean="0"/>
              <a:t>2) Simulations and models written directly in C++ and Python</a:t>
            </a:r>
          </a:p>
          <a:p>
            <a:pPr marL="939800" lvl="1" indent="-457200"/>
            <a:r>
              <a:rPr lang="en-US" dirty="0" smtClean="0"/>
              <a:t>vs. a domain-specific simulation language</a:t>
            </a:r>
          </a:p>
          <a:p>
            <a:pPr marL="8255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4026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ns-3 does not have a graphical IDE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  <p:pic>
        <p:nvPicPr>
          <p:cNvPr id="1026" name="Picture 2" descr="https://cdn.comsol.com/products/comsol/flui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524000"/>
            <a:ext cx="7993515" cy="4494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58178" y="6085443"/>
            <a:ext cx="6391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Figure source:  </a:t>
            </a:r>
            <a:r>
              <a:rPr lang="en-US" dirty="0">
                <a:solidFill>
                  <a:schemeClr val="tx1"/>
                </a:solidFill>
                <a:hlinkClick r:id="rId3"/>
              </a:rPr>
              <a:t>https://www.comsol.com/comsol-multiphysics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326327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ns-3 not written in a high-level language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329532"/>
            <a:ext cx="5867400" cy="432554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609600" y="5685554"/>
            <a:ext cx="78919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Example of </a:t>
            </a:r>
            <a:r>
              <a:rPr lang="en-US" dirty="0" err="1" smtClean="0">
                <a:solidFill>
                  <a:schemeClr val="tx1"/>
                </a:solidFill>
              </a:rPr>
              <a:t>OMNeT</a:t>
            </a:r>
            <a:r>
              <a:rPr lang="en-US" dirty="0" smtClean="0">
                <a:solidFill>
                  <a:schemeClr val="tx1"/>
                </a:solidFill>
              </a:rPr>
              <a:t>++ Network Description (NED) language</a:t>
            </a:r>
          </a:p>
          <a:p>
            <a:r>
              <a:rPr lang="en-US" dirty="0">
                <a:solidFill>
                  <a:schemeClr val="tx1"/>
                </a:solidFill>
              </a:rPr>
              <a:t>Figure excerpted from </a:t>
            </a:r>
            <a:r>
              <a:rPr lang="en-US" dirty="0">
                <a:solidFill>
                  <a:schemeClr val="tx1"/>
                </a:solidFill>
                <a:hlinkClick r:id="rId3"/>
              </a:rPr>
              <a:t>http://www.ewh.ieee.org/soc/es/Nov1999/18/ned.htm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123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Software organization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levels of ns-3 software and libraries</a:t>
            </a:r>
            <a:endParaRPr lang="en-US" dirty="0"/>
          </a:p>
        </p:txBody>
      </p:sp>
      <p:sp>
        <p:nvSpPr>
          <p:cNvPr id="6" name="Flowchart: Alternate Process 5"/>
          <p:cNvSpPr/>
          <p:nvPr/>
        </p:nvSpPr>
        <p:spPr bwMode="auto">
          <a:xfrm>
            <a:off x="6858000" y="2743200"/>
            <a:ext cx="1219200" cy="685800"/>
          </a:xfrm>
          <a:prstGeom prst="flowChartAlternateProcess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3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62800" y="2895600"/>
            <a:ext cx="5838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smtClean="0">
                <a:solidFill>
                  <a:schemeClr val="tx1"/>
                </a:solidFill>
              </a:rPr>
              <a:t>ns-3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8" name="Flowchart: Alternate Process 7"/>
          <p:cNvSpPr/>
          <p:nvPr/>
        </p:nvSpPr>
        <p:spPr bwMode="auto">
          <a:xfrm>
            <a:off x="3962400" y="2743200"/>
            <a:ext cx="1219200" cy="685800"/>
          </a:xfrm>
          <a:prstGeom prst="flowChartAlternateProcess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3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62400" y="2895600"/>
            <a:ext cx="13115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smtClean="0">
                <a:solidFill>
                  <a:schemeClr val="tx1"/>
                </a:solidFill>
              </a:rPr>
              <a:t>Click routing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2" name="Flowchart: Alternate Process 11"/>
          <p:cNvSpPr/>
          <p:nvPr/>
        </p:nvSpPr>
        <p:spPr bwMode="auto">
          <a:xfrm>
            <a:off x="762000" y="2743200"/>
            <a:ext cx="1219200" cy="685800"/>
          </a:xfrm>
          <a:prstGeom prst="flowChartAlternateProcess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3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62000" y="2895600"/>
            <a:ext cx="1295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smtClean="0">
                <a:solidFill>
                  <a:schemeClr val="tx1"/>
                </a:solidFill>
              </a:rPr>
              <a:t>Netanim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4" name="Flowchart: Alternate Process 13"/>
          <p:cNvSpPr/>
          <p:nvPr/>
        </p:nvSpPr>
        <p:spPr bwMode="auto">
          <a:xfrm>
            <a:off x="2362200" y="2743200"/>
            <a:ext cx="1219200" cy="685800"/>
          </a:xfrm>
          <a:prstGeom prst="flowChartAlternateProcess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3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362200" y="2895600"/>
            <a:ext cx="1295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smtClean="0">
                <a:solidFill>
                  <a:schemeClr val="tx1"/>
                </a:solidFill>
              </a:rPr>
              <a:t>pybindgen</a:t>
            </a:r>
            <a:endParaRPr lang="en-US" sz="1600" dirty="0">
              <a:solidFill>
                <a:schemeClr val="tx1"/>
              </a:solidFill>
            </a:endParaRPr>
          </a:p>
        </p:txBody>
      </p:sp>
      <p:grpSp>
        <p:nvGrpSpPr>
          <p:cNvPr id="45" name="Group 44"/>
          <p:cNvGrpSpPr/>
          <p:nvPr/>
        </p:nvGrpSpPr>
        <p:grpSpPr>
          <a:xfrm>
            <a:off x="5562600" y="3048000"/>
            <a:ext cx="762000" cy="152400"/>
            <a:chOff x="5562600" y="3048000"/>
            <a:chExt cx="762000" cy="152400"/>
          </a:xfrm>
        </p:grpSpPr>
        <p:sp>
          <p:nvSpPr>
            <p:cNvPr id="17" name="Oval 16"/>
            <p:cNvSpPr/>
            <p:nvPr/>
          </p:nvSpPr>
          <p:spPr bwMode="auto">
            <a:xfrm>
              <a:off x="5562600" y="3048000"/>
              <a:ext cx="152400" cy="1524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2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18" name="Oval 17"/>
            <p:cNvSpPr/>
            <p:nvPr/>
          </p:nvSpPr>
          <p:spPr bwMode="auto">
            <a:xfrm>
              <a:off x="5867400" y="3048000"/>
              <a:ext cx="152400" cy="1524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2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19" name="Oval 18"/>
            <p:cNvSpPr/>
            <p:nvPr/>
          </p:nvSpPr>
          <p:spPr bwMode="auto">
            <a:xfrm>
              <a:off x="6172200" y="3048000"/>
              <a:ext cx="152400" cy="1524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2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4648200" y="4252912"/>
            <a:ext cx="3962400" cy="1171576"/>
            <a:chOff x="4648200" y="4252912"/>
            <a:chExt cx="3962400" cy="1171576"/>
          </a:xfrm>
        </p:grpSpPr>
        <p:grpSp>
          <p:nvGrpSpPr>
            <p:cNvPr id="22" name="Group 21"/>
            <p:cNvGrpSpPr/>
            <p:nvPr/>
          </p:nvGrpSpPr>
          <p:grpSpPr>
            <a:xfrm>
              <a:off x="4648200" y="4953000"/>
              <a:ext cx="856325" cy="471488"/>
              <a:chOff x="4724400" y="4191000"/>
              <a:chExt cx="856325" cy="471488"/>
            </a:xfrm>
          </p:grpSpPr>
          <p:sp>
            <p:nvSpPr>
              <p:cNvPr id="20" name="Flowchart: Alternate Process 19"/>
              <p:cNvSpPr/>
              <p:nvPr/>
            </p:nvSpPr>
            <p:spPr bwMode="auto">
              <a:xfrm>
                <a:off x="4724400" y="4191000"/>
                <a:ext cx="838200" cy="471488"/>
              </a:xfrm>
              <a:prstGeom prst="flowChartAlternateProcess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1">
                  <a:lnSpc>
                    <a:spcPct val="31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4724400" y="4267200"/>
                <a:ext cx="85632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1600" smtClean="0">
                    <a:solidFill>
                      <a:schemeClr val="tx1"/>
                    </a:solidFill>
                  </a:rPr>
                  <a:t>module</a:t>
                </a:r>
                <a:endParaRPr lang="en-US" sz="16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4648200" y="4267200"/>
              <a:ext cx="856325" cy="471488"/>
              <a:chOff x="4724400" y="4191000"/>
              <a:chExt cx="856325" cy="471488"/>
            </a:xfrm>
          </p:grpSpPr>
          <p:sp>
            <p:nvSpPr>
              <p:cNvPr id="24" name="Flowchart: Alternate Process 23"/>
              <p:cNvSpPr/>
              <p:nvPr/>
            </p:nvSpPr>
            <p:spPr bwMode="auto">
              <a:xfrm>
                <a:off x="4724400" y="4191000"/>
                <a:ext cx="838200" cy="471488"/>
              </a:xfrm>
              <a:prstGeom prst="flowChartAlternateProcess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1">
                  <a:lnSpc>
                    <a:spcPct val="31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4724400" y="4267200"/>
                <a:ext cx="85632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1600" smtClean="0">
                    <a:solidFill>
                      <a:schemeClr val="tx1"/>
                    </a:solidFill>
                  </a:rPr>
                  <a:t>module</a:t>
                </a:r>
                <a:endParaRPr lang="en-US" sz="16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6" name="Group 25"/>
            <p:cNvGrpSpPr/>
            <p:nvPr/>
          </p:nvGrpSpPr>
          <p:grpSpPr>
            <a:xfrm>
              <a:off x="5715000" y="4267200"/>
              <a:ext cx="856325" cy="471488"/>
              <a:chOff x="4724400" y="4191000"/>
              <a:chExt cx="856325" cy="471488"/>
            </a:xfrm>
          </p:grpSpPr>
          <p:sp>
            <p:nvSpPr>
              <p:cNvPr id="27" name="Flowchart: Alternate Process 26"/>
              <p:cNvSpPr/>
              <p:nvPr/>
            </p:nvSpPr>
            <p:spPr bwMode="auto">
              <a:xfrm>
                <a:off x="4724400" y="4191000"/>
                <a:ext cx="838200" cy="471488"/>
              </a:xfrm>
              <a:prstGeom prst="flowChartAlternateProcess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1">
                  <a:lnSpc>
                    <a:spcPct val="31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4724400" y="4267200"/>
                <a:ext cx="85632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1600" smtClean="0">
                    <a:solidFill>
                      <a:schemeClr val="tx1"/>
                    </a:solidFill>
                  </a:rPr>
                  <a:t>module</a:t>
                </a:r>
                <a:endParaRPr lang="en-US" sz="16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9" name="Group 28"/>
            <p:cNvGrpSpPr/>
            <p:nvPr/>
          </p:nvGrpSpPr>
          <p:grpSpPr>
            <a:xfrm>
              <a:off x="5715000" y="4953000"/>
              <a:ext cx="856325" cy="471488"/>
              <a:chOff x="4724400" y="4191000"/>
              <a:chExt cx="856325" cy="471488"/>
            </a:xfrm>
          </p:grpSpPr>
          <p:sp>
            <p:nvSpPr>
              <p:cNvPr id="30" name="Flowchart: Alternate Process 29"/>
              <p:cNvSpPr/>
              <p:nvPr/>
            </p:nvSpPr>
            <p:spPr bwMode="auto">
              <a:xfrm>
                <a:off x="4724400" y="4191000"/>
                <a:ext cx="838200" cy="471488"/>
              </a:xfrm>
              <a:prstGeom prst="flowChartAlternateProcess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1">
                  <a:lnSpc>
                    <a:spcPct val="31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4724400" y="4267200"/>
                <a:ext cx="85632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1600" smtClean="0">
                    <a:solidFill>
                      <a:schemeClr val="tx1"/>
                    </a:solidFill>
                  </a:rPr>
                  <a:t>module</a:t>
                </a:r>
                <a:endParaRPr lang="en-US" sz="16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2" name="Oval 31"/>
            <p:cNvSpPr/>
            <p:nvPr/>
          </p:nvSpPr>
          <p:spPr bwMode="auto">
            <a:xfrm>
              <a:off x="6781800" y="4724400"/>
              <a:ext cx="152400" cy="1524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2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33" name="Oval 32"/>
            <p:cNvSpPr/>
            <p:nvPr/>
          </p:nvSpPr>
          <p:spPr bwMode="auto">
            <a:xfrm>
              <a:off x="7086600" y="4724400"/>
              <a:ext cx="152400" cy="1524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2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34" name="Oval 33"/>
            <p:cNvSpPr/>
            <p:nvPr/>
          </p:nvSpPr>
          <p:spPr bwMode="auto">
            <a:xfrm>
              <a:off x="7391400" y="4724400"/>
              <a:ext cx="152400" cy="1524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2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grpSp>
          <p:nvGrpSpPr>
            <p:cNvPr id="35" name="Group 34"/>
            <p:cNvGrpSpPr/>
            <p:nvPr/>
          </p:nvGrpSpPr>
          <p:grpSpPr>
            <a:xfrm>
              <a:off x="7754275" y="4252912"/>
              <a:ext cx="856325" cy="471488"/>
              <a:chOff x="4724400" y="4191000"/>
              <a:chExt cx="856325" cy="471488"/>
            </a:xfrm>
          </p:grpSpPr>
          <p:sp>
            <p:nvSpPr>
              <p:cNvPr id="36" name="Flowchart: Alternate Process 35"/>
              <p:cNvSpPr/>
              <p:nvPr/>
            </p:nvSpPr>
            <p:spPr bwMode="auto">
              <a:xfrm>
                <a:off x="4724400" y="4191000"/>
                <a:ext cx="838200" cy="471488"/>
              </a:xfrm>
              <a:prstGeom prst="flowChartAlternateProcess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1">
                  <a:lnSpc>
                    <a:spcPct val="31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4724400" y="4267200"/>
                <a:ext cx="85632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1600" smtClean="0">
                    <a:solidFill>
                      <a:schemeClr val="tx1"/>
                    </a:solidFill>
                  </a:rPr>
                  <a:t>module</a:t>
                </a:r>
                <a:endParaRPr lang="en-US" sz="16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8" name="Group 37"/>
            <p:cNvGrpSpPr/>
            <p:nvPr/>
          </p:nvGrpSpPr>
          <p:grpSpPr>
            <a:xfrm>
              <a:off x="7754275" y="4938712"/>
              <a:ext cx="856325" cy="471488"/>
              <a:chOff x="4724400" y="4191000"/>
              <a:chExt cx="856325" cy="471488"/>
            </a:xfrm>
          </p:grpSpPr>
          <p:sp>
            <p:nvSpPr>
              <p:cNvPr id="39" name="Flowchart: Alternate Process 38"/>
              <p:cNvSpPr/>
              <p:nvPr/>
            </p:nvSpPr>
            <p:spPr bwMode="auto">
              <a:xfrm>
                <a:off x="4724400" y="4191000"/>
                <a:ext cx="838200" cy="471488"/>
              </a:xfrm>
              <a:prstGeom prst="flowChartAlternateProcess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1">
                  <a:lnSpc>
                    <a:spcPct val="31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4724400" y="4267200"/>
                <a:ext cx="85632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1600" smtClean="0">
                    <a:solidFill>
                      <a:schemeClr val="tx1"/>
                    </a:solidFill>
                  </a:rPr>
                  <a:t>module</a:t>
                </a:r>
                <a:endParaRPr lang="en-US" sz="1600" dirty="0">
                  <a:solidFill>
                    <a:schemeClr val="tx1"/>
                  </a:solidFill>
                </a:endParaRPr>
              </a:p>
            </p:txBody>
          </p:sp>
        </p:grpSp>
      </p:grpSp>
      <p:cxnSp>
        <p:nvCxnSpPr>
          <p:cNvPr id="42" name="Straight Connector 41"/>
          <p:cNvCxnSpPr/>
          <p:nvPr/>
        </p:nvCxnSpPr>
        <p:spPr bwMode="auto">
          <a:xfrm flipH="1">
            <a:off x="4648200" y="3352800"/>
            <a:ext cx="2057400" cy="762000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Straight Connector 43"/>
          <p:cNvCxnSpPr/>
          <p:nvPr/>
        </p:nvCxnSpPr>
        <p:spPr bwMode="auto">
          <a:xfrm>
            <a:off x="8077200" y="3429000"/>
            <a:ext cx="457200" cy="685800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49" name="TextBox 48"/>
          <p:cNvSpPr txBox="1"/>
          <p:nvPr/>
        </p:nvSpPr>
        <p:spPr>
          <a:xfrm>
            <a:off x="609600" y="2057400"/>
            <a:ext cx="8058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srgbClr val="006600"/>
                </a:solidFill>
              </a:rPr>
              <a:t>1) Several supporting libraries, not system-installed, can be in parallel to ns-3</a:t>
            </a:r>
            <a:endParaRPr lang="en-US">
              <a:solidFill>
                <a:srgbClr val="00660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09600" y="4267200"/>
            <a:ext cx="26212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srgbClr val="006600"/>
                </a:solidFill>
              </a:rPr>
              <a:t>2) ns-3 modules exist</a:t>
            </a:r>
          </a:p>
          <a:p>
            <a:r>
              <a:rPr lang="en-US" smtClean="0">
                <a:solidFill>
                  <a:srgbClr val="006600"/>
                </a:solidFill>
              </a:rPr>
              <a:t>within the ns-3 directory</a:t>
            </a:r>
            <a:endParaRPr lang="en-US">
              <a:solidFill>
                <a:srgbClr val="0066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8952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 and Instructors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effectLst>
            <a:outerShdw blurRad="50800" dist="50800" dir="5400000" algn="ctr" rotWithShape="0">
              <a:schemeClr val="tx1">
                <a:alpha val="13000"/>
              </a:schemeClr>
            </a:outerShdw>
          </a:effectLst>
        </p:spPr>
        <p:txBody>
          <a:bodyPr/>
          <a:lstStyle/>
          <a:p>
            <a:r>
              <a:rPr lang="en-US" sz="2800" dirty="0" smtClean="0"/>
              <a:t>Software and usage overview (T. Henderson)</a:t>
            </a:r>
          </a:p>
          <a:p>
            <a:r>
              <a:rPr lang="en-US" sz="2800" dirty="0" smtClean="0"/>
              <a:t>How to write new models (T. </a:t>
            </a:r>
            <a:r>
              <a:rPr lang="en-US" sz="2800" dirty="0" err="1" smtClean="0"/>
              <a:t>Pecorella</a:t>
            </a:r>
            <a:r>
              <a:rPr lang="en-US" sz="2800" dirty="0" smtClean="0"/>
              <a:t>)</a:t>
            </a:r>
          </a:p>
          <a:p>
            <a:r>
              <a:rPr lang="en-US" sz="2800" dirty="0" smtClean="0"/>
              <a:t>Wi-Fi and wireless models (T</a:t>
            </a:r>
            <a:r>
              <a:rPr lang="en-US" sz="2800" dirty="0"/>
              <a:t>. Henderson</a:t>
            </a:r>
            <a:r>
              <a:rPr lang="en-US" sz="2800" dirty="0" smtClean="0"/>
              <a:t>)</a:t>
            </a:r>
          </a:p>
          <a:p>
            <a:r>
              <a:rPr lang="en-US" sz="2800" dirty="0" smtClean="0"/>
              <a:t>TCP and AQM models (M. </a:t>
            </a:r>
            <a:r>
              <a:rPr lang="en-US" sz="2800" dirty="0" err="1" smtClean="0"/>
              <a:t>Tahiliani</a:t>
            </a:r>
            <a:r>
              <a:rPr lang="en-US" sz="2800" dirty="0" smtClean="0"/>
              <a:t>)</a:t>
            </a:r>
          </a:p>
          <a:p>
            <a:r>
              <a:rPr lang="en-US" sz="2800" dirty="0" smtClean="0"/>
              <a:t>Traffic control (S. </a:t>
            </a:r>
            <a:r>
              <a:rPr lang="en-US" sz="2800" dirty="0" err="1" smtClean="0"/>
              <a:t>Avallone</a:t>
            </a:r>
            <a:r>
              <a:rPr lang="en-US" sz="2800" dirty="0" smtClean="0"/>
              <a:t>)</a:t>
            </a:r>
          </a:p>
          <a:p>
            <a:endParaRPr lang="en-US" sz="28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  <p:sp>
        <p:nvSpPr>
          <p:cNvPr id="4" name="Rounded Rectangle 3"/>
          <p:cNvSpPr/>
          <p:nvPr/>
        </p:nvSpPr>
        <p:spPr bwMode="auto">
          <a:xfrm>
            <a:off x="685800" y="4953000"/>
            <a:ext cx="7772400" cy="990600"/>
          </a:xfrm>
          <a:prstGeom prst="roundRect">
            <a:avLst/>
          </a:prstGeom>
          <a:solidFill>
            <a:schemeClr val="bg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sx="101000" sy="101000" algn="tl" rotWithShape="0">
              <a:prstClr val="black">
                <a:alpha val="52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2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r>
              <a:rPr lang="en-US" dirty="0" smtClean="0"/>
              <a:t>Please ask questions!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4400" y="5078968"/>
            <a:ext cx="60019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tx1"/>
                </a:solidFill>
              </a:rPr>
              <a:t>Please </a:t>
            </a:r>
            <a:r>
              <a:rPr lang="en-US" sz="2800" smtClean="0">
                <a:solidFill>
                  <a:schemeClr val="tx1"/>
                </a:solidFill>
              </a:rPr>
              <a:t>ask questions along the way!</a:t>
            </a:r>
            <a:endParaRPr lang="en-US" sz="2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9159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8" name="Group 97"/>
          <p:cNvGrpSpPr/>
          <p:nvPr/>
        </p:nvGrpSpPr>
        <p:grpSpPr>
          <a:xfrm>
            <a:off x="228600" y="1219200"/>
            <a:ext cx="2667000" cy="5516979"/>
            <a:chOff x="228600" y="1219200"/>
            <a:chExt cx="2667000" cy="5516979"/>
          </a:xfrm>
        </p:grpSpPr>
        <p:sp>
          <p:nvSpPr>
            <p:cNvPr id="99" name="Flowchart: Alternate Process 98"/>
            <p:cNvSpPr/>
            <p:nvPr/>
          </p:nvSpPr>
          <p:spPr bwMode="auto">
            <a:xfrm>
              <a:off x="228600" y="1828800"/>
              <a:ext cx="1219200" cy="609600"/>
            </a:xfrm>
            <a:prstGeom prst="flowChartAlternateProcess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3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100" name="Flowchart: Alternate Process 99"/>
            <p:cNvSpPr/>
            <p:nvPr/>
          </p:nvSpPr>
          <p:spPr bwMode="auto">
            <a:xfrm>
              <a:off x="228600" y="2590800"/>
              <a:ext cx="1219200" cy="609600"/>
            </a:xfrm>
            <a:prstGeom prst="flowChartAlternateProcess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3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101" name="Flowchart: Alternate Process 100"/>
            <p:cNvSpPr/>
            <p:nvPr/>
          </p:nvSpPr>
          <p:spPr bwMode="auto">
            <a:xfrm>
              <a:off x="228600" y="3352800"/>
              <a:ext cx="1219200" cy="609600"/>
            </a:xfrm>
            <a:prstGeom prst="flowChartAlternateProcess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3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105" name="Flowchart: Alternate Process 104"/>
            <p:cNvSpPr/>
            <p:nvPr/>
          </p:nvSpPr>
          <p:spPr bwMode="auto">
            <a:xfrm>
              <a:off x="228600" y="4114800"/>
              <a:ext cx="1219200" cy="609600"/>
            </a:xfrm>
            <a:prstGeom prst="flowChartAlternateProcess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3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106" name="Flowchart: Alternate Process 105"/>
            <p:cNvSpPr/>
            <p:nvPr/>
          </p:nvSpPr>
          <p:spPr bwMode="auto">
            <a:xfrm>
              <a:off x="228600" y="4876800"/>
              <a:ext cx="1219200" cy="609600"/>
            </a:xfrm>
            <a:prstGeom prst="flowChartAlternateProcess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3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107" name="Flowchart: Alternate Process 106"/>
            <p:cNvSpPr/>
            <p:nvPr/>
          </p:nvSpPr>
          <p:spPr bwMode="auto">
            <a:xfrm>
              <a:off x="1676400" y="2590800"/>
              <a:ext cx="1219200" cy="609600"/>
            </a:xfrm>
            <a:prstGeom prst="flowChartAlternateProcess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3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108" name="Flowchart: Alternate Process 107"/>
            <p:cNvSpPr/>
            <p:nvPr/>
          </p:nvSpPr>
          <p:spPr bwMode="auto">
            <a:xfrm>
              <a:off x="1676400" y="3352800"/>
              <a:ext cx="1219200" cy="609600"/>
            </a:xfrm>
            <a:prstGeom prst="flowChartAlternateProcess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3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109" name="Flowchart: Alternate Process 108"/>
            <p:cNvSpPr/>
            <p:nvPr/>
          </p:nvSpPr>
          <p:spPr bwMode="auto">
            <a:xfrm>
              <a:off x="1676400" y="4114800"/>
              <a:ext cx="1219200" cy="609600"/>
            </a:xfrm>
            <a:prstGeom prst="flowChartAlternateProcess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3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110" name="Flowchart: Alternate Process 109"/>
            <p:cNvSpPr/>
            <p:nvPr/>
          </p:nvSpPr>
          <p:spPr bwMode="auto">
            <a:xfrm>
              <a:off x="1676400" y="4876800"/>
              <a:ext cx="1219200" cy="609600"/>
            </a:xfrm>
            <a:prstGeom prst="flowChartAlternateProcess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3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111" name="Flowchart: Alternate Process 110"/>
            <p:cNvSpPr/>
            <p:nvPr/>
          </p:nvSpPr>
          <p:spPr bwMode="auto">
            <a:xfrm>
              <a:off x="1676400" y="5638800"/>
              <a:ext cx="1219200" cy="609600"/>
            </a:xfrm>
            <a:prstGeom prst="flowChartAlternateProcess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3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112" name="Flowchart: Alternate Process 111"/>
            <p:cNvSpPr/>
            <p:nvPr/>
          </p:nvSpPr>
          <p:spPr bwMode="auto">
            <a:xfrm>
              <a:off x="1676400" y="6400800"/>
              <a:ext cx="1219200" cy="335379"/>
            </a:xfrm>
            <a:prstGeom prst="flowChartAlternateProcess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3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113" name="TextBox 112"/>
            <p:cNvSpPr txBox="1"/>
            <p:nvPr/>
          </p:nvSpPr>
          <p:spPr>
            <a:xfrm>
              <a:off x="457200" y="1981200"/>
              <a:ext cx="75373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 dirty="0" smtClean="0">
                  <a:solidFill>
                    <a:schemeClr val="tx1"/>
                  </a:solidFill>
                </a:rPr>
                <a:t>bridge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457200" y="2667000"/>
              <a:ext cx="67518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 dirty="0" err="1" smtClean="0">
                  <a:solidFill>
                    <a:schemeClr val="tx1"/>
                  </a:solidFill>
                </a:rPr>
                <a:t>csma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457200" y="3429000"/>
              <a:ext cx="58381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 dirty="0" smtClean="0">
                  <a:solidFill>
                    <a:schemeClr val="tx1"/>
                  </a:solidFill>
                </a:rPr>
                <a:t>emu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304800" y="4114800"/>
              <a:ext cx="93807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 dirty="0" smtClean="0">
                  <a:solidFill>
                    <a:schemeClr val="tx1"/>
                  </a:solidFill>
                </a:rPr>
                <a:t>point-to-</a:t>
              </a:r>
            </a:p>
            <a:p>
              <a:pPr>
                <a:lnSpc>
                  <a:spcPct val="100000"/>
                </a:lnSpc>
              </a:pPr>
              <a:r>
                <a:rPr lang="en-US" sz="1600" dirty="0" smtClean="0">
                  <a:solidFill>
                    <a:schemeClr val="tx1"/>
                  </a:solidFill>
                </a:rPr>
                <a:t>point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1752600" y="2743200"/>
              <a:ext cx="102944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 dirty="0" smtClean="0">
                  <a:solidFill>
                    <a:schemeClr val="tx1"/>
                  </a:solidFill>
                </a:rPr>
                <a:t>spectrum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1752600" y="3581400"/>
              <a:ext cx="110799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 dirty="0" smtClean="0">
                  <a:solidFill>
                    <a:schemeClr val="tx1"/>
                  </a:solidFill>
                </a:rPr>
                <a:t>tap-bridge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1752600" y="4876800"/>
              <a:ext cx="113043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 dirty="0" smtClean="0">
                  <a:solidFill>
                    <a:schemeClr val="tx1"/>
                  </a:solidFill>
                </a:rPr>
                <a:t>virtual-</a:t>
              </a:r>
            </a:p>
            <a:p>
              <a:pPr>
                <a:lnSpc>
                  <a:spcPct val="100000"/>
                </a:lnSpc>
              </a:pPr>
              <a:r>
                <a:rPr lang="en-US" sz="1600" dirty="0" smtClean="0">
                  <a:solidFill>
                    <a:schemeClr val="tx1"/>
                  </a:solidFill>
                </a:rPr>
                <a:t>net-device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20" name="TextBox 119"/>
            <p:cNvSpPr txBox="1"/>
            <p:nvPr/>
          </p:nvSpPr>
          <p:spPr>
            <a:xfrm>
              <a:off x="1828800" y="5791200"/>
              <a:ext cx="47961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 dirty="0" err="1" smtClean="0">
                  <a:solidFill>
                    <a:schemeClr val="tx1"/>
                  </a:solidFill>
                </a:rPr>
                <a:t>wifi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381000" y="5029200"/>
              <a:ext cx="40107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 dirty="0" err="1" smtClean="0">
                  <a:solidFill>
                    <a:schemeClr val="tx1"/>
                  </a:solidFill>
                </a:rPr>
                <a:t>lte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1884889" y="6397625"/>
              <a:ext cx="76495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 dirty="0" err="1" smtClean="0">
                  <a:solidFill>
                    <a:schemeClr val="tx1"/>
                  </a:solidFill>
                </a:rPr>
                <a:t>wimax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23" name="Right Brace 122"/>
            <p:cNvSpPr/>
            <p:nvPr/>
          </p:nvSpPr>
          <p:spPr bwMode="auto">
            <a:xfrm rot="16200000">
              <a:off x="1485900" y="342900"/>
              <a:ext cx="228600" cy="2590800"/>
            </a:xfrm>
            <a:prstGeom prst="rightBrac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3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1219200" y="1219200"/>
              <a:ext cx="87876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 dirty="0" smtClean="0">
                  <a:solidFill>
                    <a:schemeClr val="tx1"/>
                  </a:solidFill>
                </a:rPr>
                <a:t>devices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1828800" y="4267200"/>
              <a:ext cx="52610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 dirty="0" err="1" smtClean="0">
                  <a:solidFill>
                    <a:schemeClr val="tx1"/>
                  </a:solidFill>
                </a:rPr>
                <a:t>uan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26" name="Flowchart: Alternate Process 125"/>
            <p:cNvSpPr/>
            <p:nvPr/>
          </p:nvSpPr>
          <p:spPr bwMode="auto">
            <a:xfrm>
              <a:off x="1641396" y="1824454"/>
              <a:ext cx="1219200" cy="609600"/>
            </a:xfrm>
            <a:prstGeom prst="flowChartAlternateProcess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3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127" name="TextBox 126"/>
            <p:cNvSpPr txBox="1"/>
            <p:nvPr/>
          </p:nvSpPr>
          <p:spPr>
            <a:xfrm>
              <a:off x="1782304" y="1961137"/>
              <a:ext cx="68640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 dirty="0" smtClean="0">
                  <a:solidFill>
                    <a:schemeClr val="tx1"/>
                  </a:solidFill>
                </a:rPr>
                <a:t>mesh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28" name="Flowchart: Alternate Process 127"/>
            <p:cNvSpPr/>
            <p:nvPr/>
          </p:nvSpPr>
          <p:spPr bwMode="auto">
            <a:xfrm>
              <a:off x="239707" y="5636627"/>
              <a:ext cx="1219200" cy="609600"/>
            </a:xfrm>
            <a:prstGeom prst="flowChartAlternateProcess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3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129" name="TextBox 128"/>
            <p:cNvSpPr txBox="1"/>
            <p:nvPr/>
          </p:nvSpPr>
          <p:spPr>
            <a:xfrm>
              <a:off x="392107" y="5789027"/>
              <a:ext cx="85632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 dirty="0" err="1" smtClean="0">
                  <a:solidFill>
                    <a:schemeClr val="tx1"/>
                  </a:solidFill>
                </a:rPr>
                <a:t>lr-wpan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4038600" cy="584775"/>
          </a:xfrm>
        </p:spPr>
        <p:txBody>
          <a:bodyPr/>
          <a:lstStyle/>
          <a:p>
            <a:r>
              <a:rPr lang="en-US" dirty="0" smtClean="0"/>
              <a:t>Current models</a:t>
            </a:r>
            <a:endParaRPr lang="en-US" dirty="0"/>
          </a:p>
        </p:txBody>
      </p:sp>
      <p:grpSp>
        <p:nvGrpSpPr>
          <p:cNvPr id="3" name="Group 120"/>
          <p:cNvGrpSpPr/>
          <p:nvPr/>
        </p:nvGrpSpPr>
        <p:grpSpPr>
          <a:xfrm>
            <a:off x="3276600" y="5638800"/>
            <a:ext cx="1219200" cy="609600"/>
            <a:chOff x="3276600" y="5638800"/>
            <a:chExt cx="1219200" cy="609600"/>
          </a:xfrm>
          <a:solidFill>
            <a:schemeClr val="accent6">
              <a:lumMod val="40000"/>
              <a:lumOff val="60000"/>
            </a:schemeClr>
          </a:solidFill>
        </p:grpSpPr>
        <p:sp>
          <p:nvSpPr>
            <p:cNvPr id="5" name="Flowchart: Alternate Process 4"/>
            <p:cNvSpPr/>
            <p:nvPr/>
          </p:nvSpPr>
          <p:spPr bwMode="auto">
            <a:xfrm>
              <a:off x="3276600" y="5638800"/>
              <a:ext cx="1219200" cy="609600"/>
            </a:xfrm>
            <a:prstGeom prst="flowChartAlternateProcess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3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581400" y="5715000"/>
              <a:ext cx="583814" cy="26332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 dirty="0" smtClean="0">
                  <a:solidFill>
                    <a:schemeClr val="tx1"/>
                  </a:solidFill>
                </a:rPr>
                <a:t>core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" name="Group 119"/>
          <p:cNvGrpSpPr/>
          <p:nvPr/>
        </p:nvGrpSpPr>
        <p:grpSpPr>
          <a:xfrm>
            <a:off x="3276600" y="4876800"/>
            <a:ext cx="1219200" cy="609600"/>
            <a:chOff x="3276600" y="4876800"/>
            <a:chExt cx="1219200" cy="609600"/>
          </a:xfrm>
          <a:solidFill>
            <a:schemeClr val="accent6">
              <a:lumMod val="40000"/>
              <a:lumOff val="60000"/>
            </a:schemeClr>
          </a:solidFill>
        </p:grpSpPr>
        <p:sp>
          <p:nvSpPr>
            <p:cNvPr id="8" name="Flowchart: Alternate Process 7"/>
            <p:cNvSpPr/>
            <p:nvPr/>
          </p:nvSpPr>
          <p:spPr bwMode="auto">
            <a:xfrm>
              <a:off x="3276600" y="4876800"/>
              <a:ext cx="1219200" cy="609600"/>
            </a:xfrm>
            <a:prstGeom prst="flowChartAlternateProcess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3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429000" y="4995333"/>
              <a:ext cx="902811" cy="2633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 dirty="0" smtClean="0">
                  <a:solidFill>
                    <a:schemeClr val="tx1"/>
                  </a:solidFill>
                </a:rPr>
                <a:t>network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0" name="Group 122"/>
          <p:cNvGrpSpPr/>
          <p:nvPr/>
        </p:nvGrpSpPr>
        <p:grpSpPr>
          <a:xfrm>
            <a:off x="4800600" y="2743200"/>
            <a:ext cx="1266693" cy="3276600"/>
            <a:chOff x="4800600" y="2743200"/>
            <a:chExt cx="1266693" cy="3276600"/>
          </a:xfrm>
        </p:grpSpPr>
        <p:sp>
          <p:nvSpPr>
            <p:cNvPr id="29" name="Flowchart: Alternate Process 28"/>
            <p:cNvSpPr/>
            <p:nvPr/>
          </p:nvSpPr>
          <p:spPr bwMode="auto">
            <a:xfrm>
              <a:off x="4800600" y="5334000"/>
              <a:ext cx="1219200" cy="685800"/>
            </a:xfrm>
            <a:prstGeom prst="flowChartAlternateProcess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3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800600" y="5486400"/>
              <a:ext cx="126669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 dirty="0" smtClean="0">
                  <a:solidFill>
                    <a:schemeClr val="tx1"/>
                  </a:solidFill>
                </a:rPr>
                <a:t>propagation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31" name="Flowchart: Alternate Process 30"/>
            <p:cNvSpPr/>
            <p:nvPr/>
          </p:nvSpPr>
          <p:spPr bwMode="auto">
            <a:xfrm>
              <a:off x="4800600" y="4495800"/>
              <a:ext cx="1219200" cy="685800"/>
            </a:xfrm>
            <a:prstGeom prst="flowChartAlternateProcess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3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4953000" y="4724400"/>
              <a:ext cx="87876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 dirty="0" smtClean="0">
                  <a:solidFill>
                    <a:schemeClr val="tx1"/>
                  </a:solidFill>
                </a:rPr>
                <a:t>mobility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33" name="Flowchart: Alternate Process 32"/>
            <p:cNvSpPr/>
            <p:nvPr/>
          </p:nvSpPr>
          <p:spPr bwMode="auto">
            <a:xfrm>
              <a:off x="4800600" y="3657600"/>
              <a:ext cx="1219200" cy="685800"/>
            </a:xfrm>
            <a:prstGeom prst="flowChartAlternateProcess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3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105400" y="3810000"/>
              <a:ext cx="51488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 dirty="0" err="1" smtClean="0">
                  <a:solidFill>
                    <a:schemeClr val="tx1"/>
                  </a:solidFill>
                </a:rPr>
                <a:t>mpi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35" name="Flowchart: Alternate Process 34"/>
            <p:cNvSpPr/>
            <p:nvPr/>
          </p:nvSpPr>
          <p:spPr bwMode="auto">
            <a:xfrm>
              <a:off x="4800600" y="2743200"/>
              <a:ext cx="1219200" cy="685800"/>
            </a:xfrm>
            <a:prstGeom prst="flowChartAlternateProcess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3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953000" y="2895600"/>
              <a:ext cx="10668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 dirty="0" smtClean="0">
                  <a:solidFill>
                    <a:schemeClr val="tx1"/>
                  </a:solidFill>
                </a:rPr>
                <a:t>energy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sp>
        <p:nvSpPr>
          <p:cNvPr id="80" name="Slide Number Placeholder 4"/>
          <p:cNvSpPr txBox="1">
            <a:spLocks/>
          </p:cNvSpPr>
          <p:nvPr/>
        </p:nvSpPr>
        <p:spPr bwMode="auto">
          <a:xfrm>
            <a:off x="6965950" y="6473825"/>
            <a:ext cx="2101850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fld id="{FFC6B60B-2CC9-4460-A963-BD67CE206717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t>30</a:t>
            </a:fld>
            <a:endParaRPr kumimoji="0" lang="en-GB" sz="14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grpSp>
        <p:nvGrpSpPr>
          <p:cNvPr id="28" name="Group 82"/>
          <p:cNvGrpSpPr/>
          <p:nvPr/>
        </p:nvGrpSpPr>
        <p:grpSpPr>
          <a:xfrm>
            <a:off x="6248400" y="1219200"/>
            <a:ext cx="1219462" cy="5105400"/>
            <a:chOff x="6248400" y="1219200"/>
            <a:chExt cx="1219462" cy="5105400"/>
          </a:xfrm>
        </p:grpSpPr>
        <p:sp>
          <p:nvSpPr>
            <p:cNvPr id="16" name="Flowchart: Alternate Process 15"/>
            <p:cNvSpPr/>
            <p:nvPr/>
          </p:nvSpPr>
          <p:spPr bwMode="auto">
            <a:xfrm>
              <a:off x="6248400" y="1905000"/>
              <a:ext cx="1219200" cy="609600"/>
            </a:xfrm>
            <a:prstGeom prst="flowChartAlternateProcess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3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17" name="Flowchart: Alternate Process 16"/>
            <p:cNvSpPr/>
            <p:nvPr/>
          </p:nvSpPr>
          <p:spPr bwMode="auto">
            <a:xfrm>
              <a:off x="6248400" y="2667000"/>
              <a:ext cx="1219200" cy="609600"/>
            </a:xfrm>
            <a:prstGeom prst="flowChartAlternateProcess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3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18" name="Flowchart: Alternate Process 17"/>
            <p:cNvSpPr/>
            <p:nvPr/>
          </p:nvSpPr>
          <p:spPr bwMode="auto">
            <a:xfrm>
              <a:off x="6248400" y="3429000"/>
              <a:ext cx="1219200" cy="609600"/>
            </a:xfrm>
            <a:prstGeom prst="flowChartAlternateProcess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3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19" name="Flowchart: Alternate Process 18"/>
            <p:cNvSpPr/>
            <p:nvPr/>
          </p:nvSpPr>
          <p:spPr bwMode="auto">
            <a:xfrm>
              <a:off x="6248400" y="4191000"/>
              <a:ext cx="1219200" cy="609600"/>
            </a:xfrm>
            <a:prstGeom prst="flowChartAlternateProcess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3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20" name="Flowchart: Alternate Process 19"/>
            <p:cNvSpPr/>
            <p:nvPr/>
          </p:nvSpPr>
          <p:spPr bwMode="auto">
            <a:xfrm>
              <a:off x="6248400" y="4953000"/>
              <a:ext cx="1219200" cy="609600"/>
            </a:xfrm>
            <a:prstGeom prst="flowChartAlternateProcess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3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324600" y="4953000"/>
              <a:ext cx="114326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 dirty="0" smtClean="0">
                  <a:solidFill>
                    <a:schemeClr val="tx1"/>
                  </a:solidFill>
                </a:rPr>
                <a:t>nix-vector-</a:t>
              </a:r>
            </a:p>
            <a:p>
              <a:pPr>
                <a:lnSpc>
                  <a:spcPct val="100000"/>
                </a:lnSpc>
              </a:pPr>
              <a:r>
                <a:rPr lang="en-US" sz="1600" dirty="0" smtClean="0">
                  <a:solidFill>
                    <a:schemeClr val="tx1"/>
                  </a:solidFill>
                </a:rPr>
                <a:t>routing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400800" y="2057400"/>
              <a:ext cx="62869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 dirty="0" err="1" smtClean="0">
                  <a:solidFill>
                    <a:schemeClr val="tx1"/>
                  </a:solidFill>
                </a:rPr>
                <a:t>aodv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400800" y="2743200"/>
              <a:ext cx="61747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 dirty="0" err="1" smtClean="0">
                  <a:solidFill>
                    <a:schemeClr val="tx1"/>
                  </a:solidFill>
                </a:rPr>
                <a:t>dsdv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477000" y="3581400"/>
              <a:ext cx="51488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 dirty="0" err="1" smtClean="0">
                  <a:solidFill>
                    <a:schemeClr val="tx1"/>
                  </a:solidFill>
                </a:rPr>
                <a:t>olsr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477000" y="4343400"/>
              <a:ext cx="58221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 dirty="0" smtClean="0">
                  <a:solidFill>
                    <a:schemeClr val="tx1"/>
                  </a:solidFill>
                </a:rPr>
                <a:t>click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26" name="Right Brace 25"/>
            <p:cNvSpPr/>
            <p:nvPr/>
          </p:nvSpPr>
          <p:spPr bwMode="auto">
            <a:xfrm rot="16200000">
              <a:off x="6743700" y="1181100"/>
              <a:ext cx="228600" cy="1066800"/>
            </a:xfrm>
            <a:prstGeom prst="rightBrac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3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400800" y="1219200"/>
              <a:ext cx="101662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 dirty="0" smtClean="0">
                  <a:solidFill>
                    <a:schemeClr val="tx1"/>
                  </a:solidFill>
                </a:rPr>
                <a:t>protocols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82" name="Flowchart: Alternate Process 81"/>
            <p:cNvSpPr/>
            <p:nvPr/>
          </p:nvSpPr>
          <p:spPr bwMode="auto">
            <a:xfrm>
              <a:off x="6248400" y="5715000"/>
              <a:ext cx="1219200" cy="609600"/>
            </a:xfrm>
            <a:prstGeom prst="flowChartAlternateProcess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00000"/>
                </a:lnSpc>
              </a:pPr>
              <a:r>
                <a:rPr lang="en-US" sz="1600" dirty="0" err="1" smtClean="0">
                  <a:solidFill>
                    <a:schemeClr val="tx1"/>
                  </a:solidFill>
                </a:rPr>
                <a:t>openflow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7" name="Group 85"/>
          <p:cNvGrpSpPr/>
          <p:nvPr/>
        </p:nvGrpSpPr>
        <p:grpSpPr>
          <a:xfrm>
            <a:off x="7620000" y="533400"/>
            <a:ext cx="1301959" cy="5791200"/>
            <a:chOff x="7620000" y="533400"/>
            <a:chExt cx="1301959" cy="5791200"/>
          </a:xfrm>
        </p:grpSpPr>
        <p:sp>
          <p:nvSpPr>
            <p:cNvPr id="65" name="Flowchart: Alternate Process 64"/>
            <p:cNvSpPr/>
            <p:nvPr/>
          </p:nvSpPr>
          <p:spPr bwMode="auto">
            <a:xfrm>
              <a:off x="7696200" y="1905000"/>
              <a:ext cx="1219200" cy="609600"/>
            </a:xfrm>
            <a:prstGeom prst="flowChartAlternateProcess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3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66" name="Flowchart: Alternate Process 65"/>
            <p:cNvSpPr/>
            <p:nvPr/>
          </p:nvSpPr>
          <p:spPr bwMode="auto">
            <a:xfrm>
              <a:off x="7696200" y="2667000"/>
              <a:ext cx="1219200" cy="609600"/>
            </a:xfrm>
            <a:prstGeom prst="flowChartAlternateProcess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3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67" name="Flowchart: Alternate Process 66"/>
            <p:cNvSpPr/>
            <p:nvPr/>
          </p:nvSpPr>
          <p:spPr bwMode="auto">
            <a:xfrm>
              <a:off x="7696200" y="3429000"/>
              <a:ext cx="1219200" cy="609600"/>
            </a:xfrm>
            <a:prstGeom prst="flowChartAlternateProcess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3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68" name="Flowchart: Alternate Process 67"/>
            <p:cNvSpPr/>
            <p:nvPr/>
          </p:nvSpPr>
          <p:spPr bwMode="auto">
            <a:xfrm>
              <a:off x="7696200" y="4191000"/>
              <a:ext cx="1219200" cy="609600"/>
            </a:xfrm>
            <a:prstGeom prst="flowChartAlternateProcess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3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69" name="Flowchart: Alternate Process 68"/>
            <p:cNvSpPr/>
            <p:nvPr/>
          </p:nvSpPr>
          <p:spPr bwMode="auto">
            <a:xfrm>
              <a:off x="7696200" y="4953000"/>
              <a:ext cx="1219200" cy="609600"/>
            </a:xfrm>
            <a:prstGeom prst="flowChartAlternateProcess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3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70" name="Flowchart: Alternate Process 69"/>
            <p:cNvSpPr/>
            <p:nvPr/>
          </p:nvSpPr>
          <p:spPr bwMode="auto">
            <a:xfrm>
              <a:off x="7696200" y="5715000"/>
              <a:ext cx="1219200" cy="609600"/>
            </a:xfrm>
            <a:prstGeom prst="flowChartAlternateProcess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3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7620000" y="2743200"/>
              <a:ext cx="13019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 dirty="0" smtClean="0">
                  <a:solidFill>
                    <a:schemeClr val="tx1"/>
                  </a:solidFill>
                </a:rPr>
                <a:t>flow-monitor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7772400" y="5867400"/>
              <a:ext cx="78739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 smtClean="0">
                  <a:solidFill>
                    <a:schemeClr val="tx1"/>
                  </a:solidFill>
                </a:rPr>
                <a:t>BRITE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7772400" y="4953000"/>
              <a:ext cx="102784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 dirty="0" smtClean="0">
                  <a:solidFill>
                    <a:schemeClr val="tx1"/>
                  </a:solidFill>
                </a:rPr>
                <a:t>topology-</a:t>
              </a:r>
            </a:p>
            <a:p>
              <a:pPr>
                <a:lnSpc>
                  <a:spcPct val="100000"/>
                </a:lnSpc>
              </a:pPr>
              <a:r>
                <a:rPr lang="en-US" sz="1600" dirty="0" smtClean="0">
                  <a:solidFill>
                    <a:schemeClr val="tx1"/>
                  </a:solidFill>
                </a:rPr>
                <a:t>read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74" name="Right Brace 73"/>
            <p:cNvSpPr/>
            <p:nvPr/>
          </p:nvSpPr>
          <p:spPr bwMode="auto">
            <a:xfrm rot="16200000">
              <a:off x="8191500" y="495300"/>
              <a:ext cx="228600" cy="1066800"/>
            </a:xfrm>
            <a:prstGeom prst="rightBrac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3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7848600" y="533400"/>
              <a:ext cx="80983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 dirty="0" smtClean="0">
                  <a:solidFill>
                    <a:schemeClr val="tx1"/>
                  </a:solidFill>
                </a:rPr>
                <a:t>utilities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7772400" y="4343400"/>
              <a:ext cx="6190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 dirty="0" smtClean="0">
                  <a:solidFill>
                    <a:schemeClr val="tx1"/>
                  </a:solidFill>
                </a:rPr>
                <a:t>stats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7772400" y="1905000"/>
              <a:ext cx="80021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 dirty="0" err="1" smtClean="0">
                  <a:solidFill>
                    <a:schemeClr val="tx1"/>
                  </a:solidFill>
                </a:rPr>
                <a:t>config</a:t>
              </a:r>
              <a:r>
                <a:rPr lang="en-US" sz="1600" dirty="0" smtClean="0">
                  <a:solidFill>
                    <a:schemeClr val="tx1"/>
                  </a:solidFill>
                </a:rPr>
                <a:t>-</a:t>
              </a:r>
            </a:p>
            <a:p>
              <a:pPr>
                <a:lnSpc>
                  <a:spcPct val="100000"/>
                </a:lnSpc>
              </a:pPr>
              <a:r>
                <a:rPr lang="en-US" sz="1600" dirty="0" smtClean="0">
                  <a:solidFill>
                    <a:schemeClr val="tx1"/>
                  </a:solidFill>
                </a:rPr>
                <a:t>store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7772400" y="3505200"/>
              <a:ext cx="91403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 dirty="0" err="1" smtClean="0">
                  <a:solidFill>
                    <a:schemeClr val="tx1"/>
                  </a:solidFill>
                </a:rPr>
                <a:t>netanim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81" name="Flowchart: Alternate Process 80"/>
            <p:cNvSpPr/>
            <p:nvPr/>
          </p:nvSpPr>
          <p:spPr bwMode="auto">
            <a:xfrm>
              <a:off x="7696200" y="1143000"/>
              <a:ext cx="1219200" cy="609600"/>
            </a:xfrm>
            <a:prstGeom prst="flowChartAlternateProcess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3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7772400" y="1219200"/>
              <a:ext cx="103746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 smtClean="0">
                  <a:solidFill>
                    <a:schemeClr val="tx1"/>
                  </a:solidFill>
                </a:rPr>
                <a:t>visualizer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0" y="4267200"/>
            <a:ext cx="2961602" cy="1243584"/>
            <a:chOff x="381000" y="5257800"/>
            <a:chExt cx="3896845" cy="762000"/>
          </a:xfrm>
        </p:grpSpPr>
        <p:sp>
          <p:nvSpPr>
            <p:cNvPr id="83" name="AutoShape 28"/>
            <p:cNvSpPr>
              <a:spLocks noChangeArrowheads="1"/>
            </p:cNvSpPr>
            <p:nvPr/>
          </p:nvSpPr>
          <p:spPr bwMode="auto">
            <a:xfrm>
              <a:off x="381000" y="5257800"/>
              <a:ext cx="3810000" cy="762000"/>
            </a:xfrm>
            <a:prstGeom prst="wedgeRoundRectCallout">
              <a:avLst>
                <a:gd name="adj1" fmla="val 62448"/>
                <a:gd name="adj2" fmla="val 71661"/>
                <a:gd name="adj3" fmla="val 16667"/>
              </a:avLst>
            </a:prstGeom>
            <a:solidFill>
              <a:srgbClr val="7DDA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" name="Text Box 29"/>
            <p:cNvSpPr txBox="1">
              <a:spLocks noChangeArrowheads="1"/>
            </p:cNvSpPr>
            <p:nvPr/>
          </p:nvSpPr>
          <p:spPr bwMode="auto">
            <a:xfrm>
              <a:off x="530225" y="5410200"/>
              <a:ext cx="1667093" cy="39737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US" sz="1200" b="1">
                  <a:solidFill>
                    <a:srgbClr val="000000"/>
                  </a:solidFill>
                </a:rPr>
                <a:t>Smart pointers</a:t>
              </a:r>
            </a:p>
            <a:p>
              <a:pPr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US" sz="1200" b="1">
                  <a:solidFill>
                    <a:srgbClr val="000000"/>
                  </a:solidFill>
                </a:rPr>
                <a:t>Dynamic </a:t>
              </a:r>
              <a:r>
                <a:rPr lang="en-US" sz="1200" b="1" smtClean="0">
                  <a:solidFill>
                    <a:srgbClr val="000000"/>
                  </a:solidFill>
                </a:rPr>
                <a:t>types</a:t>
              </a:r>
              <a:endParaRPr lang="en-US" sz="1200" b="1">
                <a:solidFill>
                  <a:srgbClr val="000000"/>
                </a:solidFill>
              </a:endParaRPr>
            </a:p>
            <a:p>
              <a:pPr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US" sz="1200" b="1">
                  <a:solidFill>
                    <a:srgbClr val="000000"/>
                  </a:solidFill>
                </a:rPr>
                <a:t>Attributes</a:t>
              </a:r>
            </a:p>
          </p:txBody>
        </p:sp>
        <p:sp>
          <p:nvSpPr>
            <p:cNvPr id="87" name="Text Box 30"/>
            <p:cNvSpPr txBox="1">
              <a:spLocks noChangeArrowheads="1"/>
            </p:cNvSpPr>
            <p:nvPr/>
          </p:nvSpPr>
          <p:spPr bwMode="auto">
            <a:xfrm>
              <a:off x="2284413" y="5410200"/>
              <a:ext cx="1993432" cy="51052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US" sz="1200" b="1" smtClean="0">
                  <a:solidFill>
                    <a:srgbClr val="000000"/>
                  </a:solidFill>
                </a:rPr>
                <a:t>Callbacks</a:t>
              </a:r>
            </a:p>
            <a:p>
              <a:pPr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US" sz="1200" b="1" smtClean="0">
                  <a:solidFill>
                    <a:srgbClr val="000000"/>
                  </a:solidFill>
                </a:rPr>
                <a:t>Tracing</a:t>
              </a:r>
              <a:endParaRPr lang="en-US" sz="1200" b="1">
                <a:solidFill>
                  <a:srgbClr val="000000"/>
                </a:solidFill>
              </a:endParaRPr>
            </a:p>
            <a:p>
              <a:pPr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US" sz="1200" b="1">
                  <a:solidFill>
                    <a:srgbClr val="000000"/>
                  </a:solidFill>
                </a:rPr>
                <a:t>Logging</a:t>
              </a:r>
            </a:p>
            <a:p>
              <a:pPr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US" sz="1200" b="1">
                  <a:solidFill>
                    <a:srgbClr val="000000"/>
                  </a:solidFill>
                </a:rPr>
                <a:t>Random Variables</a:t>
              </a:r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5221287" y="4800600"/>
            <a:ext cx="1309688" cy="990600"/>
            <a:chOff x="5221287" y="4800600"/>
            <a:chExt cx="1309688" cy="990600"/>
          </a:xfrm>
        </p:grpSpPr>
        <p:sp>
          <p:nvSpPr>
            <p:cNvPr id="89" name="AutoShape 22"/>
            <p:cNvSpPr>
              <a:spLocks noChangeArrowheads="1"/>
            </p:cNvSpPr>
            <p:nvPr/>
          </p:nvSpPr>
          <p:spPr bwMode="auto">
            <a:xfrm>
              <a:off x="5257800" y="4800600"/>
              <a:ext cx="1182687" cy="990600"/>
            </a:xfrm>
            <a:prstGeom prst="wedgeRoundRectCallout">
              <a:avLst>
                <a:gd name="adj1" fmla="val -118995"/>
                <a:gd name="adj2" fmla="val 40546"/>
                <a:gd name="adj3" fmla="val 16667"/>
              </a:avLst>
            </a:prstGeom>
            <a:solidFill>
              <a:srgbClr val="7DDA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" name="Text Box 23"/>
            <p:cNvSpPr txBox="1">
              <a:spLocks noChangeArrowheads="1"/>
            </p:cNvSpPr>
            <p:nvPr/>
          </p:nvSpPr>
          <p:spPr bwMode="auto">
            <a:xfrm>
              <a:off x="5221287" y="5029200"/>
              <a:ext cx="1309688" cy="64135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US" sz="1200" b="1">
                  <a:solidFill>
                    <a:srgbClr val="000000"/>
                  </a:solidFill>
                </a:rPr>
                <a:t>Events</a:t>
              </a:r>
            </a:p>
            <a:p>
              <a:pPr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US" sz="1200" b="1">
                  <a:solidFill>
                    <a:srgbClr val="000000"/>
                  </a:solidFill>
                </a:rPr>
                <a:t>Scheduler</a:t>
              </a:r>
            </a:p>
            <a:p>
              <a:pPr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US" sz="1200" b="1">
                  <a:solidFill>
                    <a:srgbClr val="000000"/>
                  </a:solidFill>
                </a:rPr>
                <a:t>Time arithmetic</a:t>
              </a:r>
            </a:p>
          </p:txBody>
        </p:sp>
      </p:grpSp>
      <p:grpSp>
        <p:nvGrpSpPr>
          <p:cNvPr id="94" name="Group 93"/>
          <p:cNvGrpSpPr/>
          <p:nvPr/>
        </p:nvGrpSpPr>
        <p:grpSpPr>
          <a:xfrm>
            <a:off x="4648200" y="3352800"/>
            <a:ext cx="1752600" cy="838200"/>
            <a:chOff x="4648200" y="3352800"/>
            <a:chExt cx="1752600" cy="838200"/>
          </a:xfrm>
        </p:grpSpPr>
        <p:sp>
          <p:nvSpPr>
            <p:cNvPr id="92" name="AutoShape 26"/>
            <p:cNvSpPr>
              <a:spLocks noChangeArrowheads="1"/>
            </p:cNvSpPr>
            <p:nvPr/>
          </p:nvSpPr>
          <p:spPr bwMode="auto">
            <a:xfrm>
              <a:off x="4648200" y="3352800"/>
              <a:ext cx="1752600" cy="838200"/>
            </a:xfrm>
            <a:prstGeom prst="wedgeRoundRectCallout">
              <a:avLst>
                <a:gd name="adj1" fmla="val -62872"/>
                <a:gd name="adj2" fmla="val 129550"/>
                <a:gd name="adj3" fmla="val 16667"/>
              </a:avLst>
            </a:prstGeom>
            <a:solidFill>
              <a:srgbClr val="7DDA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" name="Text Box 27"/>
            <p:cNvSpPr txBox="1">
              <a:spLocks noChangeArrowheads="1"/>
            </p:cNvSpPr>
            <p:nvPr/>
          </p:nvSpPr>
          <p:spPr bwMode="auto">
            <a:xfrm>
              <a:off x="4648200" y="3352800"/>
              <a:ext cx="1736725" cy="8239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US" sz="1200" b="1">
                  <a:solidFill>
                    <a:srgbClr val="000000"/>
                  </a:solidFill>
                </a:rPr>
                <a:t>Packets</a:t>
              </a:r>
            </a:p>
            <a:p>
              <a:pPr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US" sz="1200" b="1">
                  <a:solidFill>
                    <a:srgbClr val="000000"/>
                  </a:solidFill>
                </a:rPr>
                <a:t>Packet Tags</a:t>
              </a:r>
            </a:p>
            <a:p>
              <a:pPr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US" sz="1200" b="1">
                  <a:solidFill>
                    <a:srgbClr val="000000"/>
                  </a:solidFill>
                </a:rPr>
                <a:t>Packet Headers</a:t>
              </a:r>
            </a:p>
            <a:p>
              <a:pPr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US" sz="1200" b="1">
                  <a:solidFill>
                    <a:srgbClr val="000000"/>
                  </a:solidFill>
                </a:rPr>
                <a:t>Pcap/ascii file writing</a:t>
              </a:r>
            </a:p>
          </p:txBody>
        </p:sp>
      </p:grpSp>
      <p:grpSp>
        <p:nvGrpSpPr>
          <p:cNvPr id="102" name="Group 101"/>
          <p:cNvGrpSpPr/>
          <p:nvPr/>
        </p:nvGrpSpPr>
        <p:grpSpPr>
          <a:xfrm>
            <a:off x="1981200" y="1981200"/>
            <a:ext cx="1708150" cy="2030412"/>
            <a:chOff x="457200" y="2008188"/>
            <a:chExt cx="1708150" cy="2030412"/>
          </a:xfrm>
        </p:grpSpPr>
        <p:sp>
          <p:nvSpPr>
            <p:cNvPr id="103" name="AutoShape 31"/>
            <p:cNvSpPr>
              <a:spLocks noChangeArrowheads="1"/>
            </p:cNvSpPr>
            <p:nvPr/>
          </p:nvSpPr>
          <p:spPr bwMode="auto">
            <a:xfrm>
              <a:off x="457200" y="2008188"/>
              <a:ext cx="1447800" cy="2030412"/>
            </a:xfrm>
            <a:prstGeom prst="wedgeRoundRectCallout">
              <a:avLst>
                <a:gd name="adj1" fmla="val 68704"/>
                <a:gd name="adj2" fmla="val 87770"/>
                <a:gd name="adj3" fmla="val 16667"/>
              </a:avLst>
            </a:prstGeom>
            <a:solidFill>
              <a:srgbClr val="7DDA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" name="Text Box 32"/>
            <p:cNvSpPr txBox="1">
              <a:spLocks noChangeArrowheads="1"/>
            </p:cNvSpPr>
            <p:nvPr/>
          </p:nvSpPr>
          <p:spPr bwMode="auto">
            <a:xfrm>
              <a:off x="533400" y="2286000"/>
              <a:ext cx="1631950" cy="155416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US" sz="1200" b="1">
                  <a:solidFill>
                    <a:srgbClr val="000000"/>
                  </a:solidFill>
                </a:rPr>
                <a:t>Node class</a:t>
              </a:r>
            </a:p>
            <a:p>
              <a:pPr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US" sz="1200" b="1">
                  <a:solidFill>
                    <a:srgbClr val="000000"/>
                  </a:solidFill>
                </a:rPr>
                <a:t>NetDevice ABC</a:t>
              </a:r>
            </a:p>
            <a:p>
              <a:pPr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US" sz="1200" b="1">
                  <a:solidFill>
                    <a:srgbClr val="000000"/>
                  </a:solidFill>
                </a:rPr>
                <a:t>Address types</a:t>
              </a:r>
            </a:p>
            <a:p>
              <a:pPr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US" sz="1200" b="1">
                  <a:solidFill>
                    <a:srgbClr val="000000"/>
                  </a:solidFill>
                </a:rPr>
                <a:t>(Ipv4, MAC, etc.)</a:t>
              </a:r>
            </a:p>
            <a:p>
              <a:pPr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US" sz="1200" b="1">
                  <a:solidFill>
                    <a:srgbClr val="000000"/>
                  </a:solidFill>
                </a:rPr>
                <a:t>Queues</a:t>
              </a:r>
            </a:p>
            <a:p>
              <a:pPr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US" sz="1200" b="1">
                  <a:solidFill>
                    <a:srgbClr val="000000"/>
                  </a:solidFill>
                </a:rPr>
                <a:t>Socket ABC</a:t>
              </a:r>
            </a:p>
            <a:p>
              <a:pPr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US" sz="1200" b="1">
                  <a:solidFill>
                    <a:srgbClr val="000000"/>
                  </a:solidFill>
                </a:rPr>
                <a:t>Ipv4 ABCs</a:t>
              </a:r>
            </a:p>
            <a:p>
              <a:pPr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US" sz="1200" b="1">
                  <a:solidFill>
                    <a:srgbClr val="000000"/>
                  </a:solidFill>
                </a:rPr>
                <a:t>Packet sockets</a:t>
              </a: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2945765" y="1982837"/>
            <a:ext cx="2693035" cy="2118886"/>
            <a:chOff x="2945765" y="1982837"/>
            <a:chExt cx="2693035" cy="2118886"/>
          </a:xfrm>
        </p:grpSpPr>
        <p:sp>
          <p:nvSpPr>
            <p:cNvPr id="11" name="Flowchart: Alternate Process 10"/>
            <p:cNvSpPr/>
            <p:nvPr/>
          </p:nvSpPr>
          <p:spPr bwMode="auto">
            <a:xfrm>
              <a:off x="2991655" y="1994694"/>
              <a:ext cx="1219200" cy="609600"/>
            </a:xfrm>
            <a:prstGeom prst="flowChartAlternateProcess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3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12" name="Flowchart: Alternate Process 11"/>
            <p:cNvSpPr/>
            <p:nvPr/>
          </p:nvSpPr>
          <p:spPr bwMode="auto">
            <a:xfrm>
              <a:off x="3352800" y="2743200"/>
              <a:ext cx="1219200" cy="609600"/>
            </a:xfrm>
            <a:prstGeom prst="flowChartAlternateProcess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3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945765" y="2070894"/>
              <a:ext cx="126509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 dirty="0" smtClean="0">
                  <a:solidFill>
                    <a:schemeClr val="tx1"/>
                  </a:solidFill>
                </a:rPr>
                <a:t>applications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429000" y="2743200"/>
              <a:ext cx="100700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 dirty="0" smtClean="0">
                  <a:solidFill>
                    <a:schemeClr val="tx1"/>
                  </a:solidFill>
                </a:rPr>
                <a:t>internet</a:t>
              </a:r>
            </a:p>
            <a:p>
              <a:pPr>
                <a:lnSpc>
                  <a:spcPct val="100000"/>
                </a:lnSpc>
              </a:pPr>
              <a:r>
                <a:rPr lang="en-US" sz="1600" dirty="0" smtClean="0">
                  <a:solidFill>
                    <a:schemeClr val="tx1"/>
                  </a:solidFill>
                </a:rPr>
                <a:t>(</a:t>
              </a:r>
              <a:r>
                <a:rPr lang="en-US" sz="1600" dirty="0" err="1" smtClean="0">
                  <a:solidFill>
                    <a:schemeClr val="tx1"/>
                  </a:solidFill>
                </a:rPr>
                <a:t>IPv4</a:t>
              </a:r>
              <a:r>
                <a:rPr lang="en-US" sz="1600" dirty="0" smtClean="0">
                  <a:solidFill>
                    <a:schemeClr val="tx1"/>
                  </a:solidFill>
                </a:rPr>
                <a:t>/</a:t>
              </a:r>
              <a:r>
                <a:rPr lang="en-US" sz="1600" dirty="0" err="1" smtClean="0">
                  <a:solidFill>
                    <a:schemeClr val="tx1"/>
                  </a:solidFill>
                </a:rPr>
                <a:t>v6</a:t>
              </a:r>
              <a:r>
                <a:rPr lang="en-US" sz="1600" dirty="0" smtClean="0">
                  <a:solidFill>
                    <a:schemeClr val="tx1"/>
                  </a:solidFill>
                </a:rPr>
                <a:t>)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97" name="Flowchart: Alternate Process 96"/>
            <p:cNvSpPr/>
            <p:nvPr/>
          </p:nvSpPr>
          <p:spPr bwMode="auto">
            <a:xfrm>
              <a:off x="4323545" y="1982837"/>
              <a:ext cx="1219200" cy="609600"/>
            </a:xfrm>
            <a:prstGeom prst="flowChartAlternateProcess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3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130" name="TextBox 129"/>
            <p:cNvSpPr txBox="1"/>
            <p:nvPr/>
          </p:nvSpPr>
          <p:spPr>
            <a:xfrm>
              <a:off x="4256690" y="2105566"/>
              <a:ext cx="138211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 dirty="0" smtClean="0">
                  <a:solidFill>
                    <a:schemeClr val="tx1"/>
                  </a:solidFill>
                </a:rPr>
                <a:t>internet-apps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31" name="Flowchart: Alternate Process 130"/>
            <p:cNvSpPr/>
            <p:nvPr/>
          </p:nvSpPr>
          <p:spPr bwMode="auto">
            <a:xfrm>
              <a:off x="3352433" y="3492123"/>
              <a:ext cx="1219200" cy="609600"/>
            </a:xfrm>
            <a:prstGeom prst="flowChartAlternateProcess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3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132" name="TextBox 131"/>
            <p:cNvSpPr txBox="1"/>
            <p:nvPr/>
          </p:nvSpPr>
          <p:spPr>
            <a:xfrm>
              <a:off x="3293226" y="3612406"/>
              <a:ext cx="136877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 dirty="0" smtClean="0">
                  <a:solidFill>
                    <a:schemeClr val="tx1"/>
                  </a:solidFill>
                </a:rPr>
                <a:t>traffic-control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sp>
        <p:nvSpPr>
          <p:cNvPr id="7" name="Footer Placeholder 6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9597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Module organization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models/</a:t>
            </a:r>
          </a:p>
          <a:p>
            <a:r>
              <a:rPr lang="en-US" smtClean="0"/>
              <a:t>examples/</a:t>
            </a:r>
          </a:p>
          <a:p>
            <a:r>
              <a:rPr lang="en-US" smtClean="0"/>
              <a:t>tests/</a:t>
            </a:r>
          </a:p>
          <a:p>
            <a:r>
              <a:rPr lang="en-US" smtClean="0"/>
              <a:t>bindings/</a:t>
            </a:r>
          </a:p>
          <a:p>
            <a:r>
              <a:rPr lang="en-US" smtClean="0"/>
              <a:t>doc/</a:t>
            </a:r>
          </a:p>
          <a:p>
            <a:r>
              <a:rPr lang="en-US" smtClean="0"/>
              <a:t>wscript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4920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ns-3 programs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ns-3 programs are C++ executables that link the needed shared libraries</a:t>
            </a:r>
          </a:p>
          <a:p>
            <a:pPr lvl="1"/>
            <a:r>
              <a:rPr lang="en-US" dirty="0" smtClean="0"/>
              <a:t> or Python programs that import the needed modules</a:t>
            </a:r>
          </a:p>
          <a:p>
            <a:r>
              <a:rPr lang="en-US" dirty="0" smtClean="0"/>
              <a:t>The ns-3 build tool, called '</a:t>
            </a:r>
            <a:r>
              <a:rPr lang="en-US" dirty="0" err="1" smtClean="0"/>
              <a:t>waf</a:t>
            </a:r>
            <a:r>
              <a:rPr lang="en-US" dirty="0" smtClean="0"/>
              <a:t>', can be used to run programs</a:t>
            </a:r>
          </a:p>
          <a:p>
            <a:r>
              <a:rPr lang="en-US" dirty="0" err="1" smtClean="0"/>
              <a:t>waf</a:t>
            </a:r>
            <a:r>
              <a:rPr lang="en-US" dirty="0" smtClean="0"/>
              <a:t> will place headers, object files, libraries, and executables in a 'build' directory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1954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Python bindings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ns-3 uses a program called </a:t>
            </a:r>
            <a:r>
              <a:rPr lang="en-US" dirty="0" err="1" smtClean="0"/>
              <a:t>PyBindGen</a:t>
            </a:r>
            <a:r>
              <a:rPr lang="en-US" dirty="0" smtClean="0"/>
              <a:t> to generate Python bindings for all libraries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Folded Corner 5"/>
          <p:cNvSpPr/>
          <p:nvPr/>
        </p:nvSpPr>
        <p:spPr bwMode="auto">
          <a:xfrm>
            <a:off x="533400" y="2895600"/>
            <a:ext cx="1295400" cy="1981200"/>
          </a:xfrm>
          <a:prstGeom prst="foldedCorner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2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v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93594" y="3563034"/>
            <a:ext cx="9669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C++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header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Right Arrow 7"/>
          <p:cNvSpPr/>
          <p:nvPr/>
        </p:nvSpPr>
        <p:spPr bwMode="auto">
          <a:xfrm>
            <a:off x="1988994" y="3563034"/>
            <a:ext cx="609600" cy="399366"/>
          </a:xfrm>
          <a:prstGeom prst="rightArrow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2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9" name="Folded Corner 8"/>
          <p:cNvSpPr/>
          <p:nvPr/>
        </p:nvSpPr>
        <p:spPr bwMode="auto">
          <a:xfrm>
            <a:off x="2773075" y="2895599"/>
            <a:ext cx="1295400" cy="1981200"/>
          </a:xfrm>
          <a:prstGeom prst="foldedCorner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2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v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933269" y="3439551"/>
            <a:ext cx="146706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Intermediate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Python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program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Folded Corner 10"/>
          <p:cNvSpPr/>
          <p:nvPr/>
        </p:nvSpPr>
        <p:spPr bwMode="auto">
          <a:xfrm>
            <a:off x="5012750" y="2895599"/>
            <a:ext cx="1295400" cy="1981200"/>
          </a:xfrm>
          <a:prstGeom prst="foldedCorner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2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v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172944" y="3439551"/>
            <a:ext cx="10438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C++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bindings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code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Right Arrow 12"/>
          <p:cNvSpPr/>
          <p:nvPr/>
        </p:nvSpPr>
        <p:spPr bwMode="auto">
          <a:xfrm>
            <a:off x="4241225" y="3686516"/>
            <a:ext cx="609600" cy="399366"/>
          </a:xfrm>
          <a:prstGeom prst="rightArrow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2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4" name="Right Arrow 13"/>
          <p:cNvSpPr/>
          <p:nvPr/>
        </p:nvSpPr>
        <p:spPr bwMode="auto">
          <a:xfrm>
            <a:off x="6484366" y="3686516"/>
            <a:ext cx="609600" cy="399366"/>
          </a:xfrm>
          <a:prstGeom prst="rightArrow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2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5" name="Folded Corner 14"/>
          <p:cNvSpPr/>
          <p:nvPr/>
        </p:nvSpPr>
        <p:spPr bwMode="auto">
          <a:xfrm>
            <a:off x="7094357" y="2895599"/>
            <a:ext cx="1295400" cy="1981200"/>
          </a:xfrm>
          <a:prstGeom prst="foldedCorner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2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v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254551" y="3439551"/>
            <a:ext cx="9412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Python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module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 bwMode="auto">
          <a:xfrm flipV="1">
            <a:off x="2209800" y="4085882"/>
            <a:ext cx="0" cy="1476718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9" name="TextBox 18"/>
          <p:cNvSpPr txBox="1"/>
          <p:nvPr/>
        </p:nvSpPr>
        <p:spPr>
          <a:xfrm>
            <a:off x="1604675" y="5609986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(</a:t>
            </a:r>
            <a:r>
              <a:rPr lang="en-US" dirty="0" err="1" smtClean="0">
                <a:solidFill>
                  <a:schemeClr val="tx1"/>
                </a:solidFill>
              </a:rPr>
              <a:t>py</a:t>
            </a:r>
            <a:r>
              <a:rPr lang="en-US" dirty="0" smtClean="0">
                <a:solidFill>
                  <a:schemeClr val="tx1"/>
                </a:solidFill>
              </a:rPr>
              <a:t>)</a:t>
            </a:r>
            <a:r>
              <a:rPr lang="en-US" dirty="0" err="1" smtClean="0">
                <a:solidFill>
                  <a:schemeClr val="tx1"/>
                </a:solidFill>
              </a:rPr>
              <a:t>gccxml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 bwMode="auto">
          <a:xfrm flipV="1">
            <a:off x="4517787" y="4039716"/>
            <a:ext cx="0" cy="1476718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1" name="TextBox 20"/>
          <p:cNvSpPr txBox="1"/>
          <p:nvPr/>
        </p:nvSpPr>
        <p:spPr>
          <a:xfrm>
            <a:off x="3956499" y="560998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tx1"/>
                </a:solidFill>
              </a:rPr>
              <a:t>PyBindGen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 bwMode="auto">
          <a:xfrm flipV="1">
            <a:off x="6766995" y="4092682"/>
            <a:ext cx="0" cy="1476718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3" name="TextBox 22"/>
          <p:cNvSpPr txBox="1"/>
          <p:nvPr/>
        </p:nvSpPr>
        <p:spPr>
          <a:xfrm>
            <a:off x="6205707" y="5662952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C++ compiler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5132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Grp="1" noChangeArrowheads="1"/>
          </p:cNvSpPr>
          <p:nvPr>
            <p:ph type="title"/>
          </p:nvPr>
        </p:nvSpPr>
        <p:spPr>
          <a:xfrm>
            <a:off x="304800" y="2241550"/>
            <a:ext cx="8201025" cy="947738"/>
          </a:xfrm>
          <a:ln/>
        </p:spPr>
        <p:txBody>
          <a:bodyPr/>
          <a:lstStyle/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800" smtClean="0"/>
              <a:t>Integrating other tools and libraries</a:t>
            </a:r>
            <a:endParaRPr lang="en-US" sz="2800"/>
          </a:p>
        </p:txBody>
      </p:sp>
      <p:sp>
        <p:nvSpPr>
          <p:cNvPr id="2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71232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Other libraries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more sophisticated scenarios and models typically leverage other libraries</a:t>
            </a:r>
          </a:p>
          <a:p>
            <a:r>
              <a:rPr lang="en-US" sz="2800" dirty="0" smtClean="0"/>
              <a:t>ns-3 main distribution uses optional libraries (libxml2, </a:t>
            </a:r>
            <a:r>
              <a:rPr lang="en-US" sz="2800" dirty="0" err="1" smtClean="0"/>
              <a:t>gsl</a:t>
            </a:r>
            <a:r>
              <a:rPr lang="en-US" sz="2800" dirty="0" smtClean="0"/>
              <a:t>, </a:t>
            </a:r>
            <a:r>
              <a:rPr lang="en-US" sz="2800" dirty="0" err="1" smtClean="0"/>
              <a:t>mysql</a:t>
            </a:r>
            <a:r>
              <a:rPr lang="en-US" sz="2800" dirty="0" smtClean="0"/>
              <a:t>) but care is taken to avoid strict build dependencies</a:t>
            </a:r>
          </a:p>
          <a:p>
            <a:r>
              <a:rPr lang="en-US" sz="2800" dirty="0" smtClean="0"/>
              <a:t>the 'bake' tool (described later) helps to manage library dependencies</a:t>
            </a:r>
          </a:p>
          <a:p>
            <a:r>
              <a:rPr lang="en-US" sz="2800" dirty="0" smtClean="0"/>
              <a:t>users are free to write their own </a:t>
            </a:r>
            <a:r>
              <a:rPr lang="en-US" sz="2800" dirty="0" err="1" smtClean="0"/>
              <a:t>Makefiles</a:t>
            </a:r>
            <a:r>
              <a:rPr lang="en-US" sz="2800" dirty="0" smtClean="0"/>
              <a:t> or </a:t>
            </a:r>
            <a:r>
              <a:rPr lang="en-US" sz="2800" dirty="0" err="1" smtClean="0"/>
              <a:t>wscripts</a:t>
            </a:r>
            <a:r>
              <a:rPr lang="en-US" sz="2800" dirty="0" smtClean="0"/>
              <a:t> to do something special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9230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01025" cy="858837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mtClean="0"/>
              <a:t>Matplotlib</a:t>
            </a:r>
            <a:endParaRPr lang="en-US"/>
          </a:p>
        </p:txBody>
      </p:sp>
      <p:sp>
        <p:nvSpPr>
          <p:cNvPr id="23554" name="Rectangle 2"/>
          <p:cNvSpPr>
            <a:spLocks noGrp="1" noChangeArrowheads="1"/>
          </p:cNvSpPr>
          <p:nvPr>
            <p:ph idx="1"/>
          </p:nvPr>
        </p:nvSpPr>
        <p:spPr>
          <a:xfrm>
            <a:off x="381000" y="1219200"/>
            <a:ext cx="8201025" cy="4875213"/>
          </a:xfrm>
          <a:ln/>
        </p:spPr>
        <p:txBody>
          <a:bodyPr/>
          <a:lstStyle/>
          <a:p>
            <a:pPr marL="312738" indent="-312738">
              <a:lnSpc>
                <a:spcPct val="90000"/>
              </a:lnSpc>
              <a:buFont typeface="Arial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US" sz="2800"/>
          </a:p>
          <a:p>
            <a:pPr marL="312738" indent="-312738">
              <a:lnSpc>
                <a:spcPct val="90000"/>
              </a:lnSpc>
              <a:spcBef>
                <a:spcPct val="0"/>
              </a:spcBef>
              <a:buFont typeface="Arial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z="2400" smtClean="0">
                <a:latin typeface="Courier New" pitchFamily="49" charset="0"/>
                <a:cs typeface="Courier New" pitchFamily="49" charset="0"/>
              </a:rPr>
              <a:t>src/core/examples/sample-rng-plot.py</a:t>
            </a:r>
            <a:endParaRPr lang="en-US" sz="2000">
              <a:latin typeface="Courier New" pitchFamily="49" charset="0"/>
              <a:cs typeface="Courier New" pitchFamily="49" charset="0"/>
            </a:endParaRPr>
          </a:p>
          <a:p>
            <a:pPr marL="712788" lvl="1" indent="-255588">
              <a:lnSpc>
                <a:spcPct val="90000"/>
              </a:lnSpc>
              <a:buFont typeface="Arial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US" sz="2000"/>
          </a:p>
          <a:p>
            <a:pPr marL="712788" lvl="1" indent="-255588">
              <a:lnSpc>
                <a:spcPct val="90000"/>
              </a:lnSpc>
              <a:buFont typeface="Arial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US" sz="2400"/>
          </a:p>
          <a:p>
            <a:pPr marL="712788" lvl="1" indent="-255588">
              <a:lnSpc>
                <a:spcPct val="90000"/>
              </a:lnSpc>
              <a:buFont typeface="Arial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US" sz="2400"/>
          </a:p>
          <a:p>
            <a:pPr marL="712788" lvl="1" indent="-255588">
              <a:lnSpc>
                <a:spcPct val="90000"/>
              </a:lnSpc>
              <a:buFont typeface="Arial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US" sz="240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590800"/>
            <a:ext cx="6225055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1200" y="1981200"/>
            <a:ext cx="3078163" cy="2492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2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50764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Modular Router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625" y="1676400"/>
            <a:ext cx="8197850" cy="3518600"/>
          </a:xfrm>
          <a:ln>
            <a:solidFill>
              <a:schemeClr val="tx1"/>
            </a:solidFill>
          </a:ln>
        </p:spPr>
      </p:pic>
      <p:sp>
        <p:nvSpPr>
          <p:cNvPr id="3" name="Footer Placeholder 2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0125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OpenFlow</a:t>
            </a:r>
            <a:r>
              <a:rPr lang="en-US" dirty="0" smtClean="0"/>
              <a:t> Switch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509648"/>
            <a:ext cx="8197850" cy="4443542"/>
          </a:xfrm>
          <a:ln>
            <a:solidFill>
              <a:schemeClr val="tx1"/>
            </a:solidFill>
          </a:ln>
        </p:spPr>
      </p:pic>
      <p:sp>
        <p:nvSpPr>
          <p:cNvPr id="3" name="Footer Placeholder 2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44429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CORE emulator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375762"/>
            <a:ext cx="8197850" cy="4711314"/>
          </a:xfrm>
          <a:ln>
            <a:solidFill>
              <a:schemeClr val="tx1"/>
            </a:solidFill>
          </a:ln>
        </p:spPr>
      </p:pic>
      <p:sp>
        <p:nvSpPr>
          <p:cNvPr id="3" name="Footer Placeholder 2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48127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training archives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LTE (Lorenza </a:t>
            </a:r>
            <a:r>
              <a:rPr lang="en-US" sz="2800" dirty="0" err="1" smtClean="0"/>
              <a:t>Giupponi</a:t>
            </a:r>
            <a:r>
              <a:rPr lang="en-US" sz="2800" dirty="0" smtClean="0"/>
              <a:t> and </a:t>
            </a:r>
            <a:r>
              <a:rPr lang="en-US" sz="2800" dirty="0" err="1" smtClean="0"/>
              <a:t>Biljana</a:t>
            </a:r>
            <a:r>
              <a:rPr lang="en-US" sz="2800" dirty="0" smtClean="0"/>
              <a:t> </a:t>
            </a:r>
            <a:r>
              <a:rPr lang="en-US" sz="2800" dirty="0" err="1" smtClean="0"/>
              <a:t>Bojovic</a:t>
            </a:r>
            <a:r>
              <a:rPr lang="en-US" sz="2800" dirty="0" smtClean="0"/>
              <a:t>), June 2016</a:t>
            </a:r>
          </a:p>
          <a:p>
            <a:r>
              <a:rPr lang="en-US" sz="2800" dirty="0" smtClean="0"/>
              <a:t>Parallel, Distributed Simulations (Peter Barnes), June 2016</a:t>
            </a:r>
          </a:p>
          <a:p>
            <a:r>
              <a:rPr lang="en-US" sz="2800" dirty="0" smtClean="0"/>
              <a:t>Direct Code Execution (Tom Henderson), June 2016</a:t>
            </a:r>
          </a:p>
          <a:p>
            <a:r>
              <a:rPr lang="en-US" sz="2800" dirty="0" smtClean="0"/>
              <a:t>Tracing (</a:t>
            </a:r>
            <a:r>
              <a:rPr lang="en-US" sz="2800" dirty="0" err="1" smtClean="0"/>
              <a:t>Walid</a:t>
            </a:r>
            <a:r>
              <a:rPr lang="en-US" sz="2800" dirty="0" smtClean="0"/>
              <a:t> </a:t>
            </a:r>
            <a:r>
              <a:rPr lang="en-US" sz="2800" dirty="0" err="1" smtClean="0"/>
              <a:t>Younes</a:t>
            </a:r>
            <a:r>
              <a:rPr lang="en-US" sz="2800" dirty="0" smtClean="0"/>
              <a:t>), June 2014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  <p:sp>
        <p:nvSpPr>
          <p:cNvPr id="5" name="Rounded Rectangle 4"/>
          <p:cNvSpPr/>
          <p:nvPr/>
        </p:nvSpPr>
        <p:spPr bwMode="auto">
          <a:xfrm>
            <a:off x="669925" y="5176838"/>
            <a:ext cx="7772400" cy="990600"/>
          </a:xfrm>
          <a:prstGeom prst="roundRect">
            <a:avLst/>
          </a:prstGeom>
          <a:solidFill>
            <a:schemeClr val="bg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sx="101000" sy="101000" algn="tl" rotWithShape="0">
              <a:prstClr val="black">
                <a:alpha val="52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2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r>
              <a:rPr lang="en-US" dirty="0" smtClean="0"/>
              <a:t>Please ask questions!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4400" y="5410528"/>
            <a:ext cx="65299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tx1"/>
                </a:solidFill>
              </a:rPr>
              <a:t>http://</a:t>
            </a:r>
            <a:r>
              <a:rPr lang="en-US" sz="2800" dirty="0" err="1" smtClean="0">
                <a:solidFill>
                  <a:schemeClr val="tx1"/>
                </a:solidFill>
              </a:rPr>
              <a:t>www.nsnam.org</a:t>
            </a:r>
            <a:r>
              <a:rPr lang="en-US" sz="2800" dirty="0" smtClean="0">
                <a:solidFill>
                  <a:schemeClr val="tx1"/>
                </a:solidFill>
              </a:rPr>
              <a:t>/wiki/Training2017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43564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mininet</a:t>
            </a:r>
            <a:r>
              <a:rPr lang="en-US" dirty="0" smtClean="0"/>
              <a:t> emulator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535158"/>
            <a:ext cx="8197850" cy="4392522"/>
          </a:xfrm>
          <a:ln>
            <a:solidFill>
              <a:schemeClr val="tx1"/>
            </a:solidFill>
          </a:ln>
        </p:spPr>
      </p:pic>
      <p:sp>
        <p:nvSpPr>
          <p:cNvPr id="3" name="Footer Placeholder 2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4366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Co-simulation frameworks have emerged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PNNL's FNCS framework integrates ns-3 with transmission and distribution simulators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917" y="2269824"/>
            <a:ext cx="7560415" cy="406271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05000" y="6009372"/>
            <a:ext cx="6058069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t"/>
            <a:r>
              <a:rPr lang="en-US" dirty="0" smtClean="0">
                <a:solidFill>
                  <a:schemeClr val="tx1"/>
                </a:solidFill>
              </a:rPr>
              <a:t>Image source:  </a:t>
            </a:r>
            <a:r>
              <a:rPr lang="en-US" dirty="0" err="1" smtClean="0">
                <a:solidFill>
                  <a:schemeClr val="tx1"/>
                </a:solidFill>
              </a:rPr>
              <a:t>PNNLgov</a:t>
            </a:r>
            <a:r>
              <a:rPr lang="en-US" dirty="0" smtClean="0">
                <a:solidFill>
                  <a:schemeClr val="tx1"/>
                </a:solidFill>
              </a:rPr>
              <a:t> YouTube video: </a:t>
            </a:r>
          </a:p>
          <a:p>
            <a:pPr fontAlgn="t"/>
            <a:r>
              <a:rPr lang="en-US" dirty="0" smtClean="0">
                <a:solidFill>
                  <a:schemeClr val="tx1"/>
                </a:solidFill>
              </a:rPr>
              <a:t>Introducing </a:t>
            </a:r>
            <a:r>
              <a:rPr lang="en-US" dirty="0">
                <a:solidFill>
                  <a:schemeClr val="tx1"/>
                </a:solidFill>
              </a:rPr>
              <a:t>FNCS: Framework for Network </a:t>
            </a:r>
            <a:r>
              <a:rPr lang="en-US" dirty="0" smtClean="0">
                <a:solidFill>
                  <a:schemeClr val="tx1"/>
                </a:solidFill>
              </a:rPr>
              <a:t>Co-Simulation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3599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FAQs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Does ns-3 have a Windows version?</a:t>
            </a:r>
          </a:p>
          <a:p>
            <a:pPr lvl="1"/>
            <a:r>
              <a:rPr lang="en-US" sz="2400" dirty="0" smtClean="0"/>
              <a:t>Yes, for Visual Studio 2012</a:t>
            </a:r>
          </a:p>
          <a:p>
            <a:pPr lvl="1"/>
            <a:r>
              <a:rPr lang="en-US" sz="2000" dirty="0" smtClean="0">
                <a:hlinkClick r:id="rId2"/>
              </a:rPr>
              <a:t>http://www.nsnam.org/wiki/Ns-3_on_Visual_Studio_2012</a:t>
            </a:r>
            <a:endParaRPr lang="en-US" sz="2000" dirty="0" smtClean="0"/>
          </a:p>
          <a:p>
            <a:r>
              <a:rPr lang="en-US" sz="2800" dirty="0" smtClean="0"/>
              <a:t>Does ns-3 support Eclipse or other IDEs?</a:t>
            </a:r>
          </a:p>
          <a:p>
            <a:pPr lvl="1"/>
            <a:r>
              <a:rPr lang="en-US" sz="2400" dirty="0" smtClean="0"/>
              <a:t>Instructions have been contributed by users</a:t>
            </a:r>
          </a:p>
          <a:p>
            <a:pPr lvl="1"/>
            <a:r>
              <a:rPr lang="en-US" sz="1800" dirty="0" smtClean="0">
                <a:hlinkClick r:id="rId3"/>
              </a:rPr>
              <a:t>http://www.nsnam.org/wiki/HOWTO_configure_Eclipse_with_ns-3</a:t>
            </a:r>
            <a:endParaRPr lang="en-US" sz="1800" dirty="0" smtClean="0"/>
          </a:p>
          <a:p>
            <a:r>
              <a:rPr lang="en-US" sz="2800" dirty="0" smtClean="0"/>
              <a:t>Is ns-3 provided in Linux or OS X package systems (e.g. </a:t>
            </a:r>
            <a:r>
              <a:rPr lang="en-US" sz="2800" dirty="0" err="1" smtClean="0"/>
              <a:t>Debian</a:t>
            </a:r>
            <a:r>
              <a:rPr lang="en-US" sz="2800" dirty="0" smtClean="0"/>
              <a:t> packages)?</a:t>
            </a:r>
          </a:p>
          <a:p>
            <a:pPr lvl="1"/>
            <a:r>
              <a:rPr lang="en-US" sz="2400" dirty="0" smtClean="0"/>
              <a:t>Not officially, but some package maintainers exist</a:t>
            </a:r>
          </a:p>
          <a:p>
            <a:r>
              <a:rPr lang="en-US" sz="2800" dirty="0" smtClean="0"/>
              <a:t>Does ns-3 support NRL </a:t>
            </a:r>
            <a:r>
              <a:rPr lang="en-US" sz="2800" dirty="0" err="1" smtClean="0"/>
              <a:t>protolib</a:t>
            </a:r>
            <a:r>
              <a:rPr lang="en-US" sz="2800" dirty="0" smtClean="0"/>
              <a:t> applications?  </a:t>
            </a:r>
          </a:p>
          <a:p>
            <a:pPr lvl="1"/>
            <a:r>
              <a:rPr lang="en-US" sz="2400" dirty="0" smtClean="0"/>
              <a:t>Not yet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0198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Summarizing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ns-3 models are written in C++ and compiled into libraries</a:t>
            </a:r>
          </a:p>
          <a:p>
            <a:pPr lvl="1"/>
            <a:r>
              <a:rPr lang="en-US" dirty="0" smtClean="0"/>
              <a:t>Python bindings are optionally created</a:t>
            </a:r>
          </a:p>
          <a:p>
            <a:r>
              <a:rPr lang="en-US" dirty="0" smtClean="0"/>
              <a:t>ns-3 programs are C++ executables or Python programs that call the ns-3 public API and can call other libraries</a:t>
            </a:r>
          </a:p>
          <a:p>
            <a:r>
              <a:rPr lang="en-US" dirty="0" smtClean="0"/>
              <a:t>ns-3 is oriented towards the command-line </a:t>
            </a:r>
          </a:p>
          <a:p>
            <a:r>
              <a:rPr lang="en-US" dirty="0" smtClean="0"/>
              <a:t>ns-3 uses no domain specific language</a:t>
            </a:r>
          </a:p>
          <a:p>
            <a:r>
              <a:rPr lang="en-US" dirty="0" smtClean="0"/>
              <a:t>ns-3 is not compatible with ns-2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8826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Grp="1" noChangeArrowheads="1"/>
          </p:cNvSpPr>
          <p:nvPr>
            <p:ph type="title"/>
          </p:nvPr>
        </p:nvSpPr>
        <p:spPr>
          <a:xfrm>
            <a:off x="304800" y="2241550"/>
            <a:ext cx="8201025" cy="947738"/>
          </a:xfrm>
          <a:ln/>
        </p:spPr>
        <p:txBody>
          <a:bodyPr/>
          <a:lstStyle/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800" dirty="0" smtClean="0"/>
              <a:t>Finding documentation and code</a:t>
            </a:r>
            <a:endParaRPr lang="en-US" sz="28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254692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723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/>
              <a:t>Resources</a:t>
            </a:r>
          </a:p>
        </p:txBody>
      </p:sp>
      <p:sp>
        <p:nvSpPr>
          <p:cNvPr id="607235" name="Rectangle 3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/>
          <a:lstStyle/>
          <a:p>
            <a:pPr marL="311150" indent="-311150">
              <a:spcBef>
                <a:spcPts val="700"/>
              </a:spcBef>
              <a:buFont typeface="Arial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400" dirty="0"/>
              <a:t>Web site:  </a:t>
            </a:r>
          </a:p>
          <a:p>
            <a:pPr marL="711200" lvl="1" indent="-254000">
              <a:spcBef>
                <a:spcPts val="600"/>
              </a:spcBef>
              <a:buClr>
                <a:srgbClr val="0000CC"/>
              </a:buClr>
              <a:buFont typeface="Arial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000" dirty="0">
                <a:solidFill>
                  <a:schemeClr val="accent1"/>
                </a:solidFill>
              </a:rPr>
              <a:t>http://www.nsnam.org</a:t>
            </a:r>
            <a:endParaRPr lang="en-GB" sz="2000" dirty="0">
              <a:solidFill>
                <a:schemeClr val="accent1"/>
              </a:solidFill>
              <a:hlinkClick r:id="rId3"/>
            </a:endParaRPr>
          </a:p>
          <a:p>
            <a:pPr marL="311150" indent="-311150">
              <a:spcBef>
                <a:spcPts val="700"/>
              </a:spcBef>
              <a:buFont typeface="Arial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400" dirty="0"/>
              <a:t>Mailing </a:t>
            </a:r>
            <a:r>
              <a:rPr lang="en-GB" sz="2400" dirty="0" smtClean="0"/>
              <a:t>lists:  </a:t>
            </a:r>
            <a:endParaRPr lang="en-GB" sz="2400" dirty="0"/>
          </a:p>
          <a:p>
            <a:pPr lvl="1">
              <a:spcBef>
                <a:spcPts val="600"/>
              </a:spcBef>
              <a:buClr>
                <a:srgbClr val="0000CC"/>
              </a:buClr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000" dirty="0" smtClean="0">
                <a:solidFill>
                  <a:schemeClr val="accent1"/>
                </a:solidFill>
              </a:rPr>
              <a:t>https://groups.google.com/forum/#!forum/ns-3-users</a:t>
            </a:r>
          </a:p>
          <a:p>
            <a:pPr lvl="1">
              <a:spcBef>
                <a:spcPts val="600"/>
              </a:spcBef>
              <a:buClr>
                <a:srgbClr val="0000CC"/>
              </a:buClr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000" dirty="0" smtClean="0">
                <a:solidFill>
                  <a:schemeClr val="accent1"/>
                </a:solidFill>
              </a:rPr>
              <a:t>http://mailman.isi.edu/mailman/listinfo/ns-developers</a:t>
            </a:r>
          </a:p>
          <a:p>
            <a:pPr>
              <a:spcBef>
                <a:spcPts val="700"/>
              </a:spcBef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400" dirty="0" smtClean="0"/>
              <a:t>Wiki:</a:t>
            </a:r>
          </a:p>
          <a:p>
            <a:pPr lvl="1">
              <a:spcBef>
                <a:spcPts val="600"/>
              </a:spcBef>
              <a:buClr>
                <a:srgbClr val="0000CC"/>
              </a:buClr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000" dirty="0" smtClean="0">
                <a:solidFill>
                  <a:schemeClr val="accent1"/>
                </a:solidFill>
              </a:rPr>
              <a:t>http://www.nsnam.org/wiki/</a:t>
            </a:r>
          </a:p>
          <a:p>
            <a:pPr marL="311150" indent="-311150">
              <a:spcBef>
                <a:spcPts val="700"/>
              </a:spcBef>
              <a:buFont typeface="Arial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400" dirty="0" smtClean="0"/>
              <a:t>Tutorial:</a:t>
            </a:r>
          </a:p>
          <a:p>
            <a:pPr marL="711200" lvl="1" indent="-254000">
              <a:spcBef>
                <a:spcPts val="600"/>
              </a:spcBef>
              <a:buClr>
                <a:srgbClr val="0000CC"/>
              </a:buClr>
              <a:buFont typeface="Arial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000" dirty="0" smtClean="0">
                <a:solidFill>
                  <a:schemeClr val="accent1"/>
                </a:solidFill>
              </a:rPr>
              <a:t>http</a:t>
            </a:r>
            <a:r>
              <a:rPr lang="en-GB" sz="2000" dirty="0">
                <a:solidFill>
                  <a:schemeClr val="accent1"/>
                </a:solidFill>
              </a:rPr>
              <a:t>://www.nsnam.org/docs/tutorial/tutorial.html</a:t>
            </a:r>
            <a:endParaRPr lang="en-GB" sz="2000" dirty="0">
              <a:solidFill>
                <a:schemeClr val="accent1"/>
              </a:solidFill>
              <a:hlinkClick r:id="rId4"/>
            </a:endParaRPr>
          </a:p>
          <a:p>
            <a:pPr lvl="0">
              <a:spcBef>
                <a:spcPts val="700"/>
              </a:spcBef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400" dirty="0" smtClean="0"/>
              <a:t>IRC:  #ns-3 at freenode.net</a:t>
            </a:r>
          </a:p>
          <a:p>
            <a:pPr marL="711200" lvl="1" indent="-254000">
              <a:spcBef>
                <a:spcPts val="600"/>
              </a:spcBef>
              <a:buClr>
                <a:srgbClr val="0000CC"/>
              </a:buClr>
              <a:buFont typeface="Arial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GB" sz="2000" dirty="0" smtClean="0">
              <a:solidFill>
                <a:schemeClr val="accent1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589630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Suggested steps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Work through the ns-3 tutorial</a:t>
            </a:r>
          </a:p>
          <a:p>
            <a:r>
              <a:rPr lang="en-US" dirty="0" smtClean="0"/>
              <a:t>Browse the source code and other project documentation</a:t>
            </a:r>
          </a:p>
          <a:p>
            <a:pPr lvl="1"/>
            <a:r>
              <a:rPr lang="en-US" dirty="0" smtClean="0"/>
              <a:t>manual, model library, </a:t>
            </a:r>
            <a:r>
              <a:rPr lang="en-US" dirty="0" err="1" smtClean="0"/>
              <a:t>Doxygen</a:t>
            </a:r>
            <a:r>
              <a:rPr lang="en-US" dirty="0" smtClean="0"/>
              <a:t>, wiki</a:t>
            </a:r>
          </a:p>
          <a:p>
            <a:pPr lvl="1"/>
            <a:r>
              <a:rPr lang="en-US" dirty="0" smtClean="0"/>
              <a:t>ns-3 Consortium tutorials (May 2014)</a:t>
            </a:r>
          </a:p>
          <a:p>
            <a:pPr lvl="2"/>
            <a:r>
              <a:rPr lang="en-US" dirty="0" smtClean="0">
                <a:hlinkClick r:id="rId2"/>
              </a:rPr>
              <a:t>https://www.nsnam.org/consortium/activities/training/</a:t>
            </a:r>
            <a:endParaRPr lang="en-US" dirty="0" smtClean="0"/>
          </a:p>
          <a:p>
            <a:r>
              <a:rPr lang="en-US" dirty="0" smtClean="0"/>
              <a:t>Ask on ns-3-users mailing list if you still have questions</a:t>
            </a:r>
          </a:p>
          <a:p>
            <a:pPr lvl="1"/>
            <a:r>
              <a:rPr lang="en-US" dirty="0" smtClean="0"/>
              <a:t>We try to answer most questions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526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419100"/>
            <a:ext cx="8229600" cy="581025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dirty="0"/>
              <a:t>APIs</a:t>
            </a:r>
          </a:p>
        </p:txBody>
      </p:sp>
      <p:sp>
        <p:nvSpPr>
          <p:cNvPr id="22530" name="Rectangle 2"/>
          <p:cNvSpPr>
            <a:spLocks noGrp="1" noChangeArrowheads="1"/>
          </p:cNvSpPr>
          <p:nvPr>
            <p:ph idx="1"/>
          </p:nvPr>
        </p:nvSpPr>
        <p:spPr>
          <a:xfrm>
            <a:off x="533400" y="1295400"/>
            <a:ext cx="8229600" cy="2173288"/>
          </a:xfrm>
          <a:ln/>
        </p:spPr>
        <p:txBody>
          <a:bodyPr/>
          <a:lstStyle/>
          <a:p>
            <a:pPr marL="312738" indent="-312738">
              <a:buFont typeface="Arial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dirty="0"/>
              <a:t>Most of the ns-3 API is documented with </a:t>
            </a:r>
            <a:r>
              <a:rPr lang="en-GB" dirty="0" err="1"/>
              <a:t>Doxygen</a:t>
            </a:r>
            <a:endParaRPr lang="en-GB" dirty="0"/>
          </a:p>
          <a:p>
            <a:pPr marL="712788" lvl="1" indent="-255588">
              <a:buFont typeface="Arial" charset="0"/>
              <a:buChar char="–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dirty="0" smtClean="0">
                <a:solidFill>
                  <a:srgbClr val="3333CC"/>
                </a:solidFill>
                <a:hlinkClick r:id="rId3"/>
              </a:rPr>
              <a:t>https://www.nsnam.org/doxygen</a:t>
            </a:r>
            <a:endParaRPr lang="en-GB" dirty="0">
              <a:solidFill>
                <a:srgbClr val="3333CC"/>
              </a:solidFill>
            </a:endParaRPr>
          </a:p>
          <a:p>
            <a:pPr marL="312738" indent="-312738">
              <a:buClrTx/>
              <a:buFontTx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GB" dirty="0">
              <a:solidFill>
                <a:srgbClr val="3333CC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857136"/>
            <a:ext cx="7493000" cy="3543664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32492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Reading existing code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Much insight can be gained from reading ns-3 examples and tests, and running them yourselves</a:t>
            </a:r>
          </a:p>
          <a:p>
            <a:r>
              <a:rPr lang="en-US" sz="2800" dirty="0" smtClean="0"/>
              <a:t>Several core features of ns-3 are only demonstrated in the core test suite (</a:t>
            </a:r>
            <a:r>
              <a:rPr lang="en-US" sz="2800" dirty="0" err="1" smtClean="0"/>
              <a:t>src</a:t>
            </a:r>
            <a:r>
              <a:rPr lang="en-US" sz="2800" dirty="0" smtClean="0"/>
              <a:t>/core/test)</a:t>
            </a:r>
          </a:p>
          <a:p>
            <a:r>
              <a:rPr lang="en-US" sz="2800" dirty="0" smtClean="0"/>
              <a:t>Stepping through code with a debugger is informative</a:t>
            </a:r>
          </a:p>
          <a:p>
            <a:pPr lvl="1"/>
            <a:r>
              <a:rPr lang="en-US" sz="2400" dirty="0" smtClean="0"/>
              <a:t>callbacks and templates make it more challenging than usual</a:t>
            </a:r>
          </a:p>
          <a:p>
            <a:r>
              <a:rPr lang="en-US" sz="2800" dirty="0" smtClean="0"/>
              <a:t>'find </a:t>
            </a:r>
            <a:r>
              <a:rPr lang="en-US" sz="2800" dirty="0" err="1" smtClean="0"/>
              <a:t>src</a:t>
            </a:r>
            <a:r>
              <a:rPr lang="en-US" sz="2800" dirty="0" smtClean="0"/>
              <a:t> -name "*.h" | </a:t>
            </a:r>
            <a:r>
              <a:rPr lang="en-US" sz="2800" dirty="0" err="1" smtClean="0"/>
              <a:t>xargs</a:t>
            </a:r>
            <a:r>
              <a:rPr lang="en-US" sz="2800" dirty="0" smtClean="0"/>
              <a:t> grep "string..." '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1107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ns-3 primarily aims to support the networking researcher</a:t>
            </a:r>
          </a:p>
          <a:p>
            <a:r>
              <a:rPr lang="en-US" sz="2400" dirty="0" smtClean="0"/>
              <a:t>ns-3 is C++ under GPLv2, with Python bindings</a:t>
            </a:r>
          </a:p>
          <a:p>
            <a:r>
              <a:rPr lang="en-US" sz="2400" dirty="0" smtClean="0"/>
              <a:t>ns-3 is mainly designed for low-level coding, work at the command line, and composition with other tools</a:t>
            </a:r>
          </a:p>
          <a:p>
            <a:pPr lvl="1"/>
            <a:r>
              <a:rPr lang="en-US" sz="2000" dirty="0" smtClean="0"/>
              <a:t>most users edit or extend the source code</a:t>
            </a:r>
          </a:p>
          <a:p>
            <a:r>
              <a:rPr lang="en-US" sz="2400" dirty="0" smtClean="0"/>
              <a:t>ns-3 tries to operate according to open source project best current practices</a:t>
            </a:r>
          </a:p>
          <a:p>
            <a:pPr lvl="1"/>
            <a:r>
              <a:rPr lang="en-US" sz="2000" dirty="0" smtClean="0"/>
              <a:t>everyone is a volunteer</a:t>
            </a:r>
          </a:p>
          <a:p>
            <a:r>
              <a:rPr lang="en-US" sz="2400" dirty="0" smtClean="0"/>
              <a:t>search for what you need, ask questions when you get stuck, and think about contributing back to the project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01965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feedback on requested topics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b="1" dirty="0" smtClean="0"/>
              <a:t>1) what </a:t>
            </a:r>
            <a:r>
              <a:rPr lang="en-US" sz="2400" b="1" dirty="0"/>
              <a:t>is your past level of experience with </a:t>
            </a:r>
            <a:r>
              <a:rPr lang="en-US" sz="2400" b="1" dirty="0" smtClean="0"/>
              <a:t>ns-3? </a:t>
            </a:r>
          </a:p>
          <a:p>
            <a:pPr lvl="1"/>
            <a:r>
              <a:rPr lang="en-US" sz="2000" dirty="0" smtClean="0"/>
              <a:t>various (from starting the tutorial to having written new models)</a:t>
            </a:r>
          </a:p>
          <a:p>
            <a:pPr marL="57150" indent="0">
              <a:buNone/>
            </a:pPr>
            <a:r>
              <a:rPr lang="en-US" sz="2400" b="1" dirty="0" smtClean="0"/>
              <a:t>2) what </a:t>
            </a:r>
            <a:r>
              <a:rPr lang="en-US" sz="2400" b="1" dirty="0"/>
              <a:t>technical topics in the simulator interest you the </a:t>
            </a:r>
            <a:r>
              <a:rPr lang="en-US" sz="2400" b="1" dirty="0" smtClean="0"/>
              <a:t>most?</a:t>
            </a:r>
          </a:p>
          <a:p>
            <a:pPr lvl="1"/>
            <a:r>
              <a:rPr lang="en-US" sz="2000" dirty="0" smtClean="0"/>
              <a:t>Wi-Fi, LTE, TCP</a:t>
            </a:r>
          </a:p>
          <a:p>
            <a:pPr lvl="1"/>
            <a:r>
              <a:rPr lang="en-US" sz="2000" dirty="0" smtClean="0"/>
              <a:t>routing 6LoWPAN, </a:t>
            </a:r>
            <a:r>
              <a:rPr lang="en-US" sz="2000" dirty="0" err="1" smtClean="0"/>
              <a:t>IoT</a:t>
            </a:r>
            <a:r>
              <a:rPr lang="en-US" sz="2000" dirty="0" smtClean="0"/>
              <a:t>, IPv6, BGP, and the core</a:t>
            </a:r>
          </a:p>
          <a:p>
            <a:pPr marL="57150" indent="0">
              <a:buNone/>
            </a:pPr>
            <a:r>
              <a:rPr lang="en-US" sz="2400" b="1" dirty="0" smtClean="0"/>
              <a:t>3) </a:t>
            </a:r>
            <a:r>
              <a:rPr lang="en-US" sz="2400" b="1" dirty="0"/>
              <a:t>past level of experience with any other network simulation </a:t>
            </a:r>
            <a:r>
              <a:rPr lang="en-US" sz="2400" b="1" dirty="0" smtClean="0"/>
              <a:t>tools</a:t>
            </a:r>
            <a:r>
              <a:rPr lang="en-US" sz="2400" dirty="0" smtClean="0"/>
              <a:t>?</a:t>
            </a:r>
          </a:p>
          <a:p>
            <a:pPr marL="800100" lvl="1" indent="-342900"/>
            <a:r>
              <a:rPr lang="en-US" sz="2000" dirty="0" smtClean="0"/>
              <a:t>MATLAB/Simulink, plus ns-2, OPNET, </a:t>
            </a:r>
            <a:r>
              <a:rPr lang="en-US" sz="2000" dirty="0" err="1" smtClean="0"/>
              <a:t>OMNeT</a:t>
            </a:r>
            <a:r>
              <a:rPr lang="en-US" sz="2000" dirty="0" smtClean="0"/>
              <a:t>++, Totem</a:t>
            </a:r>
          </a:p>
        </p:txBody>
      </p:sp>
    </p:spTree>
    <p:extLst>
      <p:ext uri="{BB962C8B-B14F-4D97-AF65-F5344CB8AC3E}">
        <p14:creationId xmlns:p14="http://schemas.microsoft.com/office/powerpoint/2010/main" val="10934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feedback on requested topics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" indent="0">
              <a:buNone/>
            </a:pPr>
            <a:r>
              <a:rPr lang="en-US" sz="2400" b="1" dirty="0" smtClean="0"/>
              <a:t>4</a:t>
            </a:r>
            <a:r>
              <a:rPr lang="en-US" sz="2400" b="1" dirty="0"/>
              <a:t>) what do you most want to get out of the training sessions</a:t>
            </a:r>
            <a:r>
              <a:rPr lang="en-US" sz="2400" dirty="0"/>
              <a:t> </a:t>
            </a:r>
            <a:endParaRPr lang="en-US" sz="2400" dirty="0" smtClean="0"/>
          </a:p>
          <a:p>
            <a:pPr marL="800100" lvl="1" indent="-342900"/>
            <a:r>
              <a:rPr lang="en-US" sz="2000" dirty="0" smtClean="0"/>
              <a:t>refresh, get ideas for lab assignments, understand real-time simulations, inject real traffic, global tips and tricks about ns-3, learn LTE, implement new models</a:t>
            </a:r>
          </a:p>
        </p:txBody>
      </p:sp>
    </p:spTree>
    <p:extLst>
      <p:ext uri="{BB962C8B-B14F-4D97-AF65-F5344CB8AC3E}">
        <p14:creationId xmlns:p14="http://schemas.microsoft.com/office/powerpoint/2010/main" val="921804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Options for working along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305800" cy="4872038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1) Download the required packages onto your (Linux, OS X, or BSD) system</a:t>
            </a:r>
          </a:p>
          <a:p>
            <a:pPr marL="0" indent="0">
              <a:buNone/>
            </a:pPr>
            <a:r>
              <a:rPr lang="en-US" sz="2800" dirty="0" smtClean="0"/>
              <a:t>2) Download the ISO image (Live DVD)</a:t>
            </a:r>
          </a:p>
          <a:p>
            <a:pPr marL="0" indent="0">
              <a:buNone/>
            </a:pPr>
            <a:r>
              <a:rPr lang="en-US" sz="2800" dirty="0" smtClean="0"/>
              <a:t>3) Browse the code online:  </a:t>
            </a:r>
            <a:r>
              <a:rPr lang="en-US" sz="2800" dirty="0" smtClean="0">
                <a:hlinkClick r:id="rId2"/>
              </a:rPr>
              <a:t>https://code.nsnam.org</a:t>
            </a:r>
            <a:endParaRPr lang="en-US" sz="2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8625" y="3359023"/>
            <a:ext cx="5867400" cy="2925096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5581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2860517"/>
            <a:ext cx="3657600" cy="855662"/>
          </a:xfrm>
        </p:spPr>
        <p:txBody>
          <a:bodyPr/>
          <a:lstStyle/>
          <a:p>
            <a:r>
              <a:rPr lang="en-US" dirty="0" smtClean="0"/>
              <a:t>Project overview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6883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Motivations for ns-3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 dirty="0"/>
              <a:t>Develop an extensible simulation environment for networking research</a:t>
            </a:r>
          </a:p>
          <a:p>
            <a:pPr lvl="1" eaLnBrk="1" hangingPunct="1"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400" dirty="0"/>
              <a:t>1) a tool </a:t>
            </a:r>
            <a:r>
              <a:rPr lang="en-GB" sz="2400" b="1" dirty="0">
                <a:solidFill>
                  <a:srgbClr val="006600"/>
                </a:solidFill>
              </a:rPr>
              <a:t>aligned with the experimentation needs </a:t>
            </a:r>
            <a:r>
              <a:rPr lang="en-GB" sz="2400" dirty="0"/>
              <a:t>of modern networking research</a:t>
            </a:r>
          </a:p>
          <a:p>
            <a:pPr lvl="1" eaLnBrk="1" hangingPunct="1"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400" dirty="0"/>
              <a:t>2) a tool that </a:t>
            </a:r>
            <a:r>
              <a:rPr lang="en-GB" sz="2400" b="1" dirty="0">
                <a:solidFill>
                  <a:srgbClr val="006600"/>
                </a:solidFill>
              </a:rPr>
              <a:t>elevates the technical rigor </a:t>
            </a:r>
            <a:r>
              <a:rPr lang="en-GB" sz="2400" dirty="0"/>
              <a:t>of network simulation practice</a:t>
            </a:r>
          </a:p>
          <a:p>
            <a:pPr lvl="1" eaLnBrk="1" hangingPunct="1"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400" dirty="0"/>
              <a:t>3) an </a:t>
            </a:r>
            <a:r>
              <a:rPr lang="en-GB" sz="2400" b="1" dirty="0">
                <a:solidFill>
                  <a:srgbClr val="006600"/>
                </a:solidFill>
              </a:rPr>
              <a:t>open-source project </a:t>
            </a:r>
            <a:r>
              <a:rPr lang="en-GB" sz="2400" dirty="0">
                <a:solidFill>
                  <a:schemeClr val="tx1"/>
                </a:solidFill>
              </a:rPr>
              <a:t>that encourages community contribution</a:t>
            </a:r>
            <a:r>
              <a:rPr lang="en-GB" sz="2400" dirty="0"/>
              <a:t>, peer review, and long-term maintenance and validation of the software</a:t>
            </a:r>
          </a:p>
          <a:p>
            <a:endParaRPr lang="en-US" dirty="0"/>
          </a:p>
        </p:txBody>
      </p:sp>
      <p:sp>
        <p:nvSpPr>
          <p:cNvPr id="4" name="Rounded Rectangle 3"/>
          <p:cNvSpPr/>
          <p:nvPr/>
        </p:nvSpPr>
        <p:spPr bwMode="auto">
          <a:xfrm>
            <a:off x="533400" y="5334000"/>
            <a:ext cx="8001000" cy="833438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2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441960" y="5189379"/>
            <a:ext cx="8001000" cy="833438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2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38200" y="5246510"/>
            <a:ext cx="685636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solidFill>
                  <a:schemeClr val="tx1"/>
                </a:solidFill>
              </a:rPr>
              <a:t>Community-maintained, scientific computing software</a:t>
            </a:r>
          </a:p>
          <a:p>
            <a:r>
              <a:rPr lang="en-US" sz="2200" dirty="0" smtClean="0">
                <a:solidFill>
                  <a:schemeClr val="tx1"/>
                </a:solidFill>
              </a:rPr>
              <a:t>by following best current practices for open source </a:t>
            </a:r>
            <a:endParaRPr lang="en-US" sz="2200" dirty="0">
              <a:solidFill>
                <a:schemeClr val="tx1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7692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Custom 1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0070C0"/>
      </a:hlink>
      <a:folHlink>
        <a:srgbClr val="0070C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27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27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2002</Words>
  <Application>Microsoft Macintosh PowerPoint</Application>
  <PresentationFormat>On-screen Show (4:3)</PresentationFormat>
  <Paragraphs>415</Paragraphs>
  <Slides>49</Slides>
  <Notes>14</Notes>
  <HiddenSlides>2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3" baseType="lpstr">
      <vt:lpstr>Arial</vt:lpstr>
      <vt:lpstr>Courier New</vt:lpstr>
      <vt:lpstr>Times New Roman</vt:lpstr>
      <vt:lpstr>Default Design</vt:lpstr>
      <vt:lpstr>PowerPoint Presentation</vt:lpstr>
      <vt:lpstr>ns-3 training goals</vt:lpstr>
      <vt:lpstr>Agenda and Instructors</vt:lpstr>
      <vt:lpstr>Additional training archives</vt:lpstr>
      <vt:lpstr>Your feedback on requested topics</vt:lpstr>
      <vt:lpstr>Your feedback on requested topics</vt:lpstr>
      <vt:lpstr>Options for working along</vt:lpstr>
      <vt:lpstr>Project overview</vt:lpstr>
      <vt:lpstr>Motivations for ns-3 project</vt:lpstr>
      <vt:lpstr>ns-3:  An Open Source Network Simulator</vt:lpstr>
      <vt:lpstr>What have people done with ns-3?</vt:lpstr>
      <vt:lpstr>ns-3 overview</vt:lpstr>
      <vt:lpstr>Network performance evaluation options</vt:lpstr>
      <vt:lpstr>PowerPoint Presentation</vt:lpstr>
      <vt:lpstr>ns-3 main website </vt:lpstr>
      <vt:lpstr>How the project operates</vt:lpstr>
      <vt:lpstr>Maintainers, Authors, Users</vt:lpstr>
      <vt:lpstr>Contributed code and associated projects</vt:lpstr>
      <vt:lpstr>Sustainment</vt:lpstr>
      <vt:lpstr>ns-3 Consortium governance</vt:lpstr>
      <vt:lpstr>Acknowledgment of support</vt:lpstr>
      <vt:lpstr>PowerPoint Presentation</vt:lpstr>
      <vt:lpstr>Software overview</vt:lpstr>
      <vt:lpstr>Discrete-event simulation basics</vt:lpstr>
      <vt:lpstr>The basic ns-3 architecture</vt:lpstr>
      <vt:lpstr>Software orientation</vt:lpstr>
      <vt:lpstr>ns-3 does not have a graphical IDE</vt:lpstr>
      <vt:lpstr>ns-3 not written in a high-level language</vt:lpstr>
      <vt:lpstr>Software organization</vt:lpstr>
      <vt:lpstr>Current models</vt:lpstr>
      <vt:lpstr>Module organization</vt:lpstr>
      <vt:lpstr>ns-3 programs</vt:lpstr>
      <vt:lpstr>Python bindings</vt:lpstr>
      <vt:lpstr>Integrating other tools and libraries</vt:lpstr>
      <vt:lpstr>Other libraries</vt:lpstr>
      <vt:lpstr>Matplotlib</vt:lpstr>
      <vt:lpstr>Click Modular Router</vt:lpstr>
      <vt:lpstr>OpenFlow Switch</vt:lpstr>
      <vt:lpstr>CORE emulator</vt:lpstr>
      <vt:lpstr>mininet emulator</vt:lpstr>
      <vt:lpstr>Co-simulation frameworks have emerged</vt:lpstr>
      <vt:lpstr>FAQs</vt:lpstr>
      <vt:lpstr>Summarizing</vt:lpstr>
      <vt:lpstr>Finding documentation and code</vt:lpstr>
      <vt:lpstr>Resources</vt:lpstr>
      <vt:lpstr>Suggested steps</vt:lpstr>
      <vt:lpstr>APIs</vt:lpstr>
      <vt:lpstr>Reading existing code</vt:lpstr>
      <vt:lpstr>Review</vt:lpstr>
    </vt:vector>
  </TitlesOfParts>
  <LinksUpToDate>false</LinksUpToDate>
  <SharedDoc>false</SharedDoc>
  <HyperlinksChanged>false</HyperlinksChanged>
  <AppVersion>15.0022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modified xsi:type="dcterms:W3CDTF">2017-06-11T21:59:00Z</dcterms:modified>
</cp:coreProperties>
</file>