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3"/>
  </p:notesMasterIdLst>
  <p:sldIdLst>
    <p:sldId id="256" r:id="rId2"/>
    <p:sldId id="890" r:id="rId3"/>
    <p:sldId id="793" r:id="rId4"/>
    <p:sldId id="795" r:id="rId5"/>
    <p:sldId id="796" r:id="rId6"/>
    <p:sldId id="797" r:id="rId7"/>
    <p:sldId id="798" r:id="rId8"/>
    <p:sldId id="799" r:id="rId9"/>
    <p:sldId id="800" r:id="rId10"/>
    <p:sldId id="802" r:id="rId11"/>
    <p:sldId id="803" r:id="rId12"/>
    <p:sldId id="804" r:id="rId13"/>
    <p:sldId id="805" r:id="rId14"/>
    <p:sldId id="807" r:id="rId15"/>
    <p:sldId id="898" r:id="rId16"/>
    <p:sldId id="899" r:id="rId17"/>
    <p:sldId id="808" r:id="rId18"/>
    <p:sldId id="895" r:id="rId19"/>
    <p:sldId id="896" r:id="rId20"/>
    <p:sldId id="897" r:id="rId21"/>
    <p:sldId id="902" r:id="rId22"/>
    <p:sldId id="903" r:id="rId23"/>
    <p:sldId id="904" r:id="rId24"/>
    <p:sldId id="905" r:id="rId25"/>
    <p:sldId id="906" r:id="rId26"/>
    <p:sldId id="907" r:id="rId27"/>
    <p:sldId id="908" r:id="rId28"/>
    <p:sldId id="909" r:id="rId29"/>
    <p:sldId id="910" r:id="rId30"/>
    <p:sldId id="911" r:id="rId31"/>
    <p:sldId id="912" r:id="rId32"/>
  </p:sldIdLst>
  <p:sldSz cx="9144000" cy="6858000" type="screen4x3"/>
  <p:notesSz cx="7315200" cy="96012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00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634" autoAdjust="0"/>
    <p:restoredTop sz="94681"/>
  </p:normalViewPr>
  <p:slideViewPr>
    <p:cSldViewPr>
      <p:cViewPr varScale="1">
        <p:scale>
          <a:sx n="78" d="100"/>
          <a:sy n="78" d="100"/>
        </p:scale>
        <p:origin x="184" y="8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135313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dt"/>
          </p:nvPr>
        </p:nvSpPr>
        <p:spPr bwMode="auto">
          <a:xfrm>
            <a:off x="4143375" y="0"/>
            <a:ext cx="3136900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056" name="Rectangle 2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87900" cy="3590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2" name="Rectangle 24"/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8187" cy="431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73" name="Rectangle 25"/>
          <p:cNvSpPr>
            <a:spLocks noGrp="1" noChangeArrowheads="1"/>
          </p:cNvSpPr>
          <p:nvPr>
            <p:ph type="ftr"/>
          </p:nvPr>
        </p:nvSpPr>
        <p:spPr bwMode="auto">
          <a:xfrm>
            <a:off x="0" y="9120188"/>
            <a:ext cx="3135313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sldNum"/>
          </p:nvPr>
        </p:nvSpPr>
        <p:spPr bwMode="auto">
          <a:xfrm>
            <a:off x="4143375" y="9120188"/>
            <a:ext cx="3136900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4C8AA8BB-99E7-4648-BB08-A261E9BEDA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6131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554866E-55A0-425D-A239-0E98A11CADCC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US"/>
          </a:p>
        </p:txBody>
      </p:sp>
      <p:sp>
        <p:nvSpPr>
          <p:cNvPr id="4506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731838" y="4560888"/>
            <a:ext cx="5819775" cy="4313237"/>
          </a:xfrm>
          <a:noFill/>
          <a:ln/>
        </p:spPr>
        <p:txBody>
          <a:bodyPr wrap="none" lIns="96661" tIns="48331" rIns="96661" bIns="48331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100890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023A4DD-9FB1-4953-B5E1-2C0A25CF1B2D}" type="slidenum">
              <a:rPr lang="en-GB"/>
              <a:pPr/>
              <a:t>11</a:t>
            </a:fld>
            <a:endParaRPr lang="en-GB"/>
          </a:p>
        </p:txBody>
      </p:sp>
      <p:sp>
        <p:nvSpPr>
          <p:cNvPr id="1331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165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723B732-1333-4C75-A593-29B4B5191CEB}" type="slidenum">
              <a:rPr lang="en-GB"/>
              <a:pPr/>
              <a:t>12</a:t>
            </a:fld>
            <a:endParaRPr lang="en-GB"/>
          </a:p>
        </p:txBody>
      </p:sp>
      <p:sp>
        <p:nvSpPr>
          <p:cNvPr id="134145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54575" cy="3598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2036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D4208C5-B5AF-410B-A0C5-A0D2F430A757}" type="slidenum">
              <a:rPr lang="en-GB"/>
              <a:pPr/>
              <a:t>13</a:t>
            </a:fld>
            <a:endParaRPr lang="en-GB"/>
          </a:p>
        </p:txBody>
      </p:sp>
      <p:sp>
        <p:nvSpPr>
          <p:cNvPr id="135169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54575" cy="3598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17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702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C8AA8BB-99E7-4648-BB08-A261E9BEDA34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6882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705066D-B1E2-4F07-AA9A-7D0B21E55358}" type="slidenum">
              <a:rPr lang="en-GB" altLang="en-US"/>
              <a:pPr/>
              <a:t>16</a:t>
            </a:fld>
            <a:endParaRPr lang="en-GB" altLang="en-US"/>
          </a:p>
        </p:txBody>
      </p:sp>
      <p:sp>
        <p:nvSpPr>
          <p:cNvPr id="145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5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79613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63AA361-F7D7-4DBF-A221-1AE1F0FAF097}" type="slidenum">
              <a:rPr lang="en-GB"/>
              <a:pPr/>
              <a:t>17</a:t>
            </a:fld>
            <a:endParaRPr lang="en-GB"/>
          </a:p>
        </p:txBody>
      </p:sp>
      <p:sp>
        <p:nvSpPr>
          <p:cNvPr id="1413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6022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BDC9E84-C5C4-4297-BE94-656060748B4D}" type="slidenum">
              <a:rPr lang="en-GB" altLang="en-US"/>
              <a:pPr/>
              <a:t>18</a:t>
            </a:fld>
            <a:endParaRPr lang="en-GB" altLang="en-US"/>
          </a:p>
        </p:txBody>
      </p:sp>
      <p:sp>
        <p:nvSpPr>
          <p:cNvPr id="146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6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76610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480B121-2867-492A-A037-C85B18881DC4}" type="slidenum">
              <a:rPr lang="en-GB" altLang="en-US"/>
              <a:pPr/>
              <a:t>19</a:t>
            </a:fld>
            <a:endParaRPr lang="en-GB" altLang="en-US"/>
          </a:p>
        </p:txBody>
      </p:sp>
      <p:sp>
        <p:nvSpPr>
          <p:cNvPr id="147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7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4440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7DBFB79-A0A8-42E3-88B7-AFA37D5C2B0B}" type="slidenum">
              <a:rPr lang="en-GB" altLang="en-US"/>
              <a:pPr/>
              <a:t>20</a:t>
            </a:fld>
            <a:endParaRPr lang="en-GB" altLang="en-US"/>
          </a:p>
        </p:txBody>
      </p:sp>
      <p:sp>
        <p:nvSpPr>
          <p:cNvPr id="148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8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73955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C8AA8BB-99E7-4648-BB08-A261E9BEDA34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080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C8AA8BB-99E7-4648-BB08-A261E9BEDA3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1641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7B32D12-27B8-4784-9A85-A3A493F6454C}" type="slidenum">
              <a:rPr lang="en-GB"/>
              <a:pPr/>
              <a:t>31</a:t>
            </a:fld>
            <a:endParaRPr lang="en-GB"/>
          </a:p>
        </p:txBody>
      </p:sp>
      <p:sp>
        <p:nvSpPr>
          <p:cNvPr id="1136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21362" cy="43164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794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CA4E5D4-D10C-4FD1-A2B9-3A9CB61D4644}" type="slidenum">
              <a:rPr lang="en-GB"/>
              <a:pPr/>
              <a:t>4</a:t>
            </a:fld>
            <a:endParaRPr lang="en-GB"/>
          </a:p>
        </p:txBody>
      </p:sp>
      <p:sp>
        <p:nvSpPr>
          <p:cNvPr id="120833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083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21362" cy="43164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720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A4F59EA-50BF-462D-9627-3B583DE855F5}" type="slidenum">
              <a:rPr lang="en-GB"/>
              <a:pPr/>
              <a:t>5</a:t>
            </a:fld>
            <a:endParaRPr lang="en-GB"/>
          </a:p>
        </p:txBody>
      </p:sp>
      <p:sp>
        <p:nvSpPr>
          <p:cNvPr id="121857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21362" cy="43164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960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D017E33-921B-4C83-978F-A655530B0770}" type="slidenum">
              <a:rPr lang="en-GB"/>
              <a:pPr/>
              <a:t>6</a:t>
            </a:fld>
            <a:endParaRPr lang="en-GB"/>
          </a:p>
        </p:txBody>
      </p:sp>
      <p:sp>
        <p:nvSpPr>
          <p:cNvPr id="122881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21362" cy="43164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031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91E151-6F03-4031-A272-2BC27C473F62}" type="slidenum">
              <a:rPr lang="en-GB"/>
              <a:pPr/>
              <a:t>7</a:t>
            </a:fld>
            <a:endParaRPr lang="en-GB"/>
          </a:p>
        </p:txBody>
      </p:sp>
      <p:sp>
        <p:nvSpPr>
          <p:cNvPr id="1239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21362" cy="43164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603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7B183A2-509A-4824-8336-1494C6C2A23E}" type="slidenum">
              <a:rPr lang="en-GB"/>
              <a:pPr/>
              <a:t>8</a:t>
            </a:fld>
            <a:endParaRPr lang="en-GB"/>
          </a:p>
        </p:txBody>
      </p:sp>
      <p:sp>
        <p:nvSpPr>
          <p:cNvPr id="1249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21362" cy="43164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4236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16957EB-0E80-475A-884D-D9A6C31D599A}" type="slidenum">
              <a:rPr lang="en-GB"/>
              <a:pPr/>
              <a:t>9</a:t>
            </a:fld>
            <a:endParaRPr lang="en-GB"/>
          </a:p>
        </p:txBody>
      </p:sp>
      <p:sp>
        <p:nvSpPr>
          <p:cNvPr id="1290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90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239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7F3FE13-4481-439E-983A-8E1B59305092}" type="slidenum">
              <a:rPr lang="en-GB"/>
              <a:pPr/>
              <a:t>10</a:t>
            </a:fld>
            <a:endParaRPr lang="en-GB"/>
          </a:p>
        </p:txBody>
      </p:sp>
      <p:sp>
        <p:nvSpPr>
          <p:cNvPr id="1320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0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311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3124200" y="6400800"/>
            <a:ext cx="2863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965950" y="6397625"/>
            <a:ext cx="2101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1A23D-B3FF-4502-901F-6DD3E2262D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97850" cy="855662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3124200" y="6397625"/>
            <a:ext cx="2863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889750" y="6397625"/>
            <a:ext cx="2101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42161-B637-446D-9919-7C3A5524E6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97850" cy="85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95400"/>
            <a:ext cx="8197850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638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018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97F4F442-ECC2-4426-9D1B-1D6079B1B5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>
            <a:off x="304800" y="1219200"/>
            <a:ext cx="8534400" cy="1588"/>
          </a:xfrm>
          <a:prstGeom prst="line">
            <a:avLst/>
          </a:prstGeom>
          <a:noFill/>
          <a:ln w="3816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pic>
        <p:nvPicPr>
          <p:cNvPr id="8" name="Picture 7" descr="ns-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52400" y="6204277"/>
            <a:ext cx="1143000" cy="6537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1" r:id="rId2"/>
  </p:sldLayoutIdLst>
  <p:hf sldNum="0" hdr="0" dt="0"/>
  <p:txStyles>
    <p:titleStyle>
      <a:lvl1pPr algn="l" defTabSz="4572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0066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2pPr>
      <a:lvl3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3pPr>
      <a:lvl4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4pPr>
      <a:lvl5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5pPr>
      <a:lvl6pPr marL="4572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6pPr>
      <a:lvl7pPr marL="9144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7pPr>
      <a:lvl8pPr marL="13716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8pPr>
      <a:lvl9pPr marL="18288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9pPr>
    </p:titleStyle>
    <p:bodyStyle>
      <a:lvl1pPr marL="311150" indent="-311150" algn="l" defTabSz="457200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11200" indent="-254000" algn="l" defTabSz="457200" rtl="0" eaLnBrk="0" fontAlgn="base" hangingPunct="0">
        <a:lnSpc>
          <a:spcPct val="100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emf"/><Relationship Id="rId3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nsnam.org/wiki/LAA-WiFi-Coexistence" TargetMode="External"/><Relationship Id="rId3" Type="http://schemas.openxmlformats.org/officeDocument/2006/relationships/hyperlink" Target="http://code.nsnam.org/laa/ns-3-lbt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Footer Placeholder 3"/>
          <p:cNvSpPr>
            <a:spLocks noGrp="1"/>
          </p:cNvSpPr>
          <p:nvPr>
            <p:ph type="ftr" idx="10"/>
          </p:nvPr>
        </p:nvSpPr>
        <p:spPr>
          <a:xfrm>
            <a:off x="914400" y="3657600"/>
            <a:ext cx="7239000" cy="1752600"/>
          </a:xfrm>
        </p:spPr>
        <p:txBody>
          <a:bodyPr/>
          <a:lstStyle/>
          <a:p>
            <a:pPr>
              <a:defRPr/>
            </a:pPr>
            <a:r>
              <a:rPr lang="en-GB" sz="2800" dirty="0" smtClean="0"/>
              <a:t>Program Structure </a:t>
            </a:r>
            <a:r>
              <a:rPr lang="en-GB" sz="2800" dirty="0" smtClean="0"/>
              <a:t>and Simulation Campaigns</a:t>
            </a:r>
            <a:endParaRPr lang="en-GB" sz="3600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533400" y="2514600"/>
            <a:ext cx="7620000" cy="1676400"/>
          </a:xfrm>
        </p:spPr>
        <p:txBody>
          <a:bodyPr anchor="t"/>
          <a:lstStyle/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r>
              <a:rPr lang="en-US" b="1" dirty="0" smtClean="0">
                <a:solidFill>
                  <a:srgbClr val="006600"/>
                </a:solidFill>
                <a:ea typeface="+mj-ea"/>
                <a:cs typeface="+mj-cs"/>
              </a:rPr>
              <a:t>ns-3 Training</a:t>
            </a:r>
            <a:endParaRPr lang="en-GB" dirty="0"/>
          </a:p>
          <a:p>
            <a:pPr algn="ctr" eaLnBrk="1" hangingPunct="1">
              <a:spcBef>
                <a:spcPts val="800"/>
              </a:spcBef>
              <a:buClr>
                <a:srgbClr val="000000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01025" cy="85883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Helper API</a:t>
            </a:r>
          </a:p>
        </p:txBody>
      </p:sp>
      <p:sp>
        <p:nvSpPr>
          <p:cNvPr id="41986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01025" cy="4875213"/>
          </a:xfrm>
          <a:ln/>
        </p:spPr>
        <p:txBody>
          <a:bodyPr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800"/>
              <a:t>The ns-3 “helper API” provides a set of classes and methods that make common operations easier than using the low-level API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800"/>
              <a:t>Consists of: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400"/>
              <a:t>container objects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400"/>
              <a:t>helper classes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800"/>
              <a:t>The helper API is implemented using the low-level API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800"/>
              <a:t>Users are encouraged to contribute or propose improvements to the ns-3 helper API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76448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01025" cy="85883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Containers</a:t>
            </a:r>
          </a:p>
        </p:txBody>
      </p:sp>
      <p:sp>
        <p:nvSpPr>
          <p:cNvPr id="43010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01025" cy="4875213"/>
          </a:xfrm>
          <a:ln/>
        </p:spPr>
        <p:txBody>
          <a:bodyPr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/>
              <a:t>Containers are part of the ns-3 “helper API”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/>
              <a:t>Containers group similar objects, for convenience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/>
              <a:t>They are often implemented using C++ std containers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/>
              <a:t>Container objects also are intended to provide more basic (typical) API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82518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6725"/>
            <a:ext cx="8208963" cy="487363"/>
          </a:xfrm>
          <a:ln/>
        </p:spPr>
        <p:txBody>
          <a:bodyPr lIns="0" tIns="0" rIns="0" bIns="0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The Helper API (vs. low-level API)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idx="1"/>
          </p:nvPr>
        </p:nvSpPr>
        <p:spPr>
          <a:xfrm>
            <a:off x="514350" y="1425575"/>
            <a:ext cx="8208963" cy="3716338"/>
          </a:xfrm>
          <a:ln/>
        </p:spPr>
        <p:txBody>
          <a:bodyPr lIns="0" tIns="0" rIns="0" bIns="0"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Is not generic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Does not try to allow code reuse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Provides simple 'syntactical sugar' to make simulation scripts look nicer and easier to read for network researchers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Each function applies a single operation on a ''set of same objects</a:t>
            </a:r>
            <a:r>
              <a:rPr lang="en-GB" dirty="0" smtClean="0"/>
              <a:t>”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 smtClean="0"/>
              <a:t>A typical operation is "Install()"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58895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617538"/>
            <a:ext cx="8208963" cy="185737"/>
          </a:xfrm>
          <a:ln/>
        </p:spPr>
        <p:txBody>
          <a:bodyPr lIns="0" tIns="0" rIns="0" bIns="0"/>
          <a:lstStyle/>
          <a:p>
            <a:pPr>
              <a:lnSpc>
                <a:spcPct val="38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Helper Objects</a:t>
            </a:r>
          </a:p>
        </p:txBody>
      </p:sp>
      <p:sp>
        <p:nvSpPr>
          <p:cNvPr id="45058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509713"/>
            <a:ext cx="8208963" cy="3598862"/>
          </a:xfrm>
          <a:ln/>
        </p:spPr>
        <p:txBody>
          <a:bodyPr lIns="0" tIns="0" rIns="0" bIns="0"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800"/>
              <a:t>NodeContainer: vector of Ptr&lt;Node&gt;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800"/>
              <a:t>NetDeviceContainer: vector of Ptr&lt;NetDevice&gt;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800"/>
              <a:t>InternetStackHelper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800"/>
              <a:t>WifiHelper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800"/>
              <a:t>MobilityHelper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800"/>
              <a:t>OlsrHelper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800"/>
              <a:t>... Each model provides a helper class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86085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Installation onto containers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Installing models into containers, and handling containers, is a key API theme</a:t>
            </a:r>
          </a:p>
          <a:p>
            <a:endParaRPr lang="en-US" smtClean="0"/>
          </a:p>
          <a:p>
            <a:pPr>
              <a:buNone/>
            </a:pPr>
            <a:r>
              <a:rPr lang="en-US" sz="2000" smtClean="0">
                <a:latin typeface="Courier New" pitchFamily="49" charset="0"/>
                <a:cs typeface="Courier New" pitchFamily="49" charset="0"/>
              </a:rPr>
              <a:t>NodeContainer c;</a:t>
            </a:r>
          </a:p>
          <a:p>
            <a:pPr>
              <a:buNone/>
            </a:pPr>
            <a:r>
              <a:rPr lang="en-US" sz="2000" smtClean="0">
                <a:latin typeface="Courier New" pitchFamily="49" charset="0"/>
                <a:cs typeface="Courier New" pitchFamily="49" charset="0"/>
              </a:rPr>
              <a:t>c.Create (numNodes);</a:t>
            </a:r>
          </a:p>
          <a:p>
            <a:pPr>
              <a:buNone/>
            </a:pPr>
            <a:r>
              <a:rPr lang="en-US" sz="200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>
              <a:buNone/>
            </a:pPr>
            <a:r>
              <a:rPr lang="en-US" sz="2000" smtClean="0">
                <a:latin typeface="Courier New" pitchFamily="49" charset="0"/>
                <a:cs typeface="Courier New" pitchFamily="49" charset="0"/>
              </a:rPr>
              <a:t>mobility.Install (c);</a:t>
            </a:r>
          </a:p>
          <a:p>
            <a:pPr>
              <a:buNone/>
            </a:pPr>
            <a:r>
              <a:rPr lang="en-US" sz="200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>
              <a:buNone/>
            </a:pPr>
            <a:r>
              <a:rPr lang="en-US" sz="2000" smtClean="0">
                <a:latin typeface="Courier New" pitchFamily="49" charset="0"/>
                <a:cs typeface="Courier New" pitchFamily="49" charset="0"/>
              </a:rPr>
              <a:t>internet.Install (c);</a:t>
            </a:r>
          </a:p>
          <a:p>
            <a:pPr>
              <a:buNone/>
            </a:pPr>
            <a:r>
              <a:rPr lang="en-US" sz="200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>
              <a:buNone/>
            </a:pPr>
            <a:endParaRPr lang="en-US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252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IP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IPv4 stack with ARP, ICMP, UDP, and TCP</a:t>
            </a:r>
          </a:p>
          <a:p>
            <a:r>
              <a:rPr lang="en-US" dirty="0" smtClean="0"/>
              <a:t>IPv6 with ND, ICMPv6, IPv6 extension headers, TCP, UDP</a:t>
            </a:r>
          </a:p>
          <a:p>
            <a:r>
              <a:rPr lang="en-US" dirty="0" smtClean="0"/>
              <a:t>IPv4 routing:  RIPv2, static, global, </a:t>
            </a:r>
            <a:r>
              <a:rPr lang="en-US" dirty="0" err="1" smtClean="0"/>
              <a:t>NixVector</a:t>
            </a:r>
            <a:r>
              <a:rPr lang="en-US" dirty="0" smtClean="0"/>
              <a:t>, OLSR, AODV, DSR, DSDV</a:t>
            </a:r>
          </a:p>
          <a:p>
            <a:r>
              <a:rPr lang="en-US" dirty="0" smtClean="0"/>
              <a:t>IPv6 routing:  </a:t>
            </a:r>
            <a:r>
              <a:rPr lang="en-US" dirty="0" err="1" smtClean="0"/>
              <a:t>RIPng</a:t>
            </a:r>
            <a:r>
              <a:rPr lang="en-US" dirty="0" smtClean="0"/>
              <a:t>, static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95821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idx="11"/>
          </p:nvPr>
        </p:nvSpPr>
        <p:spPr>
          <a:xfrm>
            <a:off x="3330574" y="6330951"/>
            <a:ext cx="2460625" cy="460375"/>
          </a:xfrm>
        </p:spPr>
        <p:txBody>
          <a:bodyPr/>
          <a:lstStyle/>
          <a:p>
            <a:r>
              <a:rPr lang="en-GB" altLang="en-US" b="1" smtClean="0"/>
              <a:t>ns-3 training, June 2017</a:t>
            </a:r>
            <a:endParaRPr lang="en-GB" altLang="en-US" b="1" dirty="0"/>
          </a:p>
        </p:txBody>
      </p:sp>
      <p:sp>
        <p:nvSpPr>
          <p:cNvPr id="5529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01025" cy="85883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dirty="0" smtClean="0"/>
              <a:t>IP </a:t>
            </a:r>
            <a:r>
              <a:rPr lang="en-US" altLang="en-US" dirty="0"/>
              <a:t>address configuration</a:t>
            </a:r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201025" cy="4875213"/>
          </a:xfrm>
          <a:ln/>
        </p:spPr>
        <p:txBody>
          <a:bodyPr/>
          <a:lstStyle/>
          <a:p>
            <a:pPr marL="311150" indent="-311150">
              <a:buFont typeface="Arial" panose="020B0604020202020204" pitchFamily="34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altLang="en-US" dirty="0"/>
              <a:t>An Ipv4 </a:t>
            </a:r>
            <a:r>
              <a:rPr lang="en-US" altLang="en-US" dirty="0" smtClean="0"/>
              <a:t>(or Ipv6) address </a:t>
            </a:r>
            <a:r>
              <a:rPr lang="en-US" altLang="en-US" dirty="0"/>
              <a:t>helper can assign addresses to devices in a </a:t>
            </a:r>
            <a:r>
              <a:rPr lang="en-US" altLang="en-US" dirty="0" err="1"/>
              <a:t>NetDevice</a:t>
            </a:r>
            <a:r>
              <a:rPr lang="en-US" altLang="en-US" dirty="0"/>
              <a:t> container </a:t>
            </a: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990600" y="3352800"/>
            <a:ext cx="6781800" cy="179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</a:rPr>
              <a:t>  Ipv4AddressHelper ipv4;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</a:rPr>
              <a:t>  ipv4.SetBase ("10.1.1.0", "255.255.255.0");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</a:rPr>
              <a:t>  csmaInterfaces = ipv4.Assign (csmaDevices);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endParaRPr lang="en-US" altLang="en-US" sz="1400">
              <a:latin typeface="Courier New" panose="02070309020205020404" pitchFamily="49" charset="0"/>
            </a:endParaRP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</a:rPr>
              <a:t>  ...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endParaRPr lang="en-US" altLang="en-US" sz="1400">
              <a:latin typeface="Courier New" panose="02070309020205020404" pitchFamily="49" charset="0"/>
            </a:endParaRP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</a:rPr>
              <a:t>  ipv4.NewNetwork ();  // bumps network to 10.1.2.0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</a:rPr>
              <a:t>  otherCsmaInterfaces = ipv4.Assign (otherCsmaDevices);</a:t>
            </a:r>
          </a:p>
        </p:txBody>
      </p:sp>
    </p:spTree>
    <p:extLst>
      <p:ext uri="{BB962C8B-B14F-4D97-AF65-F5344CB8AC3E}">
        <p14:creationId xmlns:p14="http://schemas.microsoft.com/office/powerpoint/2010/main" val="5419510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01025" cy="85883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Internet stack</a:t>
            </a: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524000"/>
            <a:ext cx="2743200" cy="472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1203" name="AutoShape 3"/>
          <p:cNvSpPr>
            <a:spLocks noChangeArrowheads="1"/>
          </p:cNvSpPr>
          <p:nvPr/>
        </p:nvSpPr>
        <p:spPr bwMode="auto">
          <a:xfrm>
            <a:off x="5334000" y="1981200"/>
            <a:ext cx="3200400" cy="3657600"/>
          </a:xfrm>
          <a:prstGeom prst="roundRect">
            <a:avLst>
              <a:gd name="adj" fmla="val 16667"/>
            </a:avLst>
          </a:prstGeom>
          <a:solidFill>
            <a:srgbClr val="7DDAFF"/>
          </a:solidFill>
          <a:ln w="9360">
            <a:solidFill>
              <a:srgbClr val="CCCCFF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lnSpc>
                <a:spcPct val="100000"/>
              </a:lnSpc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</a:rPr>
              <a:t>  The public interface of</a:t>
            </a:r>
          </a:p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</a:rPr>
              <a:t>the Internet stack is</a:t>
            </a:r>
          </a:p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</a:rPr>
              <a:t>defined (abstract base</a:t>
            </a:r>
          </a:p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</a:rPr>
              <a:t>classes) in </a:t>
            </a:r>
            <a:endParaRPr lang="en-US" sz="2000" smtClean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smtClean="0">
                <a:solidFill>
                  <a:srgbClr val="000000"/>
                </a:solidFill>
              </a:rPr>
              <a:t>src/network/model</a:t>
            </a:r>
            <a:endParaRPr lang="en-US" sz="200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</a:rPr>
              <a:t>directory</a:t>
            </a:r>
          </a:p>
          <a:p>
            <a:pPr>
              <a:lnSpc>
                <a:spcPct val="100000"/>
              </a:lnSpc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</a:rPr>
              <a:t> The intent is to support</a:t>
            </a:r>
          </a:p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</a:rPr>
              <a:t>multiple implementations</a:t>
            </a:r>
          </a:p>
          <a:p>
            <a:pPr>
              <a:lnSpc>
                <a:spcPct val="100000"/>
              </a:lnSpc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</a:rPr>
              <a:t> The default ns-3 Internet</a:t>
            </a:r>
          </a:p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</a:rPr>
              <a:t>stack is implemented in</a:t>
            </a:r>
          </a:p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</a:rPr>
              <a:t>src/internet-stack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6548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>
          <a:xfrm>
            <a:off x="3582986" y="6332538"/>
            <a:ext cx="2436813" cy="460375"/>
          </a:xfrm>
        </p:spPr>
        <p:txBody>
          <a:bodyPr/>
          <a:lstStyle/>
          <a:p>
            <a:r>
              <a:rPr lang="en-GB" altLang="en-US" b="1" smtClean="0"/>
              <a:t>ns-3 training, June 2017</a:t>
            </a:r>
            <a:endParaRPr lang="en-GB" altLang="en-US" b="1" dirty="0"/>
          </a:p>
        </p:txBody>
      </p:sp>
      <p:sp>
        <p:nvSpPr>
          <p:cNvPr id="563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01025" cy="85883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/>
              <a:t>Review of sample program (cont.)</a:t>
            </a:r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201025" cy="4875213"/>
          </a:xfrm>
          <a:ln/>
        </p:spPr>
        <p:txBody>
          <a:bodyPr/>
          <a:lstStyle/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400" dirty="0">
                <a:latin typeface="Courier New" panose="02070309020205020404" pitchFamily="49" charset="0"/>
              </a:rPr>
              <a:t>  </a:t>
            </a:r>
            <a:r>
              <a:rPr lang="en-US" altLang="en-US" sz="1400" dirty="0" err="1">
                <a:latin typeface="Courier New" panose="02070309020205020404" pitchFamily="49" charset="0"/>
              </a:rPr>
              <a:t>ApplicationContainer</a:t>
            </a:r>
            <a:r>
              <a:rPr lang="en-US" altLang="en-US" sz="1400" dirty="0">
                <a:latin typeface="Courier New" panose="02070309020205020404" pitchFamily="49" charset="0"/>
              </a:rPr>
              <a:t> apps;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400" dirty="0">
                <a:latin typeface="Courier New" panose="02070309020205020404" pitchFamily="49" charset="0"/>
              </a:rPr>
              <a:t>  </a:t>
            </a:r>
            <a:r>
              <a:rPr lang="en-US" altLang="en-US" sz="1400" dirty="0" err="1">
                <a:latin typeface="Courier New" panose="02070309020205020404" pitchFamily="49" charset="0"/>
              </a:rPr>
              <a:t>OnOffHelper</a:t>
            </a:r>
            <a:r>
              <a:rPr lang="en-US" altLang="en-US" sz="1400" dirty="0">
                <a:latin typeface="Courier New" panose="02070309020205020404" pitchFamily="49" charset="0"/>
              </a:rPr>
              <a:t> </a:t>
            </a:r>
            <a:r>
              <a:rPr lang="en-US" altLang="en-US" sz="1400" dirty="0" err="1">
                <a:latin typeface="Courier New" panose="02070309020205020404" pitchFamily="49" charset="0"/>
              </a:rPr>
              <a:t>onoff</a:t>
            </a:r>
            <a:r>
              <a:rPr lang="en-US" altLang="en-US" sz="1400" dirty="0">
                <a:latin typeface="Courier New" panose="02070309020205020404" pitchFamily="49" charset="0"/>
              </a:rPr>
              <a:t> ("ns3::</a:t>
            </a:r>
            <a:r>
              <a:rPr lang="en-US" altLang="en-US" sz="1400" dirty="0" err="1">
                <a:latin typeface="Courier New" panose="02070309020205020404" pitchFamily="49" charset="0"/>
              </a:rPr>
              <a:t>UdpSocketFactory</a:t>
            </a:r>
            <a:r>
              <a:rPr lang="en-US" altLang="en-US" sz="1400" dirty="0">
                <a:latin typeface="Courier New" panose="02070309020205020404" pitchFamily="49" charset="0"/>
              </a:rPr>
              <a:t>", 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400" dirty="0">
                <a:latin typeface="Courier New" panose="02070309020205020404" pitchFamily="49" charset="0"/>
              </a:rPr>
              <a:t>                     </a:t>
            </a:r>
            <a:r>
              <a:rPr lang="en-US" altLang="en-US" sz="1400" dirty="0" err="1">
                <a:latin typeface="Courier New" panose="02070309020205020404" pitchFamily="49" charset="0"/>
              </a:rPr>
              <a:t>InetSocketAddress</a:t>
            </a:r>
            <a:r>
              <a:rPr lang="en-US" altLang="en-US" sz="1400" dirty="0">
                <a:latin typeface="Courier New" panose="02070309020205020404" pitchFamily="49" charset="0"/>
              </a:rPr>
              <a:t> ("10.1.2.2", 1025));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400" dirty="0">
                <a:latin typeface="Courier New" panose="02070309020205020404" pitchFamily="49" charset="0"/>
              </a:rPr>
              <a:t>  </a:t>
            </a:r>
            <a:r>
              <a:rPr lang="en-US" altLang="en-US" sz="1400" dirty="0" err="1">
                <a:latin typeface="Courier New" panose="02070309020205020404" pitchFamily="49" charset="0"/>
              </a:rPr>
              <a:t>onoff.SetAttribute</a:t>
            </a:r>
            <a:r>
              <a:rPr lang="en-US" altLang="en-US" sz="1400" dirty="0">
                <a:latin typeface="Courier New" panose="02070309020205020404" pitchFamily="49" charset="0"/>
              </a:rPr>
              <a:t> ("</a:t>
            </a:r>
            <a:r>
              <a:rPr lang="en-US" altLang="en-US" sz="1400" dirty="0" err="1">
                <a:latin typeface="Courier New" panose="02070309020205020404" pitchFamily="49" charset="0"/>
              </a:rPr>
              <a:t>OnTime</a:t>
            </a:r>
            <a:r>
              <a:rPr lang="en-US" altLang="en-US" sz="1400" dirty="0">
                <a:latin typeface="Courier New" panose="02070309020205020404" pitchFamily="49" charset="0"/>
              </a:rPr>
              <a:t>", </a:t>
            </a:r>
            <a:r>
              <a:rPr lang="en-US" altLang="en-US" sz="1400" dirty="0" err="1">
                <a:latin typeface="Courier New" panose="02070309020205020404" pitchFamily="49" charset="0"/>
              </a:rPr>
              <a:t>StringValue</a:t>
            </a:r>
            <a:r>
              <a:rPr lang="en-US" altLang="en-US" sz="1400" dirty="0">
                <a:latin typeface="Courier New" panose="02070309020205020404" pitchFamily="49" charset="0"/>
              </a:rPr>
              <a:t> ("Constant:1.0"));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400" dirty="0">
                <a:latin typeface="Courier New" panose="02070309020205020404" pitchFamily="49" charset="0"/>
              </a:rPr>
              <a:t>  </a:t>
            </a:r>
            <a:r>
              <a:rPr lang="en-US" altLang="en-US" sz="1400" dirty="0" err="1">
                <a:latin typeface="Courier New" panose="02070309020205020404" pitchFamily="49" charset="0"/>
              </a:rPr>
              <a:t>onoff.SetAttribute</a:t>
            </a:r>
            <a:r>
              <a:rPr lang="en-US" altLang="en-US" sz="1400" dirty="0">
                <a:latin typeface="Courier New" panose="02070309020205020404" pitchFamily="49" charset="0"/>
              </a:rPr>
              <a:t> ("</a:t>
            </a:r>
            <a:r>
              <a:rPr lang="en-US" altLang="en-US" sz="1400" dirty="0" err="1">
                <a:latin typeface="Courier New" panose="02070309020205020404" pitchFamily="49" charset="0"/>
              </a:rPr>
              <a:t>OffTime</a:t>
            </a:r>
            <a:r>
              <a:rPr lang="en-US" altLang="en-US" sz="1400" dirty="0">
                <a:latin typeface="Courier New" panose="02070309020205020404" pitchFamily="49" charset="0"/>
              </a:rPr>
              <a:t>", </a:t>
            </a:r>
            <a:r>
              <a:rPr lang="en-US" altLang="en-US" sz="1400" dirty="0" err="1">
                <a:latin typeface="Courier New" panose="02070309020205020404" pitchFamily="49" charset="0"/>
              </a:rPr>
              <a:t>StringValue</a:t>
            </a:r>
            <a:r>
              <a:rPr lang="en-US" altLang="en-US" sz="1400" dirty="0">
                <a:latin typeface="Courier New" panose="02070309020205020404" pitchFamily="49" charset="0"/>
              </a:rPr>
              <a:t> ("Constant:0.0"));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400" dirty="0">
                <a:latin typeface="Courier New" panose="02070309020205020404" pitchFamily="49" charset="0"/>
              </a:rPr>
              <a:t>  apps = </a:t>
            </a:r>
            <a:r>
              <a:rPr lang="en-US" altLang="en-US" sz="1400" dirty="0" err="1">
                <a:latin typeface="Courier New" panose="02070309020205020404" pitchFamily="49" charset="0"/>
              </a:rPr>
              <a:t>onoff.Install</a:t>
            </a:r>
            <a:r>
              <a:rPr lang="en-US" altLang="en-US" sz="1400" dirty="0">
                <a:latin typeface="Courier New" panose="02070309020205020404" pitchFamily="49" charset="0"/>
              </a:rPr>
              <a:t> (</a:t>
            </a:r>
            <a:r>
              <a:rPr lang="en-US" altLang="en-US" sz="1400" dirty="0" err="1">
                <a:latin typeface="Courier New" panose="02070309020205020404" pitchFamily="49" charset="0"/>
              </a:rPr>
              <a:t>csmaNodes.Get</a:t>
            </a:r>
            <a:r>
              <a:rPr lang="en-US" altLang="en-US" sz="1400" dirty="0">
                <a:latin typeface="Courier New" panose="02070309020205020404" pitchFamily="49" charset="0"/>
              </a:rPr>
              <a:t> (0));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400" dirty="0">
                <a:latin typeface="Courier New" panose="02070309020205020404" pitchFamily="49" charset="0"/>
              </a:rPr>
              <a:t>  </a:t>
            </a:r>
            <a:r>
              <a:rPr lang="en-US" altLang="en-US" sz="1400" dirty="0" err="1">
                <a:latin typeface="Courier New" panose="02070309020205020404" pitchFamily="49" charset="0"/>
              </a:rPr>
              <a:t>apps.Start</a:t>
            </a:r>
            <a:r>
              <a:rPr lang="en-US" altLang="en-US" sz="1400" dirty="0">
                <a:latin typeface="Courier New" panose="02070309020205020404" pitchFamily="49" charset="0"/>
              </a:rPr>
              <a:t> (Seconds (1.0));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400" dirty="0">
                <a:latin typeface="Courier New" panose="02070309020205020404" pitchFamily="49" charset="0"/>
              </a:rPr>
              <a:t>  </a:t>
            </a:r>
            <a:r>
              <a:rPr lang="en-US" altLang="en-US" sz="1400" dirty="0" err="1">
                <a:latin typeface="Courier New" panose="02070309020205020404" pitchFamily="49" charset="0"/>
              </a:rPr>
              <a:t>apps.Stop</a:t>
            </a:r>
            <a:r>
              <a:rPr lang="en-US" altLang="en-US" sz="1400" dirty="0">
                <a:latin typeface="Courier New" panose="02070309020205020404" pitchFamily="49" charset="0"/>
              </a:rPr>
              <a:t> (Seconds (4.0));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altLang="en-US" sz="1400" dirty="0">
              <a:latin typeface="Courier New" panose="02070309020205020404" pitchFamily="49" charset="0"/>
            </a:endParaRP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400" dirty="0">
                <a:latin typeface="Courier New" panose="02070309020205020404" pitchFamily="49" charset="0"/>
              </a:rPr>
              <a:t>  </a:t>
            </a:r>
            <a:r>
              <a:rPr lang="en-US" altLang="en-US" sz="1400" dirty="0" err="1">
                <a:latin typeface="Courier New" panose="02070309020205020404" pitchFamily="49" charset="0"/>
              </a:rPr>
              <a:t>PacketSinkHelper</a:t>
            </a:r>
            <a:r>
              <a:rPr lang="en-US" altLang="en-US" sz="1400" dirty="0">
                <a:latin typeface="Courier New" panose="02070309020205020404" pitchFamily="49" charset="0"/>
              </a:rPr>
              <a:t> sink ("ns3::</a:t>
            </a:r>
            <a:r>
              <a:rPr lang="en-US" altLang="en-US" sz="1400" dirty="0" err="1">
                <a:latin typeface="Courier New" panose="02070309020205020404" pitchFamily="49" charset="0"/>
              </a:rPr>
              <a:t>UdpSocketFactory</a:t>
            </a:r>
            <a:r>
              <a:rPr lang="en-US" altLang="en-US" sz="1400" dirty="0">
                <a:latin typeface="Courier New" panose="02070309020205020404" pitchFamily="49" charset="0"/>
              </a:rPr>
              <a:t>",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400" dirty="0">
                <a:latin typeface="Courier New" panose="02070309020205020404" pitchFamily="49" charset="0"/>
              </a:rPr>
              <a:t>			 </a:t>
            </a:r>
            <a:r>
              <a:rPr lang="en-US" altLang="en-US" sz="1400" dirty="0" err="1">
                <a:latin typeface="Courier New" panose="02070309020205020404" pitchFamily="49" charset="0"/>
              </a:rPr>
              <a:t>InetSocketAddress</a:t>
            </a:r>
            <a:r>
              <a:rPr lang="en-US" altLang="en-US" sz="1400" dirty="0">
                <a:latin typeface="Courier New" panose="02070309020205020404" pitchFamily="49" charset="0"/>
              </a:rPr>
              <a:t> ("10.1.2.2", 1025));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400" dirty="0">
                <a:latin typeface="Courier New" panose="02070309020205020404" pitchFamily="49" charset="0"/>
              </a:rPr>
              <a:t>  apps = </a:t>
            </a:r>
            <a:r>
              <a:rPr lang="en-US" altLang="en-US" sz="1400" dirty="0" err="1">
                <a:latin typeface="Courier New" panose="02070309020205020404" pitchFamily="49" charset="0"/>
              </a:rPr>
              <a:t>sink.Install</a:t>
            </a:r>
            <a:r>
              <a:rPr lang="en-US" altLang="en-US" sz="1400" dirty="0">
                <a:latin typeface="Courier New" panose="02070309020205020404" pitchFamily="49" charset="0"/>
              </a:rPr>
              <a:t> (</a:t>
            </a:r>
            <a:r>
              <a:rPr lang="en-US" altLang="en-US" sz="1400" dirty="0" err="1">
                <a:latin typeface="Courier New" panose="02070309020205020404" pitchFamily="49" charset="0"/>
              </a:rPr>
              <a:t>wifiNodes.Get</a:t>
            </a:r>
            <a:r>
              <a:rPr lang="en-US" altLang="en-US" sz="1400" dirty="0">
                <a:latin typeface="Courier New" panose="02070309020205020404" pitchFamily="49" charset="0"/>
              </a:rPr>
              <a:t> (1));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400" dirty="0">
                <a:latin typeface="Courier New" panose="02070309020205020404" pitchFamily="49" charset="0"/>
              </a:rPr>
              <a:t>  </a:t>
            </a:r>
            <a:r>
              <a:rPr lang="en-US" altLang="en-US" sz="1400" dirty="0" err="1">
                <a:latin typeface="Courier New" panose="02070309020205020404" pitchFamily="49" charset="0"/>
              </a:rPr>
              <a:t>apps.Start</a:t>
            </a:r>
            <a:r>
              <a:rPr lang="en-US" altLang="en-US" sz="1400" dirty="0">
                <a:latin typeface="Courier New" panose="02070309020205020404" pitchFamily="49" charset="0"/>
              </a:rPr>
              <a:t> (Seconds (0.0));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400" dirty="0">
                <a:latin typeface="Courier New" panose="02070309020205020404" pitchFamily="49" charset="0"/>
              </a:rPr>
              <a:t>  </a:t>
            </a:r>
            <a:r>
              <a:rPr lang="en-US" altLang="en-US" sz="1400" dirty="0" err="1">
                <a:latin typeface="Courier New" panose="02070309020205020404" pitchFamily="49" charset="0"/>
              </a:rPr>
              <a:t>apps.Stop</a:t>
            </a:r>
            <a:r>
              <a:rPr lang="en-US" altLang="en-US" sz="1400" dirty="0">
                <a:latin typeface="Courier New" panose="02070309020205020404" pitchFamily="49" charset="0"/>
              </a:rPr>
              <a:t> (Seconds (4.0));</a:t>
            </a: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6326188" y="2590800"/>
            <a:ext cx="199548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b="1">
                <a:solidFill>
                  <a:srgbClr val="3333CC"/>
                </a:solidFill>
              </a:rPr>
              <a:t>Traffic generator</a:t>
            </a: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6480175" y="3657600"/>
            <a:ext cx="18161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b="1">
                <a:solidFill>
                  <a:srgbClr val="3333CC"/>
                </a:solidFill>
              </a:rPr>
              <a:t>Traffic receiver</a:t>
            </a:r>
          </a:p>
        </p:txBody>
      </p:sp>
    </p:spTree>
    <p:extLst>
      <p:ext uri="{BB962C8B-B14F-4D97-AF65-F5344CB8AC3E}">
        <p14:creationId xmlns:p14="http://schemas.microsoft.com/office/powerpoint/2010/main" val="29596416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3352800" y="6332538"/>
            <a:ext cx="2438400" cy="460375"/>
          </a:xfrm>
        </p:spPr>
        <p:txBody>
          <a:bodyPr/>
          <a:lstStyle/>
          <a:p>
            <a:r>
              <a:rPr lang="en-GB" altLang="en-US" b="1" smtClean="0"/>
              <a:t>ns-3 training, June 2017</a:t>
            </a:r>
            <a:endParaRPr lang="en-GB" altLang="en-US" b="1"/>
          </a:p>
        </p:txBody>
      </p:sp>
      <p:sp>
        <p:nvSpPr>
          <p:cNvPr id="5734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01025" cy="85883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/>
              <a:t>Applications and sockets</a:t>
            </a:r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201025" cy="4875213"/>
          </a:xfrm>
          <a:ln/>
        </p:spPr>
        <p:txBody>
          <a:bodyPr/>
          <a:lstStyle/>
          <a:p>
            <a:pPr marL="311150" indent="-311150">
              <a:buFont typeface="Arial" panose="020B0604020202020204" pitchFamily="34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altLang="en-US"/>
              <a:t>In general, applications in ns-3 derive from the ns3::Application base class</a:t>
            </a:r>
          </a:p>
          <a:p>
            <a:pPr marL="711200" lvl="1" indent="-254000">
              <a:buFont typeface="Arial" panose="020B0604020202020204" pitchFamily="34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altLang="en-US"/>
              <a:t>A list of applications is stored in the ns3::Node</a:t>
            </a:r>
          </a:p>
          <a:p>
            <a:pPr marL="711200" lvl="1" indent="-254000">
              <a:buFont typeface="Arial" panose="020B0604020202020204" pitchFamily="34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altLang="en-US"/>
              <a:t>Applications are like processes</a:t>
            </a:r>
          </a:p>
          <a:p>
            <a:pPr marL="311150" indent="-311150">
              <a:buFont typeface="Arial" panose="020B0604020202020204" pitchFamily="34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altLang="en-US"/>
              <a:t>Applications make use of a sockets-like API</a:t>
            </a:r>
          </a:p>
          <a:p>
            <a:pPr marL="711200" lvl="1" indent="-254000">
              <a:buFont typeface="Arial" panose="020B0604020202020204" pitchFamily="34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altLang="en-US"/>
              <a:t>Application::Start () may call ns3::Socket::SendMsg() at a lower layer</a:t>
            </a:r>
          </a:p>
        </p:txBody>
      </p:sp>
    </p:spTree>
    <p:extLst>
      <p:ext uri="{BB962C8B-B14F-4D97-AF65-F5344CB8AC3E}">
        <p14:creationId xmlns:p14="http://schemas.microsoft.com/office/powerpoint/2010/main" val="29861023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walkthrough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section progressively builds up a simple ns-3 example, explaining concepts along the way</a:t>
            </a:r>
          </a:p>
          <a:p>
            <a:r>
              <a:rPr lang="en-US" dirty="0" smtClean="0"/>
              <a:t>Files for these programs are available on the ns-3 wiki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24184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idx="11"/>
          </p:nvPr>
        </p:nvSpPr>
        <p:spPr>
          <a:xfrm>
            <a:off x="3292474" y="6432550"/>
            <a:ext cx="2346325" cy="460375"/>
          </a:xfrm>
        </p:spPr>
        <p:txBody>
          <a:bodyPr/>
          <a:lstStyle/>
          <a:p>
            <a:r>
              <a:rPr lang="en-GB" altLang="en-US" b="1" smtClean="0"/>
              <a:t>ns-3 training, June 2017</a:t>
            </a:r>
            <a:endParaRPr lang="en-GB" altLang="en-US" b="1" dirty="0"/>
          </a:p>
        </p:txBody>
      </p:sp>
      <p:sp>
        <p:nvSpPr>
          <p:cNvPr id="5836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01025" cy="85883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/>
              <a:t>Sockets API</a:t>
            </a:r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3810000" cy="4875213"/>
          </a:xfrm>
          <a:ln/>
        </p:spPr>
        <p:txBody>
          <a:bodyPr/>
          <a:lstStyle/>
          <a:p>
            <a:pPr marL="314325" indent="-311150">
              <a:lnSpc>
                <a:spcPct val="80000"/>
              </a:lnSpc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2000" u="sng"/>
              <a:t>Plain C sockets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altLang="en-US" sz="1400">
              <a:latin typeface="Courier New" panose="02070309020205020404" pitchFamily="49" charset="0"/>
            </a:endParaRP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200">
                <a:latin typeface="Courier New" panose="02070309020205020404" pitchFamily="49" charset="0"/>
              </a:rPr>
              <a:t>int sk;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200">
                <a:latin typeface="Courier New" panose="02070309020205020404" pitchFamily="49" charset="0"/>
              </a:rPr>
              <a:t>sk = </a:t>
            </a:r>
            <a:r>
              <a:rPr lang="en-US" altLang="en-US" sz="1200" b="1">
                <a:solidFill>
                  <a:srgbClr val="3333CC"/>
                </a:solidFill>
                <a:latin typeface="Courier New" panose="02070309020205020404" pitchFamily="49" charset="0"/>
              </a:rPr>
              <a:t>socket</a:t>
            </a:r>
            <a:r>
              <a:rPr lang="en-US" altLang="en-US" sz="1200">
                <a:latin typeface="Courier New" panose="02070309020205020404" pitchFamily="49" charset="0"/>
              </a:rPr>
              <a:t>(PF_INET, SOCK_DGRAM, 0);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altLang="en-US" sz="1200">
              <a:latin typeface="Courier New" panose="02070309020205020404" pitchFamily="49" charset="0"/>
            </a:endParaRP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200">
                <a:latin typeface="Courier New" panose="02070309020205020404" pitchFamily="49" charset="0"/>
              </a:rPr>
              <a:t>struct </a:t>
            </a:r>
            <a:r>
              <a:rPr lang="en-US" altLang="en-US" sz="1200" b="1">
                <a:solidFill>
                  <a:srgbClr val="3333CC"/>
                </a:solidFill>
                <a:latin typeface="Courier New" panose="02070309020205020404" pitchFamily="49" charset="0"/>
              </a:rPr>
              <a:t>sockaddr_in</a:t>
            </a:r>
            <a:r>
              <a:rPr lang="en-US" altLang="en-US" sz="1200" b="1">
                <a:latin typeface="Courier New" panose="02070309020205020404" pitchFamily="49" charset="0"/>
              </a:rPr>
              <a:t> </a:t>
            </a:r>
            <a:r>
              <a:rPr lang="en-US" altLang="en-US" sz="1200">
                <a:latin typeface="Courier New" panose="02070309020205020404" pitchFamily="49" charset="0"/>
              </a:rPr>
              <a:t>src;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200">
                <a:latin typeface="Courier New" panose="02070309020205020404" pitchFamily="49" charset="0"/>
              </a:rPr>
              <a:t>inet_pton(AF_INET,”0.0.0.0”,&amp;src.sin_addr);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200">
                <a:latin typeface="Courier New" panose="02070309020205020404" pitchFamily="49" charset="0"/>
              </a:rPr>
              <a:t>src.sin_port = htons(80);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200" b="1">
                <a:solidFill>
                  <a:srgbClr val="3333CC"/>
                </a:solidFill>
                <a:latin typeface="Courier New" panose="02070309020205020404" pitchFamily="49" charset="0"/>
              </a:rPr>
              <a:t>bind</a:t>
            </a:r>
            <a:r>
              <a:rPr lang="en-US" altLang="en-US" sz="1200">
                <a:latin typeface="Courier New" panose="02070309020205020404" pitchFamily="49" charset="0"/>
              </a:rPr>
              <a:t>(sk, (struct sockaddr *) &amp;src, sizeof(src));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altLang="en-US" sz="1200">
              <a:latin typeface="Courier New" panose="02070309020205020404" pitchFamily="49" charset="0"/>
            </a:endParaRP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200">
                <a:latin typeface="Courier New" panose="02070309020205020404" pitchFamily="49" charset="0"/>
              </a:rPr>
              <a:t>struct sockaddr_in dest;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200">
                <a:latin typeface="Courier New" panose="02070309020205020404" pitchFamily="49" charset="0"/>
              </a:rPr>
              <a:t>inet_pton(AF_INET,”10.0.0.1”,&amp;dest.sin_addr);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200">
                <a:latin typeface="Courier New" panose="02070309020205020404" pitchFamily="49" charset="0"/>
              </a:rPr>
              <a:t>dest.sin_port = htons(80);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200" b="1">
                <a:solidFill>
                  <a:srgbClr val="3333CC"/>
                </a:solidFill>
                <a:latin typeface="Courier New" panose="02070309020205020404" pitchFamily="49" charset="0"/>
              </a:rPr>
              <a:t>sendto</a:t>
            </a:r>
            <a:r>
              <a:rPr lang="en-US" altLang="en-US" sz="1200">
                <a:latin typeface="Courier New" panose="02070309020205020404" pitchFamily="49" charset="0"/>
              </a:rPr>
              <a:t>(sk, </a:t>
            </a:r>
            <a:r>
              <a:rPr lang="en-US" altLang="en-US" sz="1200" b="1">
                <a:solidFill>
                  <a:srgbClr val="3333CC"/>
                </a:solidFill>
                <a:latin typeface="Courier New" panose="02070309020205020404" pitchFamily="49" charset="0"/>
              </a:rPr>
              <a:t>”hello”, 6</a:t>
            </a:r>
            <a:r>
              <a:rPr lang="en-US" altLang="en-US" sz="1200">
                <a:latin typeface="Courier New" panose="02070309020205020404" pitchFamily="49" charset="0"/>
              </a:rPr>
              <a:t>, 0, (struct sockaddr *) &amp;dest, sizeof(dest));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altLang="en-US" sz="1200">
              <a:latin typeface="Courier New" panose="02070309020205020404" pitchFamily="49" charset="0"/>
            </a:endParaRP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200">
                <a:latin typeface="Courier New" panose="02070309020205020404" pitchFamily="49" charset="0"/>
              </a:rPr>
              <a:t>char buf[6];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200" b="1">
                <a:solidFill>
                  <a:srgbClr val="3333CC"/>
                </a:solidFill>
                <a:latin typeface="Courier New" panose="02070309020205020404" pitchFamily="49" charset="0"/>
              </a:rPr>
              <a:t>recv</a:t>
            </a:r>
            <a:r>
              <a:rPr lang="en-US" altLang="en-US" sz="1200">
                <a:latin typeface="Courier New" panose="02070309020205020404" pitchFamily="49" charset="0"/>
              </a:rPr>
              <a:t>(sk, buf, 6, 0);</a:t>
            </a:r>
          </a:p>
          <a:p>
            <a:pPr marL="314325" indent="-311150">
              <a:spcBef>
                <a:spcPct val="0"/>
              </a:spcBef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altLang="en-US" sz="1200">
                <a:latin typeface="Courier New" panose="02070309020205020404" pitchFamily="49" charset="0"/>
              </a:rPr>
              <a:t>}</a:t>
            </a: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4572000" y="1295400"/>
            <a:ext cx="4343400" cy="487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14325" indent="-311150"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ts val="800"/>
              </a:spcBef>
              <a:buClrTx/>
              <a:buFontTx/>
              <a:buNone/>
            </a:pPr>
            <a:r>
              <a:rPr lang="en-US" altLang="en-US" sz="2000" u="sng" dirty="0"/>
              <a:t>ns-3 sockets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endParaRPr lang="en-US" altLang="en-US" sz="1400" dirty="0">
              <a:latin typeface="Courier New" panose="02070309020205020404" pitchFamily="49" charset="0"/>
            </a:endParaRP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200" dirty="0" err="1">
                <a:latin typeface="Courier New" panose="02070309020205020404" pitchFamily="49" charset="0"/>
              </a:rPr>
              <a:t>Ptr</a:t>
            </a:r>
            <a:r>
              <a:rPr lang="en-US" altLang="en-US" sz="1200" dirty="0">
                <a:latin typeface="Courier New" panose="02070309020205020404" pitchFamily="49" charset="0"/>
              </a:rPr>
              <a:t>&lt;Socket&gt; </a:t>
            </a:r>
            <a:r>
              <a:rPr lang="en-US" altLang="en-US" sz="1200" dirty="0" err="1">
                <a:latin typeface="Courier New" panose="02070309020205020404" pitchFamily="49" charset="0"/>
              </a:rPr>
              <a:t>sk</a:t>
            </a:r>
            <a:r>
              <a:rPr lang="en-US" altLang="en-US" sz="1200" dirty="0">
                <a:latin typeface="Courier New" panose="02070309020205020404" pitchFamily="49" charset="0"/>
              </a:rPr>
              <a:t> = 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200" dirty="0" err="1">
                <a:latin typeface="Courier New" panose="02070309020205020404" pitchFamily="49" charset="0"/>
              </a:rPr>
              <a:t>udpFactory</a:t>
            </a:r>
            <a:r>
              <a:rPr lang="en-US" altLang="en-US" sz="1200" dirty="0">
                <a:latin typeface="Courier New" panose="02070309020205020404" pitchFamily="49" charset="0"/>
              </a:rPr>
              <a:t>-&gt;</a:t>
            </a:r>
            <a:r>
              <a:rPr lang="en-US" altLang="en-US" sz="1200" b="1" dirty="0" err="1">
                <a:solidFill>
                  <a:srgbClr val="3333CC"/>
                </a:solidFill>
                <a:latin typeface="Courier New" panose="02070309020205020404" pitchFamily="49" charset="0"/>
              </a:rPr>
              <a:t>CreateSocket</a:t>
            </a:r>
            <a:r>
              <a:rPr lang="en-US" altLang="en-US" sz="1200" b="1" dirty="0">
                <a:latin typeface="Courier New" panose="02070309020205020404" pitchFamily="49" charset="0"/>
              </a:rPr>
              <a:t> </a:t>
            </a:r>
            <a:r>
              <a:rPr lang="en-US" altLang="en-US" sz="1200" dirty="0">
                <a:latin typeface="Courier New" panose="02070309020205020404" pitchFamily="49" charset="0"/>
              </a:rPr>
              <a:t>();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endParaRPr lang="en-US" altLang="en-US" sz="1200" dirty="0">
              <a:latin typeface="Courier New" panose="02070309020205020404" pitchFamily="49" charset="0"/>
            </a:endParaRPr>
          </a:p>
          <a:p>
            <a:pPr>
              <a:lnSpc>
                <a:spcPct val="100000"/>
              </a:lnSpc>
              <a:buClrTx/>
              <a:buFontTx/>
              <a:buNone/>
            </a:pPr>
            <a:endParaRPr lang="en-US" altLang="en-US" sz="1200" dirty="0">
              <a:latin typeface="Courier New" panose="02070309020205020404" pitchFamily="49" charset="0"/>
            </a:endParaRP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200" dirty="0" err="1">
                <a:latin typeface="Courier New" panose="02070309020205020404" pitchFamily="49" charset="0"/>
              </a:rPr>
              <a:t>sk</a:t>
            </a:r>
            <a:r>
              <a:rPr lang="en-US" altLang="en-US" sz="1200" dirty="0">
                <a:latin typeface="Courier New" panose="02070309020205020404" pitchFamily="49" charset="0"/>
              </a:rPr>
              <a:t>-&gt;</a:t>
            </a:r>
            <a:r>
              <a:rPr lang="en-US" altLang="en-US" sz="1200" b="1" dirty="0">
                <a:solidFill>
                  <a:srgbClr val="3333CC"/>
                </a:solidFill>
                <a:latin typeface="Courier New" panose="02070309020205020404" pitchFamily="49" charset="0"/>
              </a:rPr>
              <a:t>Bind</a:t>
            </a:r>
            <a:r>
              <a:rPr lang="en-US" altLang="en-US" sz="1200" b="1" dirty="0">
                <a:latin typeface="Courier New" panose="02070309020205020404" pitchFamily="49" charset="0"/>
              </a:rPr>
              <a:t> </a:t>
            </a:r>
            <a:r>
              <a:rPr lang="en-US" altLang="en-US" sz="1200" dirty="0">
                <a:latin typeface="Courier New" panose="02070309020205020404" pitchFamily="49" charset="0"/>
              </a:rPr>
              <a:t>(</a:t>
            </a:r>
            <a:r>
              <a:rPr lang="en-US" altLang="en-US" sz="1200" b="1" dirty="0" err="1">
                <a:solidFill>
                  <a:srgbClr val="3333CC"/>
                </a:solidFill>
                <a:latin typeface="Courier New" panose="02070309020205020404" pitchFamily="49" charset="0"/>
              </a:rPr>
              <a:t>InetSocketAddress</a:t>
            </a:r>
            <a:r>
              <a:rPr lang="en-US" altLang="en-US" sz="1200" b="1" dirty="0">
                <a:solidFill>
                  <a:srgbClr val="3333CC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200" dirty="0">
                <a:latin typeface="Courier New" panose="02070309020205020404" pitchFamily="49" charset="0"/>
              </a:rPr>
              <a:t>(80));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endParaRPr lang="en-US" altLang="en-US" sz="1200" dirty="0">
              <a:latin typeface="Courier New" panose="02070309020205020404" pitchFamily="49" charset="0"/>
            </a:endParaRPr>
          </a:p>
          <a:p>
            <a:pPr>
              <a:lnSpc>
                <a:spcPct val="100000"/>
              </a:lnSpc>
              <a:buClrTx/>
              <a:buFontTx/>
              <a:buNone/>
            </a:pPr>
            <a:endParaRPr lang="en-US" altLang="en-US" sz="1200" dirty="0">
              <a:latin typeface="Courier New" panose="02070309020205020404" pitchFamily="49" charset="0"/>
            </a:endParaRPr>
          </a:p>
          <a:p>
            <a:pPr>
              <a:lnSpc>
                <a:spcPct val="100000"/>
              </a:lnSpc>
              <a:buClrTx/>
              <a:buFontTx/>
              <a:buNone/>
            </a:pPr>
            <a:endParaRPr lang="en-US" altLang="en-US" sz="1200" dirty="0">
              <a:latin typeface="Courier New" panose="02070309020205020404" pitchFamily="49" charset="0"/>
            </a:endParaRPr>
          </a:p>
          <a:p>
            <a:pPr>
              <a:lnSpc>
                <a:spcPct val="100000"/>
              </a:lnSpc>
              <a:buClrTx/>
              <a:buFontTx/>
              <a:buNone/>
            </a:pPr>
            <a:endParaRPr lang="en-US" altLang="en-US" sz="1200" dirty="0">
              <a:latin typeface="Courier New" panose="02070309020205020404" pitchFamily="49" charset="0"/>
            </a:endParaRPr>
          </a:p>
          <a:p>
            <a:pPr>
              <a:lnSpc>
                <a:spcPct val="100000"/>
              </a:lnSpc>
              <a:buClrTx/>
              <a:buFontTx/>
              <a:buNone/>
            </a:pPr>
            <a:endParaRPr lang="en-US" altLang="en-US" sz="1200" dirty="0">
              <a:latin typeface="Courier New" panose="02070309020205020404" pitchFamily="49" charset="0"/>
            </a:endParaRP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200" dirty="0" err="1">
                <a:latin typeface="Courier New" panose="02070309020205020404" pitchFamily="49" charset="0"/>
              </a:rPr>
              <a:t>sk</a:t>
            </a:r>
            <a:r>
              <a:rPr lang="en-US" altLang="en-US" sz="1200" dirty="0">
                <a:latin typeface="Courier New" panose="02070309020205020404" pitchFamily="49" charset="0"/>
              </a:rPr>
              <a:t>-&gt;</a:t>
            </a:r>
            <a:r>
              <a:rPr lang="en-US" altLang="en-US" sz="1200" b="1" dirty="0" err="1">
                <a:solidFill>
                  <a:srgbClr val="3333CC"/>
                </a:solidFill>
                <a:latin typeface="Courier New" panose="02070309020205020404" pitchFamily="49" charset="0"/>
              </a:rPr>
              <a:t>SendTo</a:t>
            </a:r>
            <a:r>
              <a:rPr lang="en-US" altLang="en-US" sz="1200" b="1" dirty="0">
                <a:latin typeface="Courier New" panose="02070309020205020404" pitchFamily="49" charset="0"/>
              </a:rPr>
              <a:t> </a:t>
            </a:r>
            <a:r>
              <a:rPr lang="en-US" altLang="en-US" sz="1200" dirty="0">
                <a:latin typeface="Courier New" panose="02070309020205020404" pitchFamily="49" charset="0"/>
              </a:rPr>
              <a:t>(</a:t>
            </a:r>
            <a:r>
              <a:rPr lang="en-US" altLang="en-US" sz="1200" dirty="0" err="1">
                <a:latin typeface="Courier New" panose="02070309020205020404" pitchFamily="49" charset="0"/>
              </a:rPr>
              <a:t>InetSocketAddress</a:t>
            </a:r>
            <a:r>
              <a:rPr lang="en-US" altLang="en-US" sz="1200" dirty="0">
                <a:latin typeface="Courier New" panose="02070309020205020404" pitchFamily="49" charset="0"/>
              </a:rPr>
              <a:t> (Ipv4Address (”10.0.0.1”), 80), </a:t>
            </a:r>
            <a:r>
              <a:rPr lang="en-US" altLang="en-US" sz="1200" b="1" dirty="0">
                <a:solidFill>
                  <a:srgbClr val="3333CC"/>
                </a:solidFill>
                <a:latin typeface="Courier New" panose="02070309020205020404" pitchFamily="49" charset="0"/>
              </a:rPr>
              <a:t>Create&lt;Packet&gt; (”hello”, 6)</a:t>
            </a:r>
            <a:r>
              <a:rPr lang="en-US" altLang="en-US" sz="1200" dirty="0">
                <a:latin typeface="Courier New" panose="02070309020205020404" pitchFamily="49" charset="0"/>
              </a:rPr>
              <a:t>);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endParaRPr lang="en-US" altLang="en-US" sz="1200" dirty="0">
              <a:latin typeface="Courier New" panose="02070309020205020404" pitchFamily="49" charset="0"/>
            </a:endParaRPr>
          </a:p>
          <a:p>
            <a:pPr>
              <a:lnSpc>
                <a:spcPct val="100000"/>
              </a:lnSpc>
              <a:buClrTx/>
              <a:buFontTx/>
              <a:buNone/>
            </a:pPr>
            <a:endParaRPr lang="en-US" altLang="en-US" sz="1200" dirty="0">
              <a:latin typeface="Courier New" panose="02070309020205020404" pitchFamily="49" charset="0"/>
            </a:endParaRPr>
          </a:p>
          <a:p>
            <a:pPr>
              <a:lnSpc>
                <a:spcPct val="100000"/>
              </a:lnSpc>
              <a:buClrTx/>
              <a:buFontTx/>
              <a:buNone/>
            </a:pPr>
            <a:endParaRPr lang="en-US" altLang="en-US" sz="1200" dirty="0">
              <a:latin typeface="Courier New" panose="02070309020205020404" pitchFamily="49" charset="0"/>
            </a:endParaRPr>
          </a:p>
          <a:p>
            <a:pPr>
              <a:lnSpc>
                <a:spcPct val="100000"/>
              </a:lnSpc>
              <a:buClrTx/>
              <a:buFontTx/>
              <a:buNone/>
            </a:pPr>
            <a:endParaRPr lang="en-US" altLang="en-US" sz="1200" dirty="0">
              <a:latin typeface="Courier New" panose="02070309020205020404" pitchFamily="49" charset="0"/>
            </a:endParaRP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200" dirty="0" err="1">
                <a:latin typeface="Courier New" panose="02070309020205020404" pitchFamily="49" charset="0"/>
              </a:rPr>
              <a:t>sk</a:t>
            </a:r>
            <a:r>
              <a:rPr lang="en-US" altLang="en-US" sz="1200" dirty="0">
                <a:latin typeface="Courier New" panose="02070309020205020404" pitchFamily="49" charset="0"/>
              </a:rPr>
              <a:t>-&gt;</a:t>
            </a:r>
            <a:r>
              <a:rPr lang="en-US" altLang="en-US" sz="1200" b="1" dirty="0" err="1">
                <a:solidFill>
                  <a:srgbClr val="3333CC"/>
                </a:solidFill>
                <a:latin typeface="Courier New" panose="02070309020205020404" pitchFamily="49" charset="0"/>
              </a:rPr>
              <a:t>SetReceiveCallback</a:t>
            </a:r>
            <a:r>
              <a:rPr lang="en-US" altLang="en-US" sz="1200" b="1" dirty="0">
                <a:latin typeface="Courier New" panose="02070309020205020404" pitchFamily="49" charset="0"/>
              </a:rPr>
              <a:t> </a:t>
            </a:r>
            <a:r>
              <a:rPr lang="en-US" altLang="en-US" sz="1200" dirty="0">
                <a:latin typeface="Courier New" panose="02070309020205020404" pitchFamily="49" charset="0"/>
              </a:rPr>
              <a:t>(</a:t>
            </a:r>
            <a:r>
              <a:rPr lang="en-US" altLang="en-US" sz="1200" dirty="0" err="1">
                <a:latin typeface="Courier New" panose="02070309020205020404" pitchFamily="49" charset="0"/>
              </a:rPr>
              <a:t>MakeCallback</a:t>
            </a:r>
            <a:r>
              <a:rPr lang="en-US" altLang="en-US" sz="1200" dirty="0">
                <a:latin typeface="Courier New" panose="02070309020205020404" pitchFamily="49" charset="0"/>
              </a:rPr>
              <a:t> (</a:t>
            </a:r>
            <a:r>
              <a:rPr lang="en-US" altLang="en-US" sz="1200" i="1" dirty="0" err="1">
                <a:latin typeface="Courier New" panose="02070309020205020404" pitchFamily="49" charset="0"/>
              </a:rPr>
              <a:t>MySocketReceive</a:t>
            </a:r>
            <a:r>
              <a:rPr lang="en-US" altLang="en-US" sz="1200" dirty="0">
                <a:latin typeface="Courier New" panose="02070309020205020404" pitchFamily="49" charset="0"/>
              </a:rPr>
              <a:t>));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en-US" sz="1200" dirty="0">
                <a:latin typeface="Courier New" panose="02070309020205020404" pitchFamily="49" charset="0"/>
              </a:rPr>
              <a:t>[…] (Simulator::Run ())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endParaRPr lang="en-US" altLang="en-US" sz="1200" dirty="0">
              <a:latin typeface="Courier New" panose="02070309020205020404" pitchFamily="49" charset="0"/>
            </a:endParaRP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</a:rPr>
              <a:t>void </a:t>
            </a:r>
            <a:r>
              <a:rPr lang="en-US" altLang="en-US" sz="1200" i="1" dirty="0" err="1">
                <a:latin typeface="Courier New" panose="02070309020205020404" pitchFamily="49" charset="0"/>
              </a:rPr>
              <a:t>MySocketReceive</a:t>
            </a:r>
            <a:r>
              <a:rPr lang="en-US" altLang="en-US" sz="1200" i="1" dirty="0">
                <a:latin typeface="Courier New" panose="02070309020205020404" pitchFamily="49" charset="0"/>
              </a:rPr>
              <a:t> </a:t>
            </a:r>
            <a:r>
              <a:rPr lang="en-US" altLang="en-US" sz="1200" dirty="0">
                <a:latin typeface="Courier New" panose="02070309020205020404" pitchFamily="49" charset="0"/>
              </a:rPr>
              <a:t>(</a:t>
            </a:r>
            <a:r>
              <a:rPr lang="en-US" altLang="en-US" sz="1200" dirty="0" err="1">
                <a:latin typeface="Courier New" panose="02070309020205020404" pitchFamily="49" charset="0"/>
              </a:rPr>
              <a:t>Ptr</a:t>
            </a:r>
            <a:r>
              <a:rPr lang="en-US" altLang="en-US" sz="1200" dirty="0">
                <a:latin typeface="Courier New" panose="02070309020205020404" pitchFamily="49" charset="0"/>
              </a:rPr>
              <a:t>&lt;Socket&gt; </a:t>
            </a:r>
            <a:r>
              <a:rPr lang="en-US" altLang="en-US" sz="1200" dirty="0" err="1">
                <a:latin typeface="Courier New" panose="02070309020205020404" pitchFamily="49" charset="0"/>
              </a:rPr>
              <a:t>sk</a:t>
            </a:r>
            <a:r>
              <a:rPr lang="en-US" altLang="en-US" sz="1200" dirty="0">
                <a:latin typeface="Courier New" panose="02070309020205020404" pitchFamily="49" charset="0"/>
              </a:rPr>
              <a:t>, </a:t>
            </a:r>
            <a:r>
              <a:rPr lang="en-US" altLang="en-US" sz="1200" dirty="0" err="1">
                <a:latin typeface="Courier New" panose="02070309020205020404" pitchFamily="49" charset="0"/>
              </a:rPr>
              <a:t>Ptr</a:t>
            </a:r>
            <a:r>
              <a:rPr lang="en-US" altLang="en-US" sz="1200" dirty="0">
                <a:latin typeface="Courier New" panose="02070309020205020404" pitchFamily="49" charset="0"/>
              </a:rPr>
              <a:t>&lt;Packet&gt; </a:t>
            </a:r>
            <a:r>
              <a:rPr lang="en-US" altLang="en-US" sz="1200" b="1" dirty="0">
                <a:solidFill>
                  <a:srgbClr val="3333CC"/>
                </a:solidFill>
                <a:latin typeface="Courier New" panose="02070309020205020404" pitchFamily="49" charset="0"/>
              </a:rPr>
              <a:t>packet</a:t>
            </a:r>
            <a:r>
              <a:rPr lang="en-US" altLang="en-US" sz="1200" dirty="0">
                <a:latin typeface="Courier New" panose="02070309020205020404" pitchFamily="49" charset="0"/>
              </a:rPr>
              <a:t>)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</a:rPr>
              <a:t>{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</a:rPr>
              <a:t>...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</a:rPr>
              <a:t>}</a:t>
            </a:r>
          </a:p>
        </p:txBody>
      </p:sp>
      <p:sp>
        <p:nvSpPr>
          <p:cNvPr id="58372" name="Line 4"/>
          <p:cNvSpPr>
            <a:spLocks noChangeShapeType="1"/>
          </p:cNvSpPr>
          <p:nvPr/>
        </p:nvSpPr>
        <p:spPr bwMode="auto">
          <a:xfrm>
            <a:off x="304800" y="2209800"/>
            <a:ext cx="8305800" cy="1588"/>
          </a:xfrm>
          <a:prstGeom prst="line">
            <a:avLst/>
          </a:prstGeom>
          <a:noFill/>
          <a:ln w="28440">
            <a:solidFill>
              <a:srgbClr val="3333CC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73" name="Line 5"/>
          <p:cNvSpPr>
            <a:spLocks noChangeShapeType="1"/>
          </p:cNvSpPr>
          <p:nvPr/>
        </p:nvSpPr>
        <p:spPr bwMode="auto">
          <a:xfrm>
            <a:off x="304800" y="3429000"/>
            <a:ext cx="8305800" cy="1588"/>
          </a:xfrm>
          <a:prstGeom prst="line">
            <a:avLst/>
          </a:prstGeom>
          <a:noFill/>
          <a:ln w="28440">
            <a:solidFill>
              <a:srgbClr val="3333CC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74" name="Line 6"/>
          <p:cNvSpPr>
            <a:spLocks noChangeShapeType="1"/>
          </p:cNvSpPr>
          <p:nvPr/>
        </p:nvSpPr>
        <p:spPr bwMode="auto">
          <a:xfrm>
            <a:off x="228600" y="4724400"/>
            <a:ext cx="8305800" cy="1588"/>
          </a:xfrm>
          <a:prstGeom prst="line">
            <a:avLst/>
          </a:prstGeom>
          <a:noFill/>
          <a:ln w="28440">
            <a:solidFill>
              <a:srgbClr val="3333CC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508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NetDevice trace hooks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197850" cy="838200"/>
          </a:xfrm>
        </p:spPr>
        <p:txBody>
          <a:bodyPr/>
          <a:lstStyle/>
          <a:p>
            <a:r>
              <a:rPr lang="en-US" smtClean="0"/>
              <a:t>Example:  CsmaNetDevice</a:t>
            </a:r>
            <a:endParaRPr lang="en-US"/>
          </a:p>
        </p:txBody>
      </p:sp>
      <p:grpSp>
        <p:nvGrpSpPr>
          <p:cNvPr id="6" name="Group 32"/>
          <p:cNvGrpSpPr/>
          <p:nvPr/>
        </p:nvGrpSpPr>
        <p:grpSpPr>
          <a:xfrm>
            <a:off x="457200" y="1524000"/>
            <a:ext cx="8196140" cy="4560332"/>
            <a:chOff x="457200" y="1524000"/>
            <a:chExt cx="8196140" cy="4560332"/>
          </a:xfrm>
        </p:grpSpPr>
        <p:pic>
          <p:nvPicPr>
            <p:cNvPr id="5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" y="3200400"/>
              <a:ext cx="1524000" cy="9175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cxnSp>
          <p:nvCxnSpPr>
            <p:cNvPr id="7" name="Straight Connector 6"/>
            <p:cNvCxnSpPr/>
            <p:nvPr/>
          </p:nvCxnSpPr>
          <p:spPr bwMode="auto">
            <a:xfrm flipV="1">
              <a:off x="2057400" y="2209800"/>
              <a:ext cx="685800" cy="114300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2057400" y="3505200"/>
              <a:ext cx="762000" cy="205740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2895600" y="1905000"/>
              <a:ext cx="32175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CsmaNetDevice::Send ()</a:t>
              </a:r>
              <a:endParaRPr lang="en-US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>
              <a:off x="4267200" y="2286000"/>
              <a:ext cx="0" cy="685800"/>
            </a:xfrm>
            <a:prstGeom prst="straightConnector1">
              <a:avLst/>
            </a:prstGeom>
            <a:solidFill>
              <a:srgbClr val="00B8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3886200" y="2895600"/>
              <a:ext cx="0" cy="91440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3886200" y="3810000"/>
              <a:ext cx="685800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4572000" y="2895600"/>
              <a:ext cx="0" cy="91440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Rectangle 19"/>
            <p:cNvSpPr/>
            <p:nvPr/>
          </p:nvSpPr>
          <p:spPr bwMode="auto">
            <a:xfrm>
              <a:off x="3886200" y="3581400"/>
              <a:ext cx="685800" cy="228600"/>
            </a:xfrm>
            <a:prstGeom prst="rect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2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3886200" y="3352800"/>
              <a:ext cx="685800" cy="228600"/>
            </a:xfrm>
            <a:prstGeom prst="rect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2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886200" y="3124200"/>
              <a:ext cx="685800" cy="228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2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200400" y="4800600"/>
              <a:ext cx="225254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CsmaNetDevice::</a:t>
              </a:r>
            </a:p>
            <a:p>
              <a:r>
                <a:rPr lang="en-US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TransmitStart()</a:t>
              </a:r>
              <a:endParaRPr lang="en-US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 bwMode="auto">
            <a:xfrm>
              <a:off x="4267200" y="3962400"/>
              <a:ext cx="0" cy="685800"/>
            </a:xfrm>
            <a:prstGeom prst="straightConnector1">
              <a:avLst/>
            </a:prstGeom>
            <a:solidFill>
              <a:srgbClr val="00B8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</p:cxnSp>
        <p:cxnSp>
          <p:nvCxnSpPr>
            <p:cNvPr id="25" name="Straight Arrow Connector 24"/>
            <p:cNvCxnSpPr/>
            <p:nvPr/>
          </p:nvCxnSpPr>
          <p:spPr bwMode="auto">
            <a:xfrm>
              <a:off x="7010400" y="2286000"/>
              <a:ext cx="0" cy="2438400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lg" len="med"/>
              <a:tailEnd type="none" w="lg" len="med"/>
            </a:ln>
            <a:effectLst/>
          </p:spPr>
        </p:cxnSp>
        <p:sp>
          <p:nvSpPr>
            <p:cNvPr id="26" name="TextBox 25"/>
            <p:cNvSpPr txBox="1"/>
            <p:nvPr/>
          </p:nvSpPr>
          <p:spPr>
            <a:xfrm>
              <a:off x="6019800" y="4800600"/>
              <a:ext cx="225254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CsmaNetDevice::</a:t>
              </a:r>
            </a:p>
            <a:p>
              <a:r>
                <a:rPr lang="en-US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Receive()</a:t>
              </a:r>
              <a:endParaRPr lang="en-US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7" name="Can 26"/>
            <p:cNvSpPr/>
            <p:nvPr/>
          </p:nvSpPr>
          <p:spPr bwMode="auto">
            <a:xfrm rot="5400000">
              <a:off x="5372100" y="4229100"/>
              <a:ext cx="304800" cy="3276600"/>
            </a:xfrm>
            <a:prstGeom prst="can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2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800600" y="5715000"/>
              <a:ext cx="16466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>
                  <a:solidFill>
                    <a:schemeClr val="tx1"/>
                  </a:solidFill>
                </a:rPr>
                <a:t>CsmaChannel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400800" y="1524000"/>
              <a:ext cx="225254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NetDevice::</a:t>
              </a:r>
            </a:p>
            <a:p>
              <a:r>
                <a:rPr lang="en-US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ReceiveCallback</a:t>
              </a:r>
              <a:endParaRPr lang="en-US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124200" y="3276600"/>
              <a:ext cx="6815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smtClean="0">
                  <a:solidFill>
                    <a:schemeClr val="tx1"/>
                  </a:solidFill>
                </a:rPr>
                <a:t>queue</a:t>
              </a:r>
              <a:endParaRPr lang="en-US" sz="1400" i="1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43"/>
          <p:cNvGrpSpPr/>
          <p:nvPr/>
        </p:nvGrpSpPr>
        <p:grpSpPr>
          <a:xfrm>
            <a:off x="2743200" y="2514600"/>
            <a:ext cx="5784820" cy="2426732"/>
            <a:chOff x="2743200" y="2514600"/>
            <a:chExt cx="5784820" cy="2426732"/>
          </a:xfrm>
        </p:grpSpPr>
        <p:sp>
          <p:nvSpPr>
            <p:cNvPr id="34" name="TextBox 33"/>
            <p:cNvSpPr txBox="1"/>
            <p:nvPr/>
          </p:nvSpPr>
          <p:spPr>
            <a:xfrm>
              <a:off x="7315200" y="2514600"/>
              <a:ext cx="9284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mtClean="0">
                  <a:solidFill>
                    <a:schemeClr val="tx1"/>
                  </a:solidFill>
                </a:rPr>
                <a:t>MacRx</a:t>
              </a:r>
              <a:endParaRPr lang="en-US" b="1">
                <a:solidFill>
                  <a:schemeClr val="tx1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724400" y="2819400"/>
              <a:ext cx="1172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mtClean="0">
                  <a:solidFill>
                    <a:schemeClr val="tx1"/>
                  </a:solidFill>
                </a:rPr>
                <a:t>MacDrop</a:t>
              </a:r>
              <a:endParaRPr lang="en-US" b="1">
                <a:solidFill>
                  <a:schemeClr val="tx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495800" y="2590800"/>
              <a:ext cx="902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mtClean="0">
                  <a:solidFill>
                    <a:schemeClr val="tx1"/>
                  </a:solidFill>
                </a:rPr>
                <a:t>MacTx</a:t>
              </a:r>
              <a:endParaRPr lang="en-US" b="1">
                <a:solidFill>
                  <a:schemeClr val="tx1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343400" y="3810000"/>
              <a:ext cx="17491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mtClean="0">
                  <a:solidFill>
                    <a:schemeClr val="tx1"/>
                  </a:solidFill>
                </a:rPr>
                <a:t>MacTxBackoff</a:t>
              </a:r>
              <a:endParaRPr lang="en-US" b="1">
                <a:solidFill>
                  <a:schemeClr val="tx1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743200" y="4267200"/>
              <a:ext cx="1518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mtClean="0">
                  <a:solidFill>
                    <a:schemeClr val="tx1"/>
                  </a:solidFill>
                </a:rPr>
                <a:t>PhyTxBegin</a:t>
              </a:r>
              <a:endParaRPr lang="en-US" b="1">
                <a:solidFill>
                  <a:schemeClr val="tx1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819400" y="4572000"/>
              <a:ext cx="1313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mtClean="0">
                  <a:solidFill>
                    <a:schemeClr val="tx1"/>
                  </a:solidFill>
                </a:rPr>
                <a:t>PhyTxEnd</a:t>
              </a:r>
              <a:endParaRPr lang="en-US" b="1">
                <a:solidFill>
                  <a:schemeClr val="tx1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343400" y="4419600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mtClean="0">
                  <a:solidFill>
                    <a:schemeClr val="tx1"/>
                  </a:solidFill>
                </a:rPr>
                <a:t>PhyTxDrop</a:t>
              </a:r>
              <a:endParaRPr lang="en-US" b="1">
                <a:solidFill>
                  <a:schemeClr val="tx1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486400" y="3200400"/>
              <a:ext cx="182614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mtClean="0">
                  <a:solidFill>
                    <a:schemeClr val="tx1"/>
                  </a:solidFill>
                </a:rPr>
                <a:t>Sniffer</a:t>
              </a:r>
            </a:p>
            <a:p>
              <a:r>
                <a:rPr lang="en-US" b="1" smtClean="0">
                  <a:solidFill>
                    <a:schemeClr val="tx1"/>
                  </a:solidFill>
                </a:rPr>
                <a:t>PromiscSniffer</a:t>
              </a:r>
              <a:endParaRPr lang="en-US" b="1">
                <a:solidFill>
                  <a:schemeClr val="tx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86600" y="4267200"/>
              <a:ext cx="14414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mtClean="0">
                  <a:solidFill>
                    <a:schemeClr val="tx1"/>
                  </a:solidFill>
                </a:rPr>
                <a:t>PhyRxEnd</a:t>
              </a:r>
            </a:p>
            <a:p>
              <a:r>
                <a:rPr lang="en-US" b="1" smtClean="0">
                  <a:solidFill>
                    <a:schemeClr val="tx1"/>
                  </a:solidFill>
                </a:rPr>
                <a:t>PhyRxDrop</a:t>
              </a:r>
              <a:endParaRPr lang="en-US" b="1">
                <a:solidFill>
                  <a:schemeClr val="tx1"/>
                </a:solidFill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55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7900" y="3124200"/>
            <a:ext cx="4648200" cy="855662"/>
          </a:xfrm>
        </p:spPr>
        <p:txBody>
          <a:bodyPr/>
          <a:lstStyle/>
          <a:p>
            <a:pPr algn="ctr"/>
            <a:r>
              <a:rPr lang="en-US" dirty="0" smtClean="0"/>
              <a:t>LTE/Wi-Fi Coexistence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b="0" dirty="0" smtClean="0">
                <a:solidFill>
                  <a:schemeClr val="tx1"/>
                </a:solidFill>
              </a:rPr>
              <a:t>case study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01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case: LAA Wi-Fi Coexistence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ns-3 has been extended to support scenarios for LTE LAA/Wi-Fi Coexistence</a:t>
            </a:r>
          </a:p>
          <a:p>
            <a:r>
              <a:rPr lang="en-US" sz="2800" dirty="0" smtClean="0"/>
              <a:t>Methodology defined in 3GPP Technical Report TR36.889</a:t>
            </a:r>
          </a:p>
          <a:p>
            <a:r>
              <a:rPr lang="en-US" sz="2800" dirty="0" smtClean="0"/>
              <a:t>Enhancements needed:</a:t>
            </a:r>
          </a:p>
          <a:p>
            <a:pPr lvl="1"/>
            <a:r>
              <a:rPr lang="en-US" sz="2400" dirty="0" smtClean="0"/>
              <a:t>Wireless models (LBT access manager, </a:t>
            </a:r>
            <a:r>
              <a:rPr lang="en-US" sz="2400" dirty="0" err="1" smtClean="0"/>
              <a:t>SpectrumWifiPhy</a:t>
            </a:r>
            <a:r>
              <a:rPr lang="en-US" sz="2400" dirty="0" smtClean="0"/>
              <a:t>, propagation/fading models)</a:t>
            </a:r>
          </a:p>
          <a:p>
            <a:pPr lvl="1"/>
            <a:r>
              <a:rPr lang="en-US" sz="2400" dirty="0" smtClean="0"/>
              <a:t>Scenario support (traffic models)</a:t>
            </a:r>
          </a:p>
          <a:p>
            <a:pPr lvl="1"/>
            <a:r>
              <a:rPr lang="en-US" sz="2400" dirty="0" smtClean="0"/>
              <a:t>Output data processing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28456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Indoor 3GPP scenario</a:t>
            </a:r>
            <a:endParaRPr lang="en-US" dirty="0"/>
          </a:p>
        </p:txBody>
      </p:sp>
      <p:pic>
        <p:nvPicPr>
          <p:cNvPr id="191" name="Picture 19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371600"/>
            <a:ext cx="8763000" cy="384554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10753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Indoor scenario details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4445" y="1329531"/>
            <a:ext cx="4723360" cy="4872038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39047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Outdoor 3GPP scenario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1295400"/>
            <a:ext cx="8197850" cy="487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ct val="20000"/>
              </a:spcBef>
              <a:buClr>
                <a:srgbClr val="00006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lr>
                <a:srgbClr val="00006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lr>
                <a:srgbClr val="000066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lr>
                <a:srgbClr val="000066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lr>
                <a:srgbClr val="000066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es-ES" altLang="es-ES" sz="1600" b="1" dirty="0" err="1"/>
              <a:t>Outdoor</a:t>
            </a:r>
            <a:r>
              <a:rPr lang="es-ES" altLang="es-ES" sz="1600" b="1" dirty="0"/>
              <a:t> </a:t>
            </a:r>
            <a:r>
              <a:rPr lang="es-ES" altLang="es-ES" sz="1600" b="1" dirty="0" err="1"/>
              <a:t>layout</a:t>
            </a:r>
            <a:r>
              <a:rPr lang="es-ES" altLang="es-ES" sz="1600" dirty="0"/>
              <a:t>: hexagonal </a:t>
            </a:r>
            <a:r>
              <a:rPr lang="es-ES" altLang="es-ES" sz="1600" dirty="0" err="1"/>
              <a:t>macrocell</a:t>
            </a:r>
            <a:r>
              <a:rPr lang="es-ES" altLang="es-ES" sz="1600" dirty="0"/>
              <a:t> </a:t>
            </a:r>
            <a:r>
              <a:rPr lang="es-ES" altLang="es-ES" sz="1600" dirty="0" err="1"/>
              <a:t>layout</a:t>
            </a:r>
            <a:r>
              <a:rPr lang="es-ES" altLang="es-ES" sz="1600" dirty="0"/>
              <a:t>. 7 macro </a:t>
            </a:r>
            <a:r>
              <a:rPr lang="es-ES" altLang="es-ES" sz="1600" dirty="0" err="1"/>
              <a:t>sites</a:t>
            </a:r>
            <a:r>
              <a:rPr lang="es-ES" altLang="es-ES" sz="1600" dirty="0"/>
              <a:t> and 3 </a:t>
            </a:r>
            <a:r>
              <a:rPr lang="es-ES" altLang="es-ES" sz="1600" dirty="0" err="1"/>
              <a:t>cells</a:t>
            </a:r>
            <a:r>
              <a:rPr lang="es-ES" altLang="es-ES" sz="1600" dirty="0"/>
              <a:t> per </a:t>
            </a:r>
            <a:r>
              <a:rPr lang="es-ES" altLang="es-ES" sz="1600" dirty="0" err="1"/>
              <a:t>site</a:t>
            </a:r>
            <a:r>
              <a:rPr lang="es-ES" altLang="es-ES" sz="1600" dirty="0"/>
              <a:t>. 1 </a:t>
            </a:r>
            <a:r>
              <a:rPr lang="es-ES" altLang="es-ES" sz="1600" dirty="0" err="1"/>
              <a:t>Cluster</a:t>
            </a:r>
            <a:r>
              <a:rPr lang="es-ES" altLang="es-ES" sz="1600" dirty="0"/>
              <a:t> per </a:t>
            </a:r>
            <a:r>
              <a:rPr lang="es-ES" altLang="es-ES" sz="1600" dirty="0" err="1"/>
              <a:t>cell</a:t>
            </a:r>
            <a:r>
              <a:rPr lang="es-ES" altLang="es-ES" sz="1600" dirty="0"/>
              <a:t>. 4 </a:t>
            </a:r>
            <a:r>
              <a:rPr lang="es-ES" altLang="es-ES" sz="1600" dirty="0" err="1"/>
              <a:t>small</a:t>
            </a:r>
            <a:r>
              <a:rPr lang="es-ES" altLang="es-ES" sz="1600" dirty="0"/>
              <a:t> </a:t>
            </a:r>
            <a:r>
              <a:rPr lang="es-ES" altLang="es-ES" sz="1600" dirty="0" err="1"/>
              <a:t>cells</a:t>
            </a:r>
            <a:r>
              <a:rPr lang="es-ES" altLang="es-ES" sz="1600" dirty="0"/>
              <a:t> per </a:t>
            </a:r>
            <a:r>
              <a:rPr lang="es-ES" altLang="es-ES" sz="1600" dirty="0" err="1"/>
              <a:t>operator</a:t>
            </a:r>
            <a:r>
              <a:rPr lang="es-ES" altLang="es-ES" sz="1600" dirty="0"/>
              <a:t> per </a:t>
            </a:r>
            <a:r>
              <a:rPr lang="es-ES" altLang="es-ES" sz="1600" dirty="0" err="1"/>
              <a:t>cluster</a:t>
            </a:r>
            <a:r>
              <a:rPr lang="es-ES" altLang="es-ES" sz="1600" dirty="0"/>
              <a:t>, </a:t>
            </a:r>
            <a:r>
              <a:rPr lang="es-ES" altLang="es-ES" sz="1600" dirty="0" err="1"/>
              <a:t>uniformly</a:t>
            </a:r>
            <a:r>
              <a:rPr lang="es-ES" altLang="es-ES" sz="1600" dirty="0"/>
              <a:t> </a:t>
            </a:r>
            <a:r>
              <a:rPr lang="es-ES" altLang="es-ES" sz="1600" dirty="0" err="1"/>
              <a:t>dropped</a:t>
            </a:r>
            <a:r>
              <a:rPr lang="es-ES" altLang="es-ES" sz="1600" dirty="0"/>
              <a:t>. ITU </a:t>
            </a:r>
            <a:r>
              <a:rPr lang="es-ES" altLang="es-ES" sz="1600" dirty="0" err="1"/>
              <a:t>UMi</a:t>
            </a:r>
            <a:r>
              <a:rPr lang="es-ES" altLang="es-ES" sz="1600" dirty="0"/>
              <a:t> </a:t>
            </a:r>
            <a:r>
              <a:rPr lang="es-ES" altLang="es-ES" sz="1600" dirty="0" err="1"/>
              <a:t>channel</a:t>
            </a:r>
            <a:r>
              <a:rPr lang="es-ES" altLang="es-ES" sz="1600" dirty="0"/>
              <a:t> </a:t>
            </a:r>
            <a:r>
              <a:rPr lang="es-ES" altLang="es-ES" sz="1600" dirty="0" err="1"/>
              <a:t>model</a:t>
            </a:r>
            <a:r>
              <a:rPr lang="es-ES" altLang="es-ES" sz="1600" dirty="0"/>
              <a:t>.</a:t>
            </a:r>
          </a:p>
          <a:p>
            <a:pPr>
              <a:buFontTx/>
              <a:buNone/>
            </a:pPr>
            <a:endParaRPr lang="es-ES" altLang="es-ES" sz="1200" dirty="0"/>
          </a:p>
          <a:p>
            <a:endParaRPr lang="es-ES" altLang="es-ES" sz="1200" dirty="0"/>
          </a:p>
          <a:p>
            <a:endParaRPr lang="es-ES" altLang="es-ES" sz="1200" dirty="0"/>
          </a:p>
          <a:p>
            <a:endParaRPr lang="es-ES" altLang="es-ES" sz="1200" dirty="0"/>
          </a:p>
          <a:p>
            <a:endParaRPr lang="es-ES" altLang="es-ES" sz="1200" dirty="0"/>
          </a:p>
          <a:p>
            <a:endParaRPr lang="es-ES" altLang="es-ES" sz="1200" dirty="0"/>
          </a:p>
          <a:p>
            <a:endParaRPr lang="es-ES" altLang="es-ES" sz="1200" dirty="0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5303838" y="2895600"/>
            <a:ext cx="3409950" cy="2319338"/>
            <a:chOff x="5304093" y="2895600"/>
            <a:chExt cx="3409908" cy="2319010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6483" y="2895600"/>
              <a:ext cx="2826579" cy="205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6"/>
            <p:cNvSpPr txBox="1">
              <a:spLocks noChangeArrowheads="1"/>
            </p:cNvSpPr>
            <p:nvPr/>
          </p:nvSpPr>
          <p:spPr bwMode="auto">
            <a:xfrm>
              <a:off x="5304093" y="4953000"/>
              <a:ext cx="3409908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0066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000066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000066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000066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66"/>
                </a:buClr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altLang="es-ES" sz="1100">
                  <a:latin typeface="Times New Roman" panose="02020603050405020304" pitchFamily="18" charset="0"/>
                </a:rPr>
                <a:t>Figure source:  3GPP TR 36.889 V13.0.0 (2015-05)</a:t>
              </a:r>
            </a:p>
          </p:txBody>
        </p:sp>
      </p:grpSp>
      <p:pic>
        <p:nvPicPr>
          <p:cNvPr id="9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09800"/>
            <a:ext cx="44958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02417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ns-3 Wiki page:  </a:t>
            </a:r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www.nsnam.org/wiki/LAA-WiFi-Coexistence</a:t>
            </a:r>
            <a:endParaRPr lang="en-US" dirty="0" smtClean="0"/>
          </a:p>
          <a:p>
            <a:pPr lvl="2"/>
            <a:r>
              <a:rPr lang="en-US" dirty="0" smtClean="0"/>
              <a:t>module documentation</a:t>
            </a:r>
          </a:p>
          <a:p>
            <a:pPr lvl="2"/>
            <a:r>
              <a:rPr lang="en-US" dirty="0" smtClean="0"/>
              <a:t>references to various publications</a:t>
            </a:r>
          </a:p>
          <a:p>
            <a:pPr lvl="2"/>
            <a:r>
              <a:rPr lang="en-US" dirty="0" smtClean="0"/>
              <a:t>documentation on reproducing results</a:t>
            </a:r>
          </a:p>
          <a:p>
            <a:r>
              <a:rPr lang="en-US" dirty="0" smtClean="0"/>
              <a:t>Code:</a:t>
            </a:r>
          </a:p>
          <a:p>
            <a:pPr lvl="1"/>
            <a:r>
              <a:rPr lang="en-US" dirty="0" smtClean="0">
                <a:hlinkClick r:id="rId3"/>
              </a:rPr>
              <a:t>http://code.nsnam.org/laa/ns-3-lbt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34059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results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177" y="1828800"/>
            <a:ext cx="8351873" cy="33528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37083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Gnuplot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>
                <a:latin typeface="Courier New" pitchFamily="49" charset="0"/>
                <a:cs typeface="Courier New" pitchFamily="49" charset="0"/>
              </a:rPr>
              <a:t>src/tools/gnuplot.{cc,h}</a:t>
            </a:r>
          </a:p>
          <a:p>
            <a:r>
              <a:rPr lang="en-US" smtClean="0"/>
              <a:t>C++ wrapper around gnuplot</a:t>
            </a:r>
          </a:p>
          <a:p>
            <a:r>
              <a:rPr lang="en-US" smtClean="0"/>
              <a:t>classes:</a:t>
            </a:r>
          </a:p>
          <a:p>
            <a:pPr lvl="1"/>
            <a:r>
              <a:rPr lang="en-US" smtClean="0">
                <a:latin typeface="Courier New" pitchFamily="49" charset="0"/>
                <a:cs typeface="Courier New" pitchFamily="49" charset="0"/>
              </a:rPr>
              <a:t>Gnuplot</a:t>
            </a:r>
          </a:p>
          <a:p>
            <a:pPr lvl="1"/>
            <a:r>
              <a:rPr lang="en-US" smtClean="0">
                <a:latin typeface="Courier New" pitchFamily="49" charset="0"/>
                <a:cs typeface="Courier New" pitchFamily="49" charset="0"/>
              </a:rPr>
              <a:t>GnuplotDataset</a:t>
            </a:r>
          </a:p>
          <a:p>
            <a:pPr lvl="2"/>
            <a:r>
              <a:rPr lang="en-US" smtClean="0">
                <a:latin typeface="Courier New" pitchFamily="49" charset="0"/>
                <a:cs typeface="Courier New" pitchFamily="49" charset="0"/>
              </a:rPr>
              <a:t>Gnuplot2dDataset, Gnuplot2dFunction</a:t>
            </a:r>
          </a:p>
          <a:p>
            <a:pPr lvl="2"/>
            <a:r>
              <a:rPr lang="en-US" smtClean="0">
                <a:latin typeface="Courier New" pitchFamily="49" charset="0"/>
                <a:cs typeface="Courier New" pitchFamily="49" charset="0"/>
              </a:rPr>
              <a:t>Gnuplot3dDataset, Gnuplot3dFunction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30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program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wns3-version1.cc</a:t>
            </a:r>
          </a:p>
          <a:p>
            <a:pPr lvl="1"/>
            <a:r>
              <a:rPr lang="en-US" sz="2000" dirty="0" smtClean="0">
                <a:cs typeface="Courier New" pitchFamily="49" charset="0"/>
              </a:rPr>
              <a:t>Link found on wiki page</a:t>
            </a:r>
          </a:p>
          <a:p>
            <a:pPr lvl="1"/>
            <a:r>
              <a:rPr lang="en-US" sz="2000" dirty="0" smtClean="0">
                <a:cs typeface="Courier New" pitchFamily="49" charset="0"/>
              </a:rPr>
              <a:t>Place program in scratch/ folder</a:t>
            </a:r>
          </a:p>
          <a:p>
            <a:pPr lvl="1"/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751518"/>
            <a:ext cx="6852018" cy="352418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14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648200"/>
            <a:ext cx="6915150" cy="88582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133600"/>
            <a:ext cx="5105400" cy="16287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Enabling gnuplot for your code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197850" cy="990600"/>
          </a:xfrm>
        </p:spPr>
        <p:txBody>
          <a:bodyPr/>
          <a:lstStyle/>
          <a:p>
            <a:r>
              <a:rPr lang="en-US" sz="2000" smtClean="0">
                <a:latin typeface="Courier New" pitchFamily="49" charset="0"/>
                <a:cs typeface="Courier New" pitchFamily="49" charset="0"/>
              </a:rPr>
              <a:t>examples/wireless/wifi-clear-channel-cmu.cc</a:t>
            </a:r>
            <a:endParaRPr lang="en-US" sz="20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72200" y="3352800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006600"/>
                </a:solidFill>
              </a:rPr>
              <a:t>one dataset per mode</a:t>
            </a:r>
            <a:endParaRPr lang="en-US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72200" y="4953000"/>
            <a:ext cx="21852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006600"/>
                </a:solidFill>
              </a:rPr>
              <a:t>Add data to dataset</a:t>
            </a:r>
            <a:endParaRPr lang="en-US">
              <a:solidFill>
                <a:srgbClr val="00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9800" y="5715000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006600"/>
                </a:solidFill>
              </a:rPr>
              <a:t>Add dataset to plot</a:t>
            </a:r>
            <a:endParaRPr lang="en-US">
              <a:solidFill>
                <a:srgbClr val="006600"/>
              </a:solidFill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914400" y="3505200"/>
            <a:ext cx="3200400" cy="152400"/>
          </a:xfrm>
          <a:prstGeom prst="rect">
            <a:avLst/>
          </a:prstGeom>
          <a:solidFill>
            <a:srgbClr val="006600">
              <a:alpha val="2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609600" y="2667000"/>
            <a:ext cx="4267200" cy="228600"/>
          </a:xfrm>
          <a:prstGeom prst="rect">
            <a:avLst/>
          </a:prstGeom>
          <a:solidFill>
            <a:srgbClr val="006600">
              <a:alpha val="2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914400" y="4800600"/>
            <a:ext cx="2895600" cy="228600"/>
          </a:xfrm>
          <a:prstGeom prst="rect">
            <a:avLst/>
          </a:prstGeom>
          <a:solidFill>
            <a:srgbClr val="006600">
              <a:alpha val="2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609600" y="5334000"/>
            <a:ext cx="2667000" cy="228600"/>
          </a:xfrm>
          <a:prstGeom prst="rect">
            <a:avLst/>
          </a:prstGeom>
          <a:solidFill>
            <a:srgbClr val="006600">
              <a:alpha val="2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5105400" y="2743200"/>
            <a:ext cx="914400" cy="0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rgbClr val="0066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4038600" y="3581400"/>
            <a:ext cx="1981200" cy="0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rgbClr val="0066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3733800" y="4953000"/>
            <a:ext cx="2362200" cy="152400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rgbClr val="0066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>
            <a:endCxn id="14" idx="1"/>
          </p:cNvCxnSpPr>
          <p:nvPr/>
        </p:nvCxnSpPr>
        <p:spPr bwMode="auto">
          <a:xfrm>
            <a:off x="3429000" y="5410200"/>
            <a:ext cx="2590800" cy="489466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rgbClr val="0066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6176521" y="2514600"/>
            <a:ext cx="29674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006600"/>
                </a:solidFill>
              </a:rPr>
              <a:t>produce a plot file that</a:t>
            </a:r>
          </a:p>
          <a:p>
            <a:r>
              <a:rPr lang="en-US" smtClean="0">
                <a:solidFill>
                  <a:srgbClr val="006600"/>
                </a:solidFill>
              </a:rPr>
              <a:t>will generate an EPS figure</a:t>
            </a:r>
            <a:endParaRPr lang="en-US">
              <a:solidFill>
                <a:srgbClr val="0066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34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01025" cy="85883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mtClean="0"/>
              <a:t>Matplotlib</a:t>
            </a:r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1219200"/>
            <a:ext cx="8201025" cy="4875213"/>
          </a:xfrm>
          <a:ln/>
        </p:spPr>
        <p:txBody>
          <a:bodyPr/>
          <a:lstStyle/>
          <a:p>
            <a:pPr marL="312738" indent="-312738">
              <a:lnSpc>
                <a:spcPct val="90000"/>
              </a:lnSpc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800"/>
          </a:p>
          <a:p>
            <a:pPr marL="312738" indent="-312738">
              <a:lnSpc>
                <a:spcPct val="90000"/>
              </a:lnSpc>
              <a:spcBef>
                <a:spcPct val="0"/>
              </a:spcBef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 smtClean="0">
                <a:latin typeface="Courier New" pitchFamily="49" charset="0"/>
                <a:cs typeface="Courier New" pitchFamily="49" charset="0"/>
              </a:rPr>
              <a:t>src/core/examples/sample-rng-plot.py</a:t>
            </a:r>
            <a:endParaRPr lang="en-US" sz="2000">
              <a:latin typeface="Courier New" pitchFamily="49" charset="0"/>
              <a:cs typeface="Courier New" pitchFamily="49" charset="0"/>
            </a:endParaRPr>
          </a:p>
          <a:p>
            <a:pPr marL="712788" lvl="1" indent="-255588">
              <a:lnSpc>
                <a:spcPct val="90000"/>
              </a:lnSpc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000"/>
          </a:p>
          <a:p>
            <a:pPr marL="712788" lvl="1" indent="-255588">
              <a:lnSpc>
                <a:spcPct val="90000"/>
              </a:lnSpc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400"/>
          </a:p>
          <a:p>
            <a:pPr marL="712788" lvl="1" indent="-255588">
              <a:lnSpc>
                <a:spcPct val="90000"/>
              </a:lnSpc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400"/>
          </a:p>
          <a:p>
            <a:pPr marL="712788" lvl="1" indent="-255588">
              <a:lnSpc>
                <a:spcPct val="90000"/>
              </a:lnSpc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4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590800"/>
            <a:ext cx="622505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1981200"/>
            <a:ext cx="3078163" cy="2492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5898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19100"/>
            <a:ext cx="8229600" cy="5810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Fundamentals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29600" cy="2732088"/>
          </a:xfrm>
          <a:ln/>
        </p:spPr>
        <p:txBody>
          <a:bodyPr/>
          <a:lstStyle/>
          <a:p>
            <a:pPr marL="314325" indent="-312738"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GB"/>
              <a:t>Key objects in the simulator are Nodes, Packets, and Channels</a:t>
            </a:r>
          </a:p>
          <a:p>
            <a:pPr marL="314325" indent="-312738"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GB"/>
          </a:p>
          <a:p>
            <a:pPr marL="314325" indent="-312738"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GB"/>
              <a:t>Nodes contain Applications, “stacks”, and NetDevices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41111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19100"/>
            <a:ext cx="8229600" cy="5810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Node basics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29600" cy="1066800"/>
          </a:xfrm>
          <a:ln/>
        </p:spPr>
        <p:txBody>
          <a:bodyPr/>
          <a:lstStyle/>
          <a:p>
            <a:pPr marL="314325" indent="-312738"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GB"/>
              <a:t>A Node is a </a:t>
            </a:r>
            <a:r>
              <a:rPr lang="en-GB" smtClean="0"/>
              <a:t>shell of </a:t>
            </a:r>
            <a:r>
              <a:rPr lang="en-GB"/>
              <a:t>a computer to which applications, stacks, and NICs are added</a:t>
            </a: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971800"/>
            <a:ext cx="2743200" cy="2365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1748" name="Oval 4"/>
          <p:cNvSpPr>
            <a:spLocks noChangeArrowheads="1"/>
          </p:cNvSpPr>
          <p:nvPr/>
        </p:nvSpPr>
        <p:spPr bwMode="auto">
          <a:xfrm>
            <a:off x="4114800" y="2971800"/>
            <a:ext cx="2133600" cy="685800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FFFFFF"/>
                </a:solidFill>
              </a:rPr>
              <a:t>Application</a:t>
            </a:r>
          </a:p>
        </p:txBody>
      </p:sp>
      <p:sp>
        <p:nvSpPr>
          <p:cNvPr id="31749" name="Oval 5"/>
          <p:cNvSpPr>
            <a:spLocks noChangeArrowheads="1"/>
          </p:cNvSpPr>
          <p:nvPr/>
        </p:nvSpPr>
        <p:spPr bwMode="auto">
          <a:xfrm>
            <a:off x="4876800" y="3124200"/>
            <a:ext cx="2133600" cy="685800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FFFFFF"/>
                </a:solidFill>
              </a:rPr>
              <a:t>Application</a:t>
            </a:r>
          </a:p>
        </p:txBody>
      </p:sp>
      <p:sp>
        <p:nvSpPr>
          <p:cNvPr id="31750" name="Oval 6"/>
          <p:cNvSpPr>
            <a:spLocks noChangeArrowheads="1"/>
          </p:cNvSpPr>
          <p:nvPr/>
        </p:nvSpPr>
        <p:spPr bwMode="auto">
          <a:xfrm>
            <a:off x="5791200" y="3276600"/>
            <a:ext cx="2133600" cy="685800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FFFFFF"/>
                </a:solidFill>
              </a:rPr>
              <a:t>Application</a:t>
            </a:r>
          </a:p>
        </p:txBody>
      </p:sp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5181600"/>
            <a:ext cx="1466850" cy="146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175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5334000"/>
            <a:ext cx="1524000" cy="917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1753" name="AutoShape 9"/>
          <p:cNvSpPr>
            <a:spLocks noChangeArrowheads="1"/>
          </p:cNvSpPr>
          <p:nvPr/>
        </p:nvSpPr>
        <p:spPr bwMode="auto">
          <a:xfrm>
            <a:off x="3200400" y="3200400"/>
            <a:ext cx="609600" cy="381000"/>
          </a:xfrm>
          <a:prstGeom prst="leftArrow">
            <a:avLst>
              <a:gd name="adj1" fmla="val 50000"/>
              <a:gd name="adj2" fmla="val 40000"/>
            </a:avLst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4" name="AutoShape 10"/>
          <p:cNvSpPr>
            <a:spLocks noChangeArrowheads="1"/>
          </p:cNvSpPr>
          <p:nvPr/>
        </p:nvSpPr>
        <p:spPr bwMode="auto">
          <a:xfrm rot="1560000">
            <a:off x="2914650" y="5486400"/>
            <a:ext cx="838200" cy="457200"/>
          </a:xfrm>
          <a:prstGeom prst="leftArrow">
            <a:avLst>
              <a:gd name="adj1" fmla="val 50000"/>
              <a:gd name="adj2" fmla="val 45833"/>
            </a:avLst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1755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4038600"/>
            <a:ext cx="898525" cy="990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1756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1200" y="4114800"/>
            <a:ext cx="968375" cy="106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1757" name="AutoShape 13"/>
          <p:cNvSpPr>
            <a:spLocks noChangeArrowheads="1"/>
          </p:cNvSpPr>
          <p:nvPr/>
        </p:nvSpPr>
        <p:spPr bwMode="auto">
          <a:xfrm>
            <a:off x="3505200" y="4267200"/>
            <a:ext cx="609600" cy="381000"/>
          </a:xfrm>
          <a:prstGeom prst="leftArrow">
            <a:avLst>
              <a:gd name="adj1" fmla="val 50000"/>
              <a:gd name="adj2" fmla="val 40000"/>
            </a:avLst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7007225" y="4495800"/>
            <a:ext cx="1146175" cy="376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66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>
                <a:solidFill>
                  <a:srgbClr val="000000"/>
                </a:solidFill>
              </a:rPr>
              <a:t>“DTN”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36123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19100"/>
            <a:ext cx="8229600" cy="5810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NetDevices and Channels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29600" cy="4600575"/>
          </a:xfrm>
          <a:ln/>
        </p:spPr>
        <p:txBody>
          <a:bodyPr/>
          <a:lstStyle/>
          <a:p>
            <a:pPr marL="314325" indent="-312738"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GB" sz="2800" dirty="0" smtClean="0"/>
              <a:t>(Originally) </a:t>
            </a:r>
            <a:r>
              <a:rPr lang="en-GB" sz="2800" dirty="0" err="1" smtClean="0"/>
              <a:t>NetDevices</a:t>
            </a:r>
            <a:r>
              <a:rPr lang="en-GB" sz="2800" dirty="0" smtClean="0"/>
              <a:t> </a:t>
            </a:r>
            <a:r>
              <a:rPr lang="en-GB" sz="2800" dirty="0" smtClean="0"/>
              <a:t>we</a:t>
            </a:r>
            <a:r>
              <a:rPr lang="en-GB" sz="2800" dirty="0" smtClean="0"/>
              <a:t>re </a:t>
            </a:r>
            <a:r>
              <a:rPr lang="en-GB" sz="2800" dirty="0"/>
              <a:t>strongly bound to Channels of a matching type</a:t>
            </a:r>
          </a:p>
          <a:p>
            <a:pPr marL="314325" indent="-312738"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GB" sz="2800" dirty="0"/>
          </a:p>
          <a:p>
            <a:pPr marL="314325" indent="-312738"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GB" sz="2800" dirty="0"/>
          </a:p>
          <a:p>
            <a:pPr marL="314325" indent="-312738"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GB" sz="2800" dirty="0"/>
          </a:p>
          <a:p>
            <a:pPr marL="314325" indent="-312738"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GB" sz="2800" dirty="0"/>
          </a:p>
          <a:p>
            <a:pPr marL="314325" indent="-312738"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GB" sz="2800" dirty="0"/>
          </a:p>
          <a:p>
            <a:pPr marL="314325" indent="-312738"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GB" sz="2800" dirty="0" smtClean="0"/>
          </a:p>
          <a:p>
            <a:pPr marL="458787" indent="-457200">
              <a:buClrTx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GB" sz="2400" dirty="0" smtClean="0"/>
              <a:t>ns-3 Spectrum models relax this assumption</a:t>
            </a:r>
          </a:p>
          <a:p>
            <a:pPr marL="314325" indent="-312738">
              <a:buClrTx/>
              <a:buFont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GB" sz="2800" dirty="0" smtClean="0"/>
              <a:t>Nodes </a:t>
            </a:r>
            <a:r>
              <a:rPr lang="en-GB" sz="2800" dirty="0"/>
              <a:t>are architected for multiple interfaces</a:t>
            </a: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0"/>
            <a:ext cx="1466850" cy="146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200400"/>
            <a:ext cx="1466850" cy="146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886200"/>
            <a:ext cx="1466850" cy="146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048000"/>
            <a:ext cx="1466850" cy="146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6008688" y="4532313"/>
            <a:ext cx="2257519" cy="277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66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dirty="0" err="1" smtClean="0">
                <a:solidFill>
                  <a:srgbClr val="000000"/>
                </a:solidFill>
              </a:rPr>
              <a:t>YansWifiNetDevice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32776" name="Oval 8"/>
          <p:cNvSpPr>
            <a:spLocks noChangeArrowheads="1"/>
          </p:cNvSpPr>
          <p:nvPr/>
        </p:nvSpPr>
        <p:spPr bwMode="auto">
          <a:xfrm>
            <a:off x="2895600" y="2514600"/>
            <a:ext cx="2362200" cy="1295400"/>
          </a:xfrm>
          <a:prstGeom prst="ellips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3200400" y="2971800"/>
            <a:ext cx="2052334" cy="277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66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dirty="0" err="1" smtClean="0">
                <a:solidFill>
                  <a:srgbClr val="000000"/>
                </a:solidFill>
              </a:rPr>
              <a:t>YansWifiChannel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32778" name="Line 10"/>
          <p:cNvSpPr>
            <a:spLocks noChangeShapeType="1"/>
          </p:cNvSpPr>
          <p:nvPr/>
        </p:nvSpPr>
        <p:spPr bwMode="auto">
          <a:xfrm>
            <a:off x="1676400" y="2895600"/>
            <a:ext cx="1219200" cy="76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79" name="Line 11"/>
          <p:cNvSpPr>
            <a:spLocks noChangeShapeType="1"/>
          </p:cNvSpPr>
          <p:nvPr/>
        </p:nvSpPr>
        <p:spPr bwMode="auto">
          <a:xfrm flipV="1">
            <a:off x="2667000" y="3484563"/>
            <a:ext cx="381000" cy="2698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80" name="Line 12"/>
          <p:cNvSpPr>
            <a:spLocks noChangeShapeType="1"/>
          </p:cNvSpPr>
          <p:nvPr/>
        </p:nvSpPr>
        <p:spPr bwMode="auto">
          <a:xfrm flipH="1" flipV="1">
            <a:off x="4475163" y="3713163"/>
            <a:ext cx="193675" cy="7270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81" name="Line 13"/>
          <p:cNvSpPr>
            <a:spLocks noChangeShapeType="1"/>
          </p:cNvSpPr>
          <p:nvPr/>
        </p:nvSpPr>
        <p:spPr bwMode="auto">
          <a:xfrm flipH="1" flipV="1">
            <a:off x="5313363" y="3255963"/>
            <a:ext cx="1108075" cy="2698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7245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01025" cy="85883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Internet Stack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01025" cy="4875213"/>
          </a:xfrm>
          <a:ln/>
        </p:spPr>
        <p:txBody>
          <a:bodyPr/>
          <a:lstStyle/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Internet Stack</a:t>
            </a:r>
          </a:p>
          <a:p>
            <a:pPr marL="712788" lvl="1" indent="-255588"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Provides IPv4 and some IPv6 models currently</a:t>
            </a:r>
          </a:p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No non-IP stacks </a:t>
            </a:r>
            <a:r>
              <a:rPr lang="en-US" dirty="0" smtClean="0"/>
              <a:t>ns-3 existed until 802.15.4 was introduced in ns-3.20</a:t>
            </a:r>
            <a:endParaRPr lang="en-US" dirty="0"/>
          </a:p>
          <a:p>
            <a:pPr marL="712788" lvl="1" indent="-255588"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but no dependency on IP in the devices, </a:t>
            </a:r>
            <a:r>
              <a:rPr lang="en-US" dirty="0" smtClean="0"/>
              <a:t>Node object, Packet object, </a:t>
            </a:r>
            <a:r>
              <a:rPr lang="en-US" dirty="0"/>
              <a:t>etc</a:t>
            </a:r>
            <a:r>
              <a:rPr lang="en-US" dirty="0" smtClean="0"/>
              <a:t>.</a:t>
            </a:r>
            <a:r>
              <a:rPr lang="en-US" dirty="0"/>
              <a:t> </a:t>
            </a:r>
            <a:r>
              <a:rPr lang="en-US" dirty="0" smtClean="0"/>
              <a:t> (partly due to the object aggregation system)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40569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01025" cy="85883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Other basic models in ns-3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01025" cy="4875213"/>
          </a:xfrm>
          <a:ln/>
        </p:spPr>
        <p:txBody>
          <a:bodyPr/>
          <a:lstStyle/>
          <a:p>
            <a:pPr marL="312738" indent="-312738">
              <a:lnSpc>
                <a:spcPct val="90000"/>
              </a:lnSpc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Devices</a:t>
            </a:r>
          </a:p>
          <a:p>
            <a:pPr marL="712788" lvl="1" indent="-255588">
              <a:lnSpc>
                <a:spcPct val="90000"/>
              </a:lnSpc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err="1"/>
              <a:t>WiFi</a:t>
            </a:r>
            <a:r>
              <a:rPr lang="en-US" dirty="0"/>
              <a:t>, WiMAX, CSMA, </a:t>
            </a:r>
            <a:r>
              <a:rPr lang="en-US" dirty="0" smtClean="0"/>
              <a:t>Point-to-point, ...</a:t>
            </a:r>
            <a:endParaRPr lang="en-US" dirty="0"/>
          </a:p>
          <a:p>
            <a:pPr marL="312738" indent="-312738">
              <a:lnSpc>
                <a:spcPct val="90000"/>
              </a:lnSpc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Error models and queues</a:t>
            </a:r>
          </a:p>
          <a:p>
            <a:pPr marL="312738" indent="-312738">
              <a:lnSpc>
                <a:spcPct val="90000"/>
              </a:lnSpc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Applications</a:t>
            </a:r>
          </a:p>
          <a:p>
            <a:pPr marL="712788" lvl="1" indent="-255588">
              <a:lnSpc>
                <a:spcPct val="90000"/>
              </a:lnSpc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echo servers, traffic generator</a:t>
            </a:r>
          </a:p>
          <a:p>
            <a:pPr marL="312738" indent="-312738">
              <a:lnSpc>
                <a:spcPct val="90000"/>
              </a:lnSpc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Mobility models</a:t>
            </a:r>
          </a:p>
          <a:p>
            <a:pPr marL="312738" indent="-312738">
              <a:lnSpc>
                <a:spcPct val="90000"/>
              </a:lnSpc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Packet routing</a:t>
            </a:r>
          </a:p>
          <a:p>
            <a:pPr marL="712788" lvl="1" indent="-255588">
              <a:lnSpc>
                <a:spcPct val="90000"/>
              </a:lnSpc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OLSR, AODV, </a:t>
            </a:r>
            <a:r>
              <a:rPr lang="en-US" dirty="0" smtClean="0"/>
              <a:t>DSR, DSDV, Static</a:t>
            </a:r>
            <a:r>
              <a:rPr lang="en-US" dirty="0"/>
              <a:t>, Nix-Vector, Global (link state)</a:t>
            </a:r>
          </a:p>
          <a:p>
            <a:pPr marL="312738" indent="-312738">
              <a:lnSpc>
                <a:spcPct val="90000"/>
              </a:lnSpc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4212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3050"/>
            <a:ext cx="8201025" cy="8636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Structure of an ns-3 program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01025" cy="4875213"/>
          </a:xfrm>
          <a:ln/>
        </p:spPr>
        <p:txBody>
          <a:bodyPr/>
          <a:lstStyle/>
          <a:p>
            <a:pPr indent="-341313">
              <a:spcBef>
                <a:spcPct val="0"/>
              </a:spcBef>
              <a:buClrTx/>
              <a:buFontTx/>
              <a:buNone/>
              <a:tabLst>
                <a:tab pos="484188" algn="l"/>
                <a:tab pos="941388" algn="l"/>
                <a:tab pos="1398588" algn="l"/>
                <a:tab pos="1855788" algn="l"/>
                <a:tab pos="2312988" algn="l"/>
                <a:tab pos="2770188" algn="l"/>
                <a:tab pos="3227388" algn="l"/>
                <a:tab pos="3684588" algn="l"/>
                <a:tab pos="4141788" algn="l"/>
                <a:tab pos="4598988" algn="l"/>
                <a:tab pos="5056188" algn="l"/>
                <a:tab pos="5513388" algn="l"/>
                <a:tab pos="5970588" algn="l"/>
                <a:tab pos="6427788" algn="l"/>
                <a:tab pos="6884988" algn="l"/>
                <a:tab pos="7342188" algn="l"/>
                <a:tab pos="7799388" algn="l"/>
                <a:tab pos="8256588" algn="l"/>
                <a:tab pos="8713788" algn="l"/>
                <a:tab pos="9170988" algn="l"/>
              </a:tabLst>
            </a:pP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main (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argc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, char *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argv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[])</a:t>
            </a:r>
          </a:p>
          <a:p>
            <a:pPr indent="-341313">
              <a:spcBef>
                <a:spcPct val="0"/>
              </a:spcBef>
              <a:buClrTx/>
              <a:buFontTx/>
              <a:buNone/>
              <a:tabLst>
                <a:tab pos="484188" algn="l"/>
                <a:tab pos="941388" algn="l"/>
                <a:tab pos="1398588" algn="l"/>
                <a:tab pos="1855788" algn="l"/>
                <a:tab pos="2312988" algn="l"/>
                <a:tab pos="2770188" algn="l"/>
                <a:tab pos="3227388" algn="l"/>
                <a:tab pos="3684588" algn="l"/>
                <a:tab pos="4141788" algn="l"/>
                <a:tab pos="4598988" algn="l"/>
                <a:tab pos="5056188" algn="l"/>
                <a:tab pos="5513388" algn="l"/>
                <a:tab pos="5970588" algn="l"/>
                <a:tab pos="6427788" algn="l"/>
                <a:tab pos="6884988" algn="l"/>
                <a:tab pos="7342188" algn="l"/>
                <a:tab pos="7799388" algn="l"/>
                <a:tab pos="8256588" algn="l"/>
                <a:tab pos="8713788" algn="l"/>
                <a:tab pos="9170988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indent="-341313">
              <a:spcBef>
                <a:spcPct val="0"/>
              </a:spcBef>
              <a:buClrTx/>
              <a:buFontTx/>
              <a:buNone/>
              <a:tabLst>
                <a:tab pos="484188" algn="l"/>
                <a:tab pos="941388" algn="l"/>
                <a:tab pos="1398588" algn="l"/>
                <a:tab pos="1855788" algn="l"/>
                <a:tab pos="2312988" algn="l"/>
                <a:tab pos="2770188" algn="l"/>
                <a:tab pos="3227388" algn="l"/>
                <a:tab pos="3684588" algn="l"/>
                <a:tab pos="4141788" algn="l"/>
                <a:tab pos="4598988" algn="l"/>
                <a:tab pos="5056188" algn="l"/>
                <a:tab pos="5513388" algn="l"/>
                <a:tab pos="5970588" algn="l"/>
                <a:tab pos="6427788" algn="l"/>
                <a:tab pos="6884988" algn="l"/>
                <a:tab pos="7342188" algn="l"/>
                <a:tab pos="7799388" algn="l"/>
                <a:tab pos="8256588" algn="l"/>
                <a:tab pos="8713788" algn="l"/>
                <a:tab pos="9170988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indent="-341313">
              <a:spcBef>
                <a:spcPct val="0"/>
              </a:spcBef>
              <a:buClrTx/>
              <a:buFontTx/>
              <a:buNone/>
              <a:tabLst>
                <a:tab pos="484188" algn="l"/>
                <a:tab pos="941388" algn="l"/>
                <a:tab pos="1398588" algn="l"/>
                <a:tab pos="1855788" algn="l"/>
                <a:tab pos="2312988" algn="l"/>
                <a:tab pos="2770188" algn="l"/>
                <a:tab pos="3227388" algn="l"/>
                <a:tab pos="3684588" algn="l"/>
                <a:tab pos="4141788" algn="l"/>
                <a:tab pos="4598988" algn="l"/>
                <a:tab pos="5056188" algn="l"/>
                <a:tab pos="5513388" algn="l"/>
                <a:tab pos="5970588" algn="l"/>
                <a:tab pos="6427788" algn="l"/>
                <a:tab pos="6884988" algn="l"/>
                <a:tab pos="7342188" algn="l"/>
                <a:tab pos="7799388" algn="l"/>
                <a:tab pos="8256588" algn="l"/>
                <a:tab pos="8713788" algn="l"/>
                <a:tab pos="9170988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// Set default attribute values</a:t>
            </a:r>
          </a:p>
          <a:p>
            <a:pPr indent="-341313">
              <a:spcBef>
                <a:spcPct val="0"/>
              </a:spcBef>
              <a:buClrTx/>
              <a:buFontTx/>
              <a:buNone/>
              <a:tabLst>
                <a:tab pos="484188" algn="l"/>
                <a:tab pos="941388" algn="l"/>
                <a:tab pos="1398588" algn="l"/>
                <a:tab pos="1855788" algn="l"/>
                <a:tab pos="2312988" algn="l"/>
                <a:tab pos="2770188" algn="l"/>
                <a:tab pos="3227388" algn="l"/>
                <a:tab pos="3684588" algn="l"/>
                <a:tab pos="4141788" algn="l"/>
                <a:tab pos="4598988" algn="l"/>
                <a:tab pos="5056188" algn="l"/>
                <a:tab pos="5513388" algn="l"/>
                <a:tab pos="5970588" algn="l"/>
                <a:tab pos="6427788" algn="l"/>
                <a:tab pos="6884988" algn="l"/>
                <a:tab pos="7342188" algn="l"/>
                <a:tab pos="7799388" algn="l"/>
                <a:tab pos="8256588" algn="l"/>
                <a:tab pos="8713788" algn="l"/>
                <a:tab pos="9170988" algn="l"/>
              </a:tabLst>
            </a:pPr>
            <a:endParaRPr lang="en-US" sz="1300" dirty="0">
              <a:latin typeface="Courier New" pitchFamily="49" charset="0"/>
              <a:cs typeface="Courier New" pitchFamily="49" charset="0"/>
            </a:endParaRPr>
          </a:p>
          <a:p>
            <a:pPr indent="-341313">
              <a:spcBef>
                <a:spcPct val="0"/>
              </a:spcBef>
              <a:buClrTx/>
              <a:buFontTx/>
              <a:buNone/>
              <a:tabLst>
                <a:tab pos="484188" algn="l"/>
                <a:tab pos="941388" algn="l"/>
                <a:tab pos="1398588" algn="l"/>
                <a:tab pos="1855788" algn="l"/>
                <a:tab pos="2312988" algn="l"/>
                <a:tab pos="2770188" algn="l"/>
                <a:tab pos="3227388" algn="l"/>
                <a:tab pos="3684588" algn="l"/>
                <a:tab pos="4141788" algn="l"/>
                <a:tab pos="4598988" algn="l"/>
                <a:tab pos="5056188" algn="l"/>
                <a:tab pos="5513388" algn="l"/>
                <a:tab pos="5970588" algn="l"/>
                <a:tab pos="6427788" algn="l"/>
                <a:tab pos="6884988" algn="l"/>
                <a:tab pos="7342188" algn="l"/>
                <a:tab pos="7799388" algn="l"/>
                <a:tab pos="8256588" algn="l"/>
                <a:tab pos="8713788" algn="l"/>
                <a:tab pos="9170988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// Parse command-line arguments</a:t>
            </a:r>
          </a:p>
          <a:p>
            <a:pPr indent="-341313">
              <a:spcBef>
                <a:spcPct val="0"/>
              </a:spcBef>
              <a:buClrTx/>
              <a:buFontTx/>
              <a:buNone/>
              <a:tabLst>
                <a:tab pos="484188" algn="l"/>
                <a:tab pos="941388" algn="l"/>
                <a:tab pos="1398588" algn="l"/>
                <a:tab pos="1855788" algn="l"/>
                <a:tab pos="2312988" algn="l"/>
                <a:tab pos="2770188" algn="l"/>
                <a:tab pos="3227388" algn="l"/>
                <a:tab pos="3684588" algn="l"/>
                <a:tab pos="4141788" algn="l"/>
                <a:tab pos="4598988" algn="l"/>
                <a:tab pos="5056188" algn="l"/>
                <a:tab pos="5513388" algn="l"/>
                <a:tab pos="5970588" algn="l"/>
                <a:tab pos="6427788" algn="l"/>
                <a:tab pos="6884988" algn="l"/>
                <a:tab pos="7342188" algn="l"/>
                <a:tab pos="7799388" algn="l"/>
                <a:tab pos="8256588" algn="l"/>
                <a:tab pos="8713788" algn="l"/>
                <a:tab pos="9170988" algn="l"/>
              </a:tabLst>
            </a:pPr>
            <a:endParaRPr lang="en-US" sz="1300" dirty="0">
              <a:latin typeface="Courier New" pitchFamily="49" charset="0"/>
              <a:cs typeface="Courier New" pitchFamily="49" charset="0"/>
            </a:endParaRPr>
          </a:p>
          <a:p>
            <a:pPr indent="-341313">
              <a:spcBef>
                <a:spcPct val="0"/>
              </a:spcBef>
              <a:buClrTx/>
              <a:buFontTx/>
              <a:buNone/>
              <a:tabLst>
                <a:tab pos="484188" algn="l"/>
                <a:tab pos="941388" algn="l"/>
                <a:tab pos="1398588" algn="l"/>
                <a:tab pos="1855788" algn="l"/>
                <a:tab pos="2312988" algn="l"/>
                <a:tab pos="2770188" algn="l"/>
                <a:tab pos="3227388" algn="l"/>
                <a:tab pos="3684588" algn="l"/>
                <a:tab pos="4141788" algn="l"/>
                <a:tab pos="4598988" algn="l"/>
                <a:tab pos="5056188" algn="l"/>
                <a:tab pos="5513388" algn="l"/>
                <a:tab pos="5970588" algn="l"/>
                <a:tab pos="6427788" algn="l"/>
                <a:tab pos="6884988" algn="l"/>
                <a:tab pos="7342188" algn="l"/>
                <a:tab pos="7799388" algn="l"/>
                <a:tab pos="8256588" algn="l"/>
                <a:tab pos="8713788" algn="l"/>
                <a:tab pos="9170988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// Configure the topology; nodes, channels, devices, mobility</a:t>
            </a:r>
          </a:p>
          <a:p>
            <a:pPr indent="-341313">
              <a:spcBef>
                <a:spcPct val="0"/>
              </a:spcBef>
              <a:buClrTx/>
              <a:buFontTx/>
              <a:buNone/>
              <a:tabLst>
                <a:tab pos="484188" algn="l"/>
                <a:tab pos="941388" algn="l"/>
                <a:tab pos="1398588" algn="l"/>
                <a:tab pos="1855788" algn="l"/>
                <a:tab pos="2312988" algn="l"/>
                <a:tab pos="2770188" algn="l"/>
                <a:tab pos="3227388" algn="l"/>
                <a:tab pos="3684588" algn="l"/>
                <a:tab pos="4141788" algn="l"/>
                <a:tab pos="4598988" algn="l"/>
                <a:tab pos="5056188" algn="l"/>
                <a:tab pos="5513388" algn="l"/>
                <a:tab pos="5970588" algn="l"/>
                <a:tab pos="6427788" algn="l"/>
                <a:tab pos="6884988" algn="l"/>
                <a:tab pos="7342188" algn="l"/>
                <a:tab pos="7799388" algn="l"/>
                <a:tab pos="8256588" algn="l"/>
                <a:tab pos="8713788" algn="l"/>
                <a:tab pos="9170988" algn="l"/>
              </a:tabLst>
            </a:pPr>
            <a:endParaRPr lang="en-US" sz="1300" dirty="0">
              <a:latin typeface="Courier New" pitchFamily="49" charset="0"/>
              <a:cs typeface="Courier New" pitchFamily="49" charset="0"/>
            </a:endParaRPr>
          </a:p>
          <a:p>
            <a:pPr indent="-341313">
              <a:spcBef>
                <a:spcPct val="0"/>
              </a:spcBef>
              <a:buClrTx/>
              <a:buFontTx/>
              <a:buNone/>
              <a:tabLst>
                <a:tab pos="484188" algn="l"/>
                <a:tab pos="941388" algn="l"/>
                <a:tab pos="1398588" algn="l"/>
                <a:tab pos="1855788" algn="l"/>
                <a:tab pos="2312988" algn="l"/>
                <a:tab pos="2770188" algn="l"/>
                <a:tab pos="3227388" algn="l"/>
                <a:tab pos="3684588" algn="l"/>
                <a:tab pos="4141788" algn="l"/>
                <a:tab pos="4598988" algn="l"/>
                <a:tab pos="5056188" algn="l"/>
                <a:tab pos="5513388" algn="l"/>
                <a:tab pos="5970588" algn="l"/>
                <a:tab pos="6427788" algn="l"/>
                <a:tab pos="6884988" algn="l"/>
                <a:tab pos="7342188" algn="l"/>
                <a:tab pos="7799388" algn="l"/>
                <a:tab pos="8256588" algn="l"/>
                <a:tab pos="8713788" algn="l"/>
                <a:tab pos="9170988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// Add (Internet) stack to nodes</a:t>
            </a:r>
          </a:p>
          <a:p>
            <a:pPr indent="-341313">
              <a:spcBef>
                <a:spcPct val="0"/>
              </a:spcBef>
              <a:buClrTx/>
              <a:buFontTx/>
              <a:buNone/>
              <a:tabLst>
                <a:tab pos="484188" algn="l"/>
                <a:tab pos="941388" algn="l"/>
                <a:tab pos="1398588" algn="l"/>
                <a:tab pos="1855788" algn="l"/>
                <a:tab pos="2312988" algn="l"/>
                <a:tab pos="2770188" algn="l"/>
                <a:tab pos="3227388" algn="l"/>
                <a:tab pos="3684588" algn="l"/>
                <a:tab pos="4141788" algn="l"/>
                <a:tab pos="4598988" algn="l"/>
                <a:tab pos="5056188" algn="l"/>
                <a:tab pos="5513388" algn="l"/>
                <a:tab pos="5970588" algn="l"/>
                <a:tab pos="6427788" algn="l"/>
                <a:tab pos="6884988" algn="l"/>
                <a:tab pos="7342188" algn="l"/>
                <a:tab pos="7799388" algn="l"/>
                <a:tab pos="8256588" algn="l"/>
                <a:tab pos="8713788" algn="l"/>
                <a:tab pos="9170988" algn="l"/>
              </a:tabLst>
            </a:pPr>
            <a:endParaRPr lang="en-US" sz="1300" dirty="0">
              <a:latin typeface="Courier New" pitchFamily="49" charset="0"/>
              <a:cs typeface="Courier New" pitchFamily="49" charset="0"/>
            </a:endParaRPr>
          </a:p>
          <a:p>
            <a:pPr indent="-341313">
              <a:spcBef>
                <a:spcPct val="0"/>
              </a:spcBef>
              <a:buClrTx/>
              <a:buFontTx/>
              <a:buNone/>
              <a:tabLst>
                <a:tab pos="484188" algn="l"/>
                <a:tab pos="941388" algn="l"/>
                <a:tab pos="1398588" algn="l"/>
                <a:tab pos="1855788" algn="l"/>
                <a:tab pos="2312988" algn="l"/>
                <a:tab pos="2770188" algn="l"/>
                <a:tab pos="3227388" algn="l"/>
                <a:tab pos="3684588" algn="l"/>
                <a:tab pos="4141788" algn="l"/>
                <a:tab pos="4598988" algn="l"/>
                <a:tab pos="5056188" algn="l"/>
                <a:tab pos="5513388" algn="l"/>
                <a:tab pos="5970588" algn="l"/>
                <a:tab pos="6427788" algn="l"/>
                <a:tab pos="6884988" algn="l"/>
                <a:tab pos="7342188" algn="l"/>
                <a:tab pos="7799388" algn="l"/>
                <a:tab pos="8256588" algn="l"/>
                <a:tab pos="8713788" algn="l"/>
                <a:tab pos="9170988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// Configure IP addressing and routing</a:t>
            </a:r>
          </a:p>
          <a:p>
            <a:pPr indent="-341313">
              <a:spcBef>
                <a:spcPct val="0"/>
              </a:spcBef>
              <a:buClrTx/>
              <a:buFontTx/>
              <a:buNone/>
              <a:tabLst>
                <a:tab pos="484188" algn="l"/>
                <a:tab pos="941388" algn="l"/>
                <a:tab pos="1398588" algn="l"/>
                <a:tab pos="1855788" algn="l"/>
                <a:tab pos="2312988" algn="l"/>
                <a:tab pos="2770188" algn="l"/>
                <a:tab pos="3227388" algn="l"/>
                <a:tab pos="3684588" algn="l"/>
                <a:tab pos="4141788" algn="l"/>
                <a:tab pos="4598988" algn="l"/>
                <a:tab pos="5056188" algn="l"/>
                <a:tab pos="5513388" algn="l"/>
                <a:tab pos="5970588" algn="l"/>
                <a:tab pos="6427788" algn="l"/>
                <a:tab pos="6884988" algn="l"/>
                <a:tab pos="7342188" algn="l"/>
                <a:tab pos="7799388" algn="l"/>
                <a:tab pos="8256588" algn="l"/>
                <a:tab pos="8713788" algn="l"/>
                <a:tab pos="9170988" algn="l"/>
              </a:tabLst>
            </a:pPr>
            <a:endParaRPr lang="en-US" sz="1300" dirty="0">
              <a:latin typeface="Courier New" pitchFamily="49" charset="0"/>
              <a:cs typeface="Courier New" pitchFamily="49" charset="0"/>
            </a:endParaRPr>
          </a:p>
          <a:p>
            <a:pPr indent="-341313">
              <a:spcBef>
                <a:spcPct val="0"/>
              </a:spcBef>
              <a:buClrTx/>
              <a:buFontTx/>
              <a:buNone/>
              <a:tabLst>
                <a:tab pos="484188" algn="l"/>
                <a:tab pos="941388" algn="l"/>
                <a:tab pos="1398588" algn="l"/>
                <a:tab pos="1855788" algn="l"/>
                <a:tab pos="2312988" algn="l"/>
                <a:tab pos="2770188" algn="l"/>
                <a:tab pos="3227388" algn="l"/>
                <a:tab pos="3684588" algn="l"/>
                <a:tab pos="4141788" algn="l"/>
                <a:tab pos="4598988" algn="l"/>
                <a:tab pos="5056188" algn="l"/>
                <a:tab pos="5513388" algn="l"/>
                <a:tab pos="5970588" algn="l"/>
                <a:tab pos="6427788" algn="l"/>
                <a:tab pos="6884988" algn="l"/>
                <a:tab pos="7342188" algn="l"/>
                <a:tab pos="7799388" algn="l"/>
                <a:tab pos="8256588" algn="l"/>
                <a:tab pos="8713788" algn="l"/>
                <a:tab pos="9170988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// Add and configure applications</a:t>
            </a:r>
          </a:p>
          <a:p>
            <a:pPr indent="-341313">
              <a:spcBef>
                <a:spcPct val="0"/>
              </a:spcBef>
              <a:buClrTx/>
              <a:buFontTx/>
              <a:buNone/>
              <a:tabLst>
                <a:tab pos="484188" algn="l"/>
                <a:tab pos="941388" algn="l"/>
                <a:tab pos="1398588" algn="l"/>
                <a:tab pos="1855788" algn="l"/>
                <a:tab pos="2312988" algn="l"/>
                <a:tab pos="2770188" algn="l"/>
                <a:tab pos="3227388" algn="l"/>
                <a:tab pos="3684588" algn="l"/>
                <a:tab pos="4141788" algn="l"/>
                <a:tab pos="4598988" algn="l"/>
                <a:tab pos="5056188" algn="l"/>
                <a:tab pos="5513388" algn="l"/>
                <a:tab pos="5970588" algn="l"/>
                <a:tab pos="6427788" algn="l"/>
                <a:tab pos="6884988" algn="l"/>
                <a:tab pos="7342188" algn="l"/>
                <a:tab pos="7799388" algn="l"/>
                <a:tab pos="8256588" algn="l"/>
                <a:tab pos="8713788" algn="l"/>
                <a:tab pos="9170988" algn="l"/>
              </a:tabLst>
            </a:pPr>
            <a:endParaRPr lang="en-US" sz="1300" dirty="0">
              <a:latin typeface="Courier New" pitchFamily="49" charset="0"/>
              <a:cs typeface="Courier New" pitchFamily="49" charset="0"/>
            </a:endParaRPr>
          </a:p>
          <a:p>
            <a:pPr indent="-341313">
              <a:spcBef>
                <a:spcPct val="0"/>
              </a:spcBef>
              <a:buClrTx/>
              <a:buFontTx/>
              <a:buNone/>
              <a:tabLst>
                <a:tab pos="484188" algn="l"/>
                <a:tab pos="941388" algn="l"/>
                <a:tab pos="1398588" algn="l"/>
                <a:tab pos="1855788" algn="l"/>
                <a:tab pos="2312988" algn="l"/>
                <a:tab pos="2770188" algn="l"/>
                <a:tab pos="3227388" algn="l"/>
                <a:tab pos="3684588" algn="l"/>
                <a:tab pos="4141788" algn="l"/>
                <a:tab pos="4598988" algn="l"/>
                <a:tab pos="5056188" algn="l"/>
                <a:tab pos="5513388" algn="l"/>
                <a:tab pos="5970588" algn="l"/>
                <a:tab pos="6427788" algn="l"/>
                <a:tab pos="6884988" algn="l"/>
                <a:tab pos="7342188" algn="l"/>
                <a:tab pos="7799388" algn="l"/>
                <a:tab pos="8256588" algn="l"/>
                <a:tab pos="8713788" algn="l"/>
                <a:tab pos="9170988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// Configure tracing</a:t>
            </a:r>
          </a:p>
          <a:p>
            <a:pPr indent="-341313">
              <a:spcBef>
                <a:spcPct val="0"/>
              </a:spcBef>
              <a:buClrTx/>
              <a:buFontTx/>
              <a:buNone/>
              <a:tabLst>
                <a:tab pos="484188" algn="l"/>
                <a:tab pos="941388" algn="l"/>
                <a:tab pos="1398588" algn="l"/>
                <a:tab pos="1855788" algn="l"/>
                <a:tab pos="2312988" algn="l"/>
                <a:tab pos="2770188" algn="l"/>
                <a:tab pos="3227388" algn="l"/>
                <a:tab pos="3684588" algn="l"/>
                <a:tab pos="4141788" algn="l"/>
                <a:tab pos="4598988" algn="l"/>
                <a:tab pos="5056188" algn="l"/>
                <a:tab pos="5513388" algn="l"/>
                <a:tab pos="5970588" algn="l"/>
                <a:tab pos="6427788" algn="l"/>
                <a:tab pos="6884988" algn="l"/>
                <a:tab pos="7342188" algn="l"/>
                <a:tab pos="7799388" algn="l"/>
                <a:tab pos="8256588" algn="l"/>
                <a:tab pos="8713788" algn="l"/>
                <a:tab pos="9170988" algn="l"/>
              </a:tabLst>
            </a:pPr>
            <a:endParaRPr lang="en-US" sz="1300" dirty="0">
              <a:latin typeface="Courier New" pitchFamily="49" charset="0"/>
              <a:cs typeface="Courier New" pitchFamily="49" charset="0"/>
            </a:endParaRPr>
          </a:p>
          <a:p>
            <a:pPr indent="-341313">
              <a:spcBef>
                <a:spcPct val="0"/>
              </a:spcBef>
              <a:buClrTx/>
              <a:buFontTx/>
              <a:buNone/>
              <a:tabLst>
                <a:tab pos="484188" algn="l"/>
                <a:tab pos="941388" algn="l"/>
                <a:tab pos="1398588" algn="l"/>
                <a:tab pos="1855788" algn="l"/>
                <a:tab pos="2312988" algn="l"/>
                <a:tab pos="2770188" algn="l"/>
                <a:tab pos="3227388" algn="l"/>
                <a:tab pos="3684588" algn="l"/>
                <a:tab pos="4141788" algn="l"/>
                <a:tab pos="4598988" algn="l"/>
                <a:tab pos="5056188" algn="l"/>
                <a:tab pos="5513388" algn="l"/>
                <a:tab pos="5970588" algn="l"/>
                <a:tab pos="6427788" algn="l"/>
                <a:tab pos="6884988" algn="l"/>
                <a:tab pos="7342188" algn="l"/>
                <a:tab pos="7799388" algn="l"/>
                <a:tab pos="8256588" algn="l"/>
                <a:tab pos="8713788" algn="l"/>
                <a:tab pos="9170988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// Run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simulation</a:t>
            </a:r>
          </a:p>
          <a:p>
            <a:pPr indent="-341313">
              <a:spcBef>
                <a:spcPct val="0"/>
              </a:spcBef>
              <a:buClrTx/>
              <a:buFontTx/>
              <a:buNone/>
              <a:tabLst>
                <a:tab pos="484188" algn="l"/>
                <a:tab pos="941388" algn="l"/>
                <a:tab pos="1398588" algn="l"/>
                <a:tab pos="1855788" algn="l"/>
                <a:tab pos="2312988" algn="l"/>
                <a:tab pos="2770188" algn="l"/>
                <a:tab pos="3227388" algn="l"/>
                <a:tab pos="3684588" algn="l"/>
                <a:tab pos="4141788" algn="l"/>
                <a:tab pos="4598988" algn="l"/>
                <a:tab pos="5056188" algn="l"/>
                <a:tab pos="5513388" algn="l"/>
                <a:tab pos="5970588" algn="l"/>
                <a:tab pos="6427788" algn="l"/>
                <a:tab pos="6884988" algn="l"/>
                <a:tab pos="7342188" algn="l"/>
                <a:tab pos="7799388" algn="l"/>
                <a:tab pos="8256588" algn="l"/>
                <a:tab pos="8713788" algn="l"/>
                <a:tab pos="9170988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indent="-341313">
              <a:spcBef>
                <a:spcPct val="0"/>
              </a:spcBef>
              <a:buClrTx/>
              <a:buFontTx/>
              <a:buNone/>
              <a:tabLst>
                <a:tab pos="484188" algn="l"/>
                <a:tab pos="941388" algn="l"/>
                <a:tab pos="1398588" algn="l"/>
                <a:tab pos="1855788" algn="l"/>
                <a:tab pos="2312988" algn="l"/>
                <a:tab pos="2770188" algn="l"/>
                <a:tab pos="3227388" algn="l"/>
                <a:tab pos="3684588" algn="l"/>
                <a:tab pos="4141788" algn="l"/>
                <a:tab pos="4598988" algn="l"/>
                <a:tab pos="5056188" algn="l"/>
                <a:tab pos="5513388" algn="l"/>
                <a:tab pos="5970588" algn="l"/>
                <a:tab pos="6427788" algn="l"/>
                <a:tab pos="6884988" algn="l"/>
                <a:tab pos="7342188" algn="l"/>
                <a:tab pos="7799388" algn="l"/>
                <a:tab pos="8256588" algn="l"/>
                <a:tab pos="8713788" algn="l"/>
                <a:tab pos="9170988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// Handle any post-simulation data processing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pPr indent="-341313">
              <a:spcBef>
                <a:spcPct val="0"/>
              </a:spcBef>
              <a:buClrTx/>
              <a:buFontTx/>
              <a:buNone/>
              <a:tabLst>
                <a:tab pos="484188" algn="l"/>
                <a:tab pos="941388" algn="l"/>
                <a:tab pos="1398588" algn="l"/>
                <a:tab pos="1855788" algn="l"/>
                <a:tab pos="2312988" algn="l"/>
                <a:tab pos="2770188" algn="l"/>
                <a:tab pos="3227388" algn="l"/>
                <a:tab pos="3684588" algn="l"/>
                <a:tab pos="4141788" algn="l"/>
                <a:tab pos="4598988" algn="l"/>
                <a:tab pos="5056188" algn="l"/>
                <a:tab pos="5513388" algn="l"/>
                <a:tab pos="5970588" algn="l"/>
                <a:tab pos="6427788" algn="l"/>
                <a:tab pos="6884988" algn="l"/>
                <a:tab pos="7342188" algn="l"/>
                <a:tab pos="7799388" algn="l"/>
                <a:tab pos="8256588" algn="l"/>
                <a:tab pos="8713788" algn="l"/>
                <a:tab pos="9170988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} </a:t>
            </a:r>
          </a:p>
          <a:p>
            <a:pPr indent="-341313">
              <a:spcBef>
                <a:spcPct val="0"/>
              </a:spcBef>
              <a:buClrTx/>
              <a:buFontTx/>
              <a:buNone/>
              <a:tabLst>
                <a:tab pos="484188" algn="l"/>
                <a:tab pos="941388" algn="l"/>
                <a:tab pos="1398588" algn="l"/>
                <a:tab pos="1855788" algn="l"/>
                <a:tab pos="2312988" algn="l"/>
                <a:tab pos="2770188" algn="l"/>
                <a:tab pos="3227388" algn="l"/>
                <a:tab pos="3684588" algn="l"/>
                <a:tab pos="4141788" algn="l"/>
                <a:tab pos="4598988" algn="l"/>
                <a:tab pos="5056188" algn="l"/>
                <a:tab pos="5513388" algn="l"/>
                <a:tab pos="5970588" algn="l"/>
                <a:tab pos="6427788" algn="l"/>
                <a:tab pos="6884988" algn="l"/>
                <a:tab pos="7342188" algn="l"/>
                <a:tab pos="7799388" algn="l"/>
                <a:tab pos="8256588" algn="l"/>
                <a:tab pos="8713788" algn="l"/>
                <a:tab pos="9170988" algn="l"/>
              </a:tabLst>
            </a:pP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46477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70C0"/>
      </a:hlink>
      <a:folHlink>
        <a:srgbClr val="0070C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2666</TotalTime>
  <Words>1326</Words>
  <Application>Microsoft Macintosh PowerPoint</Application>
  <PresentationFormat>On-screen Show (4:3)</PresentationFormat>
  <Paragraphs>315</Paragraphs>
  <Slides>31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Courier New</vt:lpstr>
      <vt:lpstr>Times New Roman</vt:lpstr>
      <vt:lpstr>Default Design</vt:lpstr>
      <vt:lpstr>PowerPoint Presentation</vt:lpstr>
      <vt:lpstr>Example walkthrough</vt:lpstr>
      <vt:lpstr>Example program</vt:lpstr>
      <vt:lpstr>Fundamentals</vt:lpstr>
      <vt:lpstr>Node basics</vt:lpstr>
      <vt:lpstr>NetDevices and Channels</vt:lpstr>
      <vt:lpstr>Internet Stack</vt:lpstr>
      <vt:lpstr>Other basic models in ns-3</vt:lpstr>
      <vt:lpstr>Structure of an ns-3 program</vt:lpstr>
      <vt:lpstr>Helper API</vt:lpstr>
      <vt:lpstr>Containers</vt:lpstr>
      <vt:lpstr>The Helper API (vs. low-level API)</vt:lpstr>
      <vt:lpstr>Helper Objects</vt:lpstr>
      <vt:lpstr>Installation onto containers</vt:lpstr>
      <vt:lpstr>Native IP models</vt:lpstr>
      <vt:lpstr>IP address configuration</vt:lpstr>
      <vt:lpstr>Internet stack</vt:lpstr>
      <vt:lpstr>Review of sample program (cont.)</vt:lpstr>
      <vt:lpstr>Applications and sockets</vt:lpstr>
      <vt:lpstr>Sockets API</vt:lpstr>
      <vt:lpstr>NetDevice trace hooks</vt:lpstr>
      <vt:lpstr>LTE/Wi-Fi Coexistence  case study</vt:lpstr>
      <vt:lpstr>Use case: LAA Wi-Fi Coexistence</vt:lpstr>
      <vt:lpstr>Indoor 3GPP scenario</vt:lpstr>
      <vt:lpstr>Indoor scenario details</vt:lpstr>
      <vt:lpstr>Outdoor 3GPP scenario</vt:lpstr>
      <vt:lpstr>References</vt:lpstr>
      <vt:lpstr>Sample results</vt:lpstr>
      <vt:lpstr>Gnuplot</vt:lpstr>
      <vt:lpstr>Enabling gnuplot for your code</vt:lpstr>
      <vt:lpstr>Matplotlib</vt:lpstr>
    </vt:vector>
  </TitlesOfParts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ns-3 overview for WiFi-Alliance June 2008  prepared by Tom Henderson (tomhend@u.washington.edu)‏</dc:title>
  <dc:creator>Henderson, Thomas R</dc:creator>
  <cp:lastModifiedBy>Microsoft Office User</cp:lastModifiedBy>
  <cp:revision>250</cp:revision>
  <dcterms:modified xsi:type="dcterms:W3CDTF">2017-06-11T23:48:56Z</dcterms:modified>
</cp:coreProperties>
</file>