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737" r:id="rId3"/>
    <p:sldId id="738" r:id="rId4"/>
    <p:sldId id="739" r:id="rId5"/>
    <p:sldId id="740" r:id="rId6"/>
    <p:sldId id="741" r:id="rId7"/>
    <p:sldId id="742" r:id="rId8"/>
    <p:sldId id="743" r:id="rId9"/>
    <p:sldId id="744" r:id="rId10"/>
    <p:sldId id="745" r:id="rId11"/>
    <p:sldId id="746" r:id="rId12"/>
  </p:sldIdLst>
  <p:sldSz cx="9144000" cy="6858000" type="screen4x3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721"/>
  </p:normalViewPr>
  <p:slideViewPr>
    <p:cSldViewPr>
      <p:cViewPr varScale="1">
        <p:scale>
          <a:sx n="108" d="100"/>
          <a:sy n="108" d="100"/>
        </p:scale>
        <p:origin x="17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6188" y="720725"/>
            <a:ext cx="478790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13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008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2BAA52-BCAF-4B64-B567-4FC7DBFEEE2E}" type="slidenum">
              <a:rPr lang="en-GB"/>
              <a:pPr/>
              <a:t>4</a:t>
            </a:fld>
            <a:endParaRPr lang="en-GB"/>
          </a:p>
        </p:txBody>
      </p:sp>
      <p:sp>
        <p:nvSpPr>
          <p:cNvPr id="10854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21362" cy="43164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0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97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400800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9659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3124200" y="6397625"/>
            <a:ext cx="2863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89750" y="6397625"/>
            <a:ext cx="2101850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97850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7850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63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18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304800" y="1219200"/>
            <a:ext cx="85344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6204277"/>
            <a:ext cx="1143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ns-3 </a:t>
            </a:r>
            <a:r>
              <a:rPr lang="en-US" b="1" dirty="0" err="1" smtClean="0">
                <a:solidFill>
                  <a:srgbClr val="006600"/>
                </a:solidFill>
                <a:ea typeface="+mj-ea"/>
                <a:cs typeface="+mj-cs"/>
              </a:rPr>
              <a:t>Waf</a:t>
            </a:r>
            <a:r>
              <a:rPr lang="en-US" b="1" dirty="0" smtClean="0">
                <a:solidFill>
                  <a:srgbClr val="006600"/>
                </a:solidFill>
                <a:ea typeface="+mj-ea"/>
                <a:cs typeface="+mj-cs"/>
              </a:rPr>
              <a:t> build system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US" b="1" dirty="0">
              <a:solidFill>
                <a:srgbClr val="006600"/>
              </a:solidFill>
              <a:ea typeface="+mj-ea"/>
              <a:cs typeface="+mj-cs"/>
            </a:endParaRP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ea typeface="+mj-ea"/>
                <a:cs typeface="+mj-cs"/>
              </a:rPr>
              <a:t>ns-3 Annual Meeting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ea typeface="+mj-ea"/>
                <a:cs typeface="+mj-cs"/>
              </a:rPr>
              <a:t>June </a:t>
            </a:r>
            <a:r>
              <a:rPr lang="en-US" dirty="0" smtClean="0">
                <a:solidFill>
                  <a:schemeClr val="tx1"/>
                </a:solidFill>
                <a:ea typeface="+mj-ea"/>
                <a:cs typeface="+mj-cs"/>
              </a:rPr>
              <a:t>2017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51842161-B637-446D-9919-7C3A5524E6A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Controlling the modular build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97850" cy="3886200"/>
          </a:xfrm>
        </p:spPr>
        <p:txBody>
          <a:bodyPr/>
          <a:lstStyle/>
          <a:p>
            <a:r>
              <a:rPr lang="en-US" sz="2400" smtClean="0">
                <a:solidFill>
                  <a:schemeClr val="tx1"/>
                </a:solidFill>
              </a:rPr>
              <a:t>One way to disable modules:</a:t>
            </a:r>
          </a:p>
          <a:p>
            <a:pPr lvl="1"/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./waf configure --enable-modules='a','b','c'</a:t>
            </a:r>
          </a:p>
          <a:p>
            <a:r>
              <a:rPr lang="en-US" sz="2400" smtClean="0">
                <a:solidFill>
                  <a:schemeClr val="tx1"/>
                </a:solidFill>
              </a:rPr>
              <a:t>The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.ns3rc</a:t>
            </a:r>
            <a:r>
              <a:rPr lang="en-US" sz="2400" smtClean="0">
                <a:solidFill>
                  <a:schemeClr val="tx1"/>
                </a:solidFill>
              </a:rPr>
              <a:t> file (found in utils/ directory) can be used to control the modules built</a:t>
            </a:r>
          </a:p>
          <a:p>
            <a:r>
              <a:rPr lang="en-US" sz="2400" smtClean="0">
                <a:solidFill>
                  <a:schemeClr val="tx1"/>
                </a:solidFill>
              </a:rPr>
              <a:t>Precedence in controlling build</a:t>
            </a:r>
          </a:p>
          <a:p>
            <a:pPr lvl="1">
              <a:buNone/>
            </a:pPr>
            <a:r>
              <a:rPr lang="en-US" sz="2000" smtClean="0">
                <a:solidFill>
                  <a:schemeClr val="tx1"/>
                </a:solidFill>
              </a:rPr>
              <a:t>1) command line arguments</a:t>
            </a:r>
          </a:p>
          <a:p>
            <a:pPr lvl="1">
              <a:buNone/>
            </a:pPr>
            <a:r>
              <a:rPr lang="en-US" sz="2000" smtClean="0">
                <a:solidFill>
                  <a:schemeClr val="tx1"/>
                </a:solidFill>
              </a:rPr>
              <a:t>2) .ns3rc in ns-3 top level directory</a:t>
            </a:r>
          </a:p>
          <a:p>
            <a:pPr lvl="1">
              <a:buNone/>
            </a:pPr>
            <a:r>
              <a:rPr lang="en-US" sz="2000" smtClean="0">
                <a:solidFill>
                  <a:schemeClr val="tx1"/>
                </a:solidFill>
              </a:rPr>
              <a:t>3) .ns3rc in user's home directory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609600" y="4953000"/>
            <a:ext cx="7848600" cy="6096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Demo how .ns3rc works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3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Building without wscript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solidFill>
                  <a:schemeClr val="tx1"/>
                </a:solidFill>
              </a:rPr>
              <a:t>The scratch/ directory can be used to build programs without wscripts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685800" y="25146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Demo how programs can be built without wscripts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3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introduction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latest release</a:t>
            </a:r>
          </a:p>
          <a:p>
            <a:pPr marL="712788" lvl="1" indent="-25558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err="1" smtClean="0">
                <a:latin typeface="Courier New" pitchFamily="49" charset="0"/>
              </a:rPr>
              <a:t>wget</a:t>
            </a:r>
            <a:r>
              <a:rPr lang="en-US" sz="2000" dirty="0" smtClean="0">
                <a:latin typeface="Courier New" pitchFamily="49" charset="0"/>
              </a:rPr>
              <a:t> http://</a:t>
            </a:r>
            <a:r>
              <a:rPr lang="en-US" sz="2000" dirty="0" err="1" smtClean="0">
                <a:latin typeface="Courier New" pitchFamily="49" charset="0"/>
              </a:rPr>
              <a:t>www.nsnam.org</a:t>
            </a:r>
            <a:r>
              <a:rPr lang="en-US" sz="2000" dirty="0" smtClean="0">
                <a:latin typeface="Courier New" pitchFamily="49" charset="0"/>
              </a:rPr>
              <a:t>/releases/ns-allinone-3.26.tar.bz2</a:t>
            </a:r>
            <a:endParaRPr lang="en-US" sz="2000" dirty="0" smtClean="0">
              <a:latin typeface="Courier New" pitchFamily="49" charset="0"/>
            </a:endParaRPr>
          </a:p>
          <a:p>
            <a:pPr marL="712788" lvl="1" indent="-25558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latin typeface="Courier New" pitchFamily="49" charset="0"/>
              </a:rPr>
              <a:t>tar </a:t>
            </a:r>
            <a:r>
              <a:rPr lang="en-US" sz="2000" dirty="0" err="1" smtClean="0">
                <a:latin typeface="Courier New" pitchFamily="49" charset="0"/>
              </a:rPr>
              <a:t>xjf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ns-allinone-3.26.tar.bz2</a:t>
            </a:r>
            <a:endParaRPr lang="en-US" sz="2000" dirty="0" smtClean="0">
              <a:latin typeface="Courier New" pitchFamily="49" charset="0"/>
            </a:endParaRPr>
          </a:p>
          <a:p>
            <a:pPr marL="312738" indent="-31273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Clone the latest development code</a:t>
            </a:r>
          </a:p>
          <a:p>
            <a:pPr marL="712788" lvl="1" indent="-255588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latin typeface="Courier New" pitchFamily="49" charset="0"/>
              </a:rPr>
              <a:t>hg clone http://code.nsnam.org/ns-3-allinone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85800" y="41910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Q.  What is "</a:t>
            </a:r>
            <a:r>
              <a:rPr lang="en-US" sz="2400" b="1" smtClean="0">
                <a:solidFill>
                  <a:schemeClr val="tx1"/>
                </a:solidFill>
              </a:rPr>
              <a:t>hg clone</a:t>
            </a:r>
            <a:r>
              <a:rPr lang="en-US" sz="2400" smtClean="0">
                <a:solidFill>
                  <a:schemeClr val="tx1"/>
                </a:solidFill>
              </a:rPr>
              <a:t>"?  </a:t>
            </a:r>
          </a:p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A.  Mercurial (http://www.selenic.com) is our source code control tool. 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2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building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Two levels of ns-3 build</a:t>
            </a:r>
            <a:endParaRPr lang="en-US" sz="2800"/>
          </a:p>
        </p:txBody>
      </p:sp>
      <p:sp>
        <p:nvSpPr>
          <p:cNvPr id="6" name="Flowchart: Alternate Process 5"/>
          <p:cNvSpPr/>
          <p:nvPr/>
        </p:nvSpPr>
        <p:spPr bwMode="auto">
          <a:xfrm>
            <a:off x="6858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289560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ns-3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Flowchart: Alternate Process 7"/>
          <p:cNvSpPr/>
          <p:nvPr/>
        </p:nvSpPr>
        <p:spPr bwMode="auto">
          <a:xfrm>
            <a:off x="39624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895600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click routing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 bwMode="auto">
          <a:xfrm>
            <a:off x="762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26670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Network</a:t>
            </a:r>
          </a:p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Simulation</a:t>
            </a:r>
          </a:p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Cradle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 bwMode="auto">
          <a:xfrm>
            <a:off x="23622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2895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tx1"/>
                </a:solidFill>
              </a:rPr>
              <a:t>pybindgen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867400" y="3048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172200" y="3048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5" name="Group 47"/>
          <p:cNvGrpSpPr/>
          <p:nvPr/>
        </p:nvGrpSpPr>
        <p:grpSpPr>
          <a:xfrm>
            <a:off x="4648200" y="4252912"/>
            <a:ext cx="3962400" cy="1171576"/>
            <a:chOff x="4648200" y="4252912"/>
            <a:chExt cx="3962400" cy="1171576"/>
          </a:xfrm>
        </p:grpSpPr>
        <p:grpSp>
          <p:nvGrpSpPr>
            <p:cNvPr id="10" name="Group 21"/>
            <p:cNvGrpSpPr/>
            <p:nvPr/>
          </p:nvGrpSpPr>
          <p:grpSpPr>
            <a:xfrm>
              <a:off x="4648200" y="4953000"/>
              <a:ext cx="856325" cy="471488"/>
              <a:chOff x="4724400" y="4191000"/>
              <a:chExt cx="856325" cy="471488"/>
            </a:xfrm>
          </p:grpSpPr>
          <p:sp>
            <p:nvSpPr>
              <p:cNvPr id="20" name="Flowchart: Alternate Process 1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22"/>
            <p:cNvGrpSpPr/>
            <p:nvPr/>
          </p:nvGrpSpPr>
          <p:grpSpPr>
            <a:xfrm>
              <a:off x="4648200" y="4267200"/>
              <a:ext cx="856325" cy="471488"/>
              <a:chOff x="4724400" y="4191000"/>
              <a:chExt cx="856325" cy="471488"/>
            </a:xfrm>
          </p:grpSpPr>
          <p:sp>
            <p:nvSpPr>
              <p:cNvPr id="24" name="Flowchart: Alternate Process 23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Group 25"/>
            <p:cNvGrpSpPr/>
            <p:nvPr/>
          </p:nvGrpSpPr>
          <p:grpSpPr>
            <a:xfrm>
              <a:off x="5715000" y="4267200"/>
              <a:ext cx="856325" cy="471488"/>
              <a:chOff x="4724400" y="4191000"/>
              <a:chExt cx="856325" cy="471488"/>
            </a:xfrm>
          </p:grpSpPr>
          <p:sp>
            <p:nvSpPr>
              <p:cNvPr id="27" name="Flowchart: Alternate Process 26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715000" y="4953000"/>
              <a:ext cx="856325" cy="471488"/>
              <a:chOff x="4724400" y="4191000"/>
              <a:chExt cx="856325" cy="471488"/>
            </a:xfrm>
          </p:grpSpPr>
          <p:sp>
            <p:nvSpPr>
              <p:cNvPr id="30" name="Flowchart: Alternate Process 2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 bwMode="auto">
            <a:xfrm>
              <a:off x="67818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70866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73914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2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23" name="Group 34"/>
            <p:cNvGrpSpPr/>
            <p:nvPr/>
          </p:nvGrpSpPr>
          <p:grpSpPr>
            <a:xfrm>
              <a:off x="7754275" y="4252912"/>
              <a:ext cx="856325" cy="471488"/>
              <a:chOff x="4724400" y="4191000"/>
              <a:chExt cx="856325" cy="471488"/>
            </a:xfrm>
          </p:grpSpPr>
          <p:sp>
            <p:nvSpPr>
              <p:cNvPr id="36" name="Flowchart: Alternate Process 35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Group 37"/>
            <p:cNvGrpSpPr/>
            <p:nvPr/>
          </p:nvGrpSpPr>
          <p:grpSpPr>
            <a:xfrm>
              <a:off x="7754275" y="4938712"/>
              <a:ext cx="856325" cy="471488"/>
              <a:chOff x="4724400" y="4191000"/>
              <a:chExt cx="856325" cy="471488"/>
            </a:xfrm>
          </p:grpSpPr>
          <p:sp>
            <p:nvSpPr>
              <p:cNvPr id="39" name="Flowchart: Alternate Process 38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1">
                  <a:lnSpc>
                    <a:spcPct val="3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42" name="Straight Connector 41"/>
          <p:cNvCxnSpPr/>
          <p:nvPr/>
        </p:nvCxnSpPr>
        <p:spPr bwMode="auto">
          <a:xfrm flipH="1">
            <a:off x="4648200" y="3352800"/>
            <a:ext cx="2057400" cy="7620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8077200" y="3429000"/>
            <a:ext cx="457200" cy="685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81000" y="1905000"/>
            <a:ext cx="7417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1) bake</a:t>
            </a:r>
            <a:r>
              <a:rPr lang="en-US" dirty="0" smtClean="0">
                <a:solidFill>
                  <a:srgbClr val="006600"/>
                </a:solidFill>
              </a:rPr>
              <a:t> (a Python-based build system to control an ordered build of 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    ns-3 and its libraries)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1000" y="4267200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2) </a:t>
            </a:r>
            <a:r>
              <a:rPr lang="en-US" b="1" dirty="0" err="1" smtClean="0">
                <a:solidFill>
                  <a:srgbClr val="006600"/>
                </a:solidFill>
              </a:rPr>
              <a:t>waf</a:t>
            </a:r>
            <a:r>
              <a:rPr lang="en-US" dirty="0" smtClean="0">
                <a:solidFill>
                  <a:srgbClr val="006600"/>
                </a:solidFill>
              </a:rPr>
              <a:t>, a build system written in Python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5287" y="5749290"/>
            <a:ext cx="7430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3) build.py</a:t>
            </a:r>
            <a:r>
              <a:rPr lang="en-US" dirty="0" smtClean="0">
                <a:solidFill>
                  <a:srgbClr val="006600"/>
                </a:solidFill>
              </a:rPr>
              <a:t> (a custom Python build script to control an ordered build of </a:t>
            </a:r>
          </a:p>
          <a:p>
            <a:r>
              <a:rPr lang="en-US" dirty="0" smtClean="0">
                <a:solidFill>
                  <a:srgbClr val="006600"/>
                </a:solidFill>
              </a:rPr>
              <a:t>    ns-3 and its libraries)  </a:t>
            </a:r>
            <a:r>
              <a:rPr lang="en-US" b="1" dirty="0" smtClean="0">
                <a:solidFill>
                  <a:srgbClr val="006600"/>
                </a:solidFill>
              </a:rPr>
              <a:t>&lt;--- may eventually be deprecated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5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19100"/>
            <a:ext cx="82296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ns-3 uses </a:t>
            </a:r>
            <a:r>
              <a:rPr lang="en-GB" smtClean="0"/>
              <a:t>the 'waf' </a:t>
            </a:r>
            <a:r>
              <a:rPr lang="en-GB"/>
              <a:t>build system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4800600"/>
          </a:xfrm>
          <a:ln/>
        </p:spPr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Waf is a Python-based framework for configuring, compiling and installing applications. 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It is a replacement for other tools such as Autotools, Scons, CMake or Ant </a:t>
            </a:r>
          </a:p>
          <a:p>
            <a:pPr marL="712788" lvl="1" indent="-255588">
              <a:buFont typeface="Arial" charset="0"/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>
                <a:solidFill>
                  <a:srgbClr val="3333CC"/>
                </a:solidFill>
              </a:rPr>
              <a:t>http://code.google.com/p/waf/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For those familiar with autotools: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>
                <a:latin typeface="Courier New" pitchFamily="49" charset="0"/>
                <a:cs typeface="Courier New" pitchFamily="49" charset="0"/>
              </a:rPr>
              <a:t>configure</a:t>
            </a:r>
            <a:r>
              <a:rPr lang="en-GB" sz="2400"/>
              <a:t> </a:t>
            </a:r>
            <a:r>
              <a:rPr lang="en-GB" sz="2400" smtClean="0"/>
              <a:t>         </a:t>
            </a:r>
            <a:r>
              <a:rPr lang="en-GB" sz="24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400">
                <a:latin typeface="Courier New" pitchFamily="49" charset="0"/>
                <a:cs typeface="Courier New" pitchFamily="49" charset="0"/>
              </a:rPr>
              <a:t>./waf </a:t>
            </a:r>
            <a:r>
              <a:rPr lang="en-GB" sz="2400" smtClean="0">
                <a:latin typeface="Courier New" pitchFamily="49" charset="0"/>
                <a:cs typeface="Courier New" pitchFamily="49" charset="0"/>
              </a:rPr>
              <a:t>configure</a:t>
            </a:r>
            <a:endParaRPr lang="en-GB" sz="2400">
              <a:latin typeface="Courier New" pitchFamily="49" charset="0"/>
              <a:cs typeface="Courier New" pitchFamily="49" charset="0"/>
            </a:endParaRP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>
                <a:latin typeface="Courier New" pitchFamily="49" charset="0"/>
                <a:cs typeface="Courier New" pitchFamily="49" charset="0"/>
              </a:rPr>
              <a:t>make </a:t>
            </a:r>
            <a:r>
              <a:rPr lang="en-GB" sz="2400" smtClean="0">
                <a:latin typeface="Courier New" pitchFamily="49" charset="0"/>
                <a:cs typeface="Courier New" pitchFamily="49" charset="0"/>
              </a:rPr>
              <a:t>          ./waf build</a:t>
            </a:r>
            <a:endParaRPr lang="en-GB" sz="2400">
              <a:latin typeface="Courier New" pitchFamily="49" charset="0"/>
              <a:cs typeface="Courier New" pitchFamily="49" charset="0"/>
            </a:endParaRPr>
          </a:p>
          <a:p>
            <a:pPr marL="312738" indent="-312738">
              <a:buClrTx/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>
              <a:solidFill>
                <a:srgbClr val="3333CC"/>
              </a:solidFill>
            </a:endParaRPr>
          </a:p>
          <a:p>
            <a:pPr marL="712788" lvl="1" indent="-255588"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>
              <a:solidFill>
                <a:srgbClr val="3333CC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819400" y="5105400"/>
            <a:ext cx="609600" cy="0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2819400" y="5562600"/>
            <a:ext cx="609600" cy="0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870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waf configuration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solidFill>
                  <a:schemeClr val="tx1"/>
                </a:solidFill>
              </a:rPr>
              <a:t>Key waf configuration examples</a:t>
            </a:r>
          </a:p>
          <a:p>
            <a:pPr lvl="1">
              <a:buNone/>
            </a:pPr>
            <a:r>
              <a:rPr lang="en-US" sz="2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./waf configure</a:t>
            </a:r>
          </a:p>
          <a:p>
            <a:pPr lvl="2">
              <a:buNone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--enable-examples</a:t>
            </a:r>
          </a:p>
          <a:p>
            <a:pPr lvl="2">
              <a:buNone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--enable-tests</a:t>
            </a:r>
          </a:p>
          <a:p>
            <a:pPr lvl="2">
              <a:buNone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--disable-python</a:t>
            </a:r>
          </a:p>
          <a:p>
            <a:pPr lvl="2">
              <a:buNone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--enable-modules</a:t>
            </a:r>
          </a:p>
          <a:p>
            <a:r>
              <a:rPr lang="en-US" sz="2800" smtClean="0">
                <a:solidFill>
                  <a:schemeClr val="tx1"/>
                </a:solidFill>
                <a:cs typeface="Courier New" pitchFamily="49" charset="0"/>
              </a:rPr>
              <a:t>Whenever build scripts change, need to reconfigure</a:t>
            </a:r>
          </a:p>
          <a:p>
            <a:endParaRPr lang="en-US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57200" y="47244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Demo:  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./waf --help</a:t>
            </a:r>
          </a:p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./waf configure --enable-examples --enable-tests --enable-modules='core'</a:t>
            </a:r>
          </a:p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  <a:latin typeface="+mn-lt"/>
                <a:cs typeface="Courier New" pitchFamily="49" charset="0"/>
              </a:rPr>
              <a:t>Look at:  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build/c4che/_cache.py </a:t>
            </a: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wscript example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97850" cy="487203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## -*- Mode: python; py-indent-offset: 4; indent-tabs-mode: nil; coding: utf-8; -*-</a:t>
            </a:r>
          </a:p>
          <a:p>
            <a:pPr>
              <a:spcBef>
                <a:spcPts val="0"/>
              </a:spcBef>
              <a:buNone/>
            </a:pPr>
            <a:endParaRPr lang="en-US" sz="12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 build(bld):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obj = bld.create_ns3_module('csma', ['network', 'applications'])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obj.source = [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'model/backoff.cc',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'model/csma-net-device.cc',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'model/csma-channel.cc',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'helper/csma-helper.cc',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]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headers = bld.new_task_gen(features=['ns3header'])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headers.module = 'csma'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headers.source = [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'model/backoff.h',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'model/csma-net-device.h',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'model/csma-channel.h',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'helper/csma-helper.h',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]</a:t>
            </a:r>
          </a:p>
          <a:p>
            <a:pPr>
              <a:spcBef>
                <a:spcPts val="0"/>
              </a:spcBef>
              <a:buNone/>
            </a:pPr>
            <a:endParaRPr lang="en-US" sz="12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if bld.env['ENABLE_EXAMPLES']:</a:t>
            </a: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bld.add_subdirs('examples')</a:t>
            </a:r>
          </a:p>
          <a:p>
            <a:pPr>
              <a:spcBef>
                <a:spcPts val="0"/>
              </a:spcBef>
              <a:buNone/>
            </a:pPr>
            <a:endParaRPr lang="en-US" sz="12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12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bld.ns3_python_bindings()</a:t>
            </a:r>
            <a:endParaRPr lang="en-US" sz="120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5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waf build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project is configured, can build via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build </a:t>
            </a:r>
            <a:r>
              <a:rPr lang="en-US" dirty="0" smtClean="0"/>
              <a:t>or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 err="1" smtClean="0">
                <a:cs typeface="Courier New" pitchFamily="49" charset="0"/>
              </a:rPr>
              <a:t>waf</a:t>
            </a:r>
            <a:r>
              <a:rPr lang="en-US" dirty="0" smtClean="0">
                <a:cs typeface="Courier New" pitchFamily="49" charset="0"/>
              </a:rPr>
              <a:t> will build in parallel on multiple cores</a:t>
            </a:r>
          </a:p>
          <a:p>
            <a:r>
              <a:rPr lang="en-US" dirty="0" err="1" smtClean="0">
                <a:cs typeface="Courier New" pitchFamily="49" charset="0"/>
              </a:rPr>
              <a:t>waf</a:t>
            </a:r>
            <a:r>
              <a:rPr lang="en-US" dirty="0" smtClean="0">
                <a:cs typeface="Courier New" pitchFamily="49" charset="0"/>
              </a:rPr>
              <a:t> displays modules built at end of build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85800" y="38100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</a:rPr>
              <a:t>Demo:  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./waf build</a:t>
            </a:r>
          </a:p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</a:t>
            </a:r>
          </a:p>
          <a:p>
            <a:pPr marL="0" marR="0" indent="0"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sz="2400" smtClean="0">
                <a:solidFill>
                  <a:schemeClr val="tx1"/>
                </a:solidFill>
                <a:latin typeface="+mn-lt"/>
                <a:cs typeface="Courier New" pitchFamily="49" charset="0"/>
              </a:rPr>
              <a:t>Look at:  </a:t>
            </a:r>
            <a:r>
              <a:rPr lang="en-US" sz="20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build/  </a:t>
            </a:r>
            <a:r>
              <a:rPr lang="en-US" sz="2400" smtClean="0">
                <a:solidFill>
                  <a:schemeClr val="tx1"/>
                </a:solidFill>
                <a:latin typeface="+mn-lt"/>
                <a:cs typeface="Courier New" pitchFamily="49" charset="0"/>
              </a:rPr>
              <a:t>libraries and executables</a:t>
            </a: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87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Running programs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latin typeface="Courier New" pitchFamily="49" charset="0"/>
                <a:cs typeface="Courier New" pitchFamily="49" charset="0"/>
              </a:rPr>
              <a:t>./waf shell</a:t>
            </a:r>
            <a:r>
              <a:rPr lang="en-US" smtClean="0"/>
              <a:t> provides a special shell for running programs</a:t>
            </a:r>
          </a:p>
          <a:p>
            <a:pPr lvl="1"/>
            <a:r>
              <a:rPr lang="en-US" smtClean="0"/>
              <a:t>Sets key environment variables</a:t>
            </a:r>
          </a:p>
          <a:p>
            <a:pPr lvl="1"/>
            <a:endParaRPr lang="en-US" smtClean="0"/>
          </a:p>
          <a:p>
            <a:pPr lvl="1"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./waf --run sample-simulator</a:t>
            </a:r>
          </a:p>
          <a:p>
            <a:pPr lvl="1">
              <a:buNone/>
            </a:pPr>
            <a:r>
              <a:rPr lang="en-US" sz="2400" smtClean="0">
                <a:latin typeface="Courier New" pitchFamily="49" charset="0"/>
                <a:cs typeface="Courier New" pitchFamily="49" charset="0"/>
              </a:rPr>
              <a:t>./waf --pyrun src/core/examples/sample-simulator.py</a:t>
            </a:r>
            <a:endParaRPr lang="en-US" sz="24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 variations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Configuring a build type is done at </a:t>
            </a:r>
            <a:r>
              <a:rPr lang="en-US" dirty="0" err="1" smtClean="0"/>
              <a:t>waf</a:t>
            </a:r>
            <a:r>
              <a:rPr lang="en-US" dirty="0" smtClean="0"/>
              <a:t> configuration time</a:t>
            </a:r>
          </a:p>
          <a:p>
            <a:r>
              <a:rPr lang="en-US" dirty="0" smtClean="0"/>
              <a:t>debug build (default):  all asserts and debugging code enabled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-d debug configure</a:t>
            </a:r>
          </a:p>
          <a:p>
            <a:r>
              <a:rPr lang="en-US" dirty="0" smtClean="0"/>
              <a:t>optimized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-d optimized configure</a:t>
            </a:r>
          </a:p>
          <a:p>
            <a:r>
              <a:rPr lang="en-US" dirty="0" smtClean="0"/>
              <a:t>static libraries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waf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--enable-static configure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ns-3 Training,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7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</TotalTime>
  <Words>613</Words>
  <Application>Microsoft Macintosh PowerPoint</Application>
  <PresentationFormat>On-screen Show (4:3)</PresentationFormat>
  <Paragraphs>131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Courier New</vt:lpstr>
      <vt:lpstr>Times New Roman</vt:lpstr>
      <vt:lpstr>Arial</vt:lpstr>
      <vt:lpstr>Default Design</vt:lpstr>
      <vt:lpstr>PowerPoint Presentation</vt:lpstr>
      <vt:lpstr>Software introduction</vt:lpstr>
      <vt:lpstr>Software building</vt:lpstr>
      <vt:lpstr>ns-3 uses the 'waf' build system</vt:lpstr>
      <vt:lpstr>waf configuration</vt:lpstr>
      <vt:lpstr>wscript example</vt:lpstr>
      <vt:lpstr>waf build</vt:lpstr>
      <vt:lpstr>Running programs</vt:lpstr>
      <vt:lpstr>Build variations</vt:lpstr>
      <vt:lpstr>Controlling the modular build</vt:lpstr>
      <vt:lpstr>Building without wscript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ns-3 overview for WiFi-Alliance June 2008  prepared by Tom Henderson (tomhend@u.washington.edu)‏</dc:title>
  <dc:creator>Henderson, Thomas R</dc:creator>
  <cp:lastModifiedBy>Microsoft Office User</cp:lastModifiedBy>
  <cp:revision>241</cp:revision>
  <dcterms:modified xsi:type="dcterms:W3CDTF">2017-06-10T17:47:35Z</dcterms:modified>
</cp:coreProperties>
</file>