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4EA"/>
          </a:solidFill>
        </a:fill>
      </a:tcStyle>
    </a:wholeTbl>
    <a:band2H>
      <a:tcTxStyle b="def" i="def"/>
      <a:tcStyle>
        <a:tcBdr/>
        <a:fill>
          <a:solidFill>
            <a:srgbClr val="E6EBF5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EF1"/>
          </a:solidFill>
        </a:fill>
      </a:tcStyle>
    </a:wholeTbl>
    <a:band2H>
      <a:tcTxStyle b="def" i="def"/>
      <a:tcStyle>
        <a:tcBdr/>
        <a:fill>
          <a:solidFill>
            <a:srgbClr val="E6F6F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9CE"/>
          </a:solidFill>
        </a:fill>
      </a:tcStyle>
    </a:wholeTbl>
    <a:band2H>
      <a:tcTxStyle b="def" i="def"/>
      <a:tcStyle>
        <a:tcBdr/>
        <a:fill>
          <a:solidFill>
            <a:srgbClr val="F0F4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hape 1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46422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8687532" y="6397625"/>
            <a:ext cx="304069" cy="290984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304800" y="1219200"/>
            <a:ext cx="8534400" cy="1588"/>
          </a:xfrm>
          <a:prstGeom prst="line">
            <a:avLst/>
          </a:prstGeom>
          <a:ln w="38160">
            <a:solidFill>
              <a:srgbClr val="0066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3" name="image1.png" descr="ns-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6204277"/>
            <a:ext cx="1143000" cy="65372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>
            <p:ph type="title"/>
          </p:nvPr>
        </p:nvSpPr>
        <p:spPr>
          <a:xfrm>
            <a:off x="457200" y="274638"/>
            <a:ext cx="8197850" cy="85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Shape 5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hape 6"/>
          <p:cNvSpPr/>
          <p:nvPr>
            <p:ph type="sldNum" sz="quarter" idx="2"/>
          </p:nvPr>
        </p:nvSpPr>
        <p:spPr>
          <a:xfrm>
            <a:off x="8763732" y="6397625"/>
            <a:ext cx="304069" cy="290984"/>
          </a:xfrm>
          <a:prstGeom prst="rect">
            <a:avLst/>
          </a:prstGeom>
          <a:ln w="12700">
            <a:miter lim="400000"/>
          </a:ln>
        </p:spPr>
        <p:txBody>
          <a:bodyPr wrap="none" lIns="46799" tIns="46799" rIns="46799" bIns="46799">
            <a:spAutoFit/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200" u="none">
          <a:ln>
            <a:noFill/>
          </a:ln>
          <a:solidFill>
            <a:srgbClr val="0066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11150" marR="0" indent="-31115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47485" marR="0" indent="-290285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194560" marR="0" indent="-36576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51760" marR="0" indent="-36576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00000"/>
        </a:buClr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3124200" y="6397625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33" name="Shape 33"/>
          <p:cNvSpPr/>
          <p:nvPr>
            <p:ph type="body" sz="half" idx="4294967295"/>
          </p:nvPr>
        </p:nvSpPr>
        <p:spPr>
          <a:xfrm>
            <a:off x="533400" y="2590800"/>
            <a:ext cx="7620000" cy="1676400"/>
          </a:xfrm>
          <a:prstGeom prst="rect">
            <a:avLst/>
          </a:prstGeom>
        </p:spPr>
        <p:txBody>
          <a:bodyPr/>
          <a:lstStyle/>
          <a:p>
            <a:pPr marL="0" indent="0" algn="ctr" defTabSz="338327">
              <a:spcBef>
                <a:spcPts val="500"/>
              </a:spcBef>
              <a:buSzTx/>
              <a:buNone/>
              <a:tabLst>
                <a:tab pos="330200" algn="l"/>
                <a:tab pos="673100" algn="l"/>
                <a:tab pos="1003300" algn="l"/>
                <a:tab pos="1346200" algn="l"/>
                <a:tab pos="1689100" algn="l"/>
                <a:tab pos="2019300" algn="l"/>
                <a:tab pos="2362200" algn="l"/>
                <a:tab pos="2705100" algn="l"/>
                <a:tab pos="3035300" algn="l"/>
                <a:tab pos="3378200" algn="l"/>
                <a:tab pos="3721100" algn="l"/>
                <a:tab pos="4051300" algn="l"/>
                <a:tab pos="4394200" algn="l"/>
                <a:tab pos="4724400" algn="l"/>
                <a:tab pos="5067300" algn="l"/>
                <a:tab pos="5410200" algn="l"/>
                <a:tab pos="5740400" algn="l"/>
                <a:tab pos="6083300" algn="l"/>
                <a:tab pos="6426200" algn="l"/>
                <a:tab pos="6756400" algn="l"/>
                <a:tab pos="7099300" algn="l"/>
              </a:tabLst>
              <a:defRPr b="1" sz="2368">
                <a:solidFill>
                  <a:srgbClr val="006600"/>
                </a:solidFill>
              </a:defRPr>
            </a:pPr>
            <a:r>
              <a:t>ns-3 Training</a:t>
            </a:r>
          </a:p>
          <a:p>
            <a:pPr marL="0" indent="0" algn="ctr" defTabSz="338327">
              <a:spcBef>
                <a:spcPts val="500"/>
              </a:spcBef>
              <a:buSzTx/>
              <a:buNone/>
              <a:tabLst>
                <a:tab pos="330200" algn="l"/>
                <a:tab pos="673100" algn="l"/>
                <a:tab pos="1003300" algn="l"/>
                <a:tab pos="1346200" algn="l"/>
                <a:tab pos="1689100" algn="l"/>
                <a:tab pos="2019300" algn="l"/>
                <a:tab pos="2362200" algn="l"/>
                <a:tab pos="2705100" algn="l"/>
                <a:tab pos="3035300" algn="l"/>
                <a:tab pos="3378200" algn="l"/>
                <a:tab pos="3721100" algn="l"/>
                <a:tab pos="4051300" algn="l"/>
                <a:tab pos="4394200" algn="l"/>
                <a:tab pos="4724400" algn="l"/>
                <a:tab pos="5067300" algn="l"/>
                <a:tab pos="5410200" algn="l"/>
                <a:tab pos="5740400" algn="l"/>
                <a:tab pos="6083300" algn="l"/>
                <a:tab pos="6426200" algn="l"/>
                <a:tab pos="6756400" algn="l"/>
                <a:tab pos="7099300" algn="l"/>
              </a:tabLst>
              <a:defRPr b="1" sz="2368">
                <a:solidFill>
                  <a:srgbClr val="006600"/>
                </a:solidFill>
              </a:defRPr>
            </a:pPr>
          </a:p>
          <a:p>
            <a:pPr marL="0" indent="0" algn="ctr" defTabSz="338327">
              <a:spcBef>
                <a:spcPts val="500"/>
              </a:spcBef>
              <a:buSzTx/>
              <a:buNone/>
              <a:tabLst>
                <a:tab pos="330200" algn="l"/>
                <a:tab pos="673100" algn="l"/>
                <a:tab pos="1003300" algn="l"/>
                <a:tab pos="1346200" algn="l"/>
                <a:tab pos="1689100" algn="l"/>
                <a:tab pos="2019300" algn="l"/>
                <a:tab pos="2362200" algn="l"/>
                <a:tab pos="2705100" algn="l"/>
                <a:tab pos="3035300" algn="l"/>
                <a:tab pos="3378200" algn="l"/>
                <a:tab pos="3721100" algn="l"/>
                <a:tab pos="4051300" algn="l"/>
                <a:tab pos="4394200" algn="l"/>
                <a:tab pos="4724400" algn="l"/>
                <a:tab pos="5067300" algn="l"/>
                <a:tab pos="5410200" algn="l"/>
                <a:tab pos="5740400" algn="l"/>
                <a:tab pos="6083300" algn="l"/>
                <a:tab pos="6426200" algn="l"/>
                <a:tab pos="6756400" algn="l"/>
                <a:tab pos="7099300" algn="l"/>
              </a:tabLst>
              <a:defRPr sz="2368"/>
            </a:pPr>
            <a:r>
              <a:rPr b="1">
                <a:solidFill>
                  <a:srgbClr val="006600"/>
                </a:solidFill>
              </a:rPr>
              <a:t>A tutorial on the implementation of TCP in ns-3</a:t>
            </a:r>
          </a:p>
          <a:p>
            <a:pPr marL="0" indent="0" algn="ctr" defTabSz="338327">
              <a:spcBef>
                <a:spcPts val="500"/>
              </a:spcBef>
              <a:buSzTx/>
              <a:buNone/>
              <a:tabLst>
                <a:tab pos="330200" algn="l"/>
                <a:tab pos="673100" algn="l"/>
                <a:tab pos="1003300" algn="l"/>
                <a:tab pos="1346200" algn="l"/>
                <a:tab pos="1689100" algn="l"/>
                <a:tab pos="2019300" algn="l"/>
                <a:tab pos="2362200" algn="l"/>
                <a:tab pos="2705100" algn="l"/>
                <a:tab pos="3035300" algn="l"/>
                <a:tab pos="3378200" algn="l"/>
                <a:tab pos="3721100" algn="l"/>
                <a:tab pos="4051300" algn="l"/>
                <a:tab pos="4394200" algn="l"/>
                <a:tab pos="4724400" algn="l"/>
                <a:tab pos="5067300" algn="l"/>
                <a:tab pos="5410200" algn="l"/>
                <a:tab pos="5740400" algn="l"/>
                <a:tab pos="6083300" algn="l"/>
                <a:tab pos="6426200" algn="l"/>
                <a:tab pos="6756400" algn="l"/>
                <a:tab pos="7099300" algn="l"/>
              </a:tabLst>
              <a:defRPr sz="2368"/>
            </a:pPr>
            <a:r>
              <a:t>June 2017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70" name="Shape 7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Loss detection and recovery algorithms</a:t>
            </a:r>
          </a:p>
        </p:txBody>
      </p:sp>
      <p:sp>
        <p:nvSpPr>
          <p:cNvPr id="71" name="Shape 71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Fast retransmit</a:t>
            </a:r>
          </a:p>
          <a:p>
            <a:pPr>
              <a:defRPr sz="2400"/>
            </a:pPr>
            <a:r>
              <a:t>Fast recovery</a:t>
            </a:r>
          </a:p>
          <a:p>
            <a:pPr>
              <a:defRPr sz="2400"/>
            </a:pPr>
            <a:r>
              <a:t>Selective Acknowledgements (SACK)</a:t>
            </a:r>
          </a:p>
        </p:txBody>
      </p:sp>
      <p:sp>
        <p:nvSpPr>
          <p:cNvPr id="72" name="Shape 72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75" name="Shape 75"/>
          <p:cNvSpPr/>
          <p:nvPr>
            <p:ph type="title"/>
          </p:nvPr>
        </p:nvSpPr>
        <p:spPr>
          <a:xfrm>
            <a:off x="1753790" y="2860517"/>
            <a:ext cx="5582792" cy="855663"/>
          </a:xfrm>
          <a:prstGeom prst="rect">
            <a:avLst/>
          </a:prstGeom>
        </p:spPr>
        <p:txBody>
          <a:bodyPr/>
          <a:lstStyle/>
          <a:p>
            <a:pPr/>
            <a:r>
              <a:t>Implementation of ns-3 TCP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2800" y="1276350"/>
            <a:ext cx="6879960" cy="2396520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hape 78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79" name="Shape 7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 implementation in ns-3</a:t>
            </a:r>
          </a:p>
        </p:txBody>
      </p:sp>
      <p:sp>
        <p:nvSpPr>
          <p:cNvPr id="80" name="Shape 80"/>
          <p:cNvSpPr/>
          <p:nvPr>
            <p:ph type="body" sz="half" idx="1"/>
          </p:nvPr>
        </p:nvSpPr>
        <p:spPr>
          <a:xfrm>
            <a:off x="533400" y="3454400"/>
            <a:ext cx="8197850" cy="2839691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Source code can be found at: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src/internet/model/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tcp-header.{h,cc}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tcp-socket.{h,cc}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tcp-socket-base.{h,cc}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tcp-socket-factory-impl.{h,cc}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tcp-l4-protocol.{h,cc}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tcp-congestion-ops.{h,cc}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...</a:t>
            </a:r>
          </a:p>
        </p:txBody>
      </p:sp>
      <p:sp>
        <p:nvSpPr>
          <p:cNvPr id="81" name="Shape 81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84" name="Shape 8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TcpHeader class</a:t>
            </a:r>
          </a:p>
        </p:txBody>
      </p:sp>
      <p:pic>
        <p:nvPicPr>
          <p:cNvPr id="85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49900" y="2178355"/>
            <a:ext cx="1856149" cy="3283957"/>
          </a:xfrm>
          <a:prstGeom prst="rect">
            <a:avLst/>
          </a:prstGeom>
          <a:ln w="12700">
            <a:miter lim="400000"/>
          </a:ln>
        </p:spPr>
      </p:pic>
      <p:sp>
        <p:nvSpPr>
          <p:cNvPr id="86" name="Shape 86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This class implements the TCP header and contains: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port numbers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sequence numbers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acknowledgment numbers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flags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…</a:t>
            </a:r>
          </a:p>
          <a:p>
            <a:pPr>
              <a:defRPr sz="2200"/>
            </a:pPr>
            <a:r>
              <a:t>It also contains: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setters and getters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methods for serialization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and deserialization</a:t>
            </a:r>
          </a:p>
        </p:txBody>
      </p:sp>
      <p:sp>
        <p:nvSpPr>
          <p:cNvPr id="87" name="Shape 87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90" name="Shape 9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TcpSocket class</a:t>
            </a:r>
          </a:p>
        </p:txBody>
      </p:sp>
      <p:sp>
        <p:nvSpPr>
          <p:cNvPr id="91" name="Shape 91"/>
          <p:cNvSpPr/>
          <p:nvPr>
            <p:ph type="body" idx="1"/>
          </p:nvPr>
        </p:nvSpPr>
        <p:spPr>
          <a:xfrm>
            <a:off x="533400" y="1295400"/>
            <a:ext cx="8289578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This class: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is an abstract base class for all TcpSockets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contains TcpSocket attributes that can be reused across different implementations.</a:t>
            </a:r>
          </a:p>
          <a:p>
            <a:pPr>
              <a:defRPr sz="2200"/>
            </a:pPr>
            <a:r>
              <a:t>Examples of such attributes include: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SndBufSize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RcvBufSize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SegmentSize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InitialCwnd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DelAckCount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DelAckTimeout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… </a:t>
            </a:r>
          </a:p>
        </p:txBody>
      </p:sp>
      <p:pic>
        <p:nvPicPr>
          <p:cNvPr id="92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91000" y="3714750"/>
            <a:ext cx="3844791" cy="1974073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Shape 93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96" name="Shape 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TcpSocketFactory class</a:t>
            </a:r>
          </a:p>
        </p:txBody>
      </p:sp>
      <p:sp>
        <p:nvSpPr>
          <p:cNvPr id="97" name="Shape 97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This class: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is an abstract base class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defines API for TCP sockets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contains global default variables to initialize new sockets</a:t>
            </a:r>
          </a:p>
        </p:txBody>
      </p:sp>
      <p:pic>
        <p:nvPicPr>
          <p:cNvPr id="98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81200" y="3390900"/>
            <a:ext cx="5334000" cy="2413000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Shape 99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02" name="Shape 10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TcpSocketFactoryImpl class</a:t>
            </a:r>
          </a:p>
        </p:txBody>
      </p:sp>
      <p:sp>
        <p:nvSpPr>
          <p:cNvPr id="103" name="Shape 103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This class: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is an implementation of socket factory for ns-3 TCP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creates sockets of type TcpSocketBase</a:t>
            </a:r>
          </a:p>
        </p:txBody>
      </p:sp>
      <p:pic>
        <p:nvPicPr>
          <p:cNvPr id="104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84550" y="3003550"/>
            <a:ext cx="2374900" cy="2425700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Shape 105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08" name="Shape 10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TcpSocketBase class</a:t>
            </a:r>
          </a:p>
        </p:txBody>
      </p:sp>
      <p:sp>
        <p:nvSpPr>
          <p:cNvPr id="109" name="Shape 109"/>
          <p:cNvSpPr/>
          <p:nvPr>
            <p:ph type="body" idx="1"/>
          </p:nvPr>
        </p:nvSpPr>
        <p:spPr>
          <a:xfrm>
            <a:off x="533400" y="1295400"/>
            <a:ext cx="8289578" cy="4872038"/>
          </a:xfrm>
          <a:prstGeom prst="rect">
            <a:avLst/>
          </a:prstGeom>
        </p:spPr>
        <p:txBody>
          <a:bodyPr/>
          <a:lstStyle/>
          <a:p>
            <a:pPr marL="301815" indent="-301815" defTabSz="443484">
              <a:spcBef>
                <a:spcPts val="700"/>
              </a:spcBef>
              <a:defRPr sz="2134"/>
            </a:pPr>
            <a:r>
              <a:t>This class: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is a base class for the implementation of TCP stream socket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contains essential components of TCP and provides a socket interface for upper layers to call</a:t>
            </a:r>
          </a:p>
          <a:p>
            <a:pPr marL="301815" indent="-301815" defTabSz="443484">
              <a:spcBef>
                <a:spcPts val="700"/>
              </a:spcBef>
              <a:defRPr sz="2134"/>
            </a:pPr>
            <a:r>
              <a:t>Examples of components include: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Connection orientation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Sliding window mechanism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Fast retransmit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Fast recovery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Enable/disable window scaling, timestamps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Congestion state machine</a:t>
            </a:r>
          </a:p>
          <a:p>
            <a:pPr lvl="1" marL="689863" indent="-246380" defTabSz="443484">
              <a:spcBef>
                <a:spcPts val="600"/>
              </a:spcBef>
              <a:defRPr sz="2134"/>
            </a:pPr>
            <a:r>
              <a:t>Congestion control interface</a:t>
            </a:r>
          </a:p>
        </p:txBody>
      </p:sp>
      <p:pic>
        <p:nvPicPr>
          <p:cNvPr id="110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43700" y="3479800"/>
            <a:ext cx="1854200" cy="2413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Shape 111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14" name="Shape 1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TcpSocketState class</a:t>
            </a:r>
          </a:p>
        </p:txBody>
      </p:sp>
      <p:sp>
        <p:nvSpPr>
          <p:cNvPr id="115" name="Shape 115"/>
          <p:cNvSpPr/>
          <p:nvPr>
            <p:ph type="body" idx="1"/>
          </p:nvPr>
        </p:nvSpPr>
        <p:spPr>
          <a:xfrm>
            <a:off x="533400" y="1295400"/>
            <a:ext cx="8289578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This class: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records the congestion state of a connection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saves the information that is passed between the socket and the congestion control algorithms</a:t>
            </a:r>
          </a:p>
          <a:p>
            <a:pPr>
              <a:defRPr sz="2200"/>
            </a:pPr>
            <a:r>
              <a:t>Examples of such information include: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the current value of congestion window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the current congestion state (CA_OPEN, CA_RECOVERY, etc)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the current value of slow start threshold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Last sequence number acknowledged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Next sequence number to be transmitted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…</a:t>
            </a:r>
          </a:p>
        </p:txBody>
      </p:sp>
      <p:sp>
        <p:nvSpPr>
          <p:cNvPr id="116" name="Shape 116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19" name="Shape 11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TcpCongestionOps class</a:t>
            </a:r>
          </a:p>
        </p:txBody>
      </p:sp>
      <p:sp>
        <p:nvSpPr>
          <p:cNvPr id="120" name="Shape 120"/>
          <p:cNvSpPr/>
          <p:nvPr>
            <p:ph type="body" idx="1"/>
          </p:nvPr>
        </p:nvSpPr>
        <p:spPr>
          <a:xfrm>
            <a:off x="533400" y="1295400"/>
            <a:ext cx="8289578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This class: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200"/>
            </a:pPr>
            <a:r>
              <a:t>is an abstract class for congestion control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provides an interface between the main socket code and congestion control; variables are stored in TcpSocketState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inspired by the design in Linux</a:t>
            </a:r>
          </a:p>
          <a:p>
            <a:pPr>
              <a:defRPr sz="2200"/>
            </a:pPr>
            <a:r>
              <a:t>Some methods implemented in this class include: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0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GetSsThresh (Ptr&lt;TcpSocketState&gt;, uint32_t)</a:t>
            </a:r>
          </a:p>
          <a:p>
            <a:pPr lvl="1" marL="711200" indent="-254000">
              <a:spcBef>
                <a:spcPts val="700"/>
              </a:spcBef>
              <a:defRPr sz="20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IncreaseWindow (Ptr&lt;TcpSocketState&gt;, uint32_t)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0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CongestionStateSet (Ptr&lt;TcpSocketState&gt;, TcpSocketState::TcpCongState_t)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1" marL="711200" indent="-254000">
              <a:spcBef>
                <a:spcPts val="700"/>
              </a:spcBef>
              <a:defRPr sz="20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PktsAcked (Ptr&lt;TcpSocketState&gt;, uint32_t, Time)</a:t>
            </a:r>
          </a:p>
        </p:txBody>
      </p:sp>
      <p:sp>
        <p:nvSpPr>
          <p:cNvPr id="121" name="Shape 121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36" name="Shape 3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Objectives of this tutorial</a:t>
            </a:r>
          </a:p>
        </p:txBody>
      </p:sp>
      <p:sp>
        <p:nvSpPr>
          <p:cNvPr id="37" name="Shape 37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To provide an overview of TCP implementation in ns-3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Learn about the different implementations of TCP in ns-3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Understand the architecture of natively implemented TCP in ns-3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Walk through a simple TCP example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Introduce how to write new TCP extensions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Learn about writing test cases for new extensions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Learn about the ongoing work related to TCP in ns-3</a:t>
            </a:r>
          </a:p>
        </p:txBody>
      </p:sp>
      <p:sp>
        <p:nvSpPr>
          <p:cNvPr id="38" name="Shape 38"/>
          <p:cNvSpPr/>
          <p:nvPr>
            <p:ph type="sldNum" sz="quarter" idx="4294967295"/>
          </p:nvPr>
        </p:nvSpPr>
        <p:spPr>
          <a:xfrm>
            <a:off x="8862616" y="6397625"/>
            <a:ext cx="205184" cy="290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24" name="Shape 12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TcpCongestionOps class</a:t>
            </a:r>
          </a:p>
        </p:txBody>
      </p:sp>
      <p:pic>
        <p:nvPicPr>
          <p:cNvPr id="125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00955" y="1515026"/>
            <a:ext cx="5106865" cy="4610615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hape 126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29" name="Shape 129"/>
          <p:cNvSpPr/>
          <p:nvPr/>
        </p:nvSpPr>
        <p:spPr>
          <a:xfrm>
            <a:off x="555625" y="3170078"/>
            <a:ext cx="8001000" cy="1300511"/>
          </a:xfrm>
          <a:prstGeom prst="roundRect">
            <a:avLst>
              <a:gd name="adj" fmla="val 10681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>
              <a:defRPr b="1" sz="3200">
                <a:solidFill>
                  <a:srgbClr val="006600"/>
                </a:solidFill>
              </a:defRPr>
            </a:pPr>
            <a:r>
              <a:t>Demonstration of example programs:</a:t>
            </a:r>
          </a:p>
          <a:p>
            <a:pPr algn="ctr">
              <a:defRPr sz="3200">
                <a:solidFill>
                  <a:srgbClr val="0066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examples/tcp/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32" name="Shape 132"/>
          <p:cNvSpPr/>
          <p:nvPr>
            <p:ph type="title"/>
          </p:nvPr>
        </p:nvSpPr>
        <p:spPr>
          <a:xfrm>
            <a:off x="712341" y="2860517"/>
            <a:ext cx="7687568" cy="855663"/>
          </a:xfrm>
          <a:prstGeom prst="rect">
            <a:avLst/>
          </a:prstGeom>
        </p:spPr>
        <p:txBody>
          <a:bodyPr/>
          <a:lstStyle>
            <a:lvl1pPr defTabSz="429768">
              <a:defRPr sz="3008"/>
            </a:lvl1pPr>
          </a:lstStyle>
          <a:p>
            <a:pPr/>
            <a:r>
              <a:t>How to add a new TCP extension in ns-3?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Steps to add a new TCP extension in ns-3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xfrm>
            <a:off x="533400" y="1295400"/>
            <a:ext cx="8289578" cy="4872038"/>
          </a:xfrm>
          <a:prstGeom prst="rect">
            <a:avLst/>
          </a:prstGeom>
        </p:spPr>
        <p:txBody>
          <a:bodyPr/>
          <a:lstStyle/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Create tcp-new.{h,cc} files for the new TCP extension in src/internet/model/</a:t>
            </a:r>
          </a:p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Create a class for new TCP extension, which can be inherited from TcpCongestionOps (or TcpNewReno as shown before)</a:t>
            </a:r>
          </a:p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Some of the following methods may require a specific implementation for the new TCP extension:</a:t>
            </a:r>
          </a:p>
          <a:p>
            <a:pPr lvl="1" marL="670306" indent="-208026" defTabSz="416052">
              <a:spcBef>
                <a:spcPts val="700"/>
              </a:spcBef>
              <a:buClrTx/>
              <a:buFontTx/>
              <a:buChar char="•"/>
              <a:defRPr sz="2002"/>
            </a:pPr>
            <a:r>
              <a:t>GetSsThresh</a:t>
            </a:r>
          </a:p>
          <a:p>
            <a:pPr lvl="1" marL="670306" indent="-208026" defTabSz="416052">
              <a:spcBef>
                <a:spcPts val="700"/>
              </a:spcBef>
              <a:buClrTx/>
              <a:buFontTx/>
              <a:buChar char="•"/>
              <a:defRPr sz="2002"/>
            </a:pPr>
            <a:r>
              <a:t>IncreaseWindow</a:t>
            </a:r>
          </a:p>
          <a:p>
            <a:pPr lvl="1" marL="670306" indent="-208026" defTabSz="416052">
              <a:spcBef>
                <a:spcPts val="700"/>
              </a:spcBef>
              <a:buClrTx/>
              <a:buFontTx/>
              <a:buChar char="•"/>
              <a:defRPr sz="2002"/>
            </a:pPr>
            <a:r>
              <a:t>PktsAcked</a:t>
            </a:r>
          </a:p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Make necessary modifications in src/internet/wscript</a:t>
            </a:r>
          </a:p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Configure and build ns-3 (resolve errors, if any)</a:t>
            </a:r>
          </a:p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Setup an example program for this extension (or use an existing one).</a:t>
            </a:r>
          </a:p>
          <a:p>
            <a:pPr marL="267635" indent="-267635" defTabSz="416052">
              <a:spcBef>
                <a:spcPts val="700"/>
              </a:spcBef>
              <a:buClrTx/>
              <a:buFontTx/>
              <a:buAutoNum type="arabicPeriod" startAt="1"/>
              <a:defRPr sz="2002"/>
            </a:pPr>
            <a:r>
              <a:t>Write tests and update the documentation in src/internet/doc/tcp.rst</a:t>
            </a:r>
          </a:p>
        </p:txBody>
      </p:sp>
      <p:sp>
        <p:nvSpPr>
          <p:cNvPr id="137" name="Shape 137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40" name="Shape 140"/>
          <p:cNvSpPr/>
          <p:nvPr>
            <p:ph type="title"/>
          </p:nvPr>
        </p:nvSpPr>
        <p:spPr>
          <a:xfrm>
            <a:off x="917624" y="2860517"/>
            <a:ext cx="7419877" cy="855663"/>
          </a:xfrm>
          <a:prstGeom prst="rect">
            <a:avLst/>
          </a:prstGeom>
        </p:spPr>
        <p:txBody>
          <a:bodyPr/>
          <a:lstStyle>
            <a:lvl1pPr defTabSz="416052">
              <a:defRPr sz="2912"/>
            </a:lvl1pPr>
          </a:lstStyle>
          <a:p>
            <a:pPr/>
            <a:r>
              <a:t>Sample test cases for new TCP extension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43" name="Shape 14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Sample test cases for new TCP extension</a:t>
            </a:r>
          </a:p>
        </p:txBody>
      </p:sp>
      <p:sp>
        <p:nvSpPr>
          <p:cNvPr id="144" name="Shape 144"/>
          <p:cNvSpPr/>
          <p:nvPr>
            <p:ph type="body" idx="1"/>
          </p:nvPr>
        </p:nvSpPr>
        <p:spPr>
          <a:xfrm>
            <a:off x="533400" y="1295400"/>
            <a:ext cx="8289578" cy="4872038"/>
          </a:xfrm>
          <a:prstGeom prst="rect">
            <a:avLst/>
          </a:prstGeom>
        </p:spPr>
        <p:txBody>
          <a:bodyPr/>
          <a:lstStyle/>
          <a:p>
            <a:pPr marL="294105" indent="-294105">
              <a:buClrTx/>
              <a:buFontTx/>
              <a:buAutoNum type="arabicPeriod" startAt="1"/>
              <a:defRPr sz="2200"/>
            </a:pPr>
            <a:r>
              <a:t>Some of the following test cases are very commonly used across different TCP extensions</a:t>
            </a:r>
          </a:p>
          <a:p>
            <a:pPr lvl="1" marL="736600" indent="-228600">
              <a:buClrTx/>
              <a:buFontTx/>
              <a:buChar char="•"/>
              <a:defRPr sz="2200"/>
            </a:pPr>
            <a:r>
              <a:t>CwndIncrementTest</a:t>
            </a:r>
          </a:p>
          <a:p>
            <a:pPr lvl="1" marL="736600" indent="-228600">
              <a:buClrTx/>
              <a:buFontTx/>
              <a:buChar char="•"/>
              <a:defRPr sz="2200"/>
            </a:pPr>
            <a:r>
              <a:t>CwndDecrementTest</a:t>
            </a:r>
          </a:p>
          <a:p>
            <a:pPr marL="294105" indent="-294105">
              <a:buClrTx/>
              <a:buFontTx/>
              <a:buAutoNum type="arabicPeriod" startAt="1"/>
              <a:defRPr sz="2200"/>
            </a:pPr>
            <a:r>
              <a:t>Some TCP extensions need exclusive test cases, such as in the case of LEDBAT</a:t>
            </a:r>
          </a:p>
          <a:p>
            <a:pPr lvl="1" marL="736600" indent="-228600">
              <a:buClrTx/>
              <a:buFontTx/>
              <a:buChar char="•"/>
              <a:defRPr sz="2200"/>
            </a:pPr>
            <a:r>
              <a:t>LEDBAT should be same as NewReno during Slow Start</a:t>
            </a:r>
          </a:p>
          <a:p>
            <a:pPr lvl="1" marL="736600" indent="-228600">
              <a:buClrTx/>
              <a:buFontTx/>
              <a:buChar char="•"/>
              <a:defRPr sz="2200"/>
            </a:pPr>
            <a:r>
              <a:t>LEDBAT should be same as NewReno when timestamps are disabled</a:t>
            </a:r>
          </a:p>
          <a:p>
            <a:pPr marL="294105" indent="-294105">
              <a:buClrTx/>
              <a:buFontTx/>
              <a:buAutoNum type="arabicPeriod" startAt="1"/>
              <a:defRPr sz="2200"/>
            </a:pPr>
            <a:r>
              <a:t>Individual algorithms can be tested too</a:t>
            </a:r>
          </a:p>
          <a:p>
            <a:pPr lvl="1" marL="736600" indent="-228600">
              <a:buClrTx/>
              <a:buFontTx/>
              <a:buChar char="•"/>
              <a:defRPr sz="2200"/>
            </a:pPr>
            <a:r>
              <a:t>test the working of slow start algorithm</a:t>
            </a:r>
          </a:p>
          <a:p>
            <a:pPr lvl="1" marL="736600" indent="-228600">
              <a:buClrTx/>
              <a:buFontTx/>
              <a:buChar char="•"/>
              <a:defRPr sz="2200"/>
            </a:pPr>
            <a:r>
              <a:t>test the working of window scaling algorithm</a:t>
            </a:r>
          </a:p>
        </p:txBody>
      </p:sp>
      <p:sp>
        <p:nvSpPr>
          <p:cNvPr id="145" name="Shape 145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48" name="Shape 148"/>
          <p:cNvSpPr/>
          <p:nvPr>
            <p:ph type="title"/>
          </p:nvPr>
        </p:nvSpPr>
        <p:spPr>
          <a:xfrm>
            <a:off x="1362124" y="2860517"/>
            <a:ext cx="6053833" cy="855663"/>
          </a:xfrm>
          <a:prstGeom prst="rect">
            <a:avLst/>
          </a:prstGeom>
        </p:spPr>
        <p:txBody>
          <a:bodyPr/>
          <a:lstStyle/>
          <a:p>
            <a:pPr/>
            <a:r>
              <a:t>Overview of the ongoing work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3124200" y="6397625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51" name="Shape 1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Ongoing work</a:t>
            </a:r>
          </a:p>
        </p:txBody>
      </p:sp>
      <p:sp>
        <p:nvSpPr>
          <p:cNvPr id="152" name="Shape 152"/>
          <p:cNvSpPr/>
          <p:nvPr/>
        </p:nvSpPr>
        <p:spPr>
          <a:xfrm>
            <a:off x="838200" y="1676400"/>
            <a:ext cx="2971800" cy="1676400"/>
          </a:xfrm>
          <a:prstGeom prst="roundRect">
            <a:avLst>
              <a:gd name="adj" fmla="val 16667"/>
            </a:avLst>
          </a:prstGeom>
          <a:solidFill>
            <a:srgbClr val="59AAF2"/>
          </a:solidFill>
          <a:ln w="12700">
            <a:miter lim="400000"/>
          </a:ln>
        </p:spPr>
        <p:txBody>
          <a:bodyPr lIns="45719" rIns="45719"/>
          <a:lstStyle/>
          <a:p>
            <a:pPr>
              <a:lnSpc>
                <a:spcPct val="27000"/>
              </a:lnSpc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3" name="Shape 153"/>
          <p:cNvSpPr/>
          <p:nvPr/>
        </p:nvSpPr>
        <p:spPr>
          <a:xfrm>
            <a:off x="1125763" y="1914435"/>
            <a:ext cx="2164964" cy="1148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MPTCP model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in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ns-3</a:t>
            </a:r>
          </a:p>
        </p:txBody>
      </p:sp>
      <p:sp>
        <p:nvSpPr>
          <p:cNvPr id="154" name="Shape 154"/>
          <p:cNvSpPr/>
          <p:nvPr/>
        </p:nvSpPr>
        <p:spPr>
          <a:xfrm>
            <a:off x="5181600" y="1676400"/>
            <a:ext cx="2971800" cy="1676400"/>
          </a:xfrm>
          <a:prstGeom prst="roundRect">
            <a:avLst>
              <a:gd name="adj" fmla="val 16667"/>
            </a:avLst>
          </a:prstGeom>
          <a:solidFill>
            <a:srgbClr val="59AAF2"/>
          </a:solidFill>
          <a:ln w="12700">
            <a:miter lim="400000"/>
          </a:ln>
        </p:spPr>
        <p:txBody>
          <a:bodyPr lIns="45719" rIns="45719"/>
          <a:lstStyle/>
          <a:p>
            <a:pPr>
              <a:lnSpc>
                <a:spcPct val="27000"/>
              </a:lnSpc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Shape 155"/>
          <p:cNvSpPr/>
          <p:nvPr/>
        </p:nvSpPr>
        <p:spPr>
          <a:xfrm>
            <a:off x="838200" y="4236084"/>
            <a:ext cx="2971800" cy="1676401"/>
          </a:xfrm>
          <a:prstGeom prst="roundRect">
            <a:avLst>
              <a:gd name="adj" fmla="val 16667"/>
            </a:avLst>
          </a:prstGeom>
          <a:solidFill>
            <a:srgbClr val="59AAF2"/>
          </a:solidFill>
          <a:ln w="12700">
            <a:miter lim="400000"/>
          </a:ln>
        </p:spPr>
        <p:txBody>
          <a:bodyPr lIns="45719" rIns="45719"/>
          <a:lstStyle/>
          <a:p>
            <a:pPr>
              <a:lnSpc>
                <a:spcPct val="27000"/>
              </a:lnSpc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6" name="Shape 156"/>
          <p:cNvSpPr/>
          <p:nvPr/>
        </p:nvSpPr>
        <p:spPr>
          <a:xfrm>
            <a:off x="5181600" y="4244885"/>
            <a:ext cx="2971800" cy="1676401"/>
          </a:xfrm>
          <a:prstGeom prst="roundRect">
            <a:avLst>
              <a:gd name="adj" fmla="val 16667"/>
            </a:avLst>
          </a:prstGeom>
          <a:solidFill>
            <a:srgbClr val="59AAF2"/>
          </a:solidFill>
          <a:ln w="12700">
            <a:miter lim="400000"/>
          </a:ln>
        </p:spPr>
        <p:txBody>
          <a:bodyPr lIns="45719" rIns="45719"/>
          <a:lstStyle/>
          <a:p>
            <a:pPr>
              <a:lnSpc>
                <a:spcPct val="27000"/>
              </a:lnSpc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7" name="Shape 157"/>
          <p:cNvSpPr/>
          <p:nvPr/>
        </p:nvSpPr>
        <p:spPr>
          <a:xfrm>
            <a:off x="5107726" y="1940465"/>
            <a:ext cx="3119548" cy="1148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DCTCP, TCP Prague 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models in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ns-3 </a:t>
            </a:r>
          </a:p>
        </p:txBody>
      </p:sp>
      <p:sp>
        <p:nvSpPr>
          <p:cNvPr id="158" name="Shape 158"/>
          <p:cNvSpPr/>
          <p:nvPr/>
        </p:nvSpPr>
        <p:spPr>
          <a:xfrm>
            <a:off x="1114519" y="4500150"/>
            <a:ext cx="2419162" cy="1148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TCP BBR model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in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ns-3</a:t>
            </a:r>
          </a:p>
        </p:txBody>
      </p:sp>
      <p:sp>
        <p:nvSpPr>
          <p:cNvPr id="159" name="Shape 159"/>
          <p:cNvSpPr/>
          <p:nvPr/>
        </p:nvSpPr>
        <p:spPr>
          <a:xfrm>
            <a:off x="5517004" y="4500150"/>
            <a:ext cx="2300992" cy="1148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TCP Evaluation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Suite for</a:t>
            </a:r>
          </a:p>
          <a:p>
            <a:pPr algn="ctr">
              <a:defRPr sz="2400">
                <a:solidFill>
                  <a:srgbClr val="FFFFFF"/>
                </a:solidFill>
              </a:defRPr>
            </a:pPr>
            <a:r>
              <a:t>ns-3</a:t>
            </a:r>
          </a:p>
        </p:txBody>
      </p:sp>
      <p:sp>
        <p:nvSpPr>
          <p:cNvPr id="160" name="Shape 160"/>
          <p:cNvSpPr/>
          <p:nvPr>
            <p:ph type="sldNum" sz="quarter" idx="4294967295"/>
          </p:nvPr>
        </p:nvSpPr>
        <p:spPr>
          <a:xfrm>
            <a:off x="8687532" y="6397625"/>
            <a:ext cx="304069" cy="290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63" name="Shape 163"/>
          <p:cNvSpPr/>
          <p:nvPr>
            <p:ph type="title"/>
          </p:nvPr>
        </p:nvSpPr>
        <p:spPr>
          <a:xfrm>
            <a:off x="3738785" y="3001168"/>
            <a:ext cx="1666430" cy="855663"/>
          </a:xfrm>
          <a:prstGeom prst="rect">
            <a:avLst/>
          </a:prstGeom>
        </p:spPr>
        <p:txBody>
          <a:bodyPr/>
          <a:lstStyle/>
          <a:p>
            <a:pPr/>
            <a:r>
              <a:t>Review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66" name="Shape 1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Review</a:t>
            </a:r>
          </a:p>
        </p:txBody>
      </p:sp>
      <p:sp>
        <p:nvSpPr>
          <p:cNvPr id="167" name="Shape 167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Different TCP implementations can be used with ns-3</a:t>
            </a:r>
          </a:p>
          <a:p>
            <a:pPr>
              <a:defRPr sz="2400"/>
            </a:pPr>
            <a:r>
              <a:t>ns-3 TCP has been recently refactored</a:t>
            </a:r>
          </a:p>
          <a:p>
            <a:pPr>
              <a:defRPr sz="2400"/>
            </a:pPr>
            <a:r>
              <a:t>The new architecture is simple and user friendly for</a:t>
            </a:r>
          </a:p>
          <a:p>
            <a:pPr lvl="1" marL="711200" indent="-254000">
              <a:spcBef>
                <a:spcPts val="700"/>
              </a:spcBef>
              <a:defRPr sz="2400"/>
            </a:pPr>
            <a:r>
              <a:t>adding new congestion control algorithms</a:t>
            </a:r>
          </a:p>
          <a:p>
            <a:pPr lvl="1" marL="711200" indent="-254000">
              <a:spcBef>
                <a:spcPts val="700"/>
              </a:spcBef>
              <a:defRPr sz="2400"/>
            </a:pPr>
            <a:r>
              <a:t>testing them</a:t>
            </a:r>
          </a:p>
          <a:p>
            <a:pPr>
              <a:defRPr sz="2400"/>
            </a:pPr>
            <a:r>
              <a:t>Scope to develop more extensions</a:t>
            </a:r>
          </a:p>
          <a:p>
            <a:pPr lvl="1" marL="711200" indent="-254000">
              <a:spcBef>
                <a:spcPts val="700"/>
              </a:spcBef>
              <a:defRPr sz="2400"/>
            </a:pPr>
            <a:r>
              <a:t>e.g., TCP extensions for Data Center Networks</a:t>
            </a:r>
          </a:p>
        </p:txBody>
      </p:sp>
      <p:sp>
        <p:nvSpPr>
          <p:cNvPr id="168" name="Shape 168"/>
          <p:cNvSpPr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41" name="Shape 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Outline of the presentation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xfrm>
            <a:off x="533400" y="16002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TCP implementations in ns-3</a:t>
            </a:r>
          </a:p>
          <a:p>
            <a:pPr>
              <a:defRPr sz="2400"/>
            </a:pPr>
            <a:r>
              <a:t>History of ns-3 TCP</a:t>
            </a:r>
          </a:p>
          <a:p>
            <a:pPr>
              <a:defRPr sz="2400"/>
            </a:pPr>
            <a:r>
              <a:t>Algorithms for congestion control and loss recovery</a:t>
            </a:r>
          </a:p>
          <a:p>
            <a:pPr>
              <a:defRPr sz="2400"/>
            </a:pPr>
            <a:r>
              <a:t>Implementation of ns-3 TCP</a:t>
            </a:r>
          </a:p>
          <a:p>
            <a:pPr>
              <a:defRPr sz="2400"/>
            </a:pPr>
            <a:r>
              <a:t>Demonstration of example programs</a:t>
            </a:r>
          </a:p>
          <a:p>
            <a:pPr>
              <a:defRPr sz="2400"/>
            </a:pPr>
            <a:r>
              <a:t>How to add a new TCP extension in ns-3?</a:t>
            </a:r>
          </a:p>
          <a:p>
            <a:pPr>
              <a:defRPr sz="2400"/>
            </a:pPr>
            <a:r>
              <a:t>Sample test cases for new TCP extension</a:t>
            </a:r>
          </a:p>
          <a:p>
            <a:pPr>
              <a:defRPr sz="2400"/>
            </a:pPr>
            <a:r>
              <a:t>Overview of the ongoing work</a:t>
            </a:r>
          </a:p>
          <a:p>
            <a:pPr>
              <a:defRPr sz="2400"/>
            </a:pPr>
            <a:r>
              <a:t>Review</a:t>
            </a:r>
          </a:p>
        </p:txBody>
      </p:sp>
      <p:sp>
        <p:nvSpPr>
          <p:cNvPr id="43" name="Shape 43"/>
          <p:cNvSpPr/>
          <p:nvPr>
            <p:ph type="sldNum" sz="quarter" idx="4294967295"/>
          </p:nvPr>
        </p:nvSpPr>
        <p:spPr>
          <a:xfrm>
            <a:off x="8862616" y="6397625"/>
            <a:ext cx="205184" cy="290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171" name="Shape 171"/>
          <p:cNvSpPr/>
          <p:nvPr>
            <p:ph type="title"/>
          </p:nvPr>
        </p:nvSpPr>
        <p:spPr>
          <a:xfrm>
            <a:off x="3575620" y="3001168"/>
            <a:ext cx="1992760" cy="855663"/>
          </a:xfrm>
          <a:prstGeom prst="rect">
            <a:avLst/>
          </a:prstGeom>
        </p:spPr>
        <p:txBody>
          <a:bodyPr/>
          <a:lstStyle>
            <a:lvl1pPr defTabSz="397763">
              <a:defRPr sz="2784"/>
            </a:lvl1pPr>
          </a:lstStyle>
          <a:p>
            <a:pPr/>
            <a:r>
              <a:t>Thank you!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46" name="Shape 46"/>
          <p:cNvSpPr/>
          <p:nvPr>
            <p:ph type="title"/>
          </p:nvPr>
        </p:nvSpPr>
        <p:spPr>
          <a:xfrm>
            <a:off x="2234654" y="2860517"/>
            <a:ext cx="4642942" cy="855663"/>
          </a:xfrm>
          <a:prstGeom prst="rect">
            <a:avLst/>
          </a:prstGeom>
        </p:spPr>
        <p:txBody>
          <a:bodyPr/>
          <a:lstStyle>
            <a:lvl1pPr defTabSz="370331">
              <a:defRPr sz="2592"/>
            </a:lvl1pPr>
          </a:lstStyle>
          <a:p>
            <a:pPr/>
            <a:r>
              <a:t>TCP implementations in ns-3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49" name="Shape 4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TCP implementations in ns-3</a:t>
            </a:r>
          </a:p>
        </p:txBody>
      </p:sp>
      <p:sp>
        <p:nvSpPr>
          <p:cNvPr id="50" name="Shape 50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Presently there are following implementations of TCP available for ns-3: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a native implementation of TCP in ns-3 (ns-3 TCP)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support for Network Simulation Cradle (NSC)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support for Direct Code Execution (DCE)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others (e.g., combining virtual machines with ns-3)</a:t>
            </a:r>
          </a:p>
          <a:p>
            <a:pPr lvl="1" marL="711200" indent="-254000">
              <a:spcBef>
                <a:spcPts val="700"/>
              </a:spcBef>
              <a:defRPr sz="2200"/>
            </a:pPr>
          </a:p>
          <a:p>
            <a:pPr>
              <a:defRPr sz="2200"/>
            </a:pPr>
            <a:r>
              <a:t>ns-3 TCP model supports: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a full bidirectional TCP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connection setup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connection teardown</a:t>
            </a:r>
          </a:p>
        </p:txBody>
      </p:sp>
      <p:sp>
        <p:nvSpPr>
          <p:cNvPr id="51" name="Shape 51"/>
          <p:cNvSpPr/>
          <p:nvPr>
            <p:ph type="sldNum" sz="quarter" idx="4294967295"/>
          </p:nvPr>
        </p:nvSpPr>
        <p:spPr>
          <a:xfrm>
            <a:off x="8862616" y="6397625"/>
            <a:ext cx="205184" cy="290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54" name="Shape 54"/>
          <p:cNvSpPr/>
          <p:nvPr>
            <p:ph type="title"/>
          </p:nvPr>
        </p:nvSpPr>
        <p:spPr>
          <a:xfrm>
            <a:off x="2234654" y="2860517"/>
            <a:ext cx="4642942" cy="855663"/>
          </a:xfrm>
          <a:prstGeom prst="rect">
            <a:avLst/>
          </a:prstGeom>
        </p:spPr>
        <p:txBody>
          <a:bodyPr/>
          <a:lstStyle/>
          <a:p>
            <a:pPr/>
            <a:r>
              <a:t>History of ns-3 TCP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57" name="Shape 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History of ns-3 TCP</a:t>
            </a:r>
          </a:p>
        </p:txBody>
      </p:sp>
      <p:sp>
        <p:nvSpPr>
          <p:cNvPr id="58" name="Shape 58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>
              <a:defRPr sz="2200"/>
            </a:pPr>
            <a:r>
              <a:t>Until ns-3.10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it was a port of TCP model from GTNetS (Georgia Tech Network Simulator)</a:t>
            </a:r>
          </a:p>
          <a:p>
            <a:pPr>
              <a:defRPr sz="2200"/>
            </a:pPr>
            <a:r>
              <a:t>For ns-3.10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it was substantially rewritten by Adriam Tam in 2011</a:t>
            </a:r>
          </a:p>
          <a:p>
            <a:pPr>
              <a:defRPr sz="2200"/>
            </a:pPr>
            <a:r>
              <a:t>For ns-3.25 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the module was refactored as a part of GSoC 2015 project by Natale Patriciello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one of the major changes involved how congestion control algorithms are implemented (more details to follow)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other notable change was about automating the tests</a:t>
            </a:r>
          </a:p>
          <a:p>
            <a:pPr lvl="1" marL="711200" indent="-254000">
              <a:spcBef>
                <a:spcPts val="700"/>
              </a:spcBef>
              <a:defRPr sz="2200"/>
            </a:pPr>
            <a:r>
              <a:t>Target is to align the implementation with that of Linux </a:t>
            </a:r>
          </a:p>
        </p:txBody>
      </p:sp>
      <p:sp>
        <p:nvSpPr>
          <p:cNvPr id="59" name="Shape 59"/>
          <p:cNvSpPr/>
          <p:nvPr>
            <p:ph type="sldNum" sz="quarter" idx="4294967295"/>
          </p:nvPr>
        </p:nvSpPr>
        <p:spPr>
          <a:xfrm>
            <a:off x="8862616" y="6397625"/>
            <a:ext cx="205184" cy="290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62" name="Shape 62"/>
          <p:cNvSpPr/>
          <p:nvPr>
            <p:ph type="title"/>
          </p:nvPr>
        </p:nvSpPr>
        <p:spPr>
          <a:xfrm>
            <a:off x="365968" y="2860517"/>
            <a:ext cx="8350499" cy="855663"/>
          </a:xfrm>
          <a:prstGeom prst="rect">
            <a:avLst/>
          </a:prstGeom>
        </p:spPr>
        <p:txBody>
          <a:bodyPr/>
          <a:lstStyle>
            <a:lvl1pPr defTabSz="370331">
              <a:defRPr sz="2592"/>
            </a:lvl1pPr>
          </a:lstStyle>
          <a:p>
            <a:pPr/>
            <a:r>
              <a:t>Algorithms for congestion control and loss recovery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3124200" y="6400800"/>
            <a:ext cx="2863850" cy="290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400"/>
            </a:lvl1pPr>
          </a:lstStyle>
          <a:p>
            <a:pPr/>
            <a:r>
              <a:t>ns-3 Training, June 2017</a:t>
            </a:r>
          </a:p>
        </p:txBody>
      </p:sp>
      <p:sp>
        <p:nvSpPr>
          <p:cNvPr id="65" name="Shape 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Congestion control algorithms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xfrm>
            <a:off x="533400" y="1295400"/>
            <a:ext cx="8197850" cy="4872038"/>
          </a:xfrm>
          <a:prstGeom prst="rect">
            <a:avLst/>
          </a:prstGeom>
        </p:spPr>
        <p:txBody>
          <a:bodyPr/>
          <a:lstStyle/>
          <a:p>
            <a:pPr marL="273811" indent="-273811" defTabSz="402336">
              <a:spcBef>
                <a:spcPts val="700"/>
              </a:spcBef>
              <a:defRPr sz="2112"/>
            </a:pPr>
            <a:r>
              <a:t>NewReno (</a:t>
            </a:r>
            <a:r>
              <a:rPr i="1"/>
              <a:t>default</a:t>
            </a:r>
            <a:r>
              <a:t>)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Westwood, Westwood+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Hybla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HighSpeed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Vegas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Scalable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Veno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Binary Increase Congestion Control (BIC)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Yet another HighSpeed TCP (YeAH)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Illinois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H-TCP</a:t>
            </a:r>
          </a:p>
          <a:p>
            <a:pPr marL="273811" indent="-273811" defTabSz="402336">
              <a:spcBef>
                <a:spcPts val="700"/>
              </a:spcBef>
              <a:defRPr sz="2112"/>
            </a:pPr>
            <a:r>
              <a:t>Low Extra Delay Background Transport (LEDBAT)</a:t>
            </a:r>
          </a:p>
        </p:txBody>
      </p:sp>
      <p:sp>
        <p:nvSpPr>
          <p:cNvPr id="67" name="Shape 67"/>
          <p:cNvSpPr/>
          <p:nvPr>
            <p:ph type="sldNum" sz="quarter" idx="4294967295"/>
          </p:nvPr>
        </p:nvSpPr>
        <p:spPr>
          <a:xfrm>
            <a:off x="8862616" y="6397625"/>
            <a:ext cx="205184" cy="290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Default Design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Default Design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