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676" r:id="rId3"/>
    <p:sldId id="667" r:id="rId4"/>
    <p:sldId id="668" r:id="rId5"/>
    <p:sldId id="669" r:id="rId6"/>
    <p:sldId id="670" r:id="rId7"/>
    <p:sldId id="671" r:id="rId8"/>
    <p:sldId id="672" r:id="rId9"/>
    <p:sldId id="673" r:id="rId10"/>
    <p:sldId id="674" r:id="rId11"/>
    <p:sldId id="675" r:id="rId12"/>
    <p:sldId id="665" r:id="rId13"/>
    <p:sldId id="666" r:id="rId14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1" autoAdjust="0"/>
    <p:restoredTop sz="94721"/>
  </p:normalViewPr>
  <p:slideViewPr>
    <p:cSldViewPr>
      <p:cViewPr varScale="1">
        <p:scale>
          <a:sx n="108" d="100"/>
          <a:sy n="108" d="100"/>
        </p:scale>
        <p:origin x="1776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9" d="100"/>
        <a:sy n="79" d="100"/>
      </p:scale>
      <p:origin x="0" y="-3222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0089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520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395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03438" cy="461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2E36543-8CCC-4D22-8575-5BE96674DB9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662" r:id="rId3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908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Training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Visualization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US" b="1" dirty="0">
              <a:solidFill>
                <a:srgbClr val="006600"/>
              </a:solidFill>
              <a:ea typeface="+mj-ea"/>
              <a:cs typeface="+mj-cs"/>
            </a:endParaRP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sz="2400" dirty="0" smtClean="0">
                <a:solidFill>
                  <a:schemeClr val="tx1"/>
                </a:solidFill>
                <a:ea typeface="+mj-ea"/>
                <a:cs typeface="+mj-cs"/>
              </a:rPr>
              <a:t>ns-3 Annual Meeting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sz="2400" dirty="0" smtClean="0">
                <a:solidFill>
                  <a:schemeClr val="tx1"/>
                </a:solidFill>
                <a:ea typeface="+mj-ea"/>
                <a:cs typeface="+mj-cs"/>
              </a:rPr>
              <a:t>June </a:t>
            </a:r>
            <a:r>
              <a:rPr lang="en-US" sz="2400" dirty="0" smtClean="0">
                <a:solidFill>
                  <a:schemeClr val="tx1"/>
                </a:solidFill>
                <a:ea typeface="+mj-ea"/>
                <a:cs typeface="+mj-cs"/>
              </a:rPr>
              <a:t>2017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ns-3 Training, June </a:t>
            </a:r>
            <a:r>
              <a:rPr lang="en-GB" dirty="0" smtClean="0"/>
              <a:t>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51842161-B637-446D-9919-7C3A5524E6A7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FlowMonitor configuration</a:t>
            </a:r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8359259" cy="3581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295400"/>
            <a:ext cx="8197850" cy="838200"/>
          </a:xfrm>
        </p:spPr>
        <p:txBody>
          <a:bodyPr/>
          <a:lstStyle/>
          <a:p>
            <a:r>
              <a:rPr lang="en-US" sz="2000" smtClean="0">
                <a:latin typeface="Courier New" pitchFamily="49" charset="0"/>
                <a:cs typeface="Courier New" pitchFamily="49" charset="0"/>
              </a:rPr>
              <a:t>example/wireless/wifi-hidden-terminal.cc</a:t>
            </a:r>
            <a:endParaRPr lang="en-US" sz="20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81000" y="2057400"/>
            <a:ext cx="3581400" cy="381000"/>
          </a:xfrm>
          <a:prstGeom prst="rect">
            <a:avLst/>
          </a:prstGeom>
          <a:solidFill>
            <a:srgbClr val="0066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04800" y="3048000"/>
            <a:ext cx="8382000" cy="2362200"/>
          </a:xfrm>
          <a:prstGeom prst="rect">
            <a:avLst/>
          </a:prstGeom>
          <a:solidFill>
            <a:srgbClr val="0066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333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FlowMonitor output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This program exports statistics to stdout</a:t>
            </a:r>
          </a:p>
          <a:p>
            <a:r>
              <a:rPr lang="en-US" smtClean="0"/>
              <a:t>Other examples integrate with PyViz 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0"/>
            <a:ext cx="4168140" cy="2621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825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150"/>
            <a:ext cx="4953000" cy="584775"/>
          </a:xfrm>
        </p:spPr>
        <p:txBody>
          <a:bodyPr/>
          <a:lstStyle/>
          <a:p>
            <a:r>
              <a:rPr lang="en-US" smtClean="0"/>
              <a:t>NetAnim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52562"/>
            <a:ext cx="8197850" cy="48720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smtClean="0"/>
              <a:t>"</a:t>
            </a:r>
            <a:r>
              <a:rPr lang="en-US" sz="2400" dirty="0" err="1" smtClean="0"/>
              <a:t>NetAnim</a:t>
            </a:r>
            <a:r>
              <a:rPr lang="en-US" sz="2400" dirty="0" smtClean="0"/>
              <a:t>" by George Riley and John Abraham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0700" y="5492234"/>
            <a:ext cx="659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pyviz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81200"/>
            <a:ext cx="2209800" cy="425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057400"/>
            <a:ext cx="209834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981200"/>
            <a:ext cx="19240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32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NetAnim key features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Animate packets over wired-links and wireless-links</a:t>
            </a:r>
          </a:p>
          <a:p>
            <a:pPr lvl="1"/>
            <a:r>
              <a:rPr lang="en-US" sz="2400" smtClean="0"/>
              <a:t>limited support for LTE traces</a:t>
            </a:r>
          </a:p>
          <a:p>
            <a:r>
              <a:rPr lang="en-US" sz="2800" smtClean="0"/>
              <a:t>Packet timeline with regex filter on packet meta-data. </a:t>
            </a:r>
          </a:p>
          <a:p>
            <a:r>
              <a:rPr lang="en-US" sz="2800" smtClean="0"/>
              <a:t>Node position statistics with node trajectory plotting (path of a mobile node). </a:t>
            </a:r>
          </a:p>
          <a:p>
            <a:r>
              <a:rPr lang="en-US" sz="2800" smtClean="0"/>
              <a:t>Print brief packet-meta data on packets</a:t>
            </a:r>
          </a:p>
          <a:p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63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preferred visualizer for ns-3</a:t>
            </a:r>
          </a:p>
          <a:p>
            <a:r>
              <a:rPr lang="en-US" dirty="0" smtClean="0"/>
              <a:t>Two tools </a:t>
            </a:r>
            <a:r>
              <a:rPr lang="en-US" dirty="0" smtClean="0"/>
              <a:t>have been developed over the years, with some scope limitations</a:t>
            </a:r>
          </a:p>
          <a:p>
            <a:pPr lvl="1"/>
            <a:r>
              <a:rPr lang="en-US" dirty="0" err="1" smtClean="0"/>
              <a:t>Pyviz</a:t>
            </a:r>
            <a:r>
              <a:rPr lang="en-US" dirty="0" smtClean="0"/>
              <a:t> </a:t>
            </a:r>
          </a:p>
          <a:p>
            <a:pPr lvl="2"/>
            <a:r>
              <a:rPr lang="en-US" dirty="0" err="1" smtClean="0"/>
              <a:t>FlowMonitor</a:t>
            </a:r>
            <a:r>
              <a:rPr lang="en-US" dirty="0" smtClean="0"/>
              <a:t> (statistics with </a:t>
            </a:r>
            <a:r>
              <a:rPr lang="en-US" dirty="0" err="1" smtClean="0"/>
              <a:t>Pyviz</a:t>
            </a:r>
            <a:r>
              <a:rPr lang="en-US" dirty="0" smtClean="0"/>
              <a:t> linkage)</a:t>
            </a:r>
          </a:p>
          <a:p>
            <a:pPr lvl="1"/>
            <a:r>
              <a:rPr lang="en-US" dirty="0" err="1" smtClean="0"/>
              <a:t>NetAnim</a:t>
            </a:r>
            <a:r>
              <a:rPr lang="en-US" dirty="0"/>
              <a:t> </a:t>
            </a:r>
            <a:r>
              <a:rPr lang="en-US" dirty="0" smtClean="0"/>
              <a:t>(George Riley and John Abraham)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196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PyViz overview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Developed by Gustavo </a:t>
            </a:r>
            <a:r>
              <a:rPr lang="en-US" sz="2800" dirty="0" err="1" smtClean="0"/>
              <a:t>Carneiro</a:t>
            </a:r>
            <a:endParaRPr lang="en-US" sz="2800" dirty="0" smtClean="0"/>
          </a:p>
          <a:p>
            <a:r>
              <a:rPr lang="en-US" sz="2800" dirty="0" smtClean="0"/>
              <a:t>Live simulation visualizer (no trace files)</a:t>
            </a:r>
          </a:p>
          <a:p>
            <a:r>
              <a:rPr lang="en-US" sz="2800" dirty="0" smtClean="0"/>
              <a:t>Useful for debugging</a:t>
            </a:r>
          </a:p>
          <a:p>
            <a:pPr lvl="1"/>
            <a:r>
              <a:rPr lang="en-US" sz="2400" dirty="0" smtClean="0"/>
              <a:t>mobility model behavior</a:t>
            </a:r>
          </a:p>
          <a:p>
            <a:pPr lvl="1"/>
            <a:r>
              <a:rPr lang="en-US" sz="2400" dirty="0" smtClean="0"/>
              <a:t>where are packets being dropped?</a:t>
            </a:r>
          </a:p>
          <a:p>
            <a:r>
              <a:rPr lang="en-US" sz="2800" dirty="0" smtClean="0"/>
              <a:t>Built-in interactive Python console to debug the state of running objects</a:t>
            </a:r>
          </a:p>
          <a:p>
            <a:r>
              <a:rPr lang="en-US" sz="2800" dirty="0" smtClean="0"/>
              <a:t>Works with Python and C++ programs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81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Pyviz screenshot (Graphviz layout)</a:t>
            </a:r>
            <a:r>
              <a:rPr lang="en-US"/>
              <a:t>	</a:t>
            </a:r>
          </a:p>
        </p:txBody>
      </p:sp>
      <p:pic>
        <p:nvPicPr>
          <p:cNvPr id="226309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47800"/>
            <a:ext cx="4457700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2E36543-8CCC-4D22-8575-5BE96674DB9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8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Pyviz and FlowMonitor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97850" cy="1295400"/>
          </a:xfrm>
        </p:spPr>
        <p:txBody>
          <a:bodyPr/>
          <a:lstStyle/>
          <a:p>
            <a:r>
              <a:rPr lang="en-US" sz="2400" smtClean="0"/>
              <a:t>src/flow-monitor/examples/wifi-olsr-flowmon.py</a:t>
            </a:r>
            <a:endParaRPr lang="en-US" sz="240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1905000"/>
            <a:ext cx="61613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42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Enabling PyViz in your simulations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sure PyViz is enabled in the build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If program supports CommandLine parsing, pass the option </a:t>
            </a:r>
          </a:p>
          <a:p>
            <a:pPr lvl="1">
              <a:buNone/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--SimulatorImplementationType=</a:t>
            </a:r>
          </a:p>
          <a:p>
            <a:pPr lvl="1">
              <a:buNone/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ns3::VisualSimulatorImpl</a:t>
            </a:r>
          </a:p>
          <a:p>
            <a:r>
              <a:rPr lang="en-US" smtClean="0"/>
              <a:t>Alternatively, pass the "--vis" option</a:t>
            </a:r>
          </a:p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057400"/>
            <a:ext cx="7267575" cy="781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55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FlowMonitor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Network monitoring framework found in</a:t>
            </a:r>
            <a:r>
              <a:rPr lang="en-US" smtClean="0"/>
              <a:t>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src/flow-monitor/</a:t>
            </a:r>
          </a:p>
          <a:p>
            <a:r>
              <a:rPr lang="en-US" smtClean="0">
                <a:cs typeface="Courier New" pitchFamily="49" charset="0"/>
              </a:rPr>
              <a:t>Goals: </a:t>
            </a:r>
          </a:p>
          <a:p>
            <a:pPr lvl="1"/>
            <a:r>
              <a:rPr lang="en-US" smtClean="0">
                <a:cs typeface="Courier New" pitchFamily="49" charset="0"/>
              </a:rPr>
              <a:t>detect all flows passing through network</a:t>
            </a:r>
          </a:p>
          <a:p>
            <a:pPr lvl="1"/>
            <a:r>
              <a:rPr lang="en-US" smtClean="0">
                <a:cs typeface="Courier New" pitchFamily="49" charset="0"/>
              </a:rPr>
              <a:t>stores metrics for analysis such as bitrates, duration, delays, packet sizes, packet loss ratios</a:t>
            </a:r>
          </a:p>
          <a:p>
            <a:pPr lvl="1"/>
            <a:endParaRPr lang="en-US" smtClean="0"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638800"/>
            <a:ext cx="7820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solidFill>
                  <a:schemeClr val="tx1"/>
                </a:solidFill>
              </a:rPr>
              <a:t>G. Carneiro, P. Fortuna, M. Ricardo, "FlowMonitor-- a network monitoring framework</a:t>
            </a:r>
          </a:p>
          <a:p>
            <a:r>
              <a:rPr lang="en-US" sz="1600" smtClean="0">
                <a:solidFill>
                  <a:schemeClr val="tx1"/>
                </a:solidFill>
              </a:rPr>
              <a:t>for the Network Simulator ns-3," Proceedings of NSTools 2009.</a:t>
            </a: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729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FlowMonitor architecture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Basic classes</a:t>
            </a:r>
          </a:p>
          <a:p>
            <a:pPr lvl="1"/>
            <a:r>
              <a:rPr lang="en-US" sz="2400" dirty="0" err="1" smtClean="0"/>
              <a:t>FlowMonitor</a:t>
            </a:r>
            <a:endParaRPr lang="en-US" sz="2400" dirty="0" smtClean="0"/>
          </a:p>
          <a:p>
            <a:pPr lvl="1"/>
            <a:r>
              <a:rPr lang="en-US" sz="2400" dirty="0" err="1" smtClean="0"/>
              <a:t>FlowProbe</a:t>
            </a:r>
            <a:endParaRPr lang="en-US" sz="2400" dirty="0" smtClean="0"/>
          </a:p>
          <a:p>
            <a:pPr lvl="1"/>
            <a:r>
              <a:rPr lang="en-US" sz="2400" dirty="0" err="1" smtClean="0"/>
              <a:t>FlowClassifier</a:t>
            </a:r>
            <a:endParaRPr lang="en-US" sz="2400" dirty="0" smtClean="0"/>
          </a:p>
          <a:p>
            <a:pPr lvl="1"/>
            <a:r>
              <a:rPr lang="en-US" sz="2400" dirty="0" err="1" smtClean="0"/>
              <a:t>FlowMonitorHelper</a:t>
            </a:r>
            <a:endParaRPr lang="en-US" sz="2400" dirty="0" smtClean="0"/>
          </a:p>
          <a:p>
            <a:r>
              <a:rPr lang="en-US" sz="2800" dirty="0" smtClean="0"/>
              <a:t>IPv4 and IPv6</a:t>
            </a:r>
            <a:endParaRPr lang="en-US" dirty="0" smtClean="0">
              <a:cs typeface="Courier New" pitchFamily="49" charset="0"/>
            </a:endParaRPr>
          </a:p>
          <a:p>
            <a:pPr lvl="1"/>
            <a:endParaRPr lang="en-US" dirty="0" smtClean="0"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638800"/>
            <a:ext cx="8117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solidFill>
                  <a:schemeClr val="tx1"/>
                </a:solidFill>
              </a:rPr>
              <a:t>Figure credit:  G. Carneiro, P. Fortuna, M. Ricardo, "FlowMonitor-- a network monitoring</a:t>
            </a:r>
          </a:p>
          <a:p>
            <a:r>
              <a:rPr lang="en-US" sz="1600" smtClean="0">
                <a:solidFill>
                  <a:schemeClr val="tx1"/>
                </a:solidFill>
              </a:rPr>
              <a:t>framework for the Network Simulator ns-3," Proceedings of NSTools 2009.</a:t>
            </a: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76400"/>
            <a:ext cx="4887461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78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FlowMonitor statistics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Statistics gathered</a:t>
            </a:r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59150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72289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2509</TotalTime>
  <Words>396</Words>
  <Application>Microsoft Macintosh PowerPoint</Application>
  <PresentationFormat>On-screen Show (4:3)</PresentationFormat>
  <Paragraphs>91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Courier New</vt:lpstr>
      <vt:lpstr>Times New Roman</vt:lpstr>
      <vt:lpstr>Arial</vt:lpstr>
      <vt:lpstr>Default Design</vt:lpstr>
      <vt:lpstr>PowerPoint Presentation</vt:lpstr>
      <vt:lpstr>Overview</vt:lpstr>
      <vt:lpstr>PyViz overview</vt:lpstr>
      <vt:lpstr>Pyviz screenshot (Graphviz layout) </vt:lpstr>
      <vt:lpstr>Pyviz and FlowMonitor</vt:lpstr>
      <vt:lpstr>Enabling PyViz in your simulations</vt:lpstr>
      <vt:lpstr>FlowMonitor</vt:lpstr>
      <vt:lpstr>FlowMonitor architecture</vt:lpstr>
      <vt:lpstr>FlowMonitor statistics</vt:lpstr>
      <vt:lpstr>FlowMonitor configuration</vt:lpstr>
      <vt:lpstr>FlowMonitor output</vt:lpstr>
      <vt:lpstr>NetAnim</vt:lpstr>
      <vt:lpstr>NetAnim key features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ns-3 overview for WiFi-Alliance June 2008  prepared by Tom Henderson (tomhend@u.washington.edu)‏</dc:title>
  <dc:creator>Henderson, Thomas R</dc:creator>
  <cp:lastModifiedBy>Microsoft Office User</cp:lastModifiedBy>
  <cp:revision>249</cp:revision>
  <dcterms:modified xsi:type="dcterms:W3CDTF">2017-06-10T18:14:24Z</dcterms:modified>
</cp:coreProperties>
</file>