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38"/>
  </p:notesMasterIdLst>
  <p:sldIdLst>
    <p:sldId id="661" r:id="rId5"/>
    <p:sldId id="662" r:id="rId6"/>
    <p:sldId id="597" r:id="rId7"/>
    <p:sldId id="598" r:id="rId8"/>
    <p:sldId id="665" r:id="rId9"/>
    <p:sldId id="660" r:id="rId10"/>
    <p:sldId id="682" r:id="rId11"/>
    <p:sldId id="596" r:id="rId12"/>
    <p:sldId id="667" r:id="rId13"/>
    <p:sldId id="599" r:id="rId14"/>
    <p:sldId id="668" r:id="rId15"/>
    <p:sldId id="669" r:id="rId16"/>
    <p:sldId id="670" r:id="rId17"/>
    <p:sldId id="671" r:id="rId18"/>
    <p:sldId id="673" r:id="rId19"/>
    <p:sldId id="674" r:id="rId20"/>
    <p:sldId id="681" r:id="rId21"/>
    <p:sldId id="601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1" r:id="rId30"/>
    <p:sldId id="692" r:id="rId31"/>
    <p:sldId id="693" r:id="rId32"/>
    <p:sldId id="694" r:id="rId33"/>
    <p:sldId id="695" r:id="rId34"/>
    <p:sldId id="696" r:id="rId35"/>
    <p:sldId id="697" r:id="rId36"/>
    <p:sldId id="690" r:id="rId37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4590"/>
  </p:normalViewPr>
  <p:slideViewPr>
    <p:cSldViewPr>
      <p:cViewPr>
        <p:scale>
          <a:sx n="98" d="100"/>
          <a:sy n="98" d="100"/>
        </p:scale>
        <p:origin x="1512" y="-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843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B0E2D-57F6-40F3-95CB-47DFB58B0280}" type="slidenum">
              <a:rPr lang="en-GB"/>
              <a:pPr/>
              <a:t>3</a:t>
            </a:fld>
            <a:endParaRPr lang="en-GB"/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64143-522B-4618-9A81-52BFBA94BD2E}" type="slidenum">
              <a:rPr lang="en-GB"/>
              <a:pPr/>
              <a:t>4</a:t>
            </a:fld>
            <a:endParaRPr lang="en-GB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930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1DFEBA-638D-49A6-B689-36BDF6541905}" type="slidenum">
              <a:rPr lang="en-GB"/>
              <a:pPr/>
              <a:t>10</a:t>
            </a:fld>
            <a:endParaRPr lang="en-GB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300163" y="757238"/>
            <a:ext cx="5202237" cy="3779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2950" cy="43164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16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1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2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6560" y="2924280"/>
            <a:ext cx="7625880" cy="19760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fr-FR" sz="2300" b="1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formatCliquez pour modifier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9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139136" cy="1143000"/>
          </a:xfrm>
        </p:spPr>
        <p:txBody>
          <a:bodyPr/>
          <a:lstStyle>
            <a:lvl1pPr>
              <a:defRPr sz="2800" b="1">
                <a:solidFill>
                  <a:srgbClr val="CC000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584196" y="649024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2BE070B-3BF7-41AB-ABBF-C1AE037E8506}" type="slidenum">
              <a:rPr lang="en-US" sz="1200" smtClean="0">
                <a:solidFill>
                  <a:prstClr val="white"/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547664" y="6490247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+mn-cs"/>
              </a:rPr>
              <a:t>ns-3 - consortium</a:t>
            </a:r>
            <a:endParaRPr lang="en-US" sz="14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2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51856" y="1600201"/>
            <a:ext cx="3380184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5296272" y="1600200"/>
            <a:ext cx="3380184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17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50268" y="1535113"/>
            <a:ext cx="35977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50268" y="2174875"/>
            <a:ext cx="3597796" cy="39184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11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12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676" y="1535113"/>
            <a:ext cx="35977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4"/>
          </p:nvPr>
        </p:nvSpPr>
        <p:spPr>
          <a:xfrm>
            <a:off x="5222676" y="2174875"/>
            <a:ext cx="3597796" cy="39184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0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1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0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0236" y="3058160"/>
            <a:ext cx="5623763" cy="3799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511" y="3298862"/>
            <a:ext cx="3105889" cy="5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651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1516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8202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61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6560" y="2924280"/>
            <a:ext cx="7625880" cy="1976040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fr-FR" sz="2300" b="1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formatCliquez pour modifier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235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745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08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70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139136" cy="1143000"/>
          </a:xfrm>
        </p:spPr>
        <p:txBody>
          <a:bodyPr/>
          <a:lstStyle>
            <a:lvl1pPr>
              <a:defRPr sz="2800" b="1">
                <a:solidFill>
                  <a:srgbClr val="CC000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584196" y="649024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2BE070B-3BF7-41AB-ABBF-C1AE037E8506}" type="slidenum">
              <a:rPr lang="en-US" sz="1200" smtClean="0">
                <a:solidFill>
                  <a:prstClr val="white"/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547664" y="6490247"/>
            <a:ext cx="131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+mn-cs"/>
              </a:rPr>
              <a:t>RESCOM - 2013</a:t>
            </a:r>
            <a:endParaRPr lang="en-US" sz="14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2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51856" y="1600201"/>
            <a:ext cx="3380184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 lang="fr-FR" sz="1100" dirty="0" smtClean="0">
              <a:solidFill>
                <a:prstClr val="black"/>
              </a:solidFill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5296272" y="1600200"/>
            <a:ext cx="3380184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30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50268" y="1535113"/>
            <a:ext cx="35977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50268" y="2174875"/>
            <a:ext cx="3597796" cy="39184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PlaceHolder 3"/>
          <p:cNvSpPr>
            <a:spLocks noGrp="1"/>
          </p:cNvSpPr>
          <p:nvPr>
            <p:ph type="dt" idx="10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11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12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676" y="1535113"/>
            <a:ext cx="35977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4"/>
          </p:nvPr>
        </p:nvSpPr>
        <p:spPr>
          <a:xfrm>
            <a:off x="5222676" y="2174875"/>
            <a:ext cx="3597796" cy="39184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7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</a:rPr>
              <a:t>ns-3 training, June 2017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t>- </a:t>
            </a:r>
            <a:fld id="{21F1A1B1-E1B1-4141-A1C1-E191F191C1B1}" type="slidenum">
              <a:rPr lang="en-US" sz="110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hf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0" y="5778360"/>
            <a:ext cx="9143640" cy="107928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7346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9288" y="16288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ns-3 training, June 2017</a:t>
            </a: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- </a:t>
            </a:r>
            <a:fld id="{42976740-5196-4190-938F-EBF8FBB0EDF3}" type="slidenum">
              <a:rPr lang="en-US" sz="1100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20000"/>
        </a:buClr>
        <a:buFont typeface="Courier New" pitchFamily="49" charset="0"/>
        <a:buChar char="o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20000"/>
        </a:buClr>
        <a:buSzPct val="111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2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20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2000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0" y="5778360"/>
            <a:ext cx="9143640" cy="107928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7346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9288" y="16288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PlaceHolder 3"/>
          <p:cNvSpPr>
            <a:spLocks noGrp="1"/>
          </p:cNvSpPr>
          <p:nvPr>
            <p:ph type="dt" idx="2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3"/>
          </p:nvPr>
        </p:nvSpPr>
        <p:spPr>
          <a:xfrm>
            <a:off x="1349280" y="6488280"/>
            <a:ext cx="5217840" cy="27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ns-3 training, June 2017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8618400" y="6488280"/>
            <a:ext cx="525240" cy="27252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- </a:t>
            </a:r>
            <a:fld id="{42976740-5196-4190-938F-EBF8FBB0EDF3}" type="slidenum">
              <a:rPr lang="en-US" sz="1100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20000"/>
        </a:buClr>
        <a:buFont typeface="Courier New" pitchFamily="49" charset="0"/>
        <a:buChar char="o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20000"/>
        </a:buClr>
        <a:buSzPct val="111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2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20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2000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534401" y="6471920"/>
            <a:ext cx="486188" cy="29231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AD690BD-BADF-4FBD-97E7-557E707EBBB2}" type="slidenum">
              <a:rPr lang="en-US" sz="1200" smtClean="0">
                <a:solidFill>
                  <a:prstClr val="black"/>
                </a:solidFill>
                <a:latin typeface="Arial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/>
              <a:cs typeface="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9338" y="6478370"/>
            <a:ext cx="1792556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mininet/mininet/wiki/Link-modeling-using-ns-3" TargetMode="Externa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723900" y="3541712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Emulation</a:t>
            </a:r>
            <a:endParaRPr lang="en-GB" sz="32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21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341"/>
            <a:ext cx="8229600" cy="586957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“</a:t>
            </a:r>
            <a:r>
              <a:rPr lang="en-GB" dirty="0" err="1" smtClean="0"/>
              <a:t>TapBridge</a:t>
            </a:r>
            <a:r>
              <a:rPr lang="en-GB" dirty="0" smtClean="0"/>
              <a:t>":  </a:t>
            </a:r>
            <a:r>
              <a:rPr lang="en-GB" dirty="0" err="1"/>
              <a:t>netns</a:t>
            </a:r>
            <a:r>
              <a:rPr lang="en-GB" dirty="0"/>
              <a:t> and ns-3 integration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training, June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D6D0E329-A9BF-45A9-AA66-E858A56D18D3}" type="slidenum">
              <a:rPr lang="en-GB"/>
              <a:pPr/>
              <a:t>10</a:t>
            </a:fld>
            <a:endParaRPr lang="en-GB"/>
          </a:p>
        </p:txBody>
      </p:sp>
      <p:sp>
        <p:nvSpPr>
          <p:cNvPr id="279555" name="AutoShape 3"/>
          <p:cNvSpPr>
            <a:spLocks noChangeArrowheads="1"/>
          </p:cNvSpPr>
          <p:nvPr/>
        </p:nvSpPr>
        <p:spPr bwMode="auto">
          <a:xfrm>
            <a:off x="457200" y="1371600"/>
            <a:ext cx="80010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685800" y="1828800"/>
            <a:ext cx="1066800" cy="1905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762000" y="2522538"/>
            <a:ext cx="990600" cy="2619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Container</a:t>
            </a:r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2082800" y="1752600"/>
            <a:ext cx="5156200" cy="20574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7000"/>
              </a:lnSpc>
              <a:buFont typeface="Arial" charset="0"/>
              <a:buNone/>
            </a:pPr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2362200" y="1828800"/>
            <a:ext cx="685800" cy="2651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1066800" y="37338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2667000" y="2971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1066800" y="4191000"/>
            <a:ext cx="160020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61988" y="1435100"/>
            <a:ext cx="733191" cy="255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4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Linux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927100" y="33655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tapX</a:t>
            </a: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>
            <a:off x="698500" y="33655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2667000" y="38100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>
                <a:solidFill>
                  <a:schemeClr val="tx1"/>
                </a:solidFill>
              </a:rPr>
              <a:t>/dev/tunX</a:t>
            </a:r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2362200" y="2743200"/>
            <a:ext cx="12192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TapBridge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2895600" y="3048000"/>
            <a:ext cx="6858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WiFi</a:t>
            </a:r>
          </a:p>
        </p:txBody>
      </p:sp>
      <p:sp>
        <p:nvSpPr>
          <p:cNvPr id="279569" name="AutoShape 17"/>
          <p:cNvSpPr>
            <a:spLocks noChangeArrowheads="1"/>
          </p:cNvSpPr>
          <p:nvPr/>
        </p:nvSpPr>
        <p:spPr bwMode="auto">
          <a:xfrm>
            <a:off x="2286000" y="2133600"/>
            <a:ext cx="16002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0" name="Text Box 18"/>
          <p:cNvSpPr txBox="1">
            <a:spLocks noChangeArrowheads="1"/>
          </p:cNvSpPr>
          <p:nvPr/>
        </p:nvSpPr>
        <p:spPr bwMode="auto">
          <a:xfrm>
            <a:off x="2362200" y="2209800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i="1">
                <a:solidFill>
                  <a:schemeClr val="tx1"/>
                </a:solidFill>
              </a:rPr>
              <a:t>ghost node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3276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>
            <a:off x="3276600" y="3733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>
            <a:off x="41148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4" name="AutoShape 22"/>
          <p:cNvSpPr>
            <a:spLocks noChangeArrowheads="1"/>
          </p:cNvSpPr>
          <p:nvPr/>
        </p:nvSpPr>
        <p:spPr bwMode="auto">
          <a:xfrm flipV="1">
            <a:off x="4038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5" name="AutoShape 23"/>
          <p:cNvSpPr>
            <a:spLocks noChangeArrowheads="1"/>
          </p:cNvSpPr>
          <p:nvPr/>
        </p:nvSpPr>
        <p:spPr bwMode="auto">
          <a:xfrm>
            <a:off x="3962400" y="1828800"/>
            <a:ext cx="1473200" cy="1339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             Wifi</a:t>
            </a:r>
          </a:p>
        </p:txBody>
      </p:sp>
      <p:sp>
        <p:nvSpPr>
          <p:cNvPr id="279576" name="AutoShape 24"/>
          <p:cNvSpPr>
            <a:spLocks noChangeArrowheads="1"/>
          </p:cNvSpPr>
          <p:nvPr/>
        </p:nvSpPr>
        <p:spPr bwMode="auto">
          <a:xfrm>
            <a:off x="5562600" y="2133600"/>
            <a:ext cx="16002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7" name="Text Box 25"/>
          <p:cNvSpPr txBox="1">
            <a:spLocks noChangeArrowheads="1"/>
          </p:cNvSpPr>
          <p:nvPr/>
        </p:nvSpPr>
        <p:spPr bwMode="auto">
          <a:xfrm>
            <a:off x="5715000" y="2209800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i="1">
                <a:solidFill>
                  <a:schemeClr val="tx1"/>
                </a:solidFill>
              </a:rPr>
              <a:t>ghost node</a:t>
            </a:r>
          </a:p>
        </p:txBody>
      </p:sp>
      <p:sp>
        <p:nvSpPr>
          <p:cNvPr id="279578" name="Rectangle 26"/>
          <p:cNvSpPr>
            <a:spLocks noChangeArrowheads="1"/>
          </p:cNvSpPr>
          <p:nvPr/>
        </p:nvSpPr>
        <p:spPr bwMode="auto">
          <a:xfrm>
            <a:off x="7315200" y="1828800"/>
            <a:ext cx="1066800" cy="1905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9" name="Text Box 27"/>
          <p:cNvSpPr txBox="1">
            <a:spLocks noChangeArrowheads="1"/>
          </p:cNvSpPr>
          <p:nvPr/>
        </p:nvSpPr>
        <p:spPr bwMode="auto">
          <a:xfrm>
            <a:off x="7556500" y="33655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tapY</a:t>
            </a:r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>
            <a:off x="7327900" y="33655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1" name="Line 29"/>
          <p:cNvSpPr>
            <a:spLocks noChangeShapeType="1"/>
          </p:cNvSpPr>
          <p:nvPr/>
        </p:nvSpPr>
        <p:spPr bwMode="auto">
          <a:xfrm>
            <a:off x="6462712" y="4191000"/>
            <a:ext cx="146208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 flipH="1">
            <a:off x="6453187" y="3039269"/>
            <a:ext cx="19050" cy="11517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3" name="Line 31"/>
          <p:cNvSpPr>
            <a:spLocks noChangeShapeType="1"/>
          </p:cNvSpPr>
          <p:nvPr/>
        </p:nvSpPr>
        <p:spPr bwMode="auto">
          <a:xfrm>
            <a:off x="7924800" y="37338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>
            <a:off x="5029200" y="3733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5" name="AutoShape 33"/>
          <p:cNvSpPr>
            <a:spLocks noChangeArrowheads="1"/>
          </p:cNvSpPr>
          <p:nvPr/>
        </p:nvSpPr>
        <p:spPr bwMode="auto">
          <a:xfrm flipV="1">
            <a:off x="49530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>
            <a:off x="5029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7" name="AutoShape 35"/>
          <p:cNvSpPr>
            <a:spLocks noChangeArrowheads="1"/>
          </p:cNvSpPr>
          <p:nvPr/>
        </p:nvSpPr>
        <p:spPr bwMode="auto">
          <a:xfrm>
            <a:off x="381000" y="4953000"/>
            <a:ext cx="8153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990600" y="4953000"/>
            <a:ext cx="641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b="1">
                <a:solidFill>
                  <a:schemeClr val="tx1"/>
                </a:solidFill>
              </a:rPr>
              <a:t>Tap device pushed into namespaces; no bridging needed</a:t>
            </a: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6447631" y="38100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dev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tunY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9590" name="Rectangle 38"/>
          <p:cNvSpPr>
            <a:spLocks noChangeArrowheads="1"/>
          </p:cNvSpPr>
          <p:nvPr/>
        </p:nvSpPr>
        <p:spPr bwMode="auto">
          <a:xfrm>
            <a:off x="7391400" y="2514600"/>
            <a:ext cx="990600" cy="2619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Container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638800" y="2767806"/>
            <a:ext cx="12192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TapBridge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5672137" y="3059906"/>
            <a:ext cx="6858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WiFi</a:t>
            </a: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5888037" y="328850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TapBridge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ConfigureLocal</a:t>
            </a:r>
            <a:r>
              <a:rPr lang="en-US" sz="2800" dirty="0"/>
              <a:t> </a:t>
            </a:r>
            <a:r>
              <a:rPr lang="en-US" sz="2800" dirty="0" smtClean="0"/>
              <a:t>(default mode)</a:t>
            </a:r>
          </a:p>
          <a:p>
            <a:pPr lvl="1"/>
            <a:r>
              <a:rPr lang="en-US" sz="2400" dirty="0" smtClean="0"/>
              <a:t>ns-3 configures the tap device</a:t>
            </a:r>
          </a:p>
          <a:p>
            <a:pPr lvl="1"/>
            <a:r>
              <a:rPr lang="en-US" sz="2400" dirty="0" smtClean="0"/>
              <a:t>useful for host to ns-3 interaction</a:t>
            </a:r>
          </a:p>
          <a:p>
            <a:r>
              <a:rPr lang="en-US" sz="2800" dirty="0" err="1" smtClean="0"/>
              <a:t>UseLocal</a:t>
            </a:r>
            <a:endParaRPr lang="en-US" sz="2800" dirty="0" smtClean="0"/>
          </a:p>
          <a:p>
            <a:pPr lvl="1"/>
            <a:r>
              <a:rPr lang="en-US" sz="2400" dirty="0" smtClean="0"/>
              <a:t>user has responsibility for device creation</a:t>
            </a:r>
          </a:p>
          <a:p>
            <a:pPr lvl="1"/>
            <a:r>
              <a:rPr lang="en-US" sz="2400" dirty="0" smtClean="0"/>
              <a:t>ns-3 informed of device using </a:t>
            </a:r>
            <a:r>
              <a:rPr lang="en-US" sz="2400" dirty="0"/>
              <a:t>“</a:t>
            </a:r>
            <a:r>
              <a:rPr lang="en-US" sz="2400" dirty="0" err="1"/>
              <a:t>DeviceName</a:t>
            </a:r>
            <a:r>
              <a:rPr lang="en-US" sz="2400" dirty="0"/>
              <a:t>” attribute</a:t>
            </a:r>
            <a:endParaRPr lang="en-US" sz="2400" dirty="0" smtClean="0"/>
          </a:p>
          <a:p>
            <a:r>
              <a:rPr lang="en-US" sz="2800" dirty="0" err="1" smtClean="0"/>
              <a:t>UseBridge</a:t>
            </a:r>
            <a:endParaRPr lang="en-US" sz="2800" dirty="0" smtClean="0"/>
          </a:p>
          <a:p>
            <a:pPr lvl="1"/>
            <a:r>
              <a:rPr lang="en-US" sz="2400" dirty="0" err="1" smtClean="0"/>
              <a:t>TapDevice</a:t>
            </a:r>
            <a:r>
              <a:rPr lang="en-US" sz="2400" dirty="0" smtClean="0"/>
              <a:t> connected to existing Linux bridge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ConfigureLocal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25" y="1752600"/>
            <a:ext cx="7310336" cy="411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1962" y="5105400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ns-3 ensures that Mac addresses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 consistent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600200" y="4114800"/>
            <a:ext cx="76200" cy="88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57525" y="4483100"/>
            <a:ext cx="1133475" cy="665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UseLocal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95280"/>
            <a:ext cx="6858000" cy="4372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537" y="5410200"/>
            <a:ext cx="275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Mac X spoofed to Mac Y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971800" y="4953000"/>
            <a:ext cx="990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UseBridge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2857"/>
            <a:ext cx="8021923" cy="4225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486400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ns-3 devices must support </a:t>
            </a:r>
            <a:r>
              <a:rPr lang="en-US" dirty="0" err="1">
                <a:solidFill>
                  <a:srgbClr val="000000"/>
                </a:solidFill>
                <a:latin typeface="Lucida Grande"/>
              </a:rPr>
              <a:t>SendFrom</a:t>
            </a:r>
            <a:r>
              <a:rPr lang="en-US" dirty="0" smtClean="0">
                <a:solidFill>
                  <a:srgbClr val="000000"/>
                </a:solidFill>
                <a:latin typeface="Lucida Grande"/>
              </a:rPr>
              <a:t>()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</a:rPr>
              <a:t>(i.e. bridging)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038600" y="4876800"/>
            <a:ext cx="9906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FdNetDevice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Unified handling of reading/writing from file descriptor</a:t>
            </a:r>
          </a:p>
          <a:p>
            <a:r>
              <a:rPr lang="en-US" sz="2800" dirty="0" smtClean="0"/>
              <a:t>Three supported helper configurations:</a:t>
            </a:r>
          </a:p>
          <a:p>
            <a:pPr lvl="1"/>
            <a:r>
              <a:rPr lang="en-US" sz="2400" b="1" dirty="0" err="1"/>
              <a:t>EmuFdNetDeviceHelper</a:t>
            </a:r>
            <a:r>
              <a:rPr lang="en-US" sz="2400" dirty="0"/>
              <a:t> (to associate </a:t>
            </a:r>
            <a:r>
              <a:rPr lang="en-US" sz="2400" dirty="0" smtClean="0"/>
              <a:t>the ns-3 device </a:t>
            </a:r>
            <a:r>
              <a:rPr lang="en-US" sz="2400" dirty="0"/>
              <a:t>with a physical device in the host machine)</a:t>
            </a:r>
          </a:p>
          <a:p>
            <a:pPr lvl="1"/>
            <a:r>
              <a:rPr lang="en-US" sz="2400" b="1" dirty="0" err="1"/>
              <a:t>TapFdNetDeviceHelper</a:t>
            </a:r>
            <a:r>
              <a:rPr lang="en-US" sz="2400" dirty="0"/>
              <a:t> (to associate the ns-3 device with the file descriptor from a tap device in the host machine</a:t>
            </a:r>
            <a:r>
              <a:rPr lang="en-US" sz="2400" dirty="0" smtClean="0"/>
              <a:t>)  </a:t>
            </a:r>
            <a:r>
              <a:rPr lang="en-US" sz="2400" dirty="0" smtClean="0">
                <a:solidFill>
                  <a:srgbClr val="FF0000"/>
                </a:solidFill>
              </a:rPr>
              <a:t>(not the same as </a:t>
            </a:r>
            <a:r>
              <a:rPr lang="en-US" sz="2400" dirty="0" err="1" smtClean="0">
                <a:solidFill>
                  <a:srgbClr val="FF0000"/>
                </a:solidFill>
              </a:rPr>
              <a:t>TapBridge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 err="1" smtClean="0"/>
              <a:t>PlanetLabFdNetDeviceHelper</a:t>
            </a:r>
            <a:r>
              <a:rPr lang="en-US" sz="2400" dirty="0" smtClean="0"/>
              <a:t> </a:t>
            </a:r>
            <a:r>
              <a:rPr lang="en-US" sz="2400" dirty="0"/>
              <a:t>(to automate the creation of tap devices in </a:t>
            </a:r>
            <a:r>
              <a:rPr lang="en-US" sz="2400" dirty="0" err="1"/>
              <a:t>PlanetLab</a:t>
            </a:r>
            <a:r>
              <a:rPr lang="en-US" sz="2400" dirty="0"/>
              <a:t> nodes, </a:t>
            </a:r>
            <a:r>
              <a:rPr lang="en-US" sz="2400" dirty="0" smtClean="0"/>
              <a:t>enabling ns-3 simulations </a:t>
            </a:r>
            <a:r>
              <a:rPr lang="en-US" sz="2400" dirty="0"/>
              <a:t>that can send and receive traffic though the Internet using </a:t>
            </a:r>
            <a:r>
              <a:rPr lang="en-US" sz="2400" dirty="0" err="1"/>
              <a:t>PlanetLab</a:t>
            </a:r>
            <a:r>
              <a:rPr lang="en-US" sz="2400" dirty="0"/>
              <a:t> resource.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EmuFdNetDeviceHelper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82394"/>
            <a:ext cx="5334000" cy="37850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5400"/>
            <a:ext cx="8197850" cy="4872038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/>
              <a:t>Device performs MAC spoofing to separate emulation from host traffic</a:t>
            </a:r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over host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6362"/>
            <a:ext cx="8197850" cy="4872038"/>
          </a:xfrm>
        </p:spPr>
        <p:txBody>
          <a:bodyPr/>
          <a:lstStyle/>
          <a:p>
            <a:r>
              <a:rPr lang="en-US" sz="2800" dirty="0" smtClean="0"/>
              <a:t>Two publications about how to run ns-3 applications over real hosts and sockets</a:t>
            </a:r>
          </a:p>
          <a:p>
            <a:pPr lvl="1"/>
            <a:r>
              <a:rPr lang="en-US" sz="2400" dirty="0" smtClean="0"/>
              <a:t>"Simulator-agnostic ns-3 Applications", Abraham and Riley, WNS3 2012</a:t>
            </a:r>
          </a:p>
          <a:p>
            <a:pPr lvl="1"/>
            <a:r>
              <a:rPr lang="en-US" sz="2400" dirty="0"/>
              <a:t>Gustavo </a:t>
            </a:r>
            <a:r>
              <a:rPr lang="en-US" sz="2400" dirty="0" err="1"/>
              <a:t>Carneiro</a:t>
            </a:r>
            <a:r>
              <a:rPr lang="en-US" sz="2400" dirty="0"/>
              <a:t>, </a:t>
            </a:r>
            <a:r>
              <a:rPr lang="en-US" sz="2400" dirty="0" err="1"/>
              <a:t>Helder</a:t>
            </a:r>
            <a:r>
              <a:rPr lang="en-US" sz="2400" dirty="0"/>
              <a:t> </a:t>
            </a:r>
            <a:r>
              <a:rPr lang="en-US" sz="2400" dirty="0" err="1"/>
              <a:t>Fontes</a:t>
            </a:r>
            <a:r>
              <a:rPr lang="en-US" sz="2400" dirty="0"/>
              <a:t>, Manuel Ricardo, "Fast prototyping of network protocols through ns-3 simulation model reuse", Simulation Modelling Practice and Theory (SIMPAT), vol. 19, pp. 2063–2075, 2011.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3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Emulation Issues</a:t>
            </a:r>
            <a:endParaRPr lang="en-US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Ease of use</a:t>
            </a:r>
          </a:p>
          <a:p>
            <a:pPr lvl="1"/>
            <a:r>
              <a:rPr lang="en-US" sz="2000" dirty="0"/>
              <a:t>Configuration management and coherence</a:t>
            </a:r>
          </a:p>
          <a:p>
            <a:pPr lvl="1"/>
            <a:r>
              <a:rPr lang="en-US" sz="2000" dirty="0"/>
              <a:t>Information coordination (two sets of state)</a:t>
            </a:r>
          </a:p>
          <a:p>
            <a:pPr lvl="2"/>
            <a:r>
              <a:rPr lang="en-US" sz="1800" dirty="0"/>
              <a:t>e.g. IP/MAC address coordination</a:t>
            </a:r>
          </a:p>
          <a:p>
            <a:pPr lvl="1"/>
            <a:r>
              <a:rPr lang="en-US" sz="2000" dirty="0"/>
              <a:t>Output data exists in two domains</a:t>
            </a:r>
          </a:p>
          <a:p>
            <a:pPr lvl="1"/>
            <a:r>
              <a:rPr lang="en-US" sz="2000" dirty="0" smtClean="0"/>
              <a:t>Debugging can be more challenging</a:t>
            </a:r>
            <a:endParaRPr lang="en-US" sz="2000" dirty="0"/>
          </a:p>
          <a:p>
            <a:r>
              <a:rPr lang="en-US" sz="2400" dirty="0"/>
              <a:t>Error-free operation (avoidance of misuse)</a:t>
            </a:r>
          </a:p>
          <a:p>
            <a:pPr lvl="1"/>
            <a:r>
              <a:rPr lang="en-US" sz="2000" dirty="0"/>
              <a:t>Synchronization, information sharing, exception handling</a:t>
            </a:r>
          </a:p>
          <a:p>
            <a:pPr lvl="2"/>
            <a:r>
              <a:rPr lang="en-US" sz="1800" dirty="0"/>
              <a:t>Checkpoints for execution bring-up</a:t>
            </a:r>
          </a:p>
          <a:p>
            <a:pPr lvl="2"/>
            <a:r>
              <a:rPr lang="en-US" sz="1800" dirty="0"/>
              <a:t>Inoperative commands within an execution domain</a:t>
            </a:r>
          </a:p>
          <a:p>
            <a:pPr lvl="2"/>
            <a:r>
              <a:rPr lang="en-US" sz="1800" dirty="0"/>
              <a:t>Deal with run-time errors</a:t>
            </a:r>
          </a:p>
          <a:p>
            <a:pPr lvl="1"/>
            <a:r>
              <a:rPr lang="en-US" sz="2000" dirty="0"/>
              <a:t>Soft performance degradation (CPU) and time discontinuities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training, June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Netmap</a:t>
            </a:r>
            <a:r>
              <a:rPr lang="en-US" dirty="0" smtClean="0"/>
              <a:t> </a:t>
            </a:r>
            <a:r>
              <a:rPr lang="en-US" dirty="0" err="1" smtClean="0"/>
              <a:t>NetDevice</a:t>
            </a:r>
            <a:r>
              <a:rPr lang="en-US" dirty="0" smtClean="0"/>
              <a:t> coming soon</a:t>
            </a:r>
            <a:endParaRPr lang="en-US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2017 ESA Summer of Code project by Pasquale </a:t>
            </a:r>
            <a:r>
              <a:rPr lang="en-US" sz="2400" dirty="0" err="1" smtClean="0"/>
              <a:t>Imputato</a:t>
            </a:r>
            <a:endParaRPr lang="en-US" sz="2400" dirty="0" smtClean="0"/>
          </a:p>
          <a:p>
            <a:r>
              <a:rPr lang="en-US" sz="2400" dirty="0" err="1"/>
              <a:t>N</a:t>
            </a:r>
            <a:r>
              <a:rPr lang="en-US" sz="2400" dirty="0" err="1" smtClean="0"/>
              <a:t>etmap</a:t>
            </a:r>
            <a:r>
              <a:rPr lang="en-US" sz="2400" dirty="0" smtClean="0"/>
              <a:t> allows ns-3 </a:t>
            </a:r>
            <a:r>
              <a:rPr lang="en-US" sz="2400" dirty="0"/>
              <a:t>to gain direct access to </a:t>
            </a:r>
            <a:r>
              <a:rPr lang="en-US" sz="2400" dirty="0" smtClean="0"/>
              <a:t>the network device, bypassing the </a:t>
            </a:r>
            <a:r>
              <a:rPr lang="en-US" sz="2400" dirty="0"/>
              <a:t>host networking stack </a:t>
            </a:r>
            <a:r>
              <a:rPr lang="en-US" sz="2400" dirty="0" err="1" smtClean="0"/>
              <a:t>mapingthe</a:t>
            </a:r>
            <a:r>
              <a:rPr lang="en-US" sz="2400" dirty="0" smtClean="0"/>
              <a:t> </a:t>
            </a:r>
            <a:r>
              <a:rPr lang="en-US" sz="2400" dirty="0"/>
              <a:t>device memory in user space area. 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upport for flow control and BQL (see discussion in traffic control presentation)</a:t>
            </a:r>
          </a:p>
          <a:p>
            <a:r>
              <a:rPr lang="en-US" sz="2400" dirty="0" smtClean="0"/>
              <a:t>Pasquale reports that the </a:t>
            </a:r>
            <a:r>
              <a:rPr lang="en-US" sz="2400" dirty="0" err="1"/>
              <a:t>pps</a:t>
            </a:r>
            <a:r>
              <a:rPr lang="en-US" sz="2400" dirty="0"/>
              <a:t> achievable with the </a:t>
            </a:r>
            <a:r>
              <a:rPr lang="en-US" sz="2400" dirty="0" err="1"/>
              <a:t>NetmapNetDevice</a:t>
            </a:r>
            <a:r>
              <a:rPr lang="en-US" sz="2400" dirty="0"/>
              <a:t> at lowest layer (i.e., the write method) </a:t>
            </a:r>
            <a:r>
              <a:rPr lang="en-US" sz="2400" dirty="0" smtClean="0"/>
              <a:t>is up </a:t>
            </a:r>
            <a:r>
              <a:rPr lang="en-US" sz="2400" dirty="0"/>
              <a:t>to 1.38 </a:t>
            </a:r>
            <a:r>
              <a:rPr lang="en-US" sz="2400" dirty="0" err="1"/>
              <a:t>Mpps</a:t>
            </a:r>
            <a:r>
              <a:rPr lang="en-US" sz="2400" dirty="0"/>
              <a:t> on the e1000e adapter on the i7 </a:t>
            </a:r>
            <a:r>
              <a:rPr lang="en-US" sz="2400" dirty="0" err="1"/>
              <a:t>cpu</a:t>
            </a:r>
            <a:r>
              <a:rPr lang="en-US" sz="2400" dirty="0"/>
              <a:t> at full frequency of 3.8 GHZ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Latency is also reduced due to better flow control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training, June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6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emulation devices</a:t>
            </a:r>
            <a:endParaRPr lang="en-US" dirty="0" smtClean="0"/>
          </a:p>
          <a:p>
            <a:pPr lvl="1"/>
            <a:r>
              <a:rPr lang="en-US" dirty="0" smtClean="0"/>
              <a:t>Tap Bridge</a:t>
            </a:r>
          </a:p>
          <a:p>
            <a:pPr lvl="1"/>
            <a:r>
              <a:rPr lang="en-US" dirty="0" err="1" smtClean="0"/>
              <a:t>FdNetDevice</a:t>
            </a:r>
            <a:endParaRPr lang="en-US" dirty="0" smtClean="0"/>
          </a:p>
          <a:p>
            <a:pPr lvl="1"/>
            <a:r>
              <a:rPr lang="en-US" dirty="0" err="1" smtClean="0"/>
              <a:t>NetmapNetDevice</a:t>
            </a:r>
            <a:r>
              <a:rPr lang="en-US" dirty="0" smtClean="0"/>
              <a:t> (coming soon)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723900" y="3541712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Distributed simulation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(some slides/images credit due to Peter Barnes)</a:t>
            </a:r>
            <a:endParaRPr lang="en-GB" sz="32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849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default, ns-3 runs a single threaded event loop on a single CPU core</a:t>
            </a:r>
          </a:p>
          <a:p>
            <a:pPr lvl="1"/>
            <a:r>
              <a:rPr lang="en-US" sz="2400" dirty="0" smtClean="0"/>
              <a:t>Multi-core machines or multiple machines not used</a:t>
            </a:r>
          </a:p>
          <a:p>
            <a:r>
              <a:rPr lang="en-US" sz="2800" dirty="0" smtClean="0"/>
              <a:t>Performance is limited (CPU cycles and memory)</a:t>
            </a:r>
          </a:p>
          <a:p>
            <a:pPr marL="742950" lvl="2" indent="-311150">
              <a:spcBef>
                <a:spcPts val="800"/>
              </a:spcBef>
            </a:pPr>
            <a:r>
              <a:rPr lang="en-US" dirty="0"/>
              <a:t>~10</a:t>
            </a:r>
            <a:r>
              <a:rPr lang="en-US" baseline="30000" dirty="0"/>
              <a:t>4</a:t>
            </a:r>
            <a:r>
              <a:rPr lang="en-US" dirty="0"/>
              <a:t> packet receives/wall clock </a:t>
            </a:r>
            <a:r>
              <a:rPr lang="en-US" dirty="0" smtClean="0"/>
              <a:t>second/core *</a:t>
            </a:r>
            <a:endParaRPr lang="en-US" dirty="0"/>
          </a:p>
          <a:p>
            <a:pPr lvl="1"/>
            <a:r>
              <a:rPr lang="en-US" sz="2400" dirty="0" smtClean="0"/>
              <a:t>heavyweight applications may consume memory (DCE, routing tables in very large topologies)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1800" dirty="0" smtClean="0"/>
              <a:t>* Peter Barnes, WNS3 training 2016</a:t>
            </a:r>
            <a:endParaRPr lang="en-US" sz="1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4297680" y="1691334"/>
            <a:ext cx="4561840" cy="3799840"/>
            <a:chOff x="4297680" y="1717040"/>
            <a:chExt cx="4561840" cy="379984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297680" y="1717040"/>
              <a:ext cx="4561840" cy="37998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34840" y="1828800"/>
              <a:ext cx="4269500" cy="3535680"/>
              <a:chOff x="4434840" y="1828800"/>
              <a:chExt cx="4269500" cy="3535680"/>
            </a:xfrm>
          </p:grpSpPr>
          <p:pic>
            <p:nvPicPr>
              <p:cNvPr id="17" name="Picture 16" descr="Clustered Graph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840" y="1828800"/>
                <a:ext cx="4269500" cy="35356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4492066" y="5118259"/>
                <a:ext cx="4160512" cy="230832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 dirty="0"/>
                  <a:t>http://</a:t>
                </a:r>
                <a:r>
                  <a:rPr lang="en-US" sz="900" dirty="0" err="1"/>
                  <a:t>www.enggprojects.in</a:t>
                </a:r>
                <a:r>
                  <a:rPr lang="en-US" sz="900" dirty="0"/>
                  <a:t>/2011/07/adaptive-de-clustering-of-</a:t>
                </a:r>
                <a:r>
                  <a:rPr lang="en-US" sz="900" dirty="0" err="1"/>
                  <a:t>data.html</a:t>
                </a:r>
                <a:endParaRPr lang="en-US" sz="9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307840" y="1691334"/>
            <a:ext cx="4551680" cy="3799840"/>
            <a:chOff x="4307840" y="1717040"/>
            <a:chExt cx="4551680" cy="379984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307840" y="1717040"/>
              <a:ext cx="4551680" cy="379984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>
              <a:stCxn id="23" idx="2"/>
              <a:endCxn id="21" idx="0"/>
            </p:cNvCxnSpPr>
            <p:nvPr/>
          </p:nvCxnSpPr>
          <p:spPr>
            <a:xfrm flipH="1">
              <a:off x="5537200" y="3159085"/>
              <a:ext cx="71120" cy="1078309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3"/>
              <a:endCxn id="22" idx="1"/>
            </p:cNvCxnSpPr>
            <p:nvPr/>
          </p:nvCxnSpPr>
          <p:spPr>
            <a:xfrm>
              <a:off x="6375400" y="2971800"/>
              <a:ext cx="741680" cy="335280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3"/>
              <a:endCxn id="22" idx="2"/>
            </p:cNvCxnSpPr>
            <p:nvPr/>
          </p:nvCxnSpPr>
          <p:spPr>
            <a:xfrm flipV="1">
              <a:off x="6304280" y="3494365"/>
              <a:ext cx="1579880" cy="930315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 bwMode="auto">
            <a:xfrm>
              <a:off x="4841240" y="2801540"/>
              <a:ext cx="1534160" cy="34051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LP 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4770120" y="4254420"/>
              <a:ext cx="1534160" cy="340519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LP 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7117080" y="3136820"/>
              <a:ext cx="1534160" cy="340519"/>
            </a:xfrm>
            <a:prstGeom prst="roundRect">
              <a:avLst/>
            </a:prstGeom>
            <a:solidFill>
              <a:srgbClr val="CE2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LP 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Content Placeholder 4"/>
          <p:cNvSpPr txBox="1">
            <a:spLocks/>
          </p:cNvSpPr>
          <p:nvPr/>
        </p:nvSpPr>
        <p:spPr>
          <a:xfrm>
            <a:off x="457200" y="1541157"/>
            <a:ext cx="3968496" cy="4751357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kern="0" smtClean="0"/>
              <a:t>Decompose model into </a:t>
            </a:r>
            <a:r>
              <a:rPr lang="en-US" sz="2800" i="1" kern="0" smtClean="0"/>
              <a:t>Logical Processes</a:t>
            </a:r>
            <a:endParaRPr lang="en-US" sz="2800" kern="0" smtClean="0"/>
          </a:p>
          <a:p>
            <a:pPr lvl="1"/>
            <a:r>
              <a:rPr lang="en-US" sz="2400" kern="0" smtClean="0"/>
              <a:t>Separate objects and event queues</a:t>
            </a:r>
          </a:p>
          <a:p>
            <a:pPr lvl="1"/>
            <a:r>
              <a:rPr lang="en-US" sz="2400" kern="0" smtClean="0"/>
              <a:t>Execute independently</a:t>
            </a:r>
          </a:p>
          <a:p>
            <a:pPr lvl="1"/>
            <a:r>
              <a:rPr lang="en-US" sz="2400" kern="0" smtClean="0"/>
              <a:t>Events for other LPs become messages</a:t>
            </a:r>
          </a:p>
          <a:p>
            <a:pPr lvl="1"/>
            <a:r>
              <a:rPr lang="en-US" sz="2400" kern="0" smtClean="0"/>
              <a:t>~ MPI Ranks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5333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time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457200" y="1422528"/>
            <a:ext cx="3968496" cy="4751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Sometimes ahead in virtual time, sometimes behind</a:t>
            </a:r>
          </a:p>
          <a:p>
            <a:r>
              <a:rPr lang="en-US" sz="2800" kern="0" dirty="0" smtClean="0"/>
              <a:t>Time evolution constrained by slowest LP</a:t>
            </a:r>
          </a:p>
          <a:p>
            <a:r>
              <a:rPr lang="en-US" sz="2800" kern="0" dirty="0" smtClean="0"/>
              <a:t>No causality violations </a:t>
            </a:r>
          </a:p>
          <a:p>
            <a:pPr lvl="1"/>
            <a:r>
              <a:rPr lang="en-US" sz="2400" kern="0" dirty="0" smtClean="0"/>
              <a:t>Hallmark of conservative execution</a:t>
            </a:r>
            <a:br>
              <a:rPr lang="en-US" sz="2400" kern="0" dirty="0" smtClean="0"/>
            </a:br>
            <a:endParaRPr lang="en-US" sz="2400" kern="0" dirty="0"/>
          </a:p>
        </p:txBody>
      </p:sp>
      <p:pic>
        <p:nvPicPr>
          <p:cNvPr id="7" name="image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341" y="1986030"/>
            <a:ext cx="4214592" cy="36694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654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MPI in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4985544"/>
          </a:xfrm>
        </p:spPr>
        <p:txBody>
          <a:bodyPr/>
          <a:lstStyle/>
          <a:p>
            <a:pPr marL="311150" lvl="2" indent="-311150">
              <a:spcBef>
                <a:spcPts val="800"/>
              </a:spcBef>
            </a:pPr>
            <a:r>
              <a:rPr lang="en-US" dirty="0" smtClean="0"/>
              <a:t>Need to install MPI on the host system (</a:t>
            </a:r>
            <a:r>
              <a:rPr lang="en-US" dirty="0" err="1" smtClean="0"/>
              <a:t>OpenMPI</a:t>
            </a:r>
            <a:r>
              <a:rPr lang="en-US" dirty="0" smtClean="0"/>
              <a:t> or MPICH libraries)</a:t>
            </a:r>
          </a:p>
          <a:p>
            <a:pPr marL="311150" lvl="2" indent="-311150">
              <a:spcBef>
                <a:spcPts val="800"/>
              </a:spcBef>
            </a:pPr>
            <a:r>
              <a:rPr lang="en-US" dirty="0" smtClean="0"/>
              <a:t>Need to pass ‘--enable-</a:t>
            </a:r>
            <a:r>
              <a:rPr lang="en-US" dirty="0" err="1" smtClean="0"/>
              <a:t>mpi</a:t>
            </a:r>
            <a:r>
              <a:rPr lang="en-US" dirty="0" smtClean="0"/>
              <a:t>’ to ‘./</a:t>
            </a:r>
            <a:r>
              <a:rPr lang="en-US" dirty="0" err="1" smtClean="0"/>
              <a:t>waf</a:t>
            </a:r>
            <a:r>
              <a:rPr lang="en-US" dirty="0" smtClean="0"/>
              <a:t> configure’</a:t>
            </a:r>
          </a:p>
          <a:p>
            <a:pPr marL="768350" lvl="3" indent="-311150">
              <a:spcBef>
                <a:spcPts val="800"/>
              </a:spcBef>
            </a:pPr>
            <a:r>
              <a:rPr lang="en-US" dirty="0" smtClean="0"/>
              <a:t>Followed by usual build</a:t>
            </a:r>
          </a:p>
          <a:p>
            <a:pPr marL="311150" lvl="2" indent="-311150">
              <a:spcBef>
                <a:spcPts val="800"/>
              </a:spcBef>
            </a:pPr>
            <a:r>
              <a:rPr lang="en-US" dirty="0" smtClean="0"/>
              <a:t>Only point-to-point links may be used to separate LPs</a:t>
            </a:r>
          </a:p>
          <a:p>
            <a:pPr marL="768350" lvl="3" indent="-311150">
              <a:spcBef>
                <a:spcPts val="800"/>
              </a:spcBef>
            </a:pPr>
            <a:r>
              <a:rPr lang="en-US" dirty="0" smtClean="0"/>
              <a:t>needs some level of propagation delay to support </a:t>
            </a:r>
            <a:r>
              <a:rPr lang="en-US" dirty="0" err="1" smtClean="0"/>
              <a:t>lookahead</a:t>
            </a:r>
            <a:r>
              <a:rPr lang="en-US" dirty="0" smtClean="0"/>
              <a:t> in each LP</a:t>
            </a:r>
          </a:p>
          <a:p>
            <a:pPr marL="768350" lvl="3" indent="-311150">
              <a:spcBef>
                <a:spcPts val="800"/>
              </a:spcBef>
            </a:pPr>
            <a:r>
              <a:rPr lang="en-US" dirty="0" smtClean="0"/>
              <a:t>splitting of wireless channels not presently supported</a:t>
            </a:r>
            <a:endParaRPr lang="en-US" dirty="0"/>
          </a:p>
          <a:p>
            <a:pPr marL="311150" lvl="2" indent="-311150">
              <a:spcBef>
                <a:spcPts val="800"/>
              </a:spcBef>
            </a:pPr>
            <a:r>
              <a:rPr lang="en-US" dirty="0" smtClean="0"/>
              <a:t>The ns-3 scenario has to be constructed by assigning nodes to LPs manually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with ‘</a:t>
            </a:r>
            <a:r>
              <a:rPr lang="en-US" dirty="0" err="1" smtClean="0"/>
              <a:t>mpirun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9825"/>
            <a:ext cx="8197850" cy="4872038"/>
          </a:xfrm>
        </p:spPr>
        <p:txBody>
          <a:bodyPr/>
          <a:lstStyle/>
          <a:p>
            <a:pPr marL="514350" indent="-457200"/>
            <a:r>
              <a:rPr lang="en-US" sz="2800" dirty="0" err="1" smtClean="0"/>
              <a:t>waf</a:t>
            </a:r>
            <a:r>
              <a:rPr lang="en-US" sz="2800" dirty="0" smtClean="0"/>
              <a:t> can’t distinguish sequential and parallel</a:t>
            </a:r>
          </a:p>
          <a:p>
            <a:pPr marL="914400" lvl="1" indent="-457200"/>
            <a:r>
              <a:rPr lang="en-US" sz="2400" dirty="0"/>
              <a:t>N</a:t>
            </a:r>
            <a:r>
              <a:rPr lang="en-US" sz="2400" dirty="0" smtClean="0"/>
              <a:t>eed to specify </a:t>
            </a:r>
            <a:r>
              <a:rPr lang="en-US" sz="1600" dirty="0" err="1" smtClean="0">
                <a:latin typeface="Monaco"/>
                <a:cs typeface="Monaco"/>
              </a:rPr>
              <a:t>mpirun</a:t>
            </a:r>
            <a:r>
              <a:rPr lang="en-US" sz="1600" dirty="0" smtClean="0"/>
              <a:t> </a:t>
            </a:r>
            <a:r>
              <a:rPr lang="en-US" sz="2400" dirty="0" smtClean="0"/>
              <a:t>and number of ranks explicitly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48687"/>
              </p:ext>
            </p:extLst>
          </p:nvPr>
        </p:nvGraphicFramePr>
        <p:xfrm>
          <a:off x="533400" y="2514600"/>
          <a:ext cx="8056001" cy="34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001"/>
              </a:tblGrid>
              <a:tr h="4697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Running Parallel Scripts with </a:t>
                      </a:r>
                      <a:r>
                        <a:rPr kumimoji="0" lang="en-US" b="1" kern="1200" dirty="0" err="1" smtClean="0">
                          <a:solidFill>
                            <a:schemeClr val="lt1"/>
                          </a:solidFill>
                          <a:latin typeface="Monaco"/>
                          <a:ea typeface="+mn-ea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+mj-lt"/>
                          <a:cs typeface="Monaco"/>
                        </a:rPr>
                        <a:t> and 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246644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(2.118s)</a:t>
                      </a:r>
                    </a:p>
                    <a:p>
                      <a:r>
                        <a:rPr lang="en-US" sz="1000" b="1" dirty="0" smtClean="0">
                          <a:solidFill>
                            <a:srgbClr val="F7964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This simulation requires 2 and only 2 logical processors.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Command [‘build/debug/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src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mpi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/examples/ns3-dev-simple-distributed-debug'] exited with code 1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 Multiple ranks on a single computer: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 --command-template="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2 %s"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(2.104s)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1.02264s packet sink received 512 bytes from 10.1.1.1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1.0235s packet sink received 512 bytes from 10.1.2.1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1.02437s packet sink received 512 bytes from 10.1.3.1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1.02524s packet sink received 512 bytes from 10.1.4.1 port 49153 total Rx 512 bytes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 Multiple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computers:</a:t>
                      </a:r>
                    </a:p>
                    <a:p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$ 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2 ./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–run 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simple-distributed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540"/>
            <a:ext cx="9144000" cy="55892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478536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Include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"/>
              </a:rPr>
              <a:t>mpi-module.h</a:t>
            </a:r>
            <a:endParaRPr lang="en-US" sz="1600" dirty="0" smtClean="0">
              <a:solidFill>
                <a:srgbClr val="000000"/>
              </a:solidFill>
              <a:latin typeface="Arial"/>
              <a:cs typeface=""/>
            </a:endParaRP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Same topology, split across Point-to-point link</a:t>
            </a:r>
            <a:endParaRPr lang="en-US" sz="1600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87349" y="36069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87349" y="486787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80"/>
            <a:ext cx="8229600" cy="11867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58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914400"/>
            <a:ext cx="510540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Different log component name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Command line argument to select Null message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21845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4024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155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360"/>
            <a:ext cx="9144000" cy="56276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85800" y="914400"/>
            <a:ext cx="3764280" cy="17881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Condition on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NS3_MPI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Null message selector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Initialize MPI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Get rank #, number of ranks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Check number of ranks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Use symbolic names for each rank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Create point-to-point nodes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12701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16877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387349" y="28663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3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7349" y="3262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4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387349" y="3689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5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387349" y="4705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6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387349" y="54571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7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525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639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74168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Create CSMA nodes on one rank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Create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"/>
              </a:rPr>
              <a:t>Wifi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 nodes on another rank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25096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366788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20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Emulation support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78388"/>
          </a:xfrm>
          <a:ln/>
        </p:spPr>
        <p:txBody>
          <a:bodyPr/>
          <a:lstStyle/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Support moving between simulation and </a:t>
            </a:r>
            <a:r>
              <a:rPr lang="en-GB" sz="2400" dirty="0" err="1"/>
              <a:t>testbeds</a:t>
            </a:r>
            <a:r>
              <a:rPr lang="en-GB" sz="2400" dirty="0"/>
              <a:t> or live systems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real-time scheduler, and support for two modes of </a:t>
            </a:r>
            <a:r>
              <a:rPr lang="en-GB" sz="2400" dirty="0" smtClean="0"/>
              <a:t>emulation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Linux is only operating system supported</a:t>
            </a:r>
            <a:endParaRPr lang="en-GB" sz="2400" dirty="0"/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run simulator in real time</a:t>
            </a:r>
            <a:endParaRPr lang="en-GB" sz="2400" dirty="0"/>
          </a:p>
          <a:p>
            <a:pPr marL="711200" lvl="1"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(“</a:t>
            </a:r>
            <a:r>
              <a:rPr lang="en-GB" sz="1800" dirty="0" err="1">
                <a:latin typeface="Courier New" pitchFamily="49" charset="0"/>
              </a:rPr>
              <a:t>SimulatorImplementationType</a:t>
            </a:r>
            <a:r>
              <a:rPr lang="en-GB" sz="1800" dirty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StringValue</a:t>
            </a:r>
            <a:r>
              <a:rPr lang="en-GB" sz="1800" dirty="0" smtClean="0">
                <a:latin typeface="Courier New" pitchFamily="49" charset="0"/>
              </a:rPr>
              <a:t> (“ns3</a:t>
            </a:r>
            <a:r>
              <a:rPr lang="en-GB" sz="1800" dirty="0">
                <a:latin typeface="Courier New" pitchFamily="49" charset="0"/>
              </a:rPr>
              <a:t>::</a:t>
            </a:r>
            <a:r>
              <a:rPr lang="en-GB" sz="1800" dirty="0" err="1">
                <a:latin typeface="Courier New" pitchFamily="49" charset="0"/>
              </a:rPr>
              <a:t>RealTimeSimulatorImpl</a:t>
            </a:r>
            <a:r>
              <a:rPr lang="en-GB" sz="1800" dirty="0" smtClean="0">
                <a:latin typeface="Courier New" pitchFamily="49" charset="0"/>
              </a:rPr>
              <a:t>”));</a:t>
            </a:r>
            <a:endParaRPr lang="en-GB" sz="1800" dirty="0">
              <a:latin typeface="Courier New" pitchFamily="49" charset="0"/>
            </a:endParaRPr>
          </a:p>
          <a:p>
            <a:pPr lvl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enable checksum calculations across models</a:t>
            </a:r>
            <a:endParaRPr lang="en-GB" sz="2400" dirty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</a:t>
            </a:r>
            <a:r>
              <a:rPr lang="en-GB" sz="1800" dirty="0" smtClean="0">
                <a:latin typeface="Courier New" pitchFamily="49" charset="0"/>
              </a:rPr>
              <a:t>(“</a:t>
            </a:r>
            <a:r>
              <a:rPr lang="en-GB" sz="1800" dirty="0" err="1" smtClean="0">
                <a:latin typeface="Courier New" pitchFamily="49" charset="0"/>
              </a:rPr>
              <a:t>ChecksumEnabled</a:t>
            </a:r>
            <a:r>
              <a:rPr lang="en-GB" sz="1800" dirty="0" smtClean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BooleanValue</a:t>
            </a:r>
            <a:r>
              <a:rPr lang="en-GB" sz="1800" dirty="0" smtClean="0">
                <a:latin typeface="Courier New" pitchFamily="49" charset="0"/>
              </a:rPr>
              <a:t> (true));</a:t>
            </a:r>
            <a:endParaRPr lang="en-GB" sz="1800" dirty="0">
              <a:latin typeface="Courier New" pitchFamily="49" charset="0"/>
            </a:endParaRPr>
          </a:p>
          <a:p>
            <a:pPr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Must run as root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training, June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60"/>
            <a:ext cx="8229600" cy="115623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Install devices, addresses and Internet stack everywhere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Install applications only on rank-local nodes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87349" y="8637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56869" y="2519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326389" y="38304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2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120"/>
            <a:ext cx="8229600" cy="114607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Enable PCAP tracing on local nodes?</a:t>
            </a:r>
          </a:p>
          <a:p>
            <a:pPr marL="233363" indent="-233363" fontAlgn="auto"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"/>
              </a:rPr>
              <a:t>Close MPI cleanly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334276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"/>
              </a:rPr>
              <a:t>1</a:t>
            </a:r>
            <a:endParaRPr lang="en-US" sz="1400" b="1" dirty="0">
              <a:solidFill>
                <a:srgbClr val="000000"/>
              </a:solidFill>
              <a:latin typeface="Arial"/>
              <a:cs typeface="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5313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"/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870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Output–Identical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9120" y="3794955"/>
          <a:ext cx="691896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--run third-distributed \</a:t>
                      </a:r>
                      <a:br>
                        <a:rPr lang="en-US" dirty="0" smtClean="0">
                          <a:latin typeface="Monaco"/>
                          <a:cs typeface="Monaco"/>
                        </a:rPr>
                      </a:br>
                      <a:r>
                        <a:rPr lang="en-US" dirty="0" smtClean="0">
                          <a:latin typeface="Monaco"/>
                          <a:cs typeface="Monaco"/>
                        </a:rPr>
                        <a:t>--command-template="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-n 2 %s --tracing"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(2.050s)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9440" y="1681675"/>
          <a:ext cx="6887601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sz="18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800" baseline="0" dirty="0" smtClean="0">
                          <a:latin typeface="Monaco"/>
                          <a:cs typeface="Monaco"/>
                        </a:rPr>
                        <a:t> –run third</a:t>
                      </a:r>
                      <a:endParaRPr lang="en-US" sz="1800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(2.152s)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err="1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"/>
              </a:rPr>
              <a:t>Example</a:t>
            </a:r>
            <a:endParaRPr lang="en-US" b="1" dirty="0">
              <a:solidFill>
                <a:prstClr val="white"/>
              </a:solidFill>
              <a:latin typeface="Arial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87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emulation modes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training, June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5BB6386-BE8C-40B2-A719-C2B066139CDB}" type="slidenum">
              <a:rPr lang="en-GB"/>
              <a:pPr/>
              <a:t>4</a:t>
            </a:fld>
            <a:endParaRPr lang="en-GB"/>
          </a:p>
        </p:txBody>
      </p:sp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469900" y="1447800"/>
            <a:ext cx="41275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044700"/>
            <a:ext cx="1065213" cy="1903413"/>
            <a:chOff x="336" y="1584"/>
            <a:chExt cx="671" cy="1199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336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/>
            <p:cNvSpPr>
              <a:spLocks noChangeArrowheads="1"/>
            </p:cNvSpPr>
            <p:nvPr/>
          </p:nvSpPr>
          <p:spPr bwMode="auto">
            <a:xfrm>
              <a:off x="432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2095500" y="2432050"/>
            <a:ext cx="914400" cy="11430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209800" y="2922588"/>
            <a:ext cx="685800" cy="2635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2044700"/>
            <a:ext cx="1065213" cy="1903413"/>
            <a:chOff x="1920" y="1584"/>
            <a:chExt cx="671" cy="1199"/>
          </a:xfrm>
        </p:grpSpPr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1920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016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129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2408238" y="3581400"/>
            <a:ext cx="4762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2733675" y="3594100"/>
            <a:ext cx="4763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>
            <a:off x="383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09600" y="4864100"/>
            <a:ext cx="4191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17500" indent="-309563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</a:pPr>
            <a:r>
              <a:rPr lang="en-GB" sz="2000">
                <a:solidFill>
                  <a:srgbClr val="000000"/>
                </a:solidFill>
              </a:rPr>
              <a:t>1) ns-3 interconnects real or virtual machines</a:t>
            </a:r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53000" y="1295400"/>
            <a:ext cx="4191000" cy="4271963"/>
            <a:chOff x="3120" y="816"/>
            <a:chExt cx="2640" cy="2691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3120" y="840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3184" y="1698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0" name="AutoShape 22"/>
            <p:cNvSpPr>
              <a:spLocks noChangeArrowheads="1"/>
            </p:cNvSpPr>
            <p:nvPr/>
          </p:nvSpPr>
          <p:spPr bwMode="auto">
            <a:xfrm>
              <a:off x="3176" y="992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Rectangle 23"/>
            <p:cNvSpPr>
              <a:spLocks noChangeArrowheads="1"/>
            </p:cNvSpPr>
            <p:nvPr/>
          </p:nvSpPr>
          <p:spPr bwMode="auto">
            <a:xfrm>
              <a:off x="3248" y="1302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>
              <a:off x="3504" y="2040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3248" y="2192"/>
              <a:ext cx="216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             Testbed</a:t>
              </a:r>
            </a:p>
          </p:txBody>
        </p:sp>
        <p:sp>
          <p:nvSpPr>
            <p:cNvPr id="232474" name="Rectangle 26"/>
            <p:cNvSpPr>
              <a:spLocks noChangeArrowheads="1"/>
            </p:cNvSpPr>
            <p:nvPr/>
          </p:nvSpPr>
          <p:spPr bwMode="auto">
            <a:xfrm>
              <a:off x="4648" y="816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Rectangle 27"/>
            <p:cNvSpPr>
              <a:spLocks noChangeArrowheads="1"/>
            </p:cNvSpPr>
            <p:nvPr/>
          </p:nvSpPr>
          <p:spPr bwMode="auto">
            <a:xfrm>
              <a:off x="4712" y="1674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6" name="AutoShape 28"/>
            <p:cNvSpPr>
              <a:spLocks noChangeArrowheads="1"/>
            </p:cNvSpPr>
            <p:nvPr/>
          </p:nvSpPr>
          <p:spPr bwMode="auto">
            <a:xfrm>
              <a:off x="4704" y="968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7" name="Rectangle 29"/>
            <p:cNvSpPr>
              <a:spLocks noChangeArrowheads="1"/>
            </p:cNvSpPr>
            <p:nvPr/>
          </p:nvSpPr>
          <p:spPr bwMode="auto">
            <a:xfrm>
              <a:off x="4776" y="1278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>
              <a:off x="5168" y="2032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3064"/>
              <a:ext cx="2640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17500" indent="-309563">
                <a:lnSpc>
                  <a:spcPct val="100000"/>
                </a:lnSpc>
                <a:spcBef>
                  <a:spcPts val="800"/>
                </a:spcBef>
                <a:buFont typeface="Arial" charset="0"/>
                <a:buNone/>
                <a:tabLst>
                  <a:tab pos="317500" algn="l"/>
                  <a:tab pos="774700" algn="l"/>
                  <a:tab pos="1231900" algn="l"/>
                  <a:tab pos="1689100" algn="l"/>
                  <a:tab pos="2146300" algn="l"/>
                  <a:tab pos="2603500" algn="l"/>
                  <a:tab pos="3060700" algn="l"/>
                  <a:tab pos="3517900" algn="l"/>
                  <a:tab pos="3975100" algn="l"/>
                  <a:tab pos="4432300" algn="l"/>
                  <a:tab pos="4889500" algn="l"/>
                  <a:tab pos="5346700" algn="l"/>
                  <a:tab pos="5803900" algn="l"/>
                  <a:tab pos="6261100" algn="l"/>
                  <a:tab pos="6718300" algn="l"/>
                  <a:tab pos="7175500" algn="l"/>
                  <a:tab pos="7632700" algn="l"/>
                  <a:tab pos="8089900" algn="l"/>
                  <a:tab pos="8547100" algn="l"/>
                  <a:tab pos="9004300" algn="l"/>
                  <a:tab pos="94615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2) testbeds interconnect ns-3 stacks</a:t>
              </a:r>
            </a:p>
          </p:txBody>
        </p:sp>
      </p:grp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673100" y="1511300"/>
            <a:ext cx="1487488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8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real machine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testbeds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229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19088" indent="-319088"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Support for use of Rutgers WINLAB ORBIT radio grid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10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Mininet</a:t>
            </a:r>
            <a:r>
              <a:rPr lang="en-US" sz="2800" dirty="0" smtClean="0"/>
              <a:t> is popular in the Software-Defined Networking (SDN) community</a:t>
            </a:r>
          </a:p>
          <a:p>
            <a:r>
              <a:rPr lang="en-US" sz="2800" dirty="0" err="1" smtClean="0"/>
              <a:t>Mininet</a:t>
            </a:r>
            <a:r>
              <a:rPr lang="en-US" sz="2800" dirty="0" smtClean="0"/>
              <a:t> uses "</a:t>
            </a:r>
            <a:r>
              <a:rPr lang="en-US" sz="2800" dirty="0" err="1" smtClean="0"/>
              <a:t>TapBridge</a:t>
            </a:r>
            <a:r>
              <a:rPr lang="en-US" sz="2800" dirty="0" smtClean="0"/>
              <a:t>" integration</a:t>
            </a:r>
          </a:p>
          <a:p>
            <a:pPr marL="311150" lvl="1" indent="-311150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hlinkClick r:id="rId2"/>
              </a:rPr>
              <a:t>https://github.com/mininet/mininet/wiki/Link-modeling-using-ns-3</a:t>
            </a:r>
            <a:endParaRPr lang="en-US" sz="2000" dirty="0"/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9403"/>
            <a:ext cx="5029200" cy="269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10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8201025" cy="858838"/>
          </a:xfrm>
        </p:spPr>
        <p:txBody>
          <a:bodyPr/>
          <a:lstStyle/>
          <a:p>
            <a:pPr algn="ctr"/>
            <a:r>
              <a:rPr lang="en-US" sz="2800" dirty="0" smtClean="0"/>
              <a:t>Emulation Devices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Descriptor Net Device (</a:t>
            </a:r>
            <a:r>
              <a:rPr lang="en-US" dirty="0" err="1" smtClean="0"/>
              <a:t>FdNetDevice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read and write traffic using a file descriptor provided by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file descriptor can be associated to a TAP device, to a raw socket, to a user space process generating/consuming traffic, etc.</a:t>
            </a:r>
            <a:endParaRPr lang="en-US" dirty="0" smtClean="0"/>
          </a:p>
          <a:p>
            <a:r>
              <a:rPr lang="en-US" dirty="0" smtClean="0"/>
              <a:t>Tap Bridge 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Tun</a:t>
            </a:r>
            <a:r>
              <a:rPr lang="en-US" dirty="0" smtClean="0"/>
              <a:t>/Tap devices with ns-3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3_LLNL_template_v2.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1391</Words>
  <Application>Microsoft Macintosh PowerPoint</Application>
  <PresentationFormat>On-screen Show (4:3)</PresentationFormat>
  <Paragraphs>289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Calibri</vt:lpstr>
      <vt:lpstr>Courier New</vt:lpstr>
      <vt:lpstr>Lucida Grande</vt:lpstr>
      <vt:lpstr>Monaco</vt:lpstr>
      <vt:lpstr>ＭＳ Ｐゴシック</vt:lpstr>
      <vt:lpstr>Times New Roman</vt:lpstr>
      <vt:lpstr>Wingdings</vt:lpstr>
      <vt:lpstr>Wingdings 2</vt:lpstr>
      <vt:lpstr>Arial</vt:lpstr>
      <vt:lpstr>Default Design</vt:lpstr>
      <vt:lpstr>Conception personnalisée</vt:lpstr>
      <vt:lpstr>1_Conception personnalisée</vt:lpstr>
      <vt:lpstr>2013_LLNL_template_v2.04</vt:lpstr>
      <vt:lpstr>PowerPoint Presentation</vt:lpstr>
      <vt:lpstr>Outline</vt:lpstr>
      <vt:lpstr>Emulation support</vt:lpstr>
      <vt:lpstr>ns-3 emulation modes</vt:lpstr>
      <vt:lpstr>Example use case:  testbeds</vt:lpstr>
      <vt:lpstr>Example use case:  mininet</vt:lpstr>
      <vt:lpstr>CORE emulator</vt:lpstr>
      <vt:lpstr>Emulation Devices</vt:lpstr>
      <vt:lpstr>Device models</vt:lpstr>
      <vt:lpstr>“TapBridge":  netns and ns-3 integration</vt:lpstr>
      <vt:lpstr>TapBridge modes</vt:lpstr>
      <vt:lpstr>ConfigureLocal</vt:lpstr>
      <vt:lpstr>UseLocal</vt:lpstr>
      <vt:lpstr>UseBridge</vt:lpstr>
      <vt:lpstr>FdNetDevice</vt:lpstr>
      <vt:lpstr>EmuFdNetDeviceHelper</vt:lpstr>
      <vt:lpstr>ns-3 over host sockets</vt:lpstr>
      <vt:lpstr>Generic Emulation Issues</vt:lpstr>
      <vt:lpstr>Netmap NetDevice coming soon</vt:lpstr>
      <vt:lpstr>PowerPoint Presentation</vt:lpstr>
      <vt:lpstr>Distributed simulation</vt:lpstr>
      <vt:lpstr>Distributed simulation</vt:lpstr>
      <vt:lpstr>Virtual time evolution</vt:lpstr>
      <vt:lpstr>Using MPI in ns-3</vt:lpstr>
      <vt:lpstr>Running with ‘mpirun’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Script Output–Identical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overview for WiFi-Alliance June 2008  prepared by Tom Henderson (tomhend@u.washington.edu)‏</dc:title>
  <dc:creator>Henderson, Thomas R</dc:creator>
  <cp:lastModifiedBy>Microsoft Office User</cp:lastModifiedBy>
  <cp:revision>213</cp:revision>
  <dcterms:modified xsi:type="dcterms:W3CDTF">2018-06-12T06:03:48Z</dcterms:modified>
</cp:coreProperties>
</file>