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sldIdLst>
    <p:sldId id="256" r:id="rId2"/>
    <p:sldId id="936" r:id="rId3"/>
    <p:sldId id="937" r:id="rId4"/>
    <p:sldId id="938" r:id="rId5"/>
    <p:sldId id="939" r:id="rId6"/>
    <p:sldId id="940" r:id="rId7"/>
    <p:sldId id="941" r:id="rId8"/>
    <p:sldId id="942" r:id="rId9"/>
    <p:sldId id="943" r:id="rId10"/>
    <p:sldId id="944" r:id="rId11"/>
    <p:sldId id="945" r:id="rId12"/>
    <p:sldId id="946" r:id="rId13"/>
    <p:sldId id="947" r:id="rId14"/>
    <p:sldId id="889" r:id="rId15"/>
    <p:sldId id="751" r:id="rId16"/>
    <p:sldId id="752" r:id="rId17"/>
    <p:sldId id="753" r:id="rId18"/>
    <p:sldId id="754" r:id="rId19"/>
    <p:sldId id="755" r:id="rId20"/>
    <p:sldId id="756" r:id="rId21"/>
    <p:sldId id="757" r:id="rId22"/>
    <p:sldId id="758" r:id="rId23"/>
    <p:sldId id="759" r:id="rId24"/>
    <p:sldId id="760" r:id="rId25"/>
    <p:sldId id="891" r:id="rId26"/>
    <p:sldId id="892" r:id="rId27"/>
    <p:sldId id="761" r:id="rId28"/>
    <p:sldId id="893" r:id="rId29"/>
    <p:sldId id="762" r:id="rId30"/>
    <p:sldId id="925" r:id="rId31"/>
    <p:sldId id="926" r:id="rId32"/>
    <p:sldId id="927" r:id="rId33"/>
    <p:sldId id="928" r:id="rId34"/>
    <p:sldId id="929" r:id="rId35"/>
    <p:sldId id="930" r:id="rId36"/>
    <p:sldId id="931" r:id="rId37"/>
    <p:sldId id="932" r:id="rId38"/>
    <p:sldId id="933" r:id="rId39"/>
    <p:sldId id="934" r:id="rId40"/>
    <p:sldId id="935" r:id="rId41"/>
    <p:sldId id="894" r:id="rId42"/>
    <p:sldId id="897" r:id="rId43"/>
    <p:sldId id="902" r:id="rId44"/>
    <p:sldId id="903" r:id="rId45"/>
    <p:sldId id="904" r:id="rId46"/>
    <p:sldId id="905" r:id="rId47"/>
    <p:sldId id="906" r:id="rId48"/>
    <p:sldId id="907" r:id="rId49"/>
    <p:sldId id="908" r:id="rId50"/>
    <p:sldId id="909" r:id="rId51"/>
    <p:sldId id="912" r:id="rId52"/>
    <p:sldId id="913" r:id="rId53"/>
    <p:sldId id="914" r:id="rId54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09"/>
  </p:normalViewPr>
  <p:slideViewPr>
    <p:cSldViewPr>
      <p:cViewPr>
        <p:scale>
          <a:sx n="96" d="100"/>
          <a:sy n="96" d="100"/>
        </p:scale>
        <p:origin x="156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1" d="100"/>
        <a:sy n="161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DC7AD9-E370-4AC4-9F2A-6BB053906B94}" type="slidenum">
              <a:rPr lang="en-GB"/>
              <a:pPr/>
              <a:t>24</a:t>
            </a:fld>
            <a:endParaRPr lang="en-GB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25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65ECFC-F881-4C41-8C7C-EE39FE783B99}" type="slidenum">
              <a:rPr lang="en-GB"/>
              <a:pPr/>
              <a:t>27</a:t>
            </a:fld>
            <a:endParaRPr lang="en-GB"/>
          </a:p>
        </p:txBody>
      </p:sp>
      <p:sp>
        <p:nvSpPr>
          <p:cNvPr id="1167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13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22480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E916AA-C709-4320-8471-D9033522AFFD}" type="slidenum">
              <a:rPr lang="en-GB"/>
              <a:pPr/>
              <a:t>31</a:t>
            </a:fld>
            <a:endParaRPr lang="en-GB"/>
          </a:p>
        </p:txBody>
      </p:sp>
      <p:sp>
        <p:nvSpPr>
          <p:cNvPr id="1259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70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93977C-FB14-4DD0-B169-DD41EB05538B}" type="slidenum">
              <a:rPr lang="en-GB"/>
              <a:pPr/>
              <a:t>32</a:t>
            </a:fld>
            <a:endParaRPr lang="en-GB"/>
          </a:p>
        </p:txBody>
      </p:sp>
      <p:sp>
        <p:nvSpPr>
          <p:cNvPr id="1269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689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AF640F-C92B-47EC-A58A-822905FD9824}" type="slidenum">
              <a:rPr lang="en-GB"/>
              <a:pPr/>
              <a:t>33</a:t>
            </a:fld>
            <a:endParaRPr lang="en-GB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55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41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7400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A4E5D4-D10C-4FD1-A2B9-3A9CB61D4644}" type="slidenum">
              <a:rPr lang="en-GB"/>
              <a:pPr/>
              <a:t>42</a:t>
            </a:fld>
            <a:endParaRPr lang="en-GB"/>
          </a:p>
        </p:txBody>
      </p:sp>
      <p:sp>
        <p:nvSpPr>
          <p:cNvPr id="120833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968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6957EB-0E80-475A-884D-D9A6C31D599A}" type="slidenum">
              <a:rPr lang="en-GB"/>
              <a:pPr/>
              <a:t>43</a:t>
            </a:fld>
            <a:endParaRPr lang="en-GB"/>
          </a:p>
        </p:txBody>
      </p:sp>
      <p:sp>
        <p:nvSpPr>
          <p:cNvPr id="1290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982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F3FE13-4481-439E-983A-8E1B59305092}" type="slidenum">
              <a:rPr lang="en-GB"/>
              <a:pPr/>
              <a:t>44</a:t>
            </a:fld>
            <a:endParaRPr lang="en-GB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41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300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23A4DD-9FB1-4953-B5E1-2C0A25CF1B2D}" type="slidenum">
              <a:rPr lang="en-GB"/>
              <a:pPr/>
              <a:t>45</a:t>
            </a:fld>
            <a:endParaRPr lang="en-GB"/>
          </a:p>
        </p:txBody>
      </p:sp>
      <p:sp>
        <p:nvSpPr>
          <p:cNvPr id="133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768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23B732-1333-4C75-A593-29B4B5191CEB}" type="slidenum">
              <a:rPr lang="en-GB"/>
              <a:pPr/>
              <a:t>46</a:t>
            </a:fld>
            <a:endParaRPr lang="en-GB"/>
          </a:p>
        </p:txBody>
      </p:sp>
      <p:sp>
        <p:nvSpPr>
          <p:cNvPr id="134145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54575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932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4208C5-B5AF-410B-A0C5-A0D2F430A757}" type="slidenum">
              <a:rPr lang="en-GB"/>
              <a:pPr/>
              <a:t>47</a:t>
            </a:fld>
            <a:endParaRPr lang="en-GB"/>
          </a:p>
        </p:txBody>
      </p:sp>
      <p:sp>
        <p:nvSpPr>
          <p:cNvPr id="13516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54575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533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5106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705066D-B1E2-4F07-AA9A-7D0B21E55358}" type="slidenum">
              <a:rPr lang="en-GB" altLang="en-US"/>
              <a:pPr/>
              <a:t>50</a:t>
            </a:fld>
            <a:endParaRPr lang="en-GB" altLang="en-US"/>
          </a:p>
        </p:txBody>
      </p:sp>
      <p:sp>
        <p:nvSpPr>
          <p:cNvPr id="145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5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0084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80B121-2867-492A-A037-C85B18881DC4}" type="slidenum">
              <a:rPr lang="en-GB" altLang="en-US"/>
              <a:pPr/>
              <a:t>51</a:t>
            </a:fld>
            <a:endParaRPr lang="en-GB" altLang="en-US"/>
          </a:p>
        </p:txBody>
      </p:sp>
      <p:sp>
        <p:nvSpPr>
          <p:cNvPr id="147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7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3867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DBFB79-A0A8-42E3-88B7-AFA37D5C2B0B}" type="slidenum">
              <a:rPr lang="en-GB" altLang="en-US"/>
              <a:pPr/>
              <a:t>52</a:t>
            </a:fld>
            <a:endParaRPr lang="en-GB" altLang="en-US"/>
          </a:p>
        </p:txBody>
      </p:sp>
      <p:sp>
        <p:nvSpPr>
          <p:cNvPr id="148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8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387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280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501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A4E5D4-D10C-4FD1-A2B9-3A9CB61D4644}" type="slidenum">
              <a:rPr lang="en-GB"/>
              <a:pPr/>
              <a:t>12</a:t>
            </a:fld>
            <a:endParaRPr lang="en-GB"/>
          </a:p>
        </p:txBody>
      </p:sp>
      <p:sp>
        <p:nvSpPr>
          <p:cNvPr id="120833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11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63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915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B32D12-27B8-4784-9A85-A3A493F6454C}" type="slidenum">
              <a:rPr lang="en-GB"/>
              <a:pPr/>
              <a:t>22</a:t>
            </a:fld>
            <a:endParaRPr lang="en-GB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65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2F1A20-2CE5-4E8E-9F8A-ED0AF8F69D7D}" type="slidenum">
              <a:rPr lang="en-GB"/>
              <a:pPr/>
              <a:t>23</a:t>
            </a:fld>
            <a:endParaRPr lang="en-GB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48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nsnam.org/wiki/LAA-WiFi-Coexistenc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ns-3 training, June 2018</a:t>
            </a:r>
            <a:endParaRPr lang="en-GB" sz="32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Think about the data and results you want, and work backwards from there</a:t>
            </a:r>
          </a:p>
          <a:p>
            <a:r>
              <a:rPr lang="en-US" sz="2400" dirty="0" smtClean="0"/>
              <a:t>As much, or more time, spent on scenario development than on model development</a:t>
            </a:r>
            <a:endParaRPr lang="en-US" sz="2400" dirty="0"/>
          </a:p>
          <a:p>
            <a:r>
              <a:rPr lang="en-US" sz="2400" dirty="0" smtClean="0"/>
              <a:t>Choose the right levels of abstraction in the scenario</a:t>
            </a:r>
          </a:p>
          <a:p>
            <a:r>
              <a:rPr lang="en-US" sz="2400" dirty="0" smtClean="0"/>
              <a:t>Several rewrites may be needed as project evolves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noFill/>
        </p:spPr>
        <p:txBody>
          <a:bodyPr/>
          <a:lstStyle/>
          <a:p>
            <a:r>
              <a:rPr lang="en-GB" dirty="0" smtClean="0"/>
              <a:t>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662" y="3922713"/>
            <a:ext cx="8496925" cy="2358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29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Configuration and execution management</a:t>
            </a:r>
          </a:p>
          <a:p>
            <a:r>
              <a:rPr lang="en-US" sz="2400" dirty="0" smtClean="0"/>
              <a:t>Tracing (gathering output data)</a:t>
            </a:r>
          </a:p>
          <a:p>
            <a:r>
              <a:rPr lang="en-US" sz="2400" dirty="0" smtClean="0"/>
              <a:t>Design for future sharing of your code</a:t>
            </a:r>
          </a:p>
          <a:p>
            <a:pPr lvl="1"/>
            <a:r>
              <a:rPr lang="en-US" sz="2000" dirty="0" smtClean="0"/>
              <a:t>Good APIs (attributes, trace sources), tests, and documentation</a:t>
            </a:r>
          </a:p>
          <a:p>
            <a:pPr lvl="1"/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noFill/>
        </p:spPr>
        <p:txBody>
          <a:bodyPr/>
          <a:lstStyle/>
          <a:p>
            <a:r>
              <a:rPr lang="en-GB" dirty="0" smtClean="0"/>
              <a:t>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862" y="3581400"/>
            <a:ext cx="8496925" cy="2358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4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2590800" cy="4872038"/>
          </a:xfrm>
        </p:spPr>
        <p:txBody>
          <a:bodyPr/>
          <a:lstStyle/>
          <a:p>
            <a:r>
              <a:rPr lang="en-US" sz="2000" dirty="0" smtClean="0"/>
              <a:t>Pass UDP data (marked as EF and best effort) and TCP data through a prioritized queue</a:t>
            </a:r>
          </a:p>
          <a:p>
            <a:r>
              <a:rPr lang="en-US" sz="2000" dirty="0" smtClean="0"/>
              <a:t>Plot CDF of data including percentiles</a:t>
            </a:r>
          </a:p>
          <a:p>
            <a:r>
              <a:rPr lang="en-US" sz="2000" dirty="0" smtClean="0"/>
              <a:t>Repeat for different traffic configurations, different queue configurations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1390955"/>
            <a:ext cx="5956300" cy="461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4450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What plotting framework am I using?</a:t>
            </a:r>
          </a:p>
          <a:p>
            <a:pPr lvl="1"/>
            <a:r>
              <a:rPr lang="en-US" sz="2000" dirty="0" err="1" smtClean="0"/>
              <a:t>Matplotlib</a:t>
            </a:r>
            <a:r>
              <a:rPr lang="en-US" sz="2000" dirty="0" smtClean="0"/>
              <a:t> can meet requirements</a:t>
            </a:r>
          </a:p>
          <a:p>
            <a:r>
              <a:rPr lang="en-US" sz="2400" dirty="0" smtClean="0"/>
              <a:t>How to manage multiple replications</a:t>
            </a:r>
          </a:p>
          <a:p>
            <a:pPr lvl="1"/>
            <a:r>
              <a:rPr lang="en-US" sz="2000" dirty="0" smtClean="0"/>
              <a:t>Bash script, expose configuration as command line arguments</a:t>
            </a:r>
          </a:p>
          <a:p>
            <a:r>
              <a:rPr lang="en-US" sz="2400" dirty="0" smtClean="0"/>
              <a:t>How to obtain the output data</a:t>
            </a:r>
          </a:p>
          <a:p>
            <a:pPr lvl="1"/>
            <a:r>
              <a:rPr lang="en-US" sz="2000" dirty="0" smtClean="0"/>
              <a:t>Hook </a:t>
            </a:r>
            <a:r>
              <a:rPr lang="en-US" sz="2000" dirty="0" err="1" smtClean="0"/>
              <a:t>SojournTime</a:t>
            </a:r>
            <a:r>
              <a:rPr lang="en-US" sz="2000" dirty="0" smtClean="0"/>
              <a:t> trace source of the queue?</a:t>
            </a:r>
          </a:p>
          <a:p>
            <a:pPr lvl="1"/>
            <a:r>
              <a:rPr lang="en-US" sz="2000" dirty="0" smtClean="0"/>
              <a:t>Or do I want to also capture device latency?</a:t>
            </a:r>
          </a:p>
          <a:p>
            <a:r>
              <a:rPr lang="en-US" sz="2400" dirty="0" smtClean="0"/>
              <a:t>Other design questions</a:t>
            </a:r>
          </a:p>
          <a:p>
            <a:pPr lvl="1"/>
            <a:r>
              <a:rPr lang="en-US" sz="2000" dirty="0" smtClean="0"/>
              <a:t>What flavor of TCP?</a:t>
            </a:r>
          </a:p>
          <a:p>
            <a:pPr lvl="1"/>
            <a:r>
              <a:rPr lang="en-US" sz="2000" dirty="0" smtClean="0"/>
              <a:t>How long should simulation trials run for?</a:t>
            </a:r>
          </a:p>
          <a:p>
            <a:pPr lvl="1"/>
            <a:r>
              <a:rPr lang="en-US" sz="2000" dirty="0" smtClean="0"/>
              <a:t>etc.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09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Simulator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time</a:t>
            </a:r>
          </a:p>
          <a:p>
            <a:r>
              <a:rPr lang="en-US" dirty="0" smtClean="0"/>
              <a:t>Events</a:t>
            </a:r>
          </a:p>
          <a:p>
            <a:r>
              <a:rPr lang="en-US" dirty="0" smtClean="0"/>
              <a:t>Simulator and Scheduler</a:t>
            </a:r>
          </a:p>
          <a:p>
            <a:r>
              <a:rPr lang="en-US" dirty="0" smtClean="0"/>
              <a:t>Command line arguments</a:t>
            </a:r>
          </a:p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952500" y="5461961"/>
            <a:ext cx="7391400" cy="45878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485900" y="4625348"/>
            <a:ext cx="228600" cy="22860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H="1">
            <a:off x="1485900" y="4625348"/>
            <a:ext cx="228600" cy="22860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1600200" y="4601535"/>
            <a:ext cx="4762" cy="25241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 flipV="1">
            <a:off x="1457325" y="4738855"/>
            <a:ext cx="285750" cy="79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595437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1717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400300" y="5581022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33147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4671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752600" y="4465457"/>
            <a:ext cx="2417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Execute a function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(may generate additional events)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595437" y="4927122"/>
            <a:ext cx="0" cy="6126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878806" y="4945776"/>
            <a:ext cx="302419" cy="6312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943100" y="4945776"/>
            <a:ext cx="1381124" cy="5893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9" name="Freeform 18"/>
          <p:cNvSpPr/>
          <p:nvPr/>
        </p:nvSpPr>
        <p:spPr bwMode="auto">
          <a:xfrm>
            <a:off x="1595438" y="5887411"/>
            <a:ext cx="504825" cy="347664"/>
          </a:xfrm>
          <a:custGeom>
            <a:avLst/>
            <a:gdLst>
              <a:gd name="connsiteX0" fmla="*/ 0 w 504825"/>
              <a:gd name="connsiteY0" fmla="*/ 0 h 347664"/>
              <a:gd name="connsiteX1" fmla="*/ 185737 w 504825"/>
              <a:gd name="connsiteY1" fmla="*/ 347662 h 347664"/>
              <a:gd name="connsiteX2" fmla="*/ 504825 w 504825"/>
              <a:gd name="connsiteY2" fmla="*/ 4762 h 34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25" h="347664">
                <a:moveTo>
                  <a:pt x="0" y="0"/>
                </a:moveTo>
                <a:cubicBezTo>
                  <a:pt x="50800" y="173434"/>
                  <a:pt x="101600" y="346868"/>
                  <a:pt x="185737" y="347662"/>
                </a:cubicBezTo>
                <a:cubicBezTo>
                  <a:pt x="269874" y="348456"/>
                  <a:pt x="387349" y="176609"/>
                  <a:pt x="504825" y="4762"/>
                </a:cubicBezTo>
              </a:path>
            </a:pathLst>
          </a:custGeom>
          <a:noFill/>
          <a:ln w="381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3352" y="5862406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Advance the virtual time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to the next event (function)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94032" y="5490020"/>
            <a:ext cx="133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time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2019</a:t>
            </a:r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18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example</a:t>
            </a:r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84542"/>
            <a:ext cx="3581400" cy="1399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15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819400"/>
            <a:ext cx="6125112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0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example (in Python)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16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14600"/>
            <a:ext cx="7324725" cy="3743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00200"/>
            <a:ext cx="3571875" cy="581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84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program flow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85800" y="1371600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0481" y="161105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Handle program inputs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2689741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0481" y="2929195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Configure topology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2019300" y="2333624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5800" y="4077513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0481" y="4316967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Run simulation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019300" y="3721396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85800" y="5347771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0481" y="5587225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Process outputs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2019300" y="4991654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3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Command-line arguments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Add CommandLine to your program if you want command-line argument parsing</a:t>
            </a:r>
          </a:p>
          <a:p>
            <a:endParaRPr lang="en-US" sz="2800" smtClean="0"/>
          </a:p>
          <a:p>
            <a:endParaRPr lang="en-US" sz="2800" smtClean="0"/>
          </a:p>
          <a:p>
            <a:r>
              <a:rPr lang="en-US" sz="2400" smtClean="0"/>
              <a:t>Passing --PrintHelp to programs will display command line options, if CommandLine is enabled</a:t>
            </a:r>
          </a:p>
          <a:p>
            <a:pPr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./waf --run "sample-simulator --PrintHelp"</a:t>
            </a:r>
            <a:endParaRPr lang="en-US" sz="2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18</a:t>
            </a:fld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0"/>
            <a:ext cx="5229225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133600"/>
            <a:ext cx="3105150" cy="857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99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in ns-3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Time is stored as a large integer in ns-3</a:t>
            </a:r>
          </a:p>
          <a:p>
            <a:pPr lvl="1"/>
            <a:r>
              <a:rPr lang="en-US" sz="2000" dirty="0" smtClean="0"/>
              <a:t>Minimize floating point discrepancies across platforms</a:t>
            </a:r>
          </a:p>
          <a:p>
            <a:r>
              <a:rPr lang="en-US" sz="2400" dirty="0" smtClean="0"/>
              <a:t>Special Time classes are provided to manipulate time (such as standard operators)</a:t>
            </a:r>
          </a:p>
          <a:p>
            <a:r>
              <a:rPr lang="en-US" sz="2400" dirty="0" smtClean="0"/>
              <a:t>Default time resolution is nanoseconds, but can be set to other resolutions</a:t>
            </a:r>
          </a:p>
          <a:p>
            <a:pPr lvl="1"/>
            <a:r>
              <a:rPr lang="en-US" sz="2000" dirty="0" smtClean="0"/>
              <a:t>Note:  Changing resolution is not well used/tested</a:t>
            </a:r>
          </a:p>
          <a:p>
            <a:r>
              <a:rPr lang="en-US" sz="2400" dirty="0" smtClean="0"/>
              <a:t>Time objects can be set by floating-point values and can export floating-point values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timeDouble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t.GetSeconds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sz="2000" dirty="0" smtClean="0"/>
              <a:t>Best practice is to avoid floating point conversions where possible and use Time arithmetic operators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8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Experience from several recent personal use cases with ns-3</a:t>
            </a:r>
          </a:p>
          <a:p>
            <a:pPr lvl="1"/>
            <a:r>
              <a:rPr lang="en-US" dirty="0" smtClean="0"/>
              <a:t>LAA/Wi-Fi Coexistence</a:t>
            </a:r>
          </a:p>
          <a:p>
            <a:pPr lvl="1"/>
            <a:r>
              <a:rPr lang="en-US" dirty="0" smtClean="0"/>
              <a:t>Smart Grid networks</a:t>
            </a:r>
          </a:p>
          <a:p>
            <a:pPr lvl="1"/>
            <a:r>
              <a:rPr lang="en-US" dirty="0" smtClean="0"/>
              <a:t>AQM performance</a:t>
            </a:r>
          </a:p>
          <a:p>
            <a:pPr lvl="1"/>
            <a:r>
              <a:rPr lang="en-US" dirty="0" smtClean="0"/>
              <a:t>Public-safety based LTE networks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0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Events in ns-3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Events are just function calls that execute at a simulated time</a:t>
            </a:r>
          </a:p>
          <a:p>
            <a:pPr lvl="1"/>
            <a:r>
              <a:rPr lang="en-US" sz="2400" dirty="0" smtClean="0"/>
              <a:t>i.e. callbacks</a:t>
            </a:r>
          </a:p>
          <a:p>
            <a:pPr lvl="1"/>
            <a:r>
              <a:rPr lang="en-US" sz="2400" dirty="0" smtClean="0"/>
              <a:t>this is another difference compared to other simulators, which often use special "event handlers" in each model</a:t>
            </a:r>
          </a:p>
          <a:p>
            <a:r>
              <a:rPr lang="en-US" sz="2800" dirty="0" smtClean="0"/>
              <a:t>Events have IDs to allow them to be cancelled or to test their status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and Schedulers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Simulator class holds a scheduler, and provides the API to schedule events, start, stop, and cleanup memory</a:t>
            </a:r>
          </a:p>
          <a:p>
            <a:r>
              <a:rPr lang="en-US" sz="2800" dirty="0" smtClean="0"/>
              <a:t>Several scheduler data structures (calendar, heap, list, map) are possible</a:t>
            </a:r>
          </a:p>
          <a:p>
            <a:r>
              <a:rPr lang="en-US" sz="2800" dirty="0" smtClean="0"/>
              <a:t>"</a:t>
            </a:r>
            <a:r>
              <a:rPr lang="en-US" sz="2800" dirty="0" err="1" smtClean="0"/>
              <a:t>RealTime</a:t>
            </a:r>
            <a:r>
              <a:rPr lang="en-US" sz="2800" dirty="0" smtClean="0"/>
              <a:t>" simulation implementation aligns the simulation time to wall-clock time</a:t>
            </a:r>
          </a:p>
          <a:p>
            <a:pPr lvl="1"/>
            <a:r>
              <a:rPr lang="en-US" sz="2400" dirty="0" smtClean="0"/>
              <a:t>two policies (hard and soft limit) available when the simulation and real time diverge</a:t>
            </a:r>
          </a:p>
          <a:p>
            <a:endParaRPr lang="en-US" sz="2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83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Random Variables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01025" cy="4875213"/>
          </a:xfrm>
          <a:ln/>
        </p:spPr>
        <p:txBody>
          <a:bodyPr/>
          <a:lstStyle/>
          <a:p>
            <a:pPr marL="312738" indent="-31273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/>
          </a:p>
          <a:p>
            <a:pPr marL="312738" indent="-312738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/>
              <a:t>Currently implemented distributions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/>
              <a:t>Uniform: values uniformly distributed in an interval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/>
              <a:t>Constant: value is always the same (not really random)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/>
              <a:t>Sequential: return a sequential list of predefined values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/>
              <a:t>Exponential: exponential distribution (</a:t>
            </a:r>
            <a:r>
              <a:rPr lang="en-US" sz="2000" dirty="0" err="1"/>
              <a:t>poisson</a:t>
            </a:r>
            <a:r>
              <a:rPr lang="en-US" sz="2000" dirty="0"/>
              <a:t> process)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/>
              <a:t>Normal (</a:t>
            </a:r>
            <a:r>
              <a:rPr lang="en-US" sz="2000" dirty="0" err="1"/>
              <a:t>gaussian</a:t>
            </a:r>
            <a:r>
              <a:rPr lang="en-US" sz="2000" dirty="0" smtClean="0"/>
              <a:t>), Log-Normal, Pareto, Weibull, triangular</a:t>
            </a:r>
            <a:endParaRPr lang="en-US" sz="2000" dirty="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000" dirty="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 dirty="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 dirty="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22</a:t>
            </a:fld>
            <a:endParaRPr lang="en-GB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343400" y="304800"/>
            <a:ext cx="4554750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</a:rPr>
              <a:t>from </a:t>
            </a:r>
            <a:r>
              <a:rPr lang="en-US" smtClean="0">
                <a:solidFill>
                  <a:srgbClr val="000000"/>
                </a:solidFill>
              </a:rPr>
              <a:t>src/core/examples/sample-rng-plot.py</a:t>
            </a:r>
            <a:endParaRPr lang="en-US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3505200"/>
            <a:ext cx="329269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657600"/>
            <a:ext cx="4495800" cy="2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080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30188"/>
            <a:ext cx="8201025" cy="9477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Random variables and independent replications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/>
              <a:t>Many simulation uses involve running a number of </a:t>
            </a:r>
            <a:r>
              <a:rPr lang="en-US" i="1"/>
              <a:t>independent replications</a:t>
            </a:r>
            <a:r>
              <a:rPr lang="en-US"/>
              <a:t> of the same scenario</a:t>
            </a:r>
          </a:p>
          <a:p>
            <a:pPr marL="312738" indent="-312738"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/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/>
              <a:t>In ns-3, this is typically performed by incrementing the simulation </a:t>
            </a:r>
            <a:r>
              <a:rPr lang="en-US" i="1"/>
              <a:t>run number</a:t>
            </a:r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i="1"/>
              <a:t>not by changing seeds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23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534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ns-3 random number generator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/>
              <a:t>Uses the MRG32k3a generator from Pierre L'Ecuyer 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http://www.iro.umontreal.ca/~lecuyer/myftp/papers/streams00.pdf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Period of PRNG is 3.1x10^57</a:t>
            </a:r>
          </a:p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/>
              <a:t>Partitions a pseudo-random number generator into </a:t>
            </a:r>
            <a:r>
              <a:rPr lang="en-US" sz="2800" u="sng"/>
              <a:t>uncorrelated</a:t>
            </a:r>
            <a:r>
              <a:rPr lang="en-US" sz="2800"/>
              <a:t> </a:t>
            </a:r>
            <a:r>
              <a:rPr lang="en-US" sz="2800" i="1"/>
              <a:t>streams</a:t>
            </a:r>
            <a:r>
              <a:rPr lang="en-US" sz="2800"/>
              <a:t> and </a:t>
            </a:r>
            <a:r>
              <a:rPr lang="en-US" sz="2800" i="1"/>
              <a:t>substreams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Each </a:t>
            </a:r>
            <a:r>
              <a:rPr lang="en-US" sz="2400" smtClean="0"/>
              <a:t>RandomVariableStream </a:t>
            </a:r>
            <a:r>
              <a:rPr lang="en-US" sz="2400"/>
              <a:t>gets its own stream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This stream partitioned into substreams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24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856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Seed:  </a:t>
            </a:r>
            <a:r>
              <a:rPr lang="en-US" sz="2800" dirty="0" smtClean="0"/>
              <a:t>A set of values that generates an entirely new PRNG sequence</a:t>
            </a:r>
          </a:p>
          <a:p>
            <a:r>
              <a:rPr lang="en-US" sz="2800" b="1" dirty="0" smtClean="0"/>
              <a:t>Stream:  </a:t>
            </a:r>
            <a:r>
              <a:rPr lang="en-US" sz="2800" dirty="0" smtClean="0"/>
              <a:t>The PRNG sequence is divided into non-overlapping intervals called streams</a:t>
            </a:r>
          </a:p>
          <a:p>
            <a:r>
              <a:rPr lang="en-US" sz="2800" b="1" dirty="0" smtClean="0"/>
              <a:t>Run Number (</a:t>
            </a:r>
            <a:r>
              <a:rPr lang="en-US" sz="2800" b="1" dirty="0" err="1"/>
              <a:t>s</a:t>
            </a:r>
            <a:r>
              <a:rPr lang="en-US" sz="2800" b="1" dirty="0" err="1" smtClean="0"/>
              <a:t>ubstream</a:t>
            </a:r>
            <a:r>
              <a:rPr lang="en-US" sz="2800" b="1" dirty="0" smtClean="0"/>
              <a:t>):  </a:t>
            </a:r>
            <a:r>
              <a:rPr lang="en-US" sz="2800" dirty="0" smtClean="0"/>
              <a:t>Each stream is further divided to </a:t>
            </a:r>
            <a:r>
              <a:rPr lang="en-US" sz="2800" dirty="0" err="1" smtClean="0"/>
              <a:t>substreams</a:t>
            </a:r>
            <a:r>
              <a:rPr lang="en-US" sz="2800" dirty="0" smtClean="0"/>
              <a:t>, indexed by a variable called the run number.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2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Streams and </a:t>
            </a:r>
            <a:r>
              <a:rPr lang="en-US" dirty="0" err="1" smtClean="0"/>
              <a:t>Substreams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36" y="1289128"/>
            <a:ext cx="5486400" cy="4726379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 bwMode="auto">
          <a:xfrm>
            <a:off x="4571282" y="2187823"/>
            <a:ext cx="794090" cy="465346"/>
          </a:xfrm>
          <a:custGeom>
            <a:avLst/>
            <a:gdLst>
              <a:gd name="connsiteX0" fmla="*/ 0 w 794090"/>
              <a:gd name="connsiteY0" fmla="*/ 92812 h 465346"/>
              <a:gd name="connsiteX1" fmla="*/ 778933 w 794090"/>
              <a:gd name="connsiteY1" fmla="*/ 25079 h 465346"/>
              <a:gd name="connsiteX2" fmla="*/ 440266 w 794090"/>
              <a:gd name="connsiteY2" fmla="*/ 465346 h 46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4090" h="465346">
                <a:moveTo>
                  <a:pt x="0" y="92812"/>
                </a:moveTo>
                <a:cubicBezTo>
                  <a:pt x="352777" y="27901"/>
                  <a:pt x="705555" y="-37010"/>
                  <a:pt x="778933" y="25079"/>
                </a:cubicBezTo>
                <a:cubicBezTo>
                  <a:pt x="852311" y="87168"/>
                  <a:pt x="646288" y="276257"/>
                  <a:pt x="440266" y="465346"/>
                </a:cubicBezTo>
              </a:path>
            </a:pathLst>
          </a:custGeom>
          <a:noFill/>
          <a:ln w="762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1696403"/>
            <a:ext cx="2505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Incrementing the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 Number will move</a:t>
            </a:r>
          </a:p>
          <a:p>
            <a:r>
              <a:rPr lang="en-US" b="1" i="1" dirty="0" smtClean="0">
                <a:solidFill>
                  <a:schemeClr val="tx1"/>
                </a:solidFill>
              </a:rPr>
              <a:t>all</a:t>
            </a:r>
            <a:r>
              <a:rPr lang="en-US" dirty="0" smtClean="0">
                <a:solidFill>
                  <a:schemeClr val="tx1"/>
                </a:solidFill>
              </a:rPr>
              <a:t> streams to a new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substream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Left Brace 8"/>
          <p:cNvSpPr/>
          <p:nvPr/>
        </p:nvSpPr>
        <p:spPr bwMode="auto">
          <a:xfrm rot="1681728" flipH="1">
            <a:off x="4953742" y="4127400"/>
            <a:ext cx="533400" cy="1524000"/>
          </a:xfrm>
          <a:prstGeom prst="leftBrace">
            <a:avLst/>
          </a:prstGeom>
          <a:noFill/>
          <a:ln w="762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26296" y="4268190"/>
            <a:ext cx="26297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Each ns-3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RandomVariableStream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object is assigned to 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stream (by default,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randomly)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8733" y="5890864"/>
            <a:ext cx="801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Figure source:  </a:t>
            </a:r>
            <a:r>
              <a:rPr lang="en-US" sz="1200" dirty="0">
                <a:solidFill>
                  <a:schemeClr val="tx1"/>
                </a:solidFill>
              </a:rPr>
              <a:t>Pierre </a:t>
            </a:r>
            <a:r>
              <a:rPr lang="en-US" sz="1200" dirty="0" err="1">
                <a:solidFill>
                  <a:schemeClr val="tx1"/>
                </a:solidFill>
              </a:rPr>
              <a:t>L’Ecuyer</a:t>
            </a:r>
            <a:r>
              <a:rPr lang="en-US" sz="1200" dirty="0">
                <a:solidFill>
                  <a:schemeClr val="tx1"/>
                </a:solidFill>
              </a:rPr>
              <a:t>, Richard Simard, E. Jack Chen, and  </a:t>
            </a:r>
            <a:r>
              <a:rPr lang="en-US" sz="1200" dirty="0" smtClean="0">
                <a:solidFill>
                  <a:schemeClr val="tx1"/>
                </a:solidFill>
              </a:rPr>
              <a:t>W</a:t>
            </a:r>
            <a:r>
              <a:rPr lang="en-US" sz="1200" dirty="0">
                <a:solidFill>
                  <a:schemeClr val="tx1"/>
                </a:solidFill>
              </a:rPr>
              <a:t>. David Kelton.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An </a:t>
            </a:r>
            <a:r>
              <a:rPr lang="en-US" sz="1200" dirty="0">
                <a:solidFill>
                  <a:schemeClr val="tx1"/>
                </a:solidFill>
              </a:rPr>
              <a:t>object-oriented random number package with  </a:t>
            </a:r>
            <a:r>
              <a:rPr lang="en-US" sz="1200" dirty="0" smtClean="0">
                <a:solidFill>
                  <a:schemeClr val="tx1"/>
                </a:solidFill>
              </a:rPr>
              <a:t>many </a:t>
            </a:r>
            <a:r>
              <a:rPr lang="en-US" sz="1200" dirty="0">
                <a:solidFill>
                  <a:schemeClr val="tx1"/>
                </a:solidFill>
              </a:rPr>
              <a:t>long streams and </a:t>
            </a:r>
            <a:r>
              <a:rPr lang="en-US" sz="1200" dirty="0" err="1">
                <a:solidFill>
                  <a:schemeClr val="tx1"/>
                </a:solidFill>
              </a:rPr>
              <a:t>substreams</a:t>
            </a:r>
            <a:r>
              <a:rPr lang="en-US" sz="1200" dirty="0">
                <a:solidFill>
                  <a:schemeClr val="tx1"/>
                </a:solidFill>
              </a:rPr>
              <a:t>. Operations Research, 2001.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8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Run number vs. seed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1"/>
            <a:ext cx="8201025" cy="2895600"/>
          </a:xfrm>
          <a:ln/>
        </p:spPr>
        <p:txBody>
          <a:bodyPr/>
          <a:lstStyle/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/>
              <a:t>If you increment the seed of the PRNG, the </a:t>
            </a:r>
            <a:r>
              <a:rPr lang="en-US" sz="2800" dirty="0" smtClean="0"/>
              <a:t>streams of random variable objects across </a:t>
            </a:r>
            <a:r>
              <a:rPr lang="en-US" sz="2800" dirty="0"/>
              <a:t>different runs are not guaranteed to be uncorrelated</a:t>
            </a:r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/>
              <a:t>If you fix the seed, but increment the run number, you will get </a:t>
            </a:r>
            <a:r>
              <a:rPr lang="en-US" sz="2800" dirty="0" smtClean="0"/>
              <a:t>uncorrelated streams</a:t>
            </a:r>
            <a:endParaRPr lang="en-US" sz="28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27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315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stream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ns-3 implementation provides access to 2^64 streams</a:t>
            </a:r>
          </a:p>
          <a:p>
            <a:r>
              <a:rPr lang="en-US" sz="2400" dirty="0" smtClean="0"/>
              <a:t>2^63 are placed in a pool for automatic assignment, and 2^63 are reserved for fixed assignment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Users may optionally assign a stream number index to a random variable using the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SetStream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() </a:t>
            </a:r>
            <a:r>
              <a:rPr lang="en-US" sz="2400" dirty="0" smtClean="0"/>
              <a:t>method.</a:t>
            </a:r>
          </a:p>
          <a:p>
            <a:pPr lvl="1"/>
            <a:r>
              <a:rPr lang="en-US" sz="2000" dirty="0" smtClean="0"/>
              <a:t>This allows better control over selected random variables</a:t>
            </a:r>
          </a:p>
          <a:p>
            <a:pPr lvl="1"/>
            <a:r>
              <a:rPr lang="en-US" sz="2000" dirty="0" smtClean="0"/>
              <a:t>Many helpers have </a:t>
            </a:r>
            <a:r>
              <a:rPr lang="en-US" sz="2000" dirty="0" err="1" smtClean="0"/>
              <a:t>AssignStreams</a:t>
            </a:r>
            <a:r>
              <a:rPr lang="en-US" sz="2000" dirty="0" smtClean="0"/>
              <a:t> () methods to do this across many such random variables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048000"/>
            <a:ext cx="7477125" cy="114920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11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Putting it together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Example of scheduled event</a:t>
            </a:r>
            <a:endParaRPr lang="en-US" sz="280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29</a:t>
            </a:fld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5867400" cy="1162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00400"/>
            <a:ext cx="6305550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ounded Rectangle 6"/>
          <p:cNvSpPr/>
          <p:nvPr/>
        </p:nvSpPr>
        <p:spPr bwMode="auto">
          <a:xfrm>
            <a:off x="533400" y="5791200"/>
            <a:ext cx="7848600" cy="5334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Demo real-time, command-line, random variables...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4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900" y="3124200"/>
            <a:ext cx="4648200" cy="855662"/>
          </a:xfrm>
        </p:spPr>
        <p:txBody>
          <a:bodyPr/>
          <a:lstStyle/>
          <a:p>
            <a:pPr algn="ctr"/>
            <a:r>
              <a:rPr lang="en-US" dirty="0" smtClean="0"/>
              <a:t>LTE/Wi-Fi Coexistence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0" dirty="0" smtClean="0">
                <a:solidFill>
                  <a:schemeClr val="tx1"/>
                </a:solidFill>
              </a:rPr>
              <a:t>case study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28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1143000" y="3541712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ns-3 Annual meeting June 2018</a:t>
            </a:r>
            <a:endParaRPr lang="en-GB" sz="24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Training:  Packets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3499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ns-3 Packet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Packet is an advanced data structure with the following capabilities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fragmentation and reassembly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real or virtual application data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Extensible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Serializable (for emulation)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pretty-printing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Efficient (copy-on-write semantics)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31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ns-3 Annual meeting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017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ns-3 Packet structure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Analogous to an mbuf/skbuff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32</a:t>
            </a:fld>
            <a:endParaRPr lang="en-GB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057400"/>
            <a:ext cx="3894138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ns-3 Annual meeting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620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Copy-on-write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Copy data bytes only as needed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33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5981700" cy="366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371600" y="685800"/>
            <a:ext cx="228600" cy="1588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08179" y="6023253"/>
            <a:ext cx="489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Figure source:  Mathieu </a:t>
            </a:r>
            <a:r>
              <a:rPr lang="en-US" dirty="0" err="1" smtClean="0">
                <a:solidFill>
                  <a:schemeClr val="tx1"/>
                </a:solidFill>
              </a:rPr>
              <a:t>Lacage's</a:t>
            </a:r>
            <a:r>
              <a:rPr lang="en-US" dirty="0" smtClean="0">
                <a:solidFill>
                  <a:schemeClr val="tx1"/>
                </a:solidFill>
              </a:rPr>
              <a:t> Ph.D. thesis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ns-3 Annual meeting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4808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Headers and trailers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Most operations on packet involve adding and removing an ns3::Header</a:t>
            </a:r>
          </a:p>
          <a:p>
            <a:r>
              <a:rPr lang="en-US" sz="2800" dirty="0" smtClean="0"/>
              <a:t>class ns3::Header must implement four methods: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Serialize()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Deserialize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GetSerializedSize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ns-3 Annual meeting June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16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Headers and trailers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Headers are serialized into the packet byte buffer with Packet::</a:t>
            </a:r>
            <a:r>
              <a:rPr lang="en-US" sz="2800" dirty="0" err="1" smtClean="0"/>
              <a:t>AddHeader</a:t>
            </a:r>
            <a:r>
              <a:rPr lang="en-US" sz="2800" dirty="0" smtClean="0"/>
              <a:t>() and removed with Packet::</a:t>
            </a:r>
            <a:r>
              <a:rPr lang="en-US" sz="2800" dirty="0" err="1" smtClean="0"/>
              <a:t>RemoveHeader</a:t>
            </a:r>
            <a:r>
              <a:rPr lang="en-US" sz="2800" dirty="0" smtClean="0"/>
              <a:t>()</a:t>
            </a:r>
          </a:p>
          <a:p>
            <a:r>
              <a:rPr lang="en-US" sz="2800" dirty="0" smtClean="0"/>
              <a:t>Headers can also be 'Peeked' without removal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&lt;Packet&gt;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Create&lt;Packet&gt; ();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UdpHeader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hdr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// Note:  not heap allocated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AddHeader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hdr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Ipv4Header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iphdr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AddHeader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iphdr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ns-3 Annual meeting June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11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Packet tag objects allow packets to carry around simulator-specific metadata</a:t>
            </a:r>
          </a:p>
          <a:p>
            <a:pPr lvl="1"/>
            <a:r>
              <a:rPr lang="en-US" sz="2400" dirty="0" smtClean="0"/>
              <a:t>Such as a "unique ID" for packets or cross-layer info</a:t>
            </a:r>
          </a:p>
          <a:p>
            <a:r>
              <a:rPr lang="en-US" sz="2800" dirty="0" smtClean="0"/>
              <a:t>Tags may associate with byte ranges of data, or with the whole packet</a:t>
            </a:r>
          </a:p>
          <a:p>
            <a:pPr lvl="1"/>
            <a:r>
              <a:rPr lang="en-US" sz="2400" dirty="0" smtClean="0"/>
              <a:t>Distinction is important when packets are fragmented and reassembled</a:t>
            </a:r>
          </a:p>
          <a:p>
            <a:r>
              <a:rPr lang="en-US" sz="2800" dirty="0" smtClean="0"/>
              <a:t>Tags presently are not preserved across serialization boundaries (e.g. MPI)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ns-3 Annual meeting June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79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PacketTag</a:t>
            </a:r>
            <a:r>
              <a:rPr lang="en-US" dirty="0" smtClean="0"/>
              <a:t> vs. </a:t>
            </a:r>
            <a:r>
              <a:rPr lang="en-US" dirty="0" err="1" smtClean="0"/>
              <a:t>ByteTag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Two tag types are available:  </a:t>
            </a:r>
            <a:r>
              <a:rPr lang="en-US" sz="2800" dirty="0" err="1" smtClean="0"/>
              <a:t>PacketTag</a:t>
            </a:r>
            <a:r>
              <a:rPr lang="en-US" sz="2800" dirty="0" smtClean="0"/>
              <a:t> and </a:t>
            </a:r>
            <a:r>
              <a:rPr lang="en-US" sz="2800" dirty="0" err="1" smtClean="0"/>
              <a:t>ByteTag</a:t>
            </a:r>
            <a:endParaRPr lang="en-US" sz="2800" dirty="0" smtClean="0"/>
          </a:p>
          <a:p>
            <a:pPr lvl="1"/>
            <a:r>
              <a:rPr lang="en-US" sz="2400" dirty="0" err="1" smtClean="0"/>
              <a:t>ByteTags</a:t>
            </a:r>
            <a:r>
              <a:rPr lang="en-US" sz="2400" dirty="0" smtClean="0"/>
              <a:t> run with bytes</a:t>
            </a:r>
          </a:p>
          <a:p>
            <a:pPr lvl="1"/>
            <a:r>
              <a:rPr lang="en-US" sz="2400" dirty="0" err="1" smtClean="0"/>
              <a:t>PacketTags</a:t>
            </a:r>
            <a:r>
              <a:rPr lang="en-US" sz="2400" dirty="0" smtClean="0"/>
              <a:t> run with packets</a:t>
            </a:r>
          </a:p>
          <a:p>
            <a:r>
              <a:rPr lang="en-US" sz="2800" dirty="0" smtClean="0"/>
              <a:t>When Packet is fragmented, both copies of Packet get copies of </a:t>
            </a:r>
            <a:r>
              <a:rPr lang="en-US" sz="2800" dirty="0" err="1" smtClean="0"/>
              <a:t>PacketTags</a:t>
            </a:r>
            <a:endParaRPr lang="en-US" sz="2800" dirty="0" smtClean="0"/>
          </a:p>
          <a:p>
            <a:r>
              <a:rPr lang="en-US" sz="2800" dirty="0" smtClean="0"/>
              <a:t>When two Packets are merged, only the </a:t>
            </a:r>
            <a:r>
              <a:rPr lang="en-US" sz="2800" dirty="0" err="1" smtClean="0"/>
              <a:t>PacketTags</a:t>
            </a:r>
            <a:r>
              <a:rPr lang="en-US" sz="2800" dirty="0" smtClean="0"/>
              <a:t> of the first are preserved</a:t>
            </a:r>
          </a:p>
          <a:p>
            <a:r>
              <a:rPr lang="en-US" sz="2800" dirty="0" err="1" smtClean="0"/>
              <a:t>PacketTags</a:t>
            </a:r>
            <a:r>
              <a:rPr lang="en-US" sz="2800" dirty="0" smtClean="0"/>
              <a:t> may be removed individually; </a:t>
            </a:r>
            <a:r>
              <a:rPr lang="en-US" sz="2800" dirty="0" err="1" smtClean="0"/>
              <a:t>ByteTags</a:t>
            </a:r>
            <a:r>
              <a:rPr lang="en-US" sz="2800" dirty="0" smtClean="0"/>
              <a:t> may be removed all at once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ns-3 Annual meeting June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29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Here is a simple example illustrating the use of tags from the code in </a:t>
            </a:r>
            <a:r>
              <a:rPr lang="en-US" sz="2000" dirty="0" err="1"/>
              <a:t>src</a:t>
            </a:r>
            <a:r>
              <a:rPr lang="en-US" sz="2000" dirty="0"/>
              <a:t>/internet/model/udp-socket-impl.cc</a:t>
            </a:r>
            <a:r>
              <a:rPr lang="en-US" sz="2000" dirty="0" smtClean="0"/>
              <a:t>:</a:t>
            </a:r>
            <a:endParaRPr lang="en-US" sz="200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&lt;Packet&gt; p;  // pointer to a pre-existing packet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SocketIpTtlTag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tag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tag.SetTtl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m_ipMulticastTtl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// Convey the TTL from UDP layer to IP layer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p-&gt;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AddPacketTag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(tag);</a:t>
            </a:r>
          </a:p>
          <a:p>
            <a:r>
              <a:rPr lang="en-US" sz="2000" dirty="0"/>
              <a:t>This tag is read at the IP layer, then stripped (</a:t>
            </a:r>
            <a:r>
              <a:rPr lang="en-US" sz="2000" dirty="0" err="1"/>
              <a:t>src</a:t>
            </a:r>
            <a:r>
              <a:rPr lang="en-US" sz="2000" dirty="0"/>
              <a:t>/internet/model/ipv4-l3-protocol.cc</a:t>
            </a:r>
            <a:r>
              <a:rPr lang="en-US" sz="2000" dirty="0" smtClean="0"/>
              <a:t>):</a:t>
            </a:r>
            <a:endParaRPr lang="en-US" sz="200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uint8_t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m_defaultTtl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SocketIpTtlTag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tag;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bool found = packet-&gt;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RemovePacketTag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(tag);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 (found)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tag.GetTtl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ns-3 Annual meeting June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44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Packets may optionally carry metadata</a:t>
            </a:r>
          </a:p>
          <a:p>
            <a:pPr lvl="1"/>
            <a:r>
              <a:rPr lang="en-US" sz="2400" dirty="0" smtClean="0"/>
              <a:t>record every operation on a packet's buffer</a:t>
            </a:r>
          </a:p>
          <a:p>
            <a:pPr lvl="1"/>
            <a:r>
              <a:rPr lang="en-US" sz="2400" dirty="0" smtClean="0"/>
              <a:t>implementation of Packet::Print for pretty-printing of the packet</a:t>
            </a:r>
          </a:p>
          <a:p>
            <a:pPr lvl="1"/>
            <a:r>
              <a:rPr lang="en-US" sz="2400" dirty="0" smtClean="0"/>
              <a:t>sanity check that when a Header is removed, the Header was actually present to begin with</a:t>
            </a:r>
          </a:p>
          <a:p>
            <a:r>
              <a:rPr lang="en-US" sz="2800" dirty="0" smtClean="0"/>
              <a:t>Not enabled by default, for performance reasons</a:t>
            </a:r>
          </a:p>
          <a:p>
            <a:r>
              <a:rPr lang="en-US" sz="2800" dirty="0"/>
              <a:t>To </a:t>
            </a:r>
            <a:r>
              <a:rPr lang="en-US" sz="2800" dirty="0" smtClean="0"/>
              <a:t>enable, insert </a:t>
            </a:r>
            <a:r>
              <a:rPr lang="en-US" sz="2800" dirty="0"/>
              <a:t>one or both </a:t>
            </a:r>
            <a:r>
              <a:rPr lang="en-US" sz="2800" dirty="0" smtClean="0"/>
              <a:t>statements:</a:t>
            </a:r>
            <a:endParaRPr lang="en-US" sz="28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Packet::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EnablePrinting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Packet::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EnableChecking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ns-3 Annual meeting June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7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case: LAA Wi-Fi Coexistence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ns-3 has been extended to support scenarios for LTE LAA/Wi-Fi Coexistence</a:t>
            </a:r>
          </a:p>
          <a:p>
            <a:r>
              <a:rPr lang="en-US" sz="2800" dirty="0" smtClean="0"/>
              <a:t>Methodology defined in 3GPP Technical Report TR36.889</a:t>
            </a:r>
          </a:p>
          <a:p>
            <a:r>
              <a:rPr lang="en-US" sz="2800" dirty="0" smtClean="0"/>
              <a:t>Enhancements needed:</a:t>
            </a:r>
          </a:p>
          <a:p>
            <a:pPr lvl="1"/>
            <a:r>
              <a:rPr lang="en-US" sz="2400" dirty="0" smtClean="0"/>
              <a:t>Wireless models (LBT access manager, </a:t>
            </a:r>
            <a:r>
              <a:rPr lang="en-US" sz="2400" dirty="0" err="1" smtClean="0"/>
              <a:t>SpectrumWifiPhy</a:t>
            </a:r>
            <a:r>
              <a:rPr lang="en-US" sz="2400" dirty="0" smtClean="0"/>
              <a:t>, propagation/fading models)</a:t>
            </a:r>
          </a:p>
          <a:p>
            <a:pPr lvl="1"/>
            <a:r>
              <a:rPr lang="en-US" sz="2400" dirty="0" smtClean="0"/>
              <a:t>Scenario support (traffic models)</a:t>
            </a:r>
          </a:p>
          <a:p>
            <a:pPr lvl="1"/>
            <a:r>
              <a:rPr lang="en-US" sz="2400" dirty="0" smtClean="0"/>
              <a:t>Output data processing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6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Ptr</a:t>
            </a:r>
            <a:r>
              <a:rPr lang="en-US" dirty="0" smtClean="0"/>
              <a:t>&lt;Packet&gt;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Packets are reference counted objects that support the smart pointer class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smtClean="0"/>
              <a:t>Use a templated "Create" method instead of </a:t>
            </a:r>
            <a:r>
              <a:rPr lang="en-US" sz="2800" dirty="0" err="1" smtClean="0"/>
              <a:t>CreateObject</a:t>
            </a:r>
            <a:r>
              <a:rPr lang="en-US" sz="2800" dirty="0" smtClean="0"/>
              <a:t> for ns3::Objects</a:t>
            </a:r>
          </a:p>
          <a:p>
            <a:r>
              <a:rPr lang="en-US" sz="2800" dirty="0" smtClean="0"/>
              <a:t>Typical creation:  </a:t>
            </a:r>
          </a:p>
          <a:p>
            <a:pPr lvl="1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&lt;Packet&gt;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Create&lt;Packet&gt; ();</a:t>
            </a:r>
          </a:p>
          <a:p>
            <a:r>
              <a:rPr lang="en-US" sz="2800" dirty="0" smtClean="0"/>
              <a:t>In model code, Packet pointers may be </a:t>
            </a:r>
            <a:r>
              <a:rPr lang="en-US" sz="2800" dirty="0" err="1" smtClean="0"/>
              <a:t>const</a:t>
            </a:r>
            <a:r>
              <a:rPr lang="en-US" sz="2800" dirty="0" smtClean="0"/>
              <a:t> or non-</a:t>
            </a:r>
            <a:r>
              <a:rPr lang="en-US" sz="2800" dirty="0" err="1" smtClean="0"/>
              <a:t>const</a:t>
            </a:r>
            <a:r>
              <a:rPr lang="en-US" sz="2800" dirty="0" smtClean="0"/>
              <a:t>; often Packet::Copy() is used to obtain non-</a:t>
            </a:r>
            <a:r>
              <a:rPr lang="en-US" sz="2800" dirty="0" err="1" smtClean="0"/>
              <a:t>const</a:t>
            </a:r>
            <a:r>
              <a:rPr lang="en-US" sz="2800" dirty="0" smtClean="0"/>
              <a:t> from </a:t>
            </a:r>
            <a:r>
              <a:rPr lang="en-US" sz="2800" dirty="0" err="1" smtClean="0"/>
              <a:t>const</a:t>
            </a:r>
            <a:endParaRPr lang="en-US" sz="2800" dirty="0" smtClean="0"/>
          </a:p>
          <a:p>
            <a:pPr lvl="1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Packet&gt;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cpkt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...;</a:t>
            </a:r>
          </a:p>
          <a:p>
            <a:pPr lvl="1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&lt;Packet&gt; p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cpkt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-&gt;Copy ();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ns-3 Annual meeting June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46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Program Structure</a:t>
            </a:r>
            <a:endParaRPr lang="en-GB" sz="3600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74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Example program walkthrough</a:t>
            </a:r>
            <a:endParaRPr lang="en-GB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2732088"/>
          </a:xfrm>
          <a:ln/>
        </p:spPr>
        <p:txBody>
          <a:bodyPr/>
          <a:lstStyle/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dirty="0" smtClean="0"/>
              <a:t>We will use the program at:</a:t>
            </a:r>
          </a:p>
          <a:p>
            <a:pPr marL="344487" indent="-342900">
              <a:buClrTx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400" dirty="0" smtClean="0">
                <a:latin typeface="Courier" charset="0"/>
                <a:ea typeface="Courier" charset="0"/>
                <a:cs typeface="Courier" charset="0"/>
              </a:rPr>
              <a:t>examples/traffic-control/queue-discs-</a:t>
            </a:r>
            <a:r>
              <a:rPr lang="en-GB" sz="2400" dirty="0" err="1" smtClean="0">
                <a:latin typeface="Courier" charset="0"/>
                <a:ea typeface="Courier" charset="0"/>
                <a:cs typeface="Courier" charset="0"/>
              </a:rPr>
              <a:t>benchmark.cc</a:t>
            </a:r>
            <a:endParaRPr lang="en-GB" sz="2400" dirty="0" smtClean="0">
              <a:latin typeface="Courier" charset="0"/>
              <a:ea typeface="Courier" charset="0"/>
              <a:cs typeface="Courier" charset="0"/>
            </a:endParaRPr>
          </a:p>
          <a:p>
            <a:pPr marL="344487" indent="-342900">
              <a:buClrTx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400" dirty="0"/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$ ./</a:t>
            </a:r>
            <a:r>
              <a:rPr lang="en-US" sz="2400" dirty="0" err="1">
                <a:latin typeface="Courier" charset="0"/>
                <a:ea typeface="Courier" charset="0"/>
                <a:cs typeface="Courier" charset="0"/>
              </a:rPr>
              <a:t>waf</a:t>
            </a: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--run 'queue-discs-benchmark'</a:t>
            </a:r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dirty="0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446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Structure of an ns-3 program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main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Set default attribute values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Parse command-line arguments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Configure the topology; nodes, channels, devices, mobility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Add (Internet) stack to nodes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Configure IP addressing and routing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Add and configure applications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Configure tracing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Run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simulation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// Handle any post-simulation data processing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3199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Helper API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The ns-3 “helper API” provides a set of classes and methods that make common operations easier than using the low-level API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Consists of: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container objects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helper classes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The helper API is implemented using the low-level API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Users are encouraged to contribute or propose improvements to the ns-3 helper API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873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Containers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Containers are part of the ns-3 “helper API”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Containers group similar objects, for convenience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They are often implemented using C++ std containers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Container objects also are intended to provide more basic (typical) API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8892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66725"/>
            <a:ext cx="8208963" cy="487363"/>
          </a:xfrm>
          <a:ln/>
        </p:spPr>
        <p:txBody>
          <a:bodyPr lIns="0" tIns="0" rIns="0" bIns="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The Helper API (vs. low-level API)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425575"/>
            <a:ext cx="8208963" cy="3716338"/>
          </a:xfrm>
          <a:ln/>
        </p:spPr>
        <p:txBody>
          <a:bodyPr lIns="0" tIns="0" rIns="0" bIns="0"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Is not generic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Does not try to allow code reuse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Provides simple 'syntactical sugar' to make simulation scripts look nicer and easier to read for network researchers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Each function applies a single operation on a ''set of same objects</a:t>
            </a:r>
            <a:r>
              <a:rPr lang="en-GB" dirty="0" smtClean="0"/>
              <a:t>”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 smtClean="0"/>
              <a:t>A typical operation is "Install()"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170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17538"/>
            <a:ext cx="8208963" cy="185737"/>
          </a:xfrm>
          <a:ln/>
        </p:spPr>
        <p:txBody>
          <a:bodyPr lIns="0" tIns="0" rIns="0" bIns="0"/>
          <a:lstStyle/>
          <a:p>
            <a:pPr>
              <a:lnSpc>
                <a:spcPct val="38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Helper Objects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509713"/>
            <a:ext cx="8208963" cy="3598862"/>
          </a:xfrm>
          <a:ln/>
        </p:spPr>
        <p:txBody>
          <a:bodyPr lIns="0" tIns="0" rIns="0" bIns="0"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NodeContainer: vector of Ptr&lt;Node&gt;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NetDeviceContainer: vector of Ptr&lt;NetDevice&gt;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InternetStackHelper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WifiHelper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MobilityHelper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OlsrHelper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... Each model provides a helper class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69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Installation onto containers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Installing models into containers, and handling containers, is a key API theme</a:t>
            </a:r>
          </a:p>
          <a:p>
            <a:endParaRPr lang="en-US" smtClean="0"/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NodeContainer c;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c.Create (numNodes);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mobility.Install (c);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internet.Install (c);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endParaRPr lang="en-US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IP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IPv4 stack with ARP, ICMP, UDP, and TCP</a:t>
            </a:r>
          </a:p>
          <a:p>
            <a:r>
              <a:rPr lang="en-US" dirty="0" smtClean="0"/>
              <a:t>IPv6 with ND, ICMPv6, IPv6 extension headers, TCP, UDP</a:t>
            </a:r>
          </a:p>
          <a:p>
            <a:r>
              <a:rPr lang="en-US" dirty="0" smtClean="0"/>
              <a:t>IPv4 routing:  RIPv2, static, global, </a:t>
            </a:r>
            <a:r>
              <a:rPr lang="en-US" dirty="0" err="1" smtClean="0"/>
              <a:t>NixVector</a:t>
            </a:r>
            <a:r>
              <a:rPr lang="en-US" dirty="0" smtClean="0"/>
              <a:t>, OLSR, AODV, DSR, DSDV</a:t>
            </a:r>
          </a:p>
          <a:p>
            <a:r>
              <a:rPr lang="en-US" dirty="0" smtClean="0"/>
              <a:t>IPv6 routing:  </a:t>
            </a:r>
            <a:r>
              <a:rPr lang="en-US" dirty="0" err="1" smtClean="0"/>
              <a:t>RIPng</a:t>
            </a:r>
            <a:r>
              <a:rPr lang="en-US" dirty="0" smtClean="0"/>
              <a:t>, static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31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3GPP scenario</a:t>
            </a:r>
            <a:endParaRPr lang="en-US" dirty="0"/>
          </a:p>
        </p:txBody>
      </p:sp>
      <p:pic>
        <p:nvPicPr>
          <p:cNvPr id="191" name="Picture 1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71600"/>
            <a:ext cx="8763000" cy="3845543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3330574" y="6330951"/>
            <a:ext cx="2460625" cy="460375"/>
          </a:xfrm>
        </p:spPr>
        <p:txBody>
          <a:bodyPr/>
          <a:lstStyle/>
          <a:p>
            <a:r>
              <a:rPr lang="en-GB" altLang="en-US" b="1" dirty="0" smtClean="0"/>
              <a:t>ns-3 training, June 2018</a:t>
            </a:r>
            <a:endParaRPr lang="en-GB" altLang="en-US" b="1" dirty="0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IP </a:t>
            </a:r>
            <a:r>
              <a:rPr lang="en-US" altLang="en-US" dirty="0"/>
              <a:t>address configuration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An Ipv4 </a:t>
            </a:r>
            <a:r>
              <a:rPr lang="en-US" altLang="en-US" dirty="0" smtClean="0"/>
              <a:t>(or Ipv6) address </a:t>
            </a:r>
            <a:r>
              <a:rPr lang="en-US" altLang="en-US" dirty="0"/>
              <a:t>helper can assign addresses to devices in a </a:t>
            </a:r>
            <a:r>
              <a:rPr lang="en-US" altLang="en-US" dirty="0" err="1"/>
              <a:t>NetDevice</a:t>
            </a:r>
            <a:r>
              <a:rPr lang="en-US" altLang="en-US" dirty="0"/>
              <a:t> container 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990600" y="3352800"/>
            <a:ext cx="67818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Ipv4AddressHelper ipv4;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ipv4.SetBase ("10.1.1.0", "255.255.255.0");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csmaInterfaces = ipv4.Assign (csmaDevices);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...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ipv4.NewNetwork ();  // bumps network to 10.1.2.0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otherCsmaInterfaces = ipv4.Assign (otherCsmaDevices);</a:t>
            </a:r>
          </a:p>
        </p:txBody>
      </p:sp>
    </p:spTree>
    <p:extLst>
      <p:ext uri="{BB962C8B-B14F-4D97-AF65-F5344CB8AC3E}">
        <p14:creationId xmlns:p14="http://schemas.microsoft.com/office/powerpoint/2010/main" val="15598362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352800" y="6332538"/>
            <a:ext cx="2438400" cy="460375"/>
          </a:xfrm>
        </p:spPr>
        <p:txBody>
          <a:bodyPr/>
          <a:lstStyle/>
          <a:p>
            <a:r>
              <a:rPr lang="en-GB" altLang="en-US" b="1" dirty="0" smtClean="0"/>
              <a:t>ns-3 training, June 2018</a:t>
            </a:r>
            <a:endParaRPr lang="en-GB" altLang="en-US" b="1" dirty="0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Applications and sockets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In general, applications in ns-3 derive from the ns3::Application base class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 list of applications is stored in the ns3::Node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Applications are like processes</a:t>
            </a:r>
          </a:p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Applications make use of a sockets-like API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Application::Start () may call ns3::Socket::SendMsg() at a lower layer</a:t>
            </a:r>
          </a:p>
        </p:txBody>
      </p:sp>
    </p:spTree>
    <p:extLst>
      <p:ext uri="{BB962C8B-B14F-4D97-AF65-F5344CB8AC3E}">
        <p14:creationId xmlns:p14="http://schemas.microsoft.com/office/powerpoint/2010/main" val="1166036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3292474" y="6432550"/>
            <a:ext cx="2346325" cy="460375"/>
          </a:xfrm>
        </p:spPr>
        <p:txBody>
          <a:bodyPr/>
          <a:lstStyle/>
          <a:p>
            <a:r>
              <a:rPr lang="en-GB" altLang="en-US" b="1" dirty="0" smtClean="0"/>
              <a:t>ns-3 training, June 2018</a:t>
            </a:r>
            <a:endParaRPr lang="en-GB" altLang="en-US" b="1" dirty="0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Sockets API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3810000" cy="4875213"/>
          </a:xfrm>
          <a:ln/>
        </p:spPr>
        <p:txBody>
          <a:bodyPr/>
          <a:lstStyle/>
          <a:p>
            <a:pPr marL="314325" indent="-311150">
              <a:lnSpc>
                <a:spcPct val="80000"/>
              </a:lnSpc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2000" u="sng"/>
              <a:t>Plain C sockets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4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int sk;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sk = </a:t>
            </a: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socket</a:t>
            </a:r>
            <a:r>
              <a:rPr lang="en-US" altLang="en-US" sz="1200">
                <a:latin typeface="Courier New" panose="02070309020205020404" pitchFamily="49" charset="0"/>
              </a:rPr>
              <a:t>(PF_INET, SOCK_DGRAM, 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2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struct </a:t>
            </a: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sockaddr_in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>
                <a:latin typeface="Courier New" panose="02070309020205020404" pitchFamily="49" charset="0"/>
              </a:rPr>
              <a:t>src;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inet_pton(AF_INET,”0.0.0.0”,&amp;src.sin_addr);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src.sin_port = htons(80);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bind</a:t>
            </a:r>
            <a:r>
              <a:rPr lang="en-US" altLang="en-US" sz="1200">
                <a:latin typeface="Courier New" panose="02070309020205020404" pitchFamily="49" charset="0"/>
              </a:rPr>
              <a:t>(sk, (struct sockaddr *) &amp;src, sizeof(src));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2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struct sockaddr_in dest;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inet_pton(AF_INET,”10.0.0.1”,&amp;dest.sin_addr);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dest.sin_port = htons(80);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sendto</a:t>
            </a:r>
            <a:r>
              <a:rPr lang="en-US" altLang="en-US" sz="1200">
                <a:latin typeface="Courier New" panose="02070309020205020404" pitchFamily="49" charset="0"/>
              </a:rPr>
              <a:t>(sk, </a:t>
            </a: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”hello”, 6</a:t>
            </a:r>
            <a:r>
              <a:rPr lang="en-US" altLang="en-US" sz="1200">
                <a:latin typeface="Courier New" panose="02070309020205020404" pitchFamily="49" charset="0"/>
              </a:rPr>
              <a:t>, 0, (struct sockaddr *) &amp;dest, sizeof(dest));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2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char buf[6];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recv</a:t>
            </a:r>
            <a:r>
              <a:rPr lang="en-US" altLang="en-US" sz="1200">
                <a:latin typeface="Courier New" panose="02070309020205020404" pitchFamily="49" charset="0"/>
              </a:rPr>
              <a:t>(sk, buf, 6, 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4572000" y="1295400"/>
            <a:ext cx="4343400" cy="487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1150"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800"/>
              </a:spcBef>
              <a:buClrTx/>
              <a:buFontTx/>
              <a:buNone/>
            </a:pPr>
            <a:r>
              <a:rPr lang="en-US" altLang="en-US" sz="2000" u="sng" dirty="0"/>
              <a:t>ns-3 sockets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Ptr</a:t>
            </a:r>
            <a:r>
              <a:rPr lang="en-US" altLang="en-US" sz="1200" dirty="0">
                <a:latin typeface="Courier New" panose="02070309020205020404" pitchFamily="49" charset="0"/>
              </a:rPr>
              <a:t>&lt;Socket&gt; </a:t>
            </a: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 = 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udpFactory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CreateSocket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Bind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InetSocketAddress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(80));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SendTo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InetSocketAddress</a:t>
            </a:r>
            <a:r>
              <a:rPr lang="en-US" altLang="en-US" sz="1200" dirty="0">
                <a:latin typeface="Courier New" panose="02070309020205020404" pitchFamily="49" charset="0"/>
              </a:rPr>
              <a:t> (Ipv4Address (”10.0.0.1”), 80), 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Create&lt;Packet&gt; (”hello”, 6)</a:t>
            </a:r>
            <a:r>
              <a:rPr lang="en-US" altLang="en-US" sz="1200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SetReceiveCallback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MakeCallback</a:t>
            </a:r>
            <a:r>
              <a:rPr lang="en-US" altLang="en-US" sz="1200" dirty="0">
                <a:latin typeface="Courier New" panose="02070309020205020404" pitchFamily="49" charset="0"/>
              </a:rPr>
              <a:t> (</a:t>
            </a:r>
            <a:r>
              <a:rPr lang="en-US" altLang="en-US" sz="1200" i="1" dirty="0" err="1">
                <a:latin typeface="Courier New" panose="02070309020205020404" pitchFamily="49" charset="0"/>
              </a:rPr>
              <a:t>MySocketReceive</a:t>
            </a:r>
            <a:r>
              <a:rPr lang="en-US" altLang="en-US" sz="1200" dirty="0"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1200" dirty="0">
                <a:latin typeface="Courier New" panose="02070309020205020404" pitchFamily="49" charset="0"/>
              </a:rPr>
              <a:t>[…] (Simulator::Run ())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void </a:t>
            </a:r>
            <a:r>
              <a:rPr lang="en-US" altLang="en-US" sz="1200" i="1" dirty="0" err="1">
                <a:latin typeface="Courier New" panose="02070309020205020404" pitchFamily="49" charset="0"/>
              </a:rPr>
              <a:t>MySocketReceive</a:t>
            </a:r>
            <a:r>
              <a:rPr lang="en-US" altLang="en-US" sz="1200" i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Ptr</a:t>
            </a:r>
            <a:r>
              <a:rPr lang="en-US" altLang="en-US" sz="1200" dirty="0">
                <a:latin typeface="Courier New" panose="02070309020205020404" pitchFamily="49" charset="0"/>
              </a:rPr>
              <a:t>&lt;Socket&gt; </a:t>
            </a: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, </a:t>
            </a:r>
            <a:r>
              <a:rPr lang="en-US" altLang="en-US" sz="1200" dirty="0" err="1">
                <a:latin typeface="Courier New" panose="02070309020205020404" pitchFamily="49" charset="0"/>
              </a:rPr>
              <a:t>Ptr</a:t>
            </a:r>
            <a:r>
              <a:rPr lang="en-US" altLang="en-US" sz="1200" dirty="0">
                <a:latin typeface="Courier New" panose="02070309020205020404" pitchFamily="49" charset="0"/>
              </a:rPr>
              <a:t>&lt;Packet&gt; 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packet</a:t>
            </a:r>
            <a:r>
              <a:rPr lang="en-US" altLang="en-US" sz="12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...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304800" y="2209800"/>
            <a:ext cx="8305800" cy="1588"/>
          </a:xfrm>
          <a:prstGeom prst="line">
            <a:avLst/>
          </a:prstGeom>
          <a:noFill/>
          <a:ln w="28440">
            <a:solidFill>
              <a:srgbClr val="3333CC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304800" y="3429000"/>
            <a:ext cx="8305800" cy="1588"/>
          </a:xfrm>
          <a:prstGeom prst="line">
            <a:avLst/>
          </a:prstGeom>
          <a:noFill/>
          <a:ln w="28440">
            <a:solidFill>
              <a:srgbClr val="3333CC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228600" y="4724400"/>
            <a:ext cx="8305800" cy="1588"/>
          </a:xfrm>
          <a:prstGeom prst="line">
            <a:avLst/>
          </a:prstGeom>
          <a:noFill/>
          <a:ln w="28440">
            <a:solidFill>
              <a:srgbClr val="3333CC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30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NetDevice trace hooks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97850" cy="838200"/>
          </a:xfrm>
        </p:spPr>
        <p:txBody>
          <a:bodyPr/>
          <a:lstStyle/>
          <a:p>
            <a:r>
              <a:rPr lang="en-US" smtClean="0"/>
              <a:t>Example:  CsmaNetDevice</a:t>
            </a:r>
            <a:endParaRPr lang="en-US"/>
          </a:p>
        </p:txBody>
      </p:sp>
      <p:grpSp>
        <p:nvGrpSpPr>
          <p:cNvPr id="6" name="Group 32"/>
          <p:cNvGrpSpPr/>
          <p:nvPr/>
        </p:nvGrpSpPr>
        <p:grpSpPr>
          <a:xfrm>
            <a:off x="457200" y="1524000"/>
            <a:ext cx="8196140" cy="4560332"/>
            <a:chOff x="457200" y="1524000"/>
            <a:chExt cx="8196140" cy="4560332"/>
          </a:xfrm>
        </p:grpSpPr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3200400"/>
              <a:ext cx="1524000" cy="9175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cxnSp>
          <p:nvCxnSpPr>
            <p:cNvPr id="7" name="Straight Connector 6"/>
            <p:cNvCxnSpPr/>
            <p:nvPr/>
          </p:nvCxnSpPr>
          <p:spPr bwMode="auto">
            <a:xfrm flipV="1">
              <a:off x="2057400" y="2209800"/>
              <a:ext cx="68580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2057400" y="3505200"/>
              <a:ext cx="762000" cy="2057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2895600" y="1905000"/>
              <a:ext cx="3217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CsmaNetDevice::Send ()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4267200" y="2286000"/>
              <a:ext cx="0" cy="68580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3886200" y="2895600"/>
              <a:ext cx="0" cy="914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3886200" y="3810000"/>
              <a:ext cx="6858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4572000" y="2895600"/>
              <a:ext cx="0" cy="914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Rectangle 19"/>
            <p:cNvSpPr/>
            <p:nvPr/>
          </p:nvSpPr>
          <p:spPr bwMode="auto">
            <a:xfrm>
              <a:off x="3886200" y="3581400"/>
              <a:ext cx="685800" cy="2286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886200" y="3352800"/>
              <a:ext cx="685800" cy="228600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886200" y="3124200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00400" y="4800600"/>
              <a:ext cx="22525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CsmaNetDevice::</a:t>
              </a:r>
            </a:p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TransmitStart()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4267200" y="3962400"/>
              <a:ext cx="0" cy="68580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>
              <a:off x="7010400" y="2286000"/>
              <a:ext cx="0" cy="243840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lg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019800" y="4800600"/>
              <a:ext cx="22525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CsmaNetDevice::</a:t>
              </a:r>
            </a:p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Receive()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7" name="Can 26"/>
            <p:cNvSpPr/>
            <p:nvPr/>
          </p:nvSpPr>
          <p:spPr bwMode="auto">
            <a:xfrm rot="5400000">
              <a:off x="5372100" y="4229100"/>
              <a:ext cx="304800" cy="3276600"/>
            </a:xfrm>
            <a:prstGeom prst="can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00600" y="5715000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</a:rPr>
                <a:t>CsmaChannel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00800" y="1524000"/>
              <a:ext cx="22525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NetDevice::</a:t>
              </a:r>
            </a:p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ReceiveCallback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24200" y="3276600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smtClean="0">
                  <a:solidFill>
                    <a:schemeClr val="tx1"/>
                  </a:solidFill>
                </a:rPr>
                <a:t>queue</a:t>
              </a:r>
              <a:endParaRPr lang="en-US" sz="1400" i="1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2743200" y="2514600"/>
            <a:ext cx="5784820" cy="2426732"/>
            <a:chOff x="2743200" y="2514600"/>
            <a:chExt cx="5784820" cy="2426732"/>
          </a:xfrm>
        </p:grpSpPr>
        <p:sp>
          <p:nvSpPr>
            <p:cNvPr id="34" name="TextBox 33"/>
            <p:cNvSpPr txBox="1"/>
            <p:nvPr/>
          </p:nvSpPr>
          <p:spPr>
            <a:xfrm>
              <a:off x="7315200" y="2514600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MacRx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724400" y="2819400"/>
              <a:ext cx="1172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MacDrop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95800" y="2590800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MacTx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43400" y="3810000"/>
              <a:ext cx="1749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MacTxBackoff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43200" y="4267200"/>
              <a:ext cx="1518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PhyTxBegin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19400" y="4572000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PhyTxEnd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343400" y="4419600"/>
              <a:ext cx="1415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PhyTxDrop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486400" y="3200400"/>
              <a:ext cx="18261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Sniffer</a:t>
              </a:r>
            </a:p>
            <a:p>
              <a:r>
                <a:rPr lang="en-US" b="1" smtClean="0">
                  <a:solidFill>
                    <a:schemeClr val="tx1"/>
                  </a:solidFill>
                </a:rPr>
                <a:t>PromiscSniffer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086600" y="4267200"/>
              <a:ext cx="14414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PhyRxEnd</a:t>
              </a:r>
            </a:p>
            <a:p>
              <a:r>
                <a:rPr lang="en-US" b="1" smtClean="0">
                  <a:solidFill>
                    <a:schemeClr val="tx1"/>
                  </a:solidFill>
                </a:rPr>
                <a:t>PhyRxDrop</a:t>
              </a:r>
              <a:endParaRPr lang="en-US" b="1">
                <a:solidFill>
                  <a:schemeClr val="tx1"/>
                </a:solidFill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59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scenario details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4445" y="1329531"/>
            <a:ext cx="4723360" cy="4872038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81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3GPP scenario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4800" y="1295400"/>
            <a:ext cx="8197850" cy="487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lr>
                <a:srgbClr val="000066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s-ES" altLang="es-ES" sz="1600" b="1" dirty="0" err="1"/>
              <a:t>Outdoor</a:t>
            </a:r>
            <a:r>
              <a:rPr lang="es-ES" altLang="es-ES" sz="1600" b="1" dirty="0"/>
              <a:t> </a:t>
            </a:r>
            <a:r>
              <a:rPr lang="es-ES" altLang="es-ES" sz="1600" b="1" dirty="0" err="1"/>
              <a:t>layout</a:t>
            </a:r>
            <a:r>
              <a:rPr lang="es-ES" altLang="es-ES" sz="1600" dirty="0"/>
              <a:t>: hexagonal </a:t>
            </a:r>
            <a:r>
              <a:rPr lang="es-ES" altLang="es-ES" sz="1600" dirty="0" err="1"/>
              <a:t>macrocell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layout</a:t>
            </a:r>
            <a:r>
              <a:rPr lang="es-ES" altLang="es-ES" sz="1600" dirty="0"/>
              <a:t>. 7 macro </a:t>
            </a:r>
            <a:r>
              <a:rPr lang="es-ES" altLang="es-ES" sz="1600" dirty="0" err="1"/>
              <a:t>sites</a:t>
            </a:r>
            <a:r>
              <a:rPr lang="es-ES" altLang="es-ES" sz="1600" dirty="0"/>
              <a:t> and 3 </a:t>
            </a:r>
            <a:r>
              <a:rPr lang="es-ES" altLang="es-ES" sz="1600" dirty="0" err="1"/>
              <a:t>cells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site</a:t>
            </a:r>
            <a:r>
              <a:rPr lang="es-ES" altLang="es-ES" sz="1600" dirty="0"/>
              <a:t>. 1 </a:t>
            </a:r>
            <a:r>
              <a:rPr lang="es-ES" altLang="es-ES" sz="1600" dirty="0" err="1"/>
              <a:t>Cluster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cell</a:t>
            </a:r>
            <a:r>
              <a:rPr lang="es-ES" altLang="es-ES" sz="1600" dirty="0"/>
              <a:t>. 4 </a:t>
            </a:r>
            <a:r>
              <a:rPr lang="es-ES" altLang="es-ES" sz="1600" dirty="0" err="1"/>
              <a:t>small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cells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operator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cluster</a:t>
            </a:r>
            <a:r>
              <a:rPr lang="es-ES" altLang="es-ES" sz="1600" dirty="0"/>
              <a:t>, </a:t>
            </a:r>
            <a:r>
              <a:rPr lang="es-ES" altLang="es-ES" sz="1600" dirty="0" err="1"/>
              <a:t>uniformly</a:t>
            </a:r>
            <a:r>
              <a:rPr lang="es-ES" altLang="es-ES" sz="1600" dirty="0"/>
              <a:t> </a:t>
            </a:r>
            <a:r>
              <a:rPr lang="es-ES" altLang="es-ES" sz="1600" dirty="0" err="1"/>
              <a:t>dropped</a:t>
            </a:r>
            <a:r>
              <a:rPr lang="es-ES" altLang="es-ES" sz="1600" dirty="0"/>
              <a:t>. ITU </a:t>
            </a:r>
            <a:r>
              <a:rPr lang="es-ES" altLang="es-ES" sz="1600" dirty="0" err="1"/>
              <a:t>UMi</a:t>
            </a:r>
            <a:r>
              <a:rPr lang="es-ES" altLang="es-ES" sz="1600" dirty="0"/>
              <a:t> </a:t>
            </a:r>
            <a:r>
              <a:rPr lang="es-ES" altLang="es-ES" sz="1600" dirty="0" err="1"/>
              <a:t>channel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model</a:t>
            </a:r>
            <a:r>
              <a:rPr lang="es-ES" altLang="es-ES" sz="1600" dirty="0"/>
              <a:t>.</a:t>
            </a:r>
          </a:p>
          <a:p>
            <a:pPr>
              <a:buFontTx/>
              <a:buNone/>
            </a:pPr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303838" y="2895600"/>
            <a:ext cx="3409950" cy="2319338"/>
            <a:chOff x="5304093" y="2895600"/>
            <a:chExt cx="3409908" cy="2319010"/>
          </a:xfrm>
        </p:grpSpPr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6483" y="2895600"/>
              <a:ext cx="2826579" cy="2057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6"/>
            <p:cNvSpPr txBox="1">
              <a:spLocks noChangeArrowheads="1"/>
            </p:cNvSpPr>
            <p:nvPr/>
          </p:nvSpPr>
          <p:spPr bwMode="auto">
            <a:xfrm>
              <a:off x="5304093" y="4953000"/>
              <a:ext cx="340990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66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s-ES" sz="1100">
                  <a:latin typeface="Times New Roman" panose="02020603050405020304" pitchFamily="18" charset="0"/>
                </a:rPr>
                <a:t>Figure source:  3GPP TR 36.889 V13.0.0 (2015-05)</a:t>
              </a:r>
            </a:p>
          </p:txBody>
        </p:sp>
      </p:grpSp>
      <p:pic>
        <p:nvPicPr>
          <p:cNvPr id="9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449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50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ns-3 Wiki page: 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www.nsnam.org/wiki/LAA-WiFi-Coexistence</a:t>
            </a:r>
            <a:endParaRPr lang="en-US" dirty="0" smtClean="0"/>
          </a:p>
          <a:p>
            <a:pPr lvl="2"/>
            <a:r>
              <a:rPr lang="en-US" dirty="0" smtClean="0"/>
              <a:t>module documentation</a:t>
            </a:r>
          </a:p>
          <a:p>
            <a:pPr lvl="2"/>
            <a:r>
              <a:rPr lang="en-US" dirty="0" smtClean="0"/>
              <a:t>references to various publications</a:t>
            </a:r>
          </a:p>
          <a:p>
            <a:pPr lvl="2"/>
            <a:r>
              <a:rPr lang="en-US" dirty="0" smtClean="0"/>
              <a:t>documentation on reproducing results</a:t>
            </a:r>
          </a:p>
          <a:p>
            <a:r>
              <a:rPr lang="en-US" dirty="0" smtClean="0"/>
              <a:t>Code:</a:t>
            </a:r>
          </a:p>
          <a:p>
            <a:pPr lvl="1"/>
            <a:r>
              <a:rPr lang="en-US" dirty="0" err="1" smtClean="0"/>
              <a:t>git</a:t>
            </a:r>
            <a:r>
              <a:rPr lang="en-US" dirty="0" smtClean="0"/>
              <a:t> clone https</a:t>
            </a:r>
            <a:r>
              <a:rPr lang="en-US" dirty="0"/>
              <a:t>://</a:t>
            </a:r>
            <a:r>
              <a:rPr lang="en-US" dirty="0" err="1"/>
              <a:t>bitbucket.org</a:t>
            </a:r>
            <a:r>
              <a:rPr lang="en-US" dirty="0"/>
              <a:t>/ns3lteu/ns-3-dev-lbt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25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77" y="1828800"/>
            <a:ext cx="8351873" cy="33528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13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3813</TotalTime>
  <Words>2505</Words>
  <Application>Microsoft Macintosh PowerPoint</Application>
  <PresentationFormat>On-screen Show (4:3)</PresentationFormat>
  <Paragraphs>489</Paragraphs>
  <Slides>53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Arial</vt:lpstr>
      <vt:lpstr>Courier</vt:lpstr>
      <vt:lpstr>Courier New</vt:lpstr>
      <vt:lpstr>Times New Roman</vt:lpstr>
      <vt:lpstr>Default Design</vt:lpstr>
      <vt:lpstr>PowerPoint Presentation</vt:lpstr>
      <vt:lpstr>Outline</vt:lpstr>
      <vt:lpstr>LTE/Wi-Fi Coexistence  case study</vt:lpstr>
      <vt:lpstr>Use case: LAA Wi-Fi Coexistence</vt:lpstr>
      <vt:lpstr>Indoor 3GPP scenario</vt:lpstr>
      <vt:lpstr>Indoor scenario details</vt:lpstr>
      <vt:lpstr>Outdoor 3GPP scenario</vt:lpstr>
      <vt:lpstr>References</vt:lpstr>
      <vt:lpstr>Sample results</vt:lpstr>
      <vt:lpstr>Lessons learned</vt:lpstr>
      <vt:lpstr>Key concepts</vt:lpstr>
      <vt:lpstr>Example</vt:lpstr>
      <vt:lpstr>Design aspects</vt:lpstr>
      <vt:lpstr>Simulator core</vt:lpstr>
      <vt:lpstr>Simulator example</vt:lpstr>
      <vt:lpstr>Simulator example (in Python)</vt:lpstr>
      <vt:lpstr>Simulation program flow</vt:lpstr>
      <vt:lpstr>Command-line arguments</vt:lpstr>
      <vt:lpstr>Time in ns-3</vt:lpstr>
      <vt:lpstr>Events in ns-3</vt:lpstr>
      <vt:lpstr>Simulator and Schedulers</vt:lpstr>
      <vt:lpstr>Random Variables</vt:lpstr>
      <vt:lpstr>Random variables and independent replications</vt:lpstr>
      <vt:lpstr>ns-3 random number generator</vt:lpstr>
      <vt:lpstr>Key Terminology</vt:lpstr>
      <vt:lpstr>Streams and Substreams</vt:lpstr>
      <vt:lpstr>Run number vs. seed</vt:lpstr>
      <vt:lpstr>Setting the stream number</vt:lpstr>
      <vt:lpstr>Putting it together</vt:lpstr>
      <vt:lpstr>PowerPoint Presentation</vt:lpstr>
      <vt:lpstr>ns-3 Packet</vt:lpstr>
      <vt:lpstr>ns-3 Packet structure</vt:lpstr>
      <vt:lpstr>Copy-on-write</vt:lpstr>
      <vt:lpstr>Headers and trailers</vt:lpstr>
      <vt:lpstr>Headers and trailers (cont.)</vt:lpstr>
      <vt:lpstr>Packet tags</vt:lpstr>
      <vt:lpstr>PacketTag vs. ByteTag</vt:lpstr>
      <vt:lpstr>Tag example</vt:lpstr>
      <vt:lpstr>Packet metadata</vt:lpstr>
      <vt:lpstr>Ptr&lt;Packet&gt;</vt:lpstr>
      <vt:lpstr>PowerPoint Presentation</vt:lpstr>
      <vt:lpstr>Example program walkthrough</vt:lpstr>
      <vt:lpstr>Structure of an ns-3 program</vt:lpstr>
      <vt:lpstr>Helper API</vt:lpstr>
      <vt:lpstr>Containers</vt:lpstr>
      <vt:lpstr>The Helper API (vs. low-level API)</vt:lpstr>
      <vt:lpstr>Helper Objects</vt:lpstr>
      <vt:lpstr>Installation onto containers</vt:lpstr>
      <vt:lpstr>Native IP models</vt:lpstr>
      <vt:lpstr>IP address configuration</vt:lpstr>
      <vt:lpstr>Applications and sockets</vt:lpstr>
      <vt:lpstr>Sockets API</vt:lpstr>
      <vt:lpstr>NetDevice trace hooks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Microsoft Office User</cp:lastModifiedBy>
  <cp:revision>253</cp:revision>
  <dcterms:modified xsi:type="dcterms:W3CDTF">2018-06-12T04:09:50Z</dcterms:modified>
</cp:coreProperties>
</file>