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sldIdLst>
    <p:sldId id="256" r:id="rId2"/>
    <p:sldId id="936" r:id="rId3"/>
    <p:sldId id="937" r:id="rId4"/>
    <p:sldId id="938" r:id="rId5"/>
    <p:sldId id="939" r:id="rId6"/>
    <p:sldId id="940" r:id="rId7"/>
    <p:sldId id="941" r:id="rId8"/>
    <p:sldId id="942" r:id="rId9"/>
    <p:sldId id="943" r:id="rId10"/>
    <p:sldId id="944" r:id="rId11"/>
    <p:sldId id="945" r:id="rId12"/>
    <p:sldId id="946" r:id="rId13"/>
    <p:sldId id="947" r:id="rId14"/>
    <p:sldId id="889" r:id="rId15"/>
    <p:sldId id="751" r:id="rId16"/>
    <p:sldId id="752" r:id="rId17"/>
    <p:sldId id="753" r:id="rId18"/>
    <p:sldId id="754" r:id="rId19"/>
    <p:sldId id="755" r:id="rId20"/>
    <p:sldId id="756" r:id="rId21"/>
    <p:sldId id="757" r:id="rId22"/>
    <p:sldId id="758" r:id="rId23"/>
    <p:sldId id="759" r:id="rId24"/>
    <p:sldId id="760" r:id="rId25"/>
    <p:sldId id="891" r:id="rId26"/>
    <p:sldId id="892" r:id="rId27"/>
    <p:sldId id="761" r:id="rId28"/>
    <p:sldId id="893" r:id="rId29"/>
    <p:sldId id="762" r:id="rId30"/>
    <p:sldId id="925" r:id="rId31"/>
    <p:sldId id="926" r:id="rId32"/>
    <p:sldId id="927" r:id="rId33"/>
    <p:sldId id="928" r:id="rId34"/>
    <p:sldId id="929" r:id="rId35"/>
    <p:sldId id="930" r:id="rId36"/>
    <p:sldId id="931" r:id="rId37"/>
    <p:sldId id="932" r:id="rId38"/>
    <p:sldId id="933" r:id="rId39"/>
    <p:sldId id="934" r:id="rId40"/>
    <p:sldId id="935" r:id="rId41"/>
    <p:sldId id="894" r:id="rId42"/>
    <p:sldId id="897" r:id="rId43"/>
    <p:sldId id="902" r:id="rId44"/>
    <p:sldId id="903" r:id="rId45"/>
    <p:sldId id="904" r:id="rId46"/>
    <p:sldId id="905" r:id="rId47"/>
    <p:sldId id="906" r:id="rId48"/>
    <p:sldId id="907" r:id="rId49"/>
    <p:sldId id="908" r:id="rId50"/>
    <p:sldId id="909" r:id="rId51"/>
    <p:sldId id="912" r:id="rId52"/>
    <p:sldId id="913" r:id="rId53"/>
    <p:sldId id="914" r:id="rId54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09"/>
  </p:normalViewPr>
  <p:slideViewPr>
    <p:cSldViewPr>
      <p:cViewPr>
        <p:scale>
          <a:sx n="96" d="100"/>
          <a:sy n="96" d="100"/>
        </p:scale>
        <p:origin x="156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DC7AD9-E370-4AC4-9F2A-6BB053906B94}" type="slidenum">
              <a:rPr lang="en-GB"/>
              <a:pPr/>
              <a:t>24</a:t>
            </a:fld>
            <a:endParaRPr lang="en-GB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5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5ECFC-F881-4C41-8C7C-EE39FE783B99}" type="slidenum">
              <a:rPr lang="en-GB"/>
              <a:pPr/>
              <a:t>27</a:t>
            </a:fld>
            <a:endParaRPr lang="en-GB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13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2480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E916AA-C709-4320-8471-D9033522AFFD}" type="slidenum">
              <a:rPr lang="en-GB"/>
              <a:pPr/>
              <a:t>31</a:t>
            </a:fld>
            <a:endParaRPr lang="en-GB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0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93977C-FB14-4DD0-B169-DD41EB05538B}" type="slidenum">
              <a:rPr lang="en-GB"/>
              <a:pPr/>
              <a:t>32</a:t>
            </a:fld>
            <a:endParaRPr lang="en-GB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68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AF640F-C92B-47EC-A58A-822905FD9824}" type="slidenum">
              <a:rPr lang="en-GB"/>
              <a:pPr/>
              <a:t>33</a:t>
            </a:fld>
            <a:endParaRPr lang="en-GB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55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7400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A4E5D4-D10C-4FD1-A2B9-3A9CB61D4644}" type="slidenum">
              <a:rPr lang="en-GB"/>
              <a:pPr/>
              <a:t>42</a:t>
            </a:fld>
            <a:endParaRPr lang="en-GB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6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957EB-0E80-475A-884D-D9A6C31D599A}" type="slidenum">
              <a:rPr lang="en-GB"/>
              <a:pPr/>
              <a:t>43</a:t>
            </a:fld>
            <a:endParaRPr lang="en-GB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98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F3FE13-4481-439E-983A-8E1B59305092}" type="slidenum">
              <a:rPr lang="en-GB"/>
              <a:pPr/>
              <a:t>44</a:t>
            </a:fld>
            <a:endParaRPr lang="en-GB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0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23A4DD-9FB1-4953-B5E1-2C0A25CF1B2D}" type="slidenum">
              <a:rPr lang="en-GB"/>
              <a:pPr/>
              <a:t>45</a:t>
            </a:fld>
            <a:endParaRPr lang="en-GB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76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23B732-1333-4C75-A593-29B4B5191CEB}" type="slidenum">
              <a:rPr lang="en-GB"/>
              <a:pPr/>
              <a:t>46</a:t>
            </a:fld>
            <a:endParaRPr lang="en-GB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3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4208C5-B5AF-410B-A0C5-A0D2F430A757}" type="slidenum">
              <a:rPr lang="en-GB"/>
              <a:pPr/>
              <a:t>47</a:t>
            </a:fld>
            <a:endParaRPr lang="en-GB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3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10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05066D-B1E2-4F07-AA9A-7D0B21E55358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008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0B121-2867-492A-A037-C85B18881DC4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386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DBFB79-A0A8-42E3-88B7-AFA37D5C2B0B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38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280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01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A4E5D4-D10C-4FD1-A2B9-3A9CB61D4644}" type="slidenum">
              <a:rPr lang="en-GB"/>
              <a:pPr/>
              <a:t>12</a:t>
            </a:fld>
            <a:endParaRPr lang="en-GB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1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6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5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32D12-27B8-4784-9A85-A3A493F6454C}" type="slidenum">
              <a:rPr lang="en-GB"/>
              <a:pPr/>
              <a:t>22</a:t>
            </a:fld>
            <a:endParaRPr lang="en-GB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5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2F1A20-2CE5-4E8E-9F8A-ED0AF8F69D7D}" type="slidenum">
              <a:rPr lang="en-GB"/>
              <a:pPr/>
              <a:t>23</a:t>
            </a:fld>
            <a:endParaRPr lang="en-GB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snam.org/wiki/LAA-WiFi-Coexistenc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ns-3 training, June 2018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Think about the data and results you want, and work backwards from there</a:t>
            </a:r>
          </a:p>
          <a:p>
            <a:r>
              <a:rPr lang="en-US" sz="2400" dirty="0" smtClean="0"/>
              <a:t>As much, or more time, spent on scenario development than on model development</a:t>
            </a:r>
            <a:endParaRPr lang="en-US" sz="2400" dirty="0"/>
          </a:p>
          <a:p>
            <a:r>
              <a:rPr lang="en-US" sz="2400" dirty="0" smtClean="0"/>
              <a:t>Choose the right levels of abstraction in the scenario</a:t>
            </a:r>
          </a:p>
          <a:p>
            <a:r>
              <a:rPr lang="en-US" sz="2400" dirty="0" smtClean="0"/>
              <a:t>Several rewrites may be needed as project evolves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noFill/>
        </p:spPr>
        <p:txBody>
          <a:bodyPr/>
          <a:lstStyle/>
          <a:p>
            <a:r>
              <a:rPr lang="en-GB" dirty="0" smtClean="0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62" y="3922713"/>
            <a:ext cx="8496925" cy="235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Configuration and execution management</a:t>
            </a:r>
          </a:p>
          <a:p>
            <a:r>
              <a:rPr lang="en-US" sz="2400" dirty="0" smtClean="0"/>
              <a:t>Tracing (gathering output data)</a:t>
            </a:r>
          </a:p>
          <a:p>
            <a:r>
              <a:rPr lang="en-US" sz="2400" dirty="0" smtClean="0"/>
              <a:t>Design for future sharing of your code</a:t>
            </a:r>
          </a:p>
          <a:p>
            <a:pPr lvl="1"/>
            <a:r>
              <a:rPr lang="en-US" sz="2000" dirty="0" smtClean="0"/>
              <a:t>Good APIs (attributes, trace sources), tests, and documentation</a:t>
            </a:r>
          </a:p>
          <a:p>
            <a:pPr lvl="1"/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noFill/>
        </p:spPr>
        <p:txBody>
          <a:bodyPr/>
          <a:lstStyle/>
          <a:p>
            <a:r>
              <a:rPr lang="en-GB" dirty="0" smtClean="0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62" y="3581400"/>
            <a:ext cx="8496925" cy="235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2590800" cy="4872038"/>
          </a:xfrm>
        </p:spPr>
        <p:txBody>
          <a:bodyPr/>
          <a:lstStyle/>
          <a:p>
            <a:r>
              <a:rPr lang="en-US" sz="2000" dirty="0" smtClean="0"/>
              <a:t>Pass UDP data (marked as EF and best effort) and TCP data through a prioritized queue</a:t>
            </a:r>
          </a:p>
          <a:p>
            <a:r>
              <a:rPr lang="en-US" sz="2000" dirty="0" smtClean="0"/>
              <a:t>Plot CDF of data including percentiles</a:t>
            </a:r>
          </a:p>
          <a:p>
            <a:r>
              <a:rPr lang="en-US" sz="2000" dirty="0" smtClean="0"/>
              <a:t>Repeat for different traffic configurations, different queue configurations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390955"/>
            <a:ext cx="5956300" cy="461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45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plotting framework am I using?</a:t>
            </a:r>
          </a:p>
          <a:p>
            <a:pPr lvl="1"/>
            <a:r>
              <a:rPr lang="en-US" sz="2000" dirty="0" err="1" smtClean="0"/>
              <a:t>Matplotlib</a:t>
            </a:r>
            <a:r>
              <a:rPr lang="en-US" sz="2000" dirty="0" smtClean="0"/>
              <a:t> can meet requirements</a:t>
            </a:r>
          </a:p>
          <a:p>
            <a:r>
              <a:rPr lang="en-US" sz="2400" dirty="0" smtClean="0"/>
              <a:t>How to manage multiple replications</a:t>
            </a:r>
          </a:p>
          <a:p>
            <a:pPr lvl="1"/>
            <a:r>
              <a:rPr lang="en-US" sz="2000" dirty="0" smtClean="0"/>
              <a:t>Bash script, expose configuration as command line arguments</a:t>
            </a:r>
          </a:p>
          <a:p>
            <a:r>
              <a:rPr lang="en-US" sz="2400" dirty="0" smtClean="0"/>
              <a:t>How to obtain the output data</a:t>
            </a:r>
          </a:p>
          <a:p>
            <a:pPr lvl="1"/>
            <a:r>
              <a:rPr lang="en-US" sz="2000" dirty="0" smtClean="0"/>
              <a:t>Hook </a:t>
            </a:r>
            <a:r>
              <a:rPr lang="en-US" sz="2000" dirty="0" err="1" smtClean="0"/>
              <a:t>SojournTime</a:t>
            </a:r>
            <a:r>
              <a:rPr lang="en-US" sz="2000" dirty="0" smtClean="0"/>
              <a:t> trace source of the queue?</a:t>
            </a:r>
          </a:p>
          <a:p>
            <a:pPr lvl="1"/>
            <a:r>
              <a:rPr lang="en-US" sz="2000" dirty="0" smtClean="0"/>
              <a:t>Or do I want to also capture device latency?</a:t>
            </a:r>
          </a:p>
          <a:p>
            <a:r>
              <a:rPr lang="en-US" sz="2400" dirty="0" smtClean="0"/>
              <a:t>Other design questions</a:t>
            </a:r>
          </a:p>
          <a:p>
            <a:pPr lvl="1"/>
            <a:r>
              <a:rPr lang="en-US" sz="2000" dirty="0" smtClean="0"/>
              <a:t>What flavor of TCP?</a:t>
            </a:r>
          </a:p>
          <a:p>
            <a:pPr lvl="1"/>
            <a:r>
              <a:rPr lang="en-US" sz="2000" dirty="0" smtClean="0"/>
              <a:t>How long should simulation trials run for?</a:t>
            </a:r>
          </a:p>
          <a:p>
            <a:pPr lvl="1"/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0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time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Simulator and Scheduler</a:t>
            </a:r>
          </a:p>
          <a:p>
            <a:r>
              <a:rPr lang="en-US" dirty="0" smtClean="0"/>
              <a:t>Command line arguments</a:t>
            </a:r>
          </a:p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952500" y="5461961"/>
            <a:ext cx="7391400" cy="45878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600200" y="4601535"/>
            <a:ext cx="4762" cy="25241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1457325" y="4738855"/>
            <a:ext cx="285750" cy="79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595437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171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00300" y="5581022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14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671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752600" y="4465457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Execute a function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(may generate additional events)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595437" y="4927122"/>
            <a:ext cx="0" cy="612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78806" y="4945776"/>
            <a:ext cx="302419" cy="631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43100" y="4945776"/>
            <a:ext cx="1381124" cy="5893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1595438" y="5887411"/>
            <a:ext cx="504825" cy="347664"/>
          </a:xfrm>
          <a:custGeom>
            <a:avLst/>
            <a:gdLst>
              <a:gd name="connsiteX0" fmla="*/ 0 w 504825"/>
              <a:gd name="connsiteY0" fmla="*/ 0 h 347664"/>
              <a:gd name="connsiteX1" fmla="*/ 185737 w 504825"/>
              <a:gd name="connsiteY1" fmla="*/ 347662 h 347664"/>
              <a:gd name="connsiteX2" fmla="*/ 504825 w 504825"/>
              <a:gd name="connsiteY2" fmla="*/ 4762 h 34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47664">
                <a:moveTo>
                  <a:pt x="0" y="0"/>
                </a:moveTo>
                <a:cubicBezTo>
                  <a:pt x="50800" y="173434"/>
                  <a:pt x="101600" y="346868"/>
                  <a:pt x="185737" y="347662"/>
                </a:cubicBezTo>
                <a:cubicBezTo>
                  <a:pt x="269874" y="348456"/>
                  <a:pt x="387349" y="176609"/>
                  <a:pt x="504825" y="4762"/>
                </a:cubicBez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3352" y="5862406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Advance the virtual time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to the next event (function)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032" y="549002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2019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</a:t>
            </a:r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84542"/>
            <a:ext cx="3581400" cy="13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19400"/>
            <a:ext cx="612511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 (in Python)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16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7324725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3571875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program flow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1371600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481" y="161105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Handle program inputs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8974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0481" y="292919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Configure 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019300" y="233362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4077513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0481" y="431696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019300" y="3721396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534777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481" y="558722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 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2019300" y="499165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Command-line arguments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Add CommandLine to your program if you want command-line argument parsing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400" smtClean="0"/>
              <a:t>Passing --PrintHelp to programs will display command line options, if CommandLine is enabled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"sample-simulator --PrintHelp"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18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52292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3105150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9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is stored as a large integer in ns-3</a:t>
            </a:r>
          </a:p>
          <a:p>
            <a:pPr lvl="1"/>
            <a:r>
              <a:rPr lang="en-US" sz="2000" dirty="0" smtClean="0"/>
              <a:t>Minimize floating point discrepancies across platforms</a:t>
            </a:r>
          </a:p>
          <a:p>
            <a:r>
              <a:rPr lang="en-US" sz="2400" dirty="0" smtClean="0"/>
              <a:t>Special Time classes are provided to manipulate time (such as standard operators)</a:t>
            </a:r>
          </a:p>
          <a:p>
            <a:r>
              <a:rPr lang="en-US" sz="2400" dirty="0" smtClean="0"/>
              <a:t>Default time resolution is nanoseconds, but can be set to other resolutions</a:t>
            </a:r>
          </a:p>
          <a:p>
            <a:pPr lvl="1"/>
            <a:r>
              <a:rPr lang="en-US" sz="2000" dirty="0" smtClean="0"/>
              <a:t>Note:  Changing resolution is not well used/tested</a:t>
            </a:r>
          </a:p>
          <a:p>
            <a:r>
              <a:rPr lang="en-US" sz="2400" dirty="0" smtClean="0"/>
              <a:t>Time objects can be set by floating-point values and can export floating-point values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timeDouble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t.GetSeconds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sz="2000" dirty="0" smtClean="0"/>
              <a:t>Best practice is to avoid floating point conversions where possible and use Time arithmetic operators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8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from several recent personal use cases with ns-3</a:t>
            </a:r>
          </a:p>
          <a:p>
            <a:pPr lvl="1"/>
            <a:r>
              <a:rPr lang="en-US" dirty="0" smtClean="0"/>
              <a:t>LAA/Wi-Fi Coexistence</a:t>
            </a:r>
          </a:p>
          <a:p>
            <a:pPr lvl="1"/>
            <a:r>
              <a:rPr lang="en-US" dirty="0" smtClean="0"/>
              <a:t>Smart Grid networks</a:t>
            </a:r>
          </a:p>
          <a:p>
            <a:pPr lvl="1"/>
            <a:r>
              <a:rPr lang="en-US" dirty="0" smtClean="0"/>
              <a:t>AQM performance</a:t>
            </a:r>
          </a:p>
          <a:p>
            <a:pPr lvl="1"/>
            <a:r>
              <a:rPr lang="en-US" dirty="0" smtClean="0"/>
              <a:t>Public-safety based LTE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Events are just function calls that execute at a simulated time</a:t>
            </a:r>
          </a:p>
          <a:p>
            <a:pPr lvl="1"/>
            <a:r>
              <a:rPr lang="en-US" sz="2400" dirty="0" smtClean="0"/>
              <a:t>i.e. callbacks</a:t>
            </a:r>
          </a:p>
          <a:p>
            <a:pPr lvl="1"/>
            <a:r>
              <a:rPr lang="en-US" sz="2400" dirty="0" smtClean="0"/>
              <a:t>this is another difference compared to other simulators, which often use special "event handlers" in each model</a:t>
            </a:r>
          </a:p>
          <a:p>
            <a:r>
              <a:rPr lang="en-US" sz="2800" dirty="0" smtClean="0"/>
              <a:t>Events have IDs to allow them to be cancelled or to test their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and Schedulers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Simulator class holds a scheduler, and provides the API to schedule events, start, stop, and cleanup memory</a:t>
            </a:r>
          </a:p>
          <a:p>
            <a:r>
              <a:rPr lang="en-US" sz="2800" dirty="0" smtClean="0"/>
              <a:t>Several scheduler data structures (calendar, heap, list, map) are possible</a:t>
            </a:r>
          </a:p>
          <a:p>
            <a:r>
              <a:rPr lang="en-US" sz="2800" dirty="0" smtClean="0"/>
              <a:t>"</a:t>
            </a:r>
            <a:r>
              <a:rPr lang="en-US" sz="2800" dirty="0" err="1" smtClean="0"/>
              <a:t>RealTime</a:t>
            </a:r>
            <a:r>
              <a:rPr lang="en-US" sz="2800" dirty="0" smtClean="0"/>
              <a:t>" simulation implementation aligns the simulation time to wall-clock time</a:t>
            </a:r>
          </a:p>
          <a:p>
            <a:pPr lvl="1"/>
            <a:r>
              <a:rPr lang="en-US" sz="2400" dirty="0" smtClean="0"/>
              <a:t>two policies (hard and soft limit) available when the simulation and real time diverge</a:t>
            </a:r>
          </a:p>
          <a:p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8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Random Variables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/>
          </a:p>
          <a:p>
            <a:pPr marL="312738" indent="-312738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/>
              <a:t>Currently implemented distributions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Uniform: values uniformly distributed in an interval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Constant: value is always the same (not really random)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Sequential: return a sequential list of predefined values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Exponential: exponential distribution (</a:t>
            </a:r>
            <a:r>
              <a:rPr lang="en-US" sz="2000" dirty="0" err="1"/>
              <a:t>poisson</a:t>
            </a:r>
            <a:r>
              <a:rPr lang="en-US" sz="2000" dirty="0"/>
              <a:t> process)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Normal (</a:t>
            </a:r>
            <a:r>
              <a:rPr lang="en-US" sz="2000" dirty="0" err="1"/>
              <a:t>gaussian</a:t>
            </a:r>
            <a:r>
              <a:rPr lang="en-US" sz="2000" dirty="0" smtClean="0"/>
              <a:t>), Log-Normal, Pareto, Weibull, triangular</a:t>
            </a:r>
            <a:endParaRPr lang="en-US" sz="2000" dirty="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 dirty="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 dirty="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22</a:t>
            </a:fld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55475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from </a:t>
            </a:r>
            <a:r>
              <a:rPr lang="en-US" smtClean="0">
                <a:solidFill>
                  <a:srgbClr val="000000"/>
                </a:solidFill>
              </a:rPr>
              <a:t>src/core/examples/sample-rng-plot.py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29269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4495800" cy="2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80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0188"/>
            <a:ext cx="8201025" cy="9477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Random variables and independent replications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Many simulation uses involve running a number of </a:t>
            </a:r>
            <a:r>
              <a:rPr lang="en-US" i="1"/>
              <a:t>independent replications</a:t>
            </a:r>
            <a:r>
              <a:rPr lang="en-US"/>
              <a:t> of the same scenario</a:t>
            </a:r>
          </a:p>
          <a:p>
            <a:pPr marL="312738" indent="-31273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/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In ns-3, this is typically performed by incrementing the simulation </a:t>
            </a:r>
            <a:r>
              <a:rPr lang="en-US" i="1"/>
              <a:t>run number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/>
              <a:t>not by changing seeds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3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random number generator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Uses the MRG32k3a generator from Pierre L'Ecuyer 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http://www.iro.umontreal.ca/~lecuyer/myftp/papers/streams00.pdf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Period of PRNG is 3.1x10^57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Partitions a pseudo-random number generator into </a:t>
            </a:r>
            <a:r>
              <a:rPr lang="en-US" sz="2800" u="sng"/>
              <a:t>uncorrelated</a:t>
            </a:r>
            <a:r>
              <a:rPr lang="en-US" sz="2800"/>
              <a:t> </a:t>
            </a:r>
            <a:r>
              <a:rPr lang="en-US" sz="2800" i="1"/>
              <a:t>streams</a:t>
            </a:r>
            <a:r>
              <a:rPr lang="en-US" sz="2800"/>
              <a:t> and </a:t>
            </a:r>
            <a:r>
              <a:rPr lang="en-US" sz="2800" i="1"/>
              <a:t>substreams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Each </a:t>
            </a:r>
            <a:r>
              <a:rPr lang="en-US" sz="2400" smtClean="0"/>
              <a:t>RandomVariableStream </a:t>
            </a:r>
            <a:r>
              <a:rPr lang="en-US" sz="2400"/>
              <a:t>gets its own stream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This stream partitioned into substreams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856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Seed:  </a:t>
            </a:r>
            <a:r>
              <a:rPr lang="en-US" sz="2800" dirty="0" smtClean="0"/>
              <a:t>A set of values that generates an entirely new PRNG sequence</a:t>
            </a:r>
          </a:p>
          <a:p>
            <a:r>
              <a:rPr lang="en-US" sz="2800" b="1" dirty="0" smtClean="0"/>
              <a:t>Stream:  </a:t>
            </a:r>
            <a:r>
              <a:rPr lang="en-US" sz="2800" dirty="0" smtClean="0"/>
              <a:t>The PRNG sequence is divided into non-overlapping intervals called streams</a:t>
            </a:r>
          </a:p>
          <a:p>
            <a:r>
              <a:rPr lang="en-US" sz="2800" b="1" dirty="0" smtClean="0"/>
              <a:t>Run Number (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ubstream</a:t>
            </a:r>
            <a:r>
              <a:rPr lang="en-US" sz="2800" b="1" dirty="0" smtClean="0"/>
              <a:t>):  </a:t>
            </a:r>
            <a:r>
              <a:rPr lang="en-US" sz="2800" dirty="0" smtClean="0"/>
              <a:t>Each stream is further divided to </a:t>
            </a:r>
            <a:r>
              <a:rPr lang="en-US" sz="2800" dirty="0" err="1" smtClean="0"/>
              <a:t>substreams</a:t>
            </a:r>
            <a:r>
              <a:rPr lang="en-US" sz="2800" dirty="0" smtClean="0"/>
              <a:t>, indexed by a variable called the run number.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 and </a:t>
            </a:r>
            <a:r>
              <a:rPr lang="en-US" dirty="0" err="1" smtClean="0"/>
              <a:t>Substreams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36" y="1289128"/>
            <a:ext cx="5486400" cy="4726379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4571282" y="2187823"/>
            <a:ext cx="794090" cy="465346"/>
          </a:xfrm>
          <a:custGeom>
            <a:avLst/>
            <a:gdLst>
              <a:gd name="connsiteX0" fmla="*/ 0 w 794090"/>
              <a:gd name="connsiteY0" fmla="*/ 92812 h 465346"/>
              <a:gd name="connsiteX1" fmla="*/ 778933 w 794090"/>
              <a:gd name="connsiteY1" fmla="*/ 25079 h 465346"/>
              <a:gd name="connsiteX2" fmla="*/ 440266 w 794090"/>
              <a:gd name="connsiteY2" fmla="*/ 465346 h 46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090" h="465346">
                <a:moveTo>
                  <a:pt x="0" y="92812"/>
                </a:moveTo>
                <a:cubicBezTo>
                  <a:pt x="352777" y="27901"/>
                  <a:pt x="705555" y="-37010"/>
                  <a:pt x="778933" y="25079"/>
                </a:cubicBezTo>
                <a:cubicBezTo>
                  <a:pt x="852311" y="87168"/>
                  <a:pt x="646288" y="276257"/>
                  <a:pt x="440266" y="465346"/>
                </a:cubicBezTo>
              </a:path>
            </a:pathLst>
          </a:cu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696403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Incrementing the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Number will move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streams to a new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substream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81728" flipH="1">
            <a:off x="4953742" y="4127400"/>
            <a:ext cx="533400" cy="1524000"/>
          </a:xfrm>
          <a:prstGeom prst="leftBrace">
            <a:avLst/>
          </a:pr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6296" y="4268190"/>
            <a:ext cx="2629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Each ns-3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RandomVariableStream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object is assigned to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stream (by default,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randomly)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733" y="5890864"/>
            <a:ext cx="801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Figure source:  </a:t>
            </a:r>
            <a:r>
              <a:rPr lang="en-US" sz="1200" dirty="0">
                <a:solidFill>
                  <a:schemeClr val="tx1"/>
                </a:solidFill>
              </a:rPr>
              <a:t>Pierre </a:t>
            </a:r>
            <a:r>
              <a:rPr lang="en-US" sz="1200" dirty="0" err="1">
                <a:solidFill>
                  <a:schemeClr val="tx1"/>
                </a:solidFill>
              </a:rPr>
              <a:t>L’Ecuyer</a:t>
            </a:r>
            <a:r>
              <a:rPr lang="en-US" sz="1200" dirty="0">
                <a:solidFill>
                  <a:schemeClr val="tx1"/>
                </a:solidFill>
              </a:rPr>
              <a:t>, Richard Simard, E. Jack Chen, and  </a:t>
            </a:r>
            <a:r>
              <a:rPr lang="en-US" sz="1200" dirty="0" smtClean="0">
                <a:solidFill>
                  <a:schemeClr val="tx1"/>
                </a:solidFill>
              </a:rPr>
              <a:t>W</a:t>
            </a:r>
            <a:r>
              <a:rPr lang="en-US" sz="1200" dirty="0">
                <a:solidFill>
                  <a:schemeClr val="tx1"/>
                </a:solidFill>
              </a:rPr>
              <a:t>. David Kelton.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An </a:t>
            </a:r>
            <a:r>
              <a:rPr lang="en-US" sz="1200" dirty="0">
                <a:solidFill>
                  <a:schemeClr val="tx1"/>
                </a:solidFill>
              </a:rPr>
              <a:t>object-oriented random number package with  </a:t>
            </a:r>
            <a:r>
              <a:rPr lang="en-US" sz="1200" dirty="0" smtClean="0">
                <a:solidFill>
                  <a:schemeClr val="tx1"/>
                </a:solidFill>
              </a:rPr>
              <a:t>many </a:t>
            </a:r>
            <a:r>
              <a:rPr lang="en-US" sz="1200" dirty="0">
                <a:solidFill>
                  <a:schemeClr val="tx1"/>
                </a:solidFill>
              </a:rPr>
              <a:t>long streams and </a:t>
            </a:r>
            <a:r>
              <a:rPr lang="en-US" sz="1200" dirty="0" err="1">
                <a:solidFill>
                  <a:schemeClr val="tx1"/>
                </a:solidFill>
              </a:rPr>
              <a:t>substreams</a:t>
            </a:r>
            <a:r>
              <a:rPr lang="en-US" sz="1200" dirty="0">
                <a:solidFill>
                  <a:schemeClr val="tx1"/>
                </a:solidFill>
              </a:rPr>
              <a:t>. Operations Research, 2001.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Run number vs. seed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1"/>
            <a:ext cx="8201025" cy="2895600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increment the seed of the PRNG, the </a:t>
            </a:r>
            <a:r>
              <a:rPr lang="en-US" sz="2800" dirty="0" smtClean="0"/>
              <a:t>streams of random variable objects across </a:t>
            </a:r>
            <a:r>
              <a:rPr lang="en-US" sz="2800" dirty="0"/>
              <a:t>different runs are not guaranteed to be uncorrelated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fix the seed, but increment the run number, you will get </a:t>
            </a:r>
            <a:r>
              <a:rPr lang="en-US" sz="2800" dirty="0" smtClean="0"/>
              <a:t>uncorrelated streams</a:t>
            </a:r>
            <a:endParaRPr lang="en-US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31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stream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ns-3 implementation provides access to 2^64 streams</a:t>
            </a:r>
          </a:p>
          <a:p>
            <a:r>
              <a:rPr lang="en-US" sz="2400" dirty="0" smtClean="0"/>
              <a:t>2^63 are placed in a pool for automatic assignment, and 2^63 are reserved for fixed assignment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Users may optionally assign a stream number index to a random variable using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SetStream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en-US" sz="2400" dirty="0" smtClean="0"/>
              <a:t>method.</a:t>
            </a:r>
          </a:p>
          <a:p>
            <a:pPr lvl="1"/>
            <a:r>
              <a:rPr lang="en-US" sz="2000" dirty="0" smtClean="0"/>
              <a:t>This allows better control over selected random variables</a:t>
            </a:r>
          </a:p>
          <a:p>
            <a:pPr lvl="1"/>
            <a:r>
              <a:rPr lang="en-US" sz="2000" dirty="0" smtClean="0"/>
              <a:t>Many helpers have </a:t>
            </a:r>
            <a:r>
              <a:rPr lang="en-US" sz="2000" dirty="0" err="1" smtClean="0"/>
              <a:t>AssignStreams</a:t>
            </a:r>
            <a:r>
              <a:rPr lang="en-US" sz="2000" dirty="0" smtClean="0"/>
              <a:t> () methods to do this across many such random variables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7477125" cy="11492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it together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Example of scheduled event</a:t>
            </a:r>
            <a:endParaRPr lang="en-US" sz="28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29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5867400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6305550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ounded Rectangle 6"/>
          <p:cNvSpPr/>
          <p:nvPr/>
        </p:nvSpPr>
        <p:spPr bwMode="auto">
          <a:xfrm>
            <a:off x="533400" y="5791200"/>
            <a:ext cx="78486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real-time, command-line, random variables...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3124200"/>
            <a:ext cx="4648200" cy="855662"/>
          </a:xfrm>
        </p:spPr>
        <p:txBody>
          <a:bodyPr/>
          <a:lstStyle/>
          <a:p>
            <a:pPr algn="ctr"/>
            <a:r>
              <a:rPr lang="en-US" dirty="0" smtClean="0"/>
              <a:t>LTE/Wi-Fi Coexistence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0" dirty="0" smtClean="0">
                <a:solidFill>
                  <a:schemeClr val="tx1"/>
                </a:solidFill>
              </a:rPr>
              <a:t>case study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2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1143000" y="3541712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ns-3 Annual meeting June 2018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Training:  Packets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49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Packet is an advanced data structure with the following capabilities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fragmentation and reassembly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real or virtual application data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Extensible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Serializable (for emulation)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pretty-printing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Efficient (copy-on-write semantics)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31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017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 structure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Analogous to an mbuf/skbuff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32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89413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620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Copy-on-write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Copy data bytes only as needed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33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5981700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685800"/>
            <a:ext cx="228600" cy="15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08179" y="6023253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source:  Mathieu </a:t>
            </a:r>
            <a:r>
              <a:rPr lang="en-US" dirty="0" err="1" smtClean="0">
                <a:solidFill>
                  <a:schemeClr val="tx1"/>
                </a:solidFill>
              </a:rPr>
              <a:t>Lacage's</a:t>
            </a:r>
            <a:r>
              <a:rPr lang="en-US" dirty="0" smtClean="0">
                <a:solidFill>
                  <a:schemeClr val="tx1"/>
                </a:solidFill>
              </a:rPr>
              <a:t> Ph.D. 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80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operations on packet involve adding and removing an ns3::Header</a:t>
            </a:r>
          </a:p>
          <a:p>
            <a:r>
              <a:rPr lang="en-US" sz="2800" dirty="0" smtClean="0"/>
              <a:t>class ns3::Header must implement four methods: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Serialize()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Deserialize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GetSerializedSize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Headers are serialized into the packet byte buffer with Packet::</a:t>
            </a:r>
            <a:r>
              <a:rPr lang="en-US" sz="2800" dirty="0" err="1" smtClean="0"/>
              <a:t>AddHeader</a:t>
            </a:r>
            <a:r>
              <a:rPr lang="en-US" sz="2800" dirty="0" smtClean="0"/>
              <a:t>() and removed with Packet::</a:t>
            </a:r>
            <a:r>
              <a:rPr lang="en-US" sz="2800" dirty="0" err="1" smtClean="0"/>
              <a:t>RemoveHeader</a:t>
            </a:r>
            <a:r>
              <a:rPr lang="en-US" sz="2800" dirty="0" smtClean="0"/>
              <a:t>()</a:t>
            </a:r>
          </a:p>
          <a:p>
            <a:r>
              <a:rPr lang="en-US" sz="2800" dirty="0" smtClean="0"/>
              <a:t>Headers can also be 'Peeked' without removal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UdpHeader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Note:  not heap allocated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Ipv4Header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 tag objects allow packets to carry around simulator-specific metadata</a:t>
            </a:r>
          </a:p>
          <a:p>
            <a:pPr lvl="1"/>
            <a:r>
              <a:rPr lang="en-US" sz="2400" dirty="0" smtClean="0"/>
              <a:t>Such as a "unique ID" for packets or cross-layer info</a:t>
            </a:r>
          </a:p>
          <a:p>
            <a:r>
              <a:rPr lang="en-US" sz="2800" dirty="0" smtClean="0"/>
              <a:t>Tags may associate with byte ranges of data, or with the whole packet</a:t>
            </a:r>
          </a:p>
          <a:p>
            <a:pPr lvl="1"/>
            <a:r>
              <a:rPr lang="en-US" sz="2400" dirty="0" smtClean="0"/>
              <a:t>Distinction is important when packets are fragmented and reassembled</a:t>
            </a:r>
          </a:p>
          <a:p>
            <a:r>
              <a:rPr lang="en-US" sz="2800" dirty="0" smtClean="0"/>
              <a:t>Tags presently are not preserved across serialization boundaries (e.g. MPI)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PacketTag</a:t>
            </a:r>
            <a:r>
              <a:rPr lang="en-US" dirty="0" smtClean="0"/>
              <a:t> vs. </a:t>
            </a:r>
            <a:r>
              <a:rPr lang="en-US" dirty="0" err="1" smtClean="0"/>
              <a:t>ByteTag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tag types are available:  </a:t>
            </a:r>
            <a:r>
              <a:rPr lang="en-US" sz="2800" dirty="0" err="1" smtClean="0"/>
              <a:t>PacketTag</a:t>
            </a:r>
            <a:r>
              <a:rPr lang="en-US" sz="2800" dirty="0" smtClean="0"/>
              <a:t> and </a:t>
            </a:r>
            <a:r>
              <a:rPr lang="en-US" sz="2800" dirty="0" err="1" smtClean="0"/>
              <a:t>ByteTag</a:t>
            </a:r>
            <a:endParaRPr lang="en-US" sz="2800" dirty="0" smtClean="0"/>
          </a:p>
          <a:p>
            <a:pPr lvl="1"/>
            <a:r>
              <a:rPr lang="en-US" sz="2400" dirty="0" err="1" smtClean="0"/>
              <a:t>ByteTags</a:t>
            </a:r>
            <a:r>
              <a:rPr lang="en-US" sz="2400" dirty="0" smtClean="0"/>
              <a:t> run with bytes</a:t>
            </a:r>
          </a:p>
          <a:p>
            <a:pPr lvl="1"/>
            <a:r>
              <a:rPr lang="en-US" sz="2400" dirty="0" err="1" smtClean="0"/>
              <a:t>PacketTags</a:t>
            </a:r>
            <a:r>
              <a:rPr lang="en-US" sz="2400" dirty="0" smtClean="0"/>
              <a:t> run with packets</a:t>
            </a:r>
          </a:p>
          <a:p>
            <a:r>
              <a:rPr lang="en-US" sz="2800" dirty="0" smtClean="0"/>
              <a:t>When Packet is fragmented, both copies of Packet get copies of </a:t>
            </a:r>
            <a:r>
              <a:rPr lang="en-US" sz="2800" dirty="0" err="1" smtClean="0"/>
              <a:t>PacketTags</a:t>
            </a:r>
            <a:endParaRPr lang="en-US" sz="2800" dirty="0" smtClean="0"/>
          </a:p>
          <a:p>
            <a:r>
              <a:rPr lang="en-US" sz="2800" dirty="0" smtClean="0"/>
              <a:t>When two Packets are merged, only the </a:t>
            </a:r>
            <a:r>
              <a:rPr lang="en-US" sz="2800" dirty="0" err="1" smtClean="0"/>
              <a:t>PacketTags</a:t>
            </a:r>
            <a:r>
              <a:rPr lang="en-US" sz="2800" dirty="0" smtClean="0"/>
              <a:t> of the first are preserved</a:t>
            </a:r>
          </a:p>
          <a:p>
            <a:r>
              <a:rPr lang="en-US" sz="2800" dirty="0" err="1" smtClean="0"/>
              <a:t>PacketTags</a:t>
            </a:r>
            <a:r>
              <a:rPr lang="en-US" sz="2800" dirty="0" smtClean="0"/>
              <a:t> may be removed individually; </a:t>
            </a:r>
            <a:r>
              <a:rPr lang="en-US" sz="2800" dirty="0" err="1" smtClean="0"/>
              <a:t>ByteTags</a:t>
            </a:r>
            <a:r>
              <a:rPr lang="en-US" sz="2800" dirty="0" smtClean="0"/>
              <a:t> may be removed all at once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Here is a simple example illustrating the use of tags from the code in </a:t>
            </a:r>
            <a:r>
              <a:rPr lang="en-US" sz="2000" dirty="0" err="1"/>
              <a:t>src</a:t>
            </a:r>
            <a:r>
              <a:rPr lang="en-US" sz="2000" dirty="0"/>
              <a:t>/internet/model/udp-socket-impl.cc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p;  // pointer to a pre-existing packet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tag.SetTtl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m_ipMulticastTtl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// Convey the TTL from UDP layer to IP layer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r>
              <a:rPr lang="en-US" sz="2000" dirty="0"/>
              <a:t>This tag is read at the IP layer, then stripped (</a:t>
            </a:r>
            <a:r>
              <a:rPr lang="en-US" sz="2000" dirty="0" err="1"/>
              <a:t>src</a:t>
            </a:r>
            <a:r>
              <a:rPr lang="en-US" sz="2000" dirty="0"/>
              <a:t>/internet/model/ipv4-l3-protocol.cc</a:t>
            </a:r>
            <a:r>
              <a:rPr lang="en-US" sz="2000" dirty="0" smtClean="0"/>
              <a:t>):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uint8_t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m_defaultTtl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bool found = packet-&gt;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(found)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tag.GetTtl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may optionally carry metadata</a:t>
            </a:r>
          </a:p>
          <a:p>
            <a:pPr lvl="1"/>
            <a:r>
              <a:rPr lang="en-US" sz="2400" dirty="0" smtClean="0"/>
              <a:t>record every operation on a packet's buffer</a:t>
            </a:r>
          </a:p>
          <a:p>
            <a:pPr lvl="1"/>
            <a:r>
              <a:rPr lang="en-US" sz="2400" dirty="0" smtClean="0"/>
              <a:t>implementation of Packet::Print for pretty-printing of the packet</a:t>
            </a:r>
          </a:p>
          <a:p>
            <a:pPr lvl="1"/>
            <a:r>
              <a:rPr lang="en-US" sz="2400" dirty="0" smtClean="0"/>
              <a:t>sanity check that when a Header is removed, the Header was actually present to begin with</a:t>
            </a:r>
          </a:p>
          <a:p>
            <a:r>
              <a:rPr lang="en-US" sz="2800" dirty="0" smtClean="0"/>
              <a:t>Not enabled by default, for performance reasons</a:t>
            </a:r>
          </a:p>
          <a:p>
            <a:r>
              <a:rPr lang="en-US" sz="2800" dirty="0"/>
              <a:t>To </a:t>
            </a:r>
            <a:r>
              <a:rPr lang="en-US" sz="2800" dirty="0" smtClean="0"/>
              <a:t>enable, insert </a:t>
            </a:r>
            <a:r>
              <a:rPr lang="en-US" sz="2800" dirty="0"/>
              <a:t>one or both </a:t>
            </a:r>
            <a:r>
              <a:rPr lang="en-US" sz="2800" dirty="0" smtClean="0"/>
              <a:t>statements:</a:t>
            </a: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EnablePrinting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EnableChecking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LAA Wi-Fi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ns-3 has been extended to support scenarios for LTE LAA/Wi-Fi Coexistence</a:t>
            </a:r>
          </a:p>
          <a:p>
            <a:r>
              <a:rPr lang="en-US" sz="2800" dirty="0" smtClean="0"/>
              <a:t>Methodology defined in 3GPP Technical Report TR36.889</a:t>
            </a:r>
          </a:p>
          <a:p>
            <a:r>
              <a:rPr lang="en-US" sz="2800" dirty="0" smtClean="0"/>
              <a:t>Enhancements needed:</a:t>
            </a:r>
          </a:p>
          <a:p>
            <a:pPr lvl="1"/>
            <a:r>
              <a:rPr lang="en-US" sz="2400" dirty="0" smtClean="0"/>
              <a:t>Wireless models (LBT access manager, </a:t>
            </a:r>
            <a:r>
              <a:rPr lang="en-US" sz="2400" dirty="0" err="1" smtClean="0"/>
              <a:t>SpectrumWifiPhy</a:t>
            </a:r>
            <a:r>
              <a:rPr lang="en-US" sz="2400" dirty="0" smtClean="0"/>
              <a:t>, propagation/fading models)</a:t>
            </a:r>
          </a:p>
          <a:p>
            <a:pPr lvl="1"/>
            <a:r>
              <a:rPr lang="en-US" sz="2400" dirty="0" smtClean="0"/>
              <a:t>Scenario support (traffic models)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Ptr</a:t>
            </a:r>
            <a:r>
              <a:rPr lang="en-US" dirty="0" smtClean="0"/>
              <a:t>&lt;Packet&gt;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are reference counted objects that support the smart pointer class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Use a templated "Create" method instead of </a:t>
            </a:r>
            <a:r>
              <a:rPr lang="en-US" sz="2800" dirty="0" err="1" smtClean="0"/>
              <a:t>CreateObject</a:t>
            </a:r>
            <a:r>
              <a:rPr lang="en-US" sz="2800" dirty="0" smtClean="0"/>
              <a:t> for ns3::Objects</a:t>
            </a:r>
          </a:p>
          <a:p>
            <a:r>
              <a:rPr lang="en-US" sz="2800" dirty="0" smtClean="0"/>
              <a:t>Typical creation:  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r>
              <a:rPr lang="en-US" sz="2800" dirty="0" smtClean="0"/>
              <a:t>In model code, Packet pointers may be </a:t>
            </a:r>
            <a:r>
              <a:rPr lang="en-US" sz="2800" dirty="0" err="1" smtClean="0"/>
              <a:t>const</a:t>
            </a:r>
            <a:r>
              <a:rPr lang="en-US" sz="2800" dirty="0" smtClean="0"/>
              <a:t> or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; often Packet::Copy() is used to obtain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 from </a:t>
            </a:r>
            <a:r>
              <a:rPr lang="en-US" sz="2800" dirty="0" err="1" smtClean="0"/>
              <a:t>const</a:t>
            </a:r>
            <a:endParaRPr lang="en-US" sz="2800" dirty="0" smtClean="0"/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...;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p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-&gt;Copy ();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ns-3 Annual meeting June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Program Structure</a:t>
            </a:r>
            <a:endParaRPr lang="en-GB" sz="3600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7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 program walkthrough</a:t>
            </a:r>
            <a:endParaRPr lang="en-GB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2732088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dirty="0" smtClean="0"/>
              <a:t>We will use the program at:</a:t>
            </a:r>
          </a:p>
          <a:p>
            <a:pPr marL="344487" indent="-342900">
              <a:buClrTx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400" dirty="0" smtClean="0">
                <a:latin typeface="Courier" charset="0"/>
                <a:ea typeface="Courier" charset="0"/>
                <a:cs typeface="Courier" charset="0"/>
              </a:rPr>
              <a:t>examples/traffic-control/queue-discs-</a:t>
            </a:r>
            <a:r>
              <a:rPr lang="en-GB" sz="2400" dirty="0" err="1" smtClean="0">
                <a:latin typeface="Courier" charset="0"/>
                <a:ea typeface="Courier" charset="0"/>
                <a:cs typeface="Courier" charset="0"/>
              </a:rPr>
              <a:t>benchmark.cc</a:t>
            </a:r>
            <a:endParaRPr lang="en-GB" sz="2400" dirty="0" smtClean="0">
              <a:latin typeface="Courier" charset="0"/>
              <a:ea typeface="Courier" charset="0"/>
              <a:cs typeface="Courier" charset="0"/>
            </a:endParaRPr>
          </a:p>
          <a:p>
            <a:pPr marL="344487" indent="-342900">
              <a:buClrTx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400" dirty="0"/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$ ./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waf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--run 'queue-discs-benchmark'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446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Structure of an ns-3 program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Set default attribute values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Parse command-line arguments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the topology; nodes, channels, devices, mobility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Add (Internet) stack to nodes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IP addressing and routing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Add and configure applications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tracing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Run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simulation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// Handle any post-simulation data processing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319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Helper API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ns-3 “helper API” provides a set of classes and methods that make common operations easier than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Consists of: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container objects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helper classes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helper API is implemented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Users are encouraged to contribute or propose improvements to the ns-3 helper API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873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Containers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are part of the ns-3 “helper API”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group similar objects, for convenience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They are often implemented using C++ std containers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 objects also are intended to provide more basic (typical) API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89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08963" cy="48736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The Helper API (vs. low-level API)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425575"/>
            <a:ext cx="8208963" cy="3716338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Is not generic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Does not try to allow code reuse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Provides simple 'syntactical sugar' to make simulation scripts look nicer and easier to read for network researchers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Each function applies a single operation on a ''set of same objects</a:t>
            </a:r>
            <a:r>
              <a:rPr lang="en-GB" dirty="0" smtClean="0"/>
              <a:t>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A typical operation is "Install()"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70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208963" cy="185737"/>
          </a:xfrm>
          <a:ln/>
        </p:spPr>
        <p:txBody>
          <a:bodyPr lIns="0" tIns="0" rIns="0" bIns="0"/>
          <a:lstStyle/>
          <a:p>
            <a:pPr>
              <a:lnSpc>
                <a:spcPct val="38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Helper Objects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509713"/>
            <a:ext cx="8208963" cy="3598862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NodeContainer: vector of Ptr&lt;Node&gt;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NetDeviceContainer: vector of Ptr&lt;NetDevice&gt;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InternetStackHelper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WifiHelper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MobilityHelper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OlsrHelper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... Each model provides a helper class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69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onto containers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Installing models into containers, and handling containers, is a key API theme</a:t>
            </a:r>
          </a:p>
          <a:p>
            <a:endParaRPr lang="en-US" smtClean="0"/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NodeContainer c;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c.Create (numNodes);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mobility.Install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internet.Install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IP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stack with ARP, ICMP, UDP, and TCP</a:t>
            </a:r>
          </a:p>
          <a:p>
            <a:r>
              <a:rPr lang="en-US" dirty="0" smtClean="0"/>
              <a:t>IPv6 with ND, ICMPv6, IPv6 extension headers, TCP, UDP</a:t>
            </a:r>
          </a:p>
          <a:p>
            <a:r>
              <a:rPr lang="en-US" dirty="0" smtClean="0"/>
              <a:t>IPv4 routing:  RIPv2, static, global, </a:t>
            </a:r>
            <a:r>
              <a:rPr lang="en-US" dirty="0" err="1" smtClean="0"/>
              <a:t>NixVector</a:t>
            </a:r>
            <a:r>
              <a:rPr lang="en-US" dirty="0" smtClean="0"/>
              <a:t>, OLSR, AODV, DSR, DSDV</a:t>
            </a:r>
          </a:p>
          <a:p>
            <a:r>
              <a:rPr lang="en-US" dirty="0" smtClean="0"/>
              <a:t>IPv6 routing:  </a:t>
            </a:r>
            <a:r>
              <a:rPr lang="en-US" dirty="0" err="1" smtClean="0"/>
              <a:t>RIPng</a:t>
            </a:r>
            <a:r>
              <a:rPr lang="en-US" dirty="0" smtClean="0"/>
              <a:t>, static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3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3GPP scenario</a:t>
            </a:r>
            <a:endParaRPr lang="en-US" dirty="0"/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763000" cy="384554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3330574" y="6330951"/>
            <a:ext cx="2460625" cy="460375"/>
          </a:xfrm>
        </p:spPr>
        <p:txBody>
          <a:bodyPr/>
          <a:lstStyle/>
          <a:p>
            <a:r>
              <a:rPr lang="en-GB" altLang="en-US" b="1" dirty="0" smtClean="0"/>
              <a:t>ns-3 training, June 2018</a:t>
            </a:r>
            <a:endParaRPr lang="en-GB" altLang="en-US" b="1" dirty="0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IP </a:t>
            </a:r>
            <a:r>
              <a:rPr lang="en-US" altLang="en-US" dirty="0"/>
              <a:t>address configuration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An Ipv4 </a:t>
            </a:r>
            <a:r>
              <a:rPr lang="en-US" altLang="en-US" dirty="0" smtClean="0"/>
              <a:t>(or Ipv6) address </a:t>
            </a:r>
            <a:r>
              <a:rPr lang="en-US" altLang="en-US" dirty="0"/>
              <a:t>helper can assign addresses to devices in a </a:t>
            </a:r>
            <a:r>
              <a:rPr lang="en-US" altLang="en-US" dirty="0" err="1"/>
              <a:t>NetDevice</a:t>
            </a:r>
            <a:r>
              <a:rPr lang="en-US" altLang="en-US" dirty="0"/>
              <a:t> container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90600" y="3352800"/>
            <a:ext cx="6781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Ipv4AddressHelper ipv4;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ipv4.SetBase ("10.1.1.0", "255.255.255.0");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csmaInterfaces = ipv4.Assign (csmaDevices);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ipv4.NewNetwork ();  // bumps network to 10.1.2.0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otherCsmaInterfaces = ipv4.Assign (otherCsmaDevices);</a:t>
            </a:r>
          </a:p>
        </p:txBody>
      </p:sp>
    </p:spTree>
    <p:extLst>
      <p:ext uri="{BB962C8B-B14F-4D97-AF65-F5344CB8AC3E}">
        <p14:creationId xmlns:p14="http://schemas.microsoft.com/office/powerpoint/2010/main" val="1559836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52800" y="6332538"/>
            <a:ext cx="2438400" cy="460375"/>
          </a:xfrm>
        </p:spPr>
        <p:txBody>
          <a:bodyPr/>
          <a:lstStyle/>
          <a:p>
            <a:r>
              <a:rPr lang="en-GB" altLang="en-US" b="1" dirty="0" smtClean="0"/>
              <a:t>ns-3 training, June 2018</a:t>
            </a:r>
            <a:endParaRPr lang="en-GB" altLang="en-US" b="1" dirty="0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Applications and sockets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In general, applications in ns-3 derive from the ns3::Application base class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 list of applications is stored in the ns3::Node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are like processes</a:t>
            </a:r>
          </a:p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make use of a sockets-like API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Application::Start () may call ns3::Socket::SendMsg() at a lower layer</a:t>
            </a:r>
          </a:p>
        </p:txBody>
      </p:sp>
    </p:spTree>
    <p:extLst>
      <p:ext uri="{BB962C8B-B14F-4D97-AF65-F5344CB8AC3E}">
        <p14:creationId xmlns:p14="http://schemas.microsoft.com/office/powerpoint/2010/main" val="116603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3292474" y="6432550"/>
            <a:ext cx="2346325" cy="460375"/>
          </a:xfrm>
        </p:spPr>
        <p:txBody>
          <a:bodyPr/>
          <a:lstStyle/>
          <a:p>
            <a:r>
              <a:rPr lang="en-GB" altLang="en-US" b="1" dirty="0" smtClean="0"/>
              <a:t>ns-3 training, June 2018</a:t>
            </a:r>
            <a:endParaRPr lang="en-GB" altLang="en-US" b="1" dirty="0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Sockets API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3810000" cy="4875213"/>
          </a:xfrm>
          <a:ln/>
        </p:spPr>
        <p:txBody>
          <a:bodyPr/>
          <a:lstStyle/>
          <a:p>
            <a:pPr marL="314325" indent="-311150">
              <a:lnSpc>
                <a:spcPct val="80000"/>
              </a:lnSpc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u="sng"/>
              <a:t>Plain C sockets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int sk;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sk =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socket</a:t>
            </a:r>
            <a:r>
              <a:rPr lang="en-US" altLang="en-US" sz="1200">
                <a:latin typeface="Courier New" panose="02070309020205020404" pitchFamily="49" charset="0"/>
              </a:rPr>
              <a:t>(PF_INET, SOCK_DGRAM,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sockaddr_in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>
                <a:latin typeface="Courier New" panose="02070309020205020404" pitchFamily="49" charset="0"/>
              </a:rPr>
              <a:t>src;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inet_pton(AF_INET,”0.0.0.0”,&amp;src.sin_addr);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src.sin_port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>
                <a:latin typeface="Courier New" panose="02070309020205020404" pitchFamily="49" charset="0"/>
              </a:rPr>
              <a:t>(sk, (struct sockaddr *) &amp;src, sizeof(src));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sockaddr_in dest;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inet_pton(AF_INET,”10.0.0.1”,&amp;dest.sin_addr);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dest.sin_port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>
                <a:latin typeface="Courier New" panose="02070309020205020404" pitchFamily="49" charset="0"/>
              </a:rPr>
              <a:t>(sk,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”hello”, 6</a:t>
            </a:r>
            <a:r>
              <a:rPr lang="en-US" altLang="en-US" sz="1200">
                <a:latin typeface="Courier New" panose="02070309020205020404" pitchFamily="49" charset="0"/>
              </a:rPr>
              <a:t>, 0, (struct sockaddr *) &amp;dest, sizeof(dest));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char buf[6];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recv</a:t>
            </a:r>
            <a:r>
              <a:rPr lang="en-US" altLang="en-US" sz="1200">
                <a:latin typeface="Courier New" panose="02070309020205020404" pitchFamily="49" charset="0"/>
              </a:rPr>
              <a:t>(sk, buf, 6,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0" y="1295400"/>
            <a:ext cx="43434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1150"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2000" u="sng" dirty="0"/>
              <a:t>ns-3 sockets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 = 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udpFactory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CreateSocket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InetSocketAddress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(80));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200" dirty="0">
                <a:latin typeface="Courier New" panose="02070309020205020404" pitchFamily="49" charset="0"/>
              </a:rPr>
              <a:t> (Ipv4Address (”10.0.0.1”), 80),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Create&lt;Packet&gt; (”hello”, 6)</a:t>
            </a:r>
            <a:r>
              <a:rPr lang="en-US" altLang="en-US" sz="12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SetReceiveCallback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MakeCallback</a:t>
            </a:r>
            <a:r>
              <a:rPr lang="en-US" altLang="en-US" sz="1200" dirty="0">
                <a:latin typeface="Courier New" panose="02070309020205020404" pitchFamily="49" charset="0"/>
              </a:rPr>
              <a:t> (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dirty="0"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ourier New" panose="02070309020205020404" pitchFamily="49" charset="0"/>
              </a:rPr>
              <a:t>[…] (Simulator::Run ())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void 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i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, 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&lt;Packet&gt;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packet</a:t>
            </a:r>
            <a:r>
              <a:rPr lang="en-US" altLang="en-US" sz="12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04800" y="22098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304800" y="34290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28600" y="47244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30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NetDevice trace hooks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838200"/>
          </a:xfrm>
        </p:spPr>
        <p:txBody>
          <a:bodyPr/>
          <a:lstStyle/>
          <a:p>
            <a:r>
              <a:rPr lang="en-US" smtClean="0"/>
              <a:t>Example:  CsmaNetDevice</a:t>
            </a:r>
            <a:endParaRPr lang="en-US"/>
          </a:p>
        </p:txBody>
      </p:sp>
      <p:grpSp>
        <p:nvGrpSpPr>
          <p:cNvPr id="6" name="Group 32"/>
          <p:cNvGrpSpPr/>
          <p:nvPr/>
        </p:nvGrpSpPr>
        <p:grpSpPr>
          <a:xfrm>
            <a:off x="457200" y="1524000"/>
            <a:ext cx="8196140" cy="4560332"/>
            <a:chOff x="457200" y="1524000"/>
            <a:chExt cx="8196140" cy="4560332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200400"/>
              <a:ext cx="1524000" cy="9175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 bwMode="auto">
            <a:xfrm flipV="1">
              <a:off x="2057400" y="2209800"/>
              <a:ext cx="68580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057400" y="3505200"/>
              <a:ext cx="762000" cy="205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2895600" y="1905000"/>
              <a:ext cx="321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CsmaNetDevice::Send 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4267200" y="22860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862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886200" y="3810000"/>
              <a:ext cx="685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5720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3886200" y="3581400"/>
              <a:ext cx="685800" cy="2286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886200" y="3352800"/>
              <a:ext cx="685800" cy="2286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886200" y="31242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004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TransmitStart()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4267200" y="39624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010400" y="2286000"/>
              <a:ext cx="0" cy="243840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198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Can 26"/>
            <p:cNvSpPr/>
            <p:nvPr/>
          </p:nvSpPr>
          <p:spPr bwMode="auto">
            <a:xfrm rot="5400000">
              <a:off x="5372100" y="4229100"/>
              <a:ext cx="304800" cy="3276600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571500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CsmaChannel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15240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ReceiveCallback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327660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solidFill>
                    <a:schemeClr val="tx1"/>
                  </a:solidFill>
                </a:rPr>
                <a:t>queue</a:t>
              </a:r>
              <a:endParaRPr lang="en-US" sz="1400" i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2743200" y="2514600"/>
            <a:ext cx="5784820" cy="2426732"/>
            <a:chOff x="2743200" y="2514600"/>
            <a:chExt cx="5784820" cy="2426732"/>
          </a:xfrm>
        </p:grpSpPr>
        <p:sp>
          <p:nvSpPr>
            <p:cNvPr id="34" name="TextBox 33"/>
            <p:cNvSpPr txBox="1"/>
            <p:nvPr/>
          </p:nvSpPr>
          <p:spPr>
            <a:xfrm>
              <a:off x="7315200" y="25146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MacRx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28194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5800" y="2590800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43400" y="38100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MacTxBackoff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43200" y="4267200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PhyTxBegin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19400" y="4572000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PhyTxEnd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4196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86400" y="3200400"/>
              <a:ext cx="18261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Sniffer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PromiscSniffer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86600" y="4267200"/>
              <a:ext cx="14414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PhyRxEnd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PhyRxDrop</a:t>
              </a:r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59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scenario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445" y="1329531"/>
            <a:ext cx="4723360" cy="48720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8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3GPP scenario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19785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s-ES" sz="1600" b="1" dirty="0" err="1"/>
              <a:t>Outdoor</a:t>
            </a:r>
            <a:r>
              <a:rPr lang="es-ES" altLang="es-ES" sz="1600" b="1" dirty="0"/>
              <a:t> </a:t>
            </a:r>
            <a:r>
              <a:rPr lang="es-ES" altLang="es-ES" sz="1600" b="1" dirty="0" err="1"/>
              <a:t>layout</a:t>
            </a:r>
            <a:r>
              <a:rPr lang="es-ES" altLang="es-ES" sz="1600" dirty="0"/>
              <a:t>: hexagonal </a:t>
            </a:r>
            <a:r>
              <a:rPr lang="es-ES" altLang="es-ES" sz="1600" dirty="0" err="1"/>
              <a:t>macrocell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layout</a:t>
            </a:r>
            <a:r>
              <a:rPr lang="es-ES" altLang="es-ES" sz="1600" dirty="0"/>
              <a:t>. 7 macro </a:t>
            </a:r>
            <a:r>
              <a:rPr lang="es-ES" altLang="es-ES" sz="1600" dirty="0" err="1"/>
              <a:t>sites</a:t>
            </a:r>
            <a:r>
              <a:rPr lang="es-ES" altLang="es-ES" sz="1600" dirty="0"/>
              <a:t> and 3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site</a:t>
            </a:r>
            <a:r>
              <a:rPr lang="es-ES" altLang="es-ES" sz="1600" dirty="0"/>
              <a:t>. 1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cell</a:t>
            </a:r>
            <a:r>
              <a:rPr lang="es-ES" altLang="es-ES" sz="1600" dirty="0"/>
              <a:t>. 4 </a:t>
            </a:r>
            <a:r>
              <a:rPr lang="es-ES" altLang="es-ES" sz="1600" dirty="0" err="1"/>
              <a:t>small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operator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, </a:t>
            </a:r>
            <a:r>
              <a:rPr lang="es-ES" altLang="es-ES" sz="1600" dirty="0" err="1"/>
              <a:t>uniformly</a:t>
            </a:r>
            <a:r>
              <a:rPr lang="es-ES" altLang="es-ES" sz="1600" dirty="0"/>
              <a:t> </a:t>
            </a:r>
            <a:r>
              <a:rPr lang="es-ES" altLang="es-ES" sz="1600" dirty="0" err="1"/>
              <a:t>dropped</a:t>
            </a:r>
            <a:r>
              <a:rPr lang="es-ES" altLang="es-ES" sz="1600" dirty="0"/>
              <a:t>. ITU </a:t>
            </a:r>
            <a:r>
              <a:rPr lang="es-ES" altLang="es-ES" sz="1600" dirty="0" err="1"/>
              <a:t>UMi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channel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model</a:t>
            </a:r>
            <a:r>
              <a:rPr lang="es-ES" altLang="es-ES" sz="1600" dirty="0"/>
              <a:t>.</a:t>
            </a:r>
          </a:p>
          <a:p>
            <a:pPr>
              <a:buFontTx/>
              <a:buNone/>
            </a:pPr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03838" y="2895600"/>
            <a:ext cx="3409950" cy="2319338"/>
            <a:chOff x="5304093" y="2895600"/>
            <a:chExt cx="3409908" cy="231901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6483" y="2895600"/>
              <a:ext cx="2826579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5304093" y="4953000"/>
              <a:ext cx="34099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66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s-ES" sz="1100">
                  <a:latin typeface="Times New Roman" panose="02020603050405020304" pitchFamily="18" charset="0"/>
                </a:rPr>
                <a:t>Figure source:  3GPP TR 36.889 V13.0.0 (2015-05)</a:t>
              </a:r>
            </a:p>
          </p:txBody>
        </p:sp>
      </p:grpSp>
      <p:pic>
        <p:nvPicPr>
          <p:cNvPr id="9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ns-3 Wiki page: 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www.nsnam.org/wiki/LAA-WiFi-Coexistence</a:t>
            </a:r>
            <a:endParaRPr lang="en-US" dirty="0" smtClean="0"/>
          </a:p>
          <a:p>
            <a:pPr lvl="2"/>
            <a:r>
              <a:rPr lang="en-US" dirty="0" smtClean="0"/>
              <a:t>module documentation</a:t>
            </a:r>
          </a:p>
          <a:p>
            <a:pPr lvl="2"/>
            <a:r>
              <a:rPr lang="en-US" dirty="0" smtClean="0"/>
              <a:t>references to various publications</a:t>
            </a:r>
          </a:p>
          <a:p>
            <a:pPr lvl="2"/>
            <a:r>
              <a:rPr lang="en-US" dirty="0" smtClean="0"/>
              <a:t>documentation on reproducing results</a:t>
            </a:r>
          </a:p>
          <a:p>
            <a:r>
              <a:rPr lang="en-US" dirty="0" smtClean="0"/>
              <a:t>Code: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clone https</a:t>
            </a:r>
            <a:r>
              <a:rPr lang="en-US" dirty="0"/>
              <a:t>://</a:t>
            </a:r>
            <a:r>
              <a:rPr lang="en-US" dirty="0" err="1"/>
              <a:t>bitbucket.org</a:t>
            </a:r>
            <a:r>
              <a:rPr lang="en-US" dirty="0"/>
              <a:t>/ns3lteu/ns-3-dev-lbt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7" y="1828800"/>
            <a:ext cx="8351873" cy="3352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1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2505</Words>
  <Application>Microsoft Macintosh PowerPoint</Application>
  <PresentationFormat>On-screen Show (4:3)</PresentationFormat>
  <Paragraphs>489</Paragraphs>
  <Slides>53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Courier</vt:lpstr>
      <vt:lpstr>Courier New</vt:lpstr>
      <vt:lpstr>Times New Roman</vt:lpstr>
      <vt:lpstr>Default Design</vt:lpstr>
      <vt:lpstr>PowerPoint Presentation</vt:lpstr>
      <vt:lpstr>Outline</vt:lpstr>
      <vt:lpstr>LTE/Wi-Fi Coexistence  case study</vt:lpstr>
      <vt:lpstr>Use case: LAA Wi-Fi Coexistence</vt:lpstr>
      <vt:lpstr>Indoor 3GPP scenario</vt:lpstr>
      <vt:lpstr>Indoor scenario details</vt:lpstr>
      <vt:lpstr>Outdoor 3GPP scenario</vt:lpstr>
      <vt:lpstr>References</vt:lpstr>
      <vt:lpstr>Sample results</vt:lpstr>
      <vt:lpstr>Lessons learned</vt:lpstr>
      <vt:lpstr>Key concepts</vt:lpstr>
      <vt:lpstr>Example</vt:lpstr>
      <vt:lpstr>Design aspects</vt:lpstr>
      <vt:lpstr>Simulator core</vt:lpstr>
      <vt:lpstr>Simulator example</vt:lpstr>
      <vt:lpstr>Simulator example (in Python)</vt:lpstr>
      <vt:lpstr>Simulation program flow</vt:lpstr>
      <vt:lpstr>Command-line arguments</vt:lpstr>
      <vt:lpstr>Time in ns-3</vt:lpstr>
      <vt:lpstr>Events in ns-3</vt:lpstr>
      <vt:lpstr>Simulator and Schedulers</vt:lpstr>
      <vt:lpstr>Random Variables</vt:lpstr>
      <vt:lpstr>Random variables and independent replications</vt:lpstr>
      <vt:lpstr>ns-3 random number generator</vt:lpstr>
      <vt:lpstr>Key Terminology</vt:lpstr>
      <vt:lpstr>Streams and Substreams</vt:lpstr>
      <vt:lpstr>Run number vs. seed</vt:lpstr>
      <vt:lpstr>Setting the stream number</vt:lpstr>
      <vt:lpstr>Putting it together</vt:lpstr>
      <vt:lpstr>PowerPoint Presentation</vt:lpstr>
      <vt:lpstr>ns-3 Packet</vt:lpstr>
      <vt:lpstr>ns-3 Packet structure</vt:lpstr>
      <vt:lpstr>Copy-on-write</vt:lpstr>
      <vt:lpstr>Headers and trailers</vt:lpstr>
      <vt:lpstr>Headers and trailers (cont.)</vt:lpstr>
      <vt:lpstr>Packet tags</vt:lpstr>
      <vt:lpstr>PacketTag vs. ByteTag</vt:lpstr>
      <vt:lpstr>Tag example</vt:lpstr>
      <vt:lpstr>Packet metadata</vt:lpstr>
      <vt:lpstr>Ptr&lt;Packet&gt;</vt:lpstr>
      <vt:lpstr>PowerPoint Presentation</vt:lpstr>
      <vt:lpstr>Example program walkthrough</vt:lpstr>
      <vt:lpstr>Structure of an ns-3 program</vt:lpstr>
      <vt:lpstr>Helper API</vt:lpstr>
      <vt:lpstr>Containers</vt:lpstr>
      <vt:lpstr>The Helper API (vs. low-level API)</vt:lpstr>
      <vt:lpstr>Helper Objects</vt:lpstr>
      <vt:lpstr>Installation onto containers</vt:lpstr>
      <vt:lpstr>Native IP models</vt:lpstr>
      <vt:lpstr>IP address configuration</vt:lpstr>
      <vt:lpstr>Applications and sockets</vt:lpstr>
      <vt:lpstr>Sockets API</vt:lpstr>
      <vt:lpstr>NetDevice trace hooks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Microsoft Office User</cp:lastModifiedBy>
  <cp:revision>253</cp:revision>
  <dcterms:modified xsi:type="dcterms:W3CDTF">2018-06-12T04:09:50Z</dcterms:modified>
</cp:coreProperties>
</file>