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7315200" cy="9601200"/>
  <p:embeddedFontLst>
    <p:embeddedFont>
      <p:font typeface="EB Garamon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024" orient="horz"/>
        <p:guide pos="230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EBGaramond-bold.fntdata"/><Relationship Id="rId14" Type="http://schemas.openxmlformats.org/officeDocument/2006/relationships/slide" Target="slides/slide9.xml"/><Relationship Id="rId36" Type="http://schemas.openxmlformats.org/officeDocument/2006/relationships/font" Target="fonts/EBGaramond-regular.fntdata"/><Relationship Id="rId17" Type="http://schemas.openxmlformats.org/officeDocument/2006/relationships/slide" Target="slides/slide12.xml"/><Relationship Id="rId39" Type="http://schemas.openxmlformats.org/officeDocument/2006/relationships/font" Target="fonts/EBGaramond-boldItalic.fntdata"/><Relationship Id="rId16" Type="http://schemas.openxmlformats.org/officeDocument/2006/relationships/slide" Target="slides/slide11.xml"/><Relationship Id="rId38" Type="http://schemas.openxmlformats.org/officeDocument/2006/relationships/font" Target="fonts/EBGaramon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7315200" cy="96012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/>
          <p:nvPr>
            <p:ph idx="2" type="hdr"/>
          </p:nvPr>
        </p:nvSpPr>
        <p:spPr>
          <a:xfrm>
            <a:off x="0" y="0"/>
            <a:ext cx="3135313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5125" spcFirstLastPara="1" rIns="95125" wrap="square" tIns="49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143375" y="0"/>
            <a:ext cx="3136900" cy="471488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5125" spcFirstLastPara="1" rIns="95125" wrap="square" tIns="4945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/>
          <p:nvPr>
            <p:ph idx="3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5125" spcFirstLastPara="1" rIns="95125" wrap="square" tIns="4945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0" y="9120188"/>
            <a:ext cx="3135313" cy="446087"/>
          </a:xfrm>
          <a:prstGeom prst="rect">
            <a:avLst/>
          </a:prstGeom>
          <a:noFill/>
          <a:ln>
            <a:noFill/>
          </a:ln>
        </p:spPr>
        <p:txBody>
          <a:bodyPr anchorCtr="0" anchor="b" bIns="49450" lIns="95125" spcFirstLastPara="1" rIns="95125" wrap="square" tIns="4945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4143375" y="9120188"/>
            <a:ext cx="3136900" cy="446087"/>
          </a:xfrm>
          <a:prstGeom prst="rect">
            <a:avLst/>
          </a:prstGeom>
          <a:noFill/>
          <a:ln>
            <a:noFill/>
          </a:ln>
        </p:spPr>
        <p:txBody>
          <a:bodyPr anchorCtr="0" anchor="b" bIns="49450" lIns="95125" spcFirstLastPara="1" rIns="95125" wrap="square" tIns="49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4143375" y="9120188"/>
            <a:ext cx="3136900" cy="446087"/>
          </a:xfrm>
          <a:prstGeom prst="rect">
            <a:avLst/>
          </a:prstGeom>
          <a:noFill/>
          <a:ln>
            <a:noFill/>
          </a:ln>
        </p:spPr>
        <p:txBody>
          <a:bodyPr anchorCtr="0" anchor="b" bIns="49450" lIns="95125" spcFirstLastPara="1" rIns="95125" wrap="square" tIns="49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731838" y="4560888"/>
            <a:ext cx="5819775" cy="4313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4143375" y="9120188"/>
            <a:ext cx="3136900" cy="446087"/>
          </a:xfrm>
          <a:prstGeom prst="rect">
            <a:avLst/>
          </a:prstGeom>
          <a:noFill/>
          <a:ln>
            <a:noFill/>
          </a:ln>
        </p:spPr>
        <p:txBody>
          <a:bodyPr anchorCtr="0" anchor="b" bIns="49450" lIns="95125" spcFirstLastPara="1" rIns="95125" wrap="square" tIns="49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4143375" y="9120188"/>
            <a:ext cx="3136900" cy="446087"/>
          </a:xfrm>
          <a:prstGeom prst="rect">
            <a:avLst/>
          </a:prstGeom>
          <a:noFill/>
          <a:ln>
            <a:noFill/>
          </a:ln>
        </p:spPr>
        <p:txBody>
          <a:bodyPr anchorCtr="0" anchor="b" bIns="49450" lIns="95125" spcFirstLastPara="1" rIns="95125" wrap="square" tIns="49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4143375" y="9120188"/>
            <a:ext cx="3136900" cy="446087"/>
          </a:xfrm>
          <a:prstGeom prst="rect">
            <a:avLst/>
          </a:prstGeom>
          <a:noFill/>
          <a:ln>
            <a:noFill/>
          </a:ln>
        </p:spPr>
        <p:txBody>
          <a:bodyPr anchorCtr="0" anchor="b" bIns="49450" lIns="95125" spcFirstLastPara="1" rIns="95125" wrap="square" tIns="49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731838" y="4560888"/>
            <a:ext cx="5818200" cy="431160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 rt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246188" y="720725"/>
            <a:ext cx="4788000" cy="3591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731838" y="4560888"/>
            <a:ext cx="5818187" cy="4311650"/>
          </a:xfrm>
          <a:prstGeom prst="rect">
            <a:avLst/>
          </a:prstGeom>
        </p:spPr>
        <p:txBody>
          <a:bodyPr anchorCtr="0" anchor="t" bIns="49450" lIns="95125" spcFirstLastPara="1" rIns="95125" wrap="square" tIns="494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246188" y="720725"/>
            <a:ext cx="4787900" cy="3590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5463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97625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8897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position personnalisée">
  <p:cSld name="Disposition personnalisé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187624" y="274638"/>
            <a:ext cx="71391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578640" y="6489720"/>
            <a:ext cx="2010960" cy="27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/>
        </p:nvSpPr>
        <p:spPr>
          <a:xfrm>
            <a:off x="8584196" y="6490247"/>
            <a:ext cx="5040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1547664" y="6490247"/>
            <a:ext cx="14607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ns-3 - consortium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indent="-4318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27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124200" y="6245225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52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304800" y="1219200"/>
            <a:ext cx="8534400" cy="1588"/>
          </a:xfrm>
          <a:prstGeom prst="straightConnector1">
            <a:avLst/>
          </a:prstGeom>
          <a:noFill/>
          <a:ln cap="flat" cmpd="sng" w="38150">
            <a:solidFill>
              <a:srgbClr val="0066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ns-3.png" id="35" name="Shape 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204277"/>
            <a:ext cx="1143000" cy="6537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snam.org/docs/bake/tutorial/html/index.html" TargetMode="External"/><Relationship Id="rId4" Type="http://schemas.openxmlformats.org/officeDocument/2006/relationships/hyperlink" Target="https://www.nsnam.org/docs/bake/tutorial/html/index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kbuff.net/iputils/iputils-s20101006.tar.bz2" TargetMode="External"/><Relationship Id="rId4" Type="http://schemas.openxmlformats.org/officeDocument/2006/relationships/hyperlink" Target="http://www.skbuff.net/iputils/iputils-s20101006.tar.bz2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hal.archives-ouvertes.fr/docs/00/88/08/70/PDF/con013-hal.pdf" TargetMode="External"/><Relationship Id="rId4" Type="http://schemas.openxmlformats.org/officeDocument/2006/relationships/hyperlink" Target="http://hal.archives-ouvertes.fr/docs/00/78/15/91/PDF/wns3-2013.pdf" TargetMode="External"/><Relationship Id="rId5" Type="http://schemas.openxmlformats.org/officeDocument/2006/relationships/hyperlink" Target="https://www.youtube.com/watch?v=FNGkMFmboEc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4294967295" type="subTitle"/>
          </p:nvPr>
        </p:nvSpPr>
        <p:spPr>
          <a:xfrm>
            <a:off x="533400" y="2590800"/>
            <a:ext cx="76200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ns-3 Direct Code Execution (DCE)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ns-3 Annual Meeting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June 201</a:t>
            </a:r>
            <a:r>
              <a:rPr lang="en-US">
                <a:solidFill>
                  <a:schemeClr val="dk1"/>
                </a:solidFill>
              </a:rPr>
              <a:t>8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97625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</a:t>
            </a:r>
            <a:r>
              <a:rPr lang="en-US"/>
              <a:t>18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bake basics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19100" y="1327963"/>
            <a:ext cx="83058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241300" lvl="0" marL="311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bake can be used to build the Python bindings toolchain, Direct Code Execution, Network Simulation Cradle, etc.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11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100"/>
              <a:t>Steps to setup DCE and using Bak</a:t>
            </a:r>
            <a:r>
              <a:rPr lang="en-US" sz="2500">
                <a:latin typeface="EB Garamond"/>
                <a:ea typeface="EB Garamond"/>
                <a:cs typeface="EB Garamond"/>
                <a:sym typeface="EB Garamond"/>
              </a:rPr>
              <a:t>e</a:t>
            </a:r>
            <a:endParaRPr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0" lang="en-US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export BAKE_HOME=`pwd`/bake         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// Set environment variables</a:t>
            </a:r>
            <a:br>
              <a:rPr i="0" lang="en-US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0" lang="en-US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export PATH=$PATH:$BAKE_HOME         // </a:t>
            </a:r>
            <a:r>
              <a:rPr lang="en-U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 locate bake</a:t>
            </a:r>
            <a:br>
              <a:rPr i="0" lang="en-US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0" lang="en-US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export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i="0" lang="en-US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YTHONPATH=$PYTHONPATH:$BAKE_HOM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E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./bake.py configure -e &lt;module&gt;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./bake.py check    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bake tool dependency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./bake.py show     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&lt;module&gt; related dependency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./bake.py download 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Download &lt;module&gt; specific source</a:t>
            </a:r>
            <a:endParaRPr sz="2800">
              <a:solidFill>
                <a:schemeClr val="dk1"/>
              </a:solidFill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./bake.py build     </a:t>
            </a: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Build the source code</a:t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-1079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777887" y="1451150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546321"/>
                </a:solidFill>
                <a:latin typeface="Arial"/>
                <a:ea typeface="Arial"/>
                <a:cs typeface="Arial"/>
                <a:sym typeface="Arial"/>
              </a:rPr>
              <a:t>Placeholder slide for demoing bake</a:t>
            </a:r>
            <a:endParaRPr b="1" i="0" sz="3200" u="none" cap="none" strike="noStrike">
              <a:solidFill>
                <a:srgbClr val="5463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47700" y="2960700"/>
            <a:ext cx="7848600" cy="1142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Demo:  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bake.py configure -e ns-allinone-3.25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at:  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build/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libraries and executables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124200" y="6397625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8897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777875" y="4573138"/>
            <a:ext cx="7338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Manual available at:   </a:t>
            </a:r>
            <a:r>
              <a:rPr lang="en-US" sz="22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https://www.nsnam.org/docs/bake/tutorial/html/index.htm</a:t>
            </a:r>
            <a:r>
              <a:rPr lang="en-US" sz="23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bakeconf example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20150" y="1518450"/>
            <a:ext cx="8197800" cy="40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	&lt;module name="ns-allinone-3.28"&gt;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&lt;source type="none"/&gt;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name="netanim-3.108"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name="nsc-0.5.3"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name="pybindgen-ns3.27-castxml"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name="pyviz-prerequisites"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name="click-ns-3.25"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name="openflow-ns-3.25"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name="pygccxml-1.9.1"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name="BRITE" optional="True"/&gt;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&lt;depends_on name="ns-3.28" optional="False"/&gt;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  	&lt;build type="none"/&gt;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	&lt;/module&gt;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Iperf example in DCE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73100" y="1567950"/>
            <a:ext cx="81978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ns-3-dce/example/dce-iperf.cc</a:t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iperf</a:t>
            </a:r>
            <a:r>
              <a:rPr lang="en-US" sz="2400"/>
              <a:t>: </a:t>
            </a:r>
            <a:r>
              <a:rPr lang="en-US" sz="1900">
                <a:solidFill>
                  <a:schemeClr val="dk1"/>
                </a:solidFill>
              </a:rPr>
              <a:t>it is a widely used tool for network performance measurement and tuning.</a:t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[text source: Wikipedia]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429" y="2731471"/>
            <a:ext cx="771200" cy="7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450" y="2760779"/>
            <a:ext cx="771200" cy="77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Shape 168"/>
          <p:cNvCxnSpPr/>
          <p:nvPr/>
        </p:nvCxnSpPr>
        <p:spPr>
          <a:xfrm>
            <a:off x="2108929" y="3915688"/>
            <a:ext cx="5086200" cy="2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Shape 169"/>
          <p:cNvCxnSpPr/>
          <p:nvPr/>
        </p:nvCxnSpPr>
        <p:spPr>
          <a:xfrm>
            <a:off x="2107225" y="3470027"/>
            <a:ext cx="14700" cy="45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Shape 170"/>
          <p:cNvCxnSpPr/>
          <p:nvPr/>
        </p:nvCxnSpPr>
        <p:spPr>
          <a:xfrm>
            <a:off x="7174525" y="3487612"/>
            <a:ext cx="14700" cy="45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" name="Shape 171"/>
          <p:cNvSpPr txBox="1"/>
          <p:nvPr/>
        </p:nvSpPr>
        <p:spPr>
          <a:xfrm>
            <a:off x="4070344" y="3564583"/>
            <a:ext cx="8367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5Mbps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4087933" y="3883462"/>
            <a:ext cx="8367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r>
              <a:rPr lang="en-US"/>
              <a:t> ms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6520950" y="2549775"/>
            <a:ext cx="12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iper f server</a:t>
            </a:r>
            <a:endParaRPr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314470" y="3469163"/>
            <a:ext cx="78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Node 1</a:t>
            </a:r>
            <a:endParaRPr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147750" y="3684700"/>
            <a:ext cx="92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10.1.1.1</a:t>
            </a:r>
            <a:endParaRPr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233200" y="3760900"/>
            <a:ext cx="923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10.1.1.2</a:t>
            </a:r>
            <a:endParaRPr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182024" y="3469178"/>
            <a:ext cx="78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Node 0</a:t>
            </a:r>
            <a:endParaRPr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1603125" y="2549775"/>
            <a:ext cx="124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iper f client</a:t>
            </a:r>
            <a:endParaRPr sz="16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533409" y="152390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 </a:t>
            </a:r>
            <a:b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- What we need to do!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>
            <p:ph idx="4294967295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the nodes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stack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devices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addresses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devices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DCE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 the applications to run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start time for server and client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simulation time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simulation</a:t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82540">
            <a:off x="6910299" y="1647173"/>
            <a:ext cx="1837779" cy="196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Shape 188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4294967295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the nodes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stack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devices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addresses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 devices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DCE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Configuration the applications to run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start time for server and client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simulation time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simulation</a:t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82536">
            <a:off x="7126522" y="1606369"/>
            <a:ext cx="1557276" cy="16640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Shape 196"/>
          <p:cNvCxnSpPr/>
          <p:nvPr/>
        </p:nvCxnSpPr>
        <p:spPr>
          <a:xfrm>
            <a:off x="1143000" y="1828800"/>
            <a:ext cx="252028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7" name="Shape 197"/>
          <p:cNvCxnSpPr/>
          <p:nvPr/>
        </p:nvCxnSpPr>
        <p:spPr>
          <a:xfrm>
            <a:off x="1143000" y="2264514"/>
            <a:ext cx="2664296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8" name="Shape 198"/>
          <p:cNvCxnSpPr/>
          <p:nvPr/>
        </p:nvCxnSpPr>
        <p:spPr>
          <a:xfrm>
            <a:off x="1143000" y="3570353"/>
            <a:ext cx="2664296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99" name="Shape 199"/>
          <p:cNvCxnSpPr/>
          <p:nvPr/>
        </p:nvCxnSpPr>
        <p:spPr>
          <a:xfrm>
            <a:off x="1143000" y="5486400"/>
            <a:ext cx="2808312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0" name="Shape 200"/>
          <p:cNvCxnSpPr/>
          <p:nvPr/>
        </p:nvCxnSpPr>
        <p:spPr>
          <a:xfrm>
            <a:off x="1143000" y="6019800"/>
            <a:ext cx="2304256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1" name="Shape 201"/>
          <p:cNvCxnSpPr/>
          <p:nvPr/>
        </p:nvCxnSpPr>
        <p:spPr>
          <a:xfrm>
            <a:off x="1067589" y="5029200"/>
            <a:ext cx="4759333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2" name="Shape 202"/>
          <p:cNvCxnSpPr/>
          <p:nvPr/>
        </p:nvCxnSpPr>
        <p:spPr>
          <a:xfrm>
            <a:off x="1143000" y="2705188"/>
            <a:ext cx="2664296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203" name="Shape 203"/>
          <p:cNvCxnSpPr/>
          <p:nvPr/>
        </p:nvCxnSpPr>
        <p:spPr>
          <a:xfrm>
            <a:off x="1143000" y="3166114"/>
            <a:ext cx="2664296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4" name="Shape 204"/>
          <p:cNvSpPr/>
          <p:nvPr/>
        </p:nvSpPr>
        <p:spPr>
          <a:xfrm>
            <a:off x="1042789" y="3656984"/>
            <a:ext cx="6974115" cy="881348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Shape 205"/>
          <p:cNvCxnSpPr/>
          <p:nvPr/>
        </p:nvCxnSpPr>
        <p:spPr>
          <a:xfrm>
            <a:off x="4860032" y="5902484"/>
            <a:ext cx="720080" cy="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206" name="Shape 206"/>
          <p:cNvSpPr txBox="1"/>
          <p:nvPr/>
        </p:nvSpPr>
        <p:spPr>
          <a:xfrm>
            <a:off x="5578205" y="5683314"/>
            <a:ext cx="25925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Standard ns-3 procedures</a:t>
            </a:r>
            <a:endParaRPr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/>
          <p:nvPr/>
        </p:nvSpPr>
        <p:spPr>
          <a:xfrm flipH="1" rot="10800000">
            <a:off x="4860032" y="6068326"/>
            <a:ext cx="689748" cy="4572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5580112" y="5877272"/>
            <a:ext cx="13147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DCE specific</a:t>
            </a:r>
            <a:endParaRPr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Shape 210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/>
          <p:nvPr>
            <p:ph type="title"/>
          </p:nvPr>
        </p:nvSpPr>
        <p:spPr>
          <a:xfrm>
            <a:off x="533409" y="152390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 </a:t>
            </a:r>
            <a:b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- What we need to do!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configuration in DCE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86875" y="1525625"/>
            <a:ext cx="81978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DceApplicationHelper dce;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dce.SetStackSize (1 &lt;&lt; 20);  // 1MB, default: 8kB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dce.SetBinary ("</a:t>
            </a: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application</a:t>
            </a: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");    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dce.ResetArguments ();		     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dce.ResetEnvironment ();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dce.AddArgument ("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first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");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dce.AddArguments (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second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dce.AddArguments (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third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dce.Install (nodes.Get (0));</a:t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Sample Command: 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application first second third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74925" y="1406700"/>
            <a:ext cx="7488000" cy="40446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36749" y="415263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</a:t>
            </a:r>
            <a:r>
              <a:rPr lang="en-US"/>
              <a:t> iperf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837928" y="1412776"/>
            <a:ext cx="7488832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int main (int argc, char *argv[])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en-US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Select network stack</a:t>
            </a:r>
            <a:endParaRPr sz="18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std::string stack = "ns3";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Node Container creation</a:t>
            </a:r>
            <a:endParaRPr sz="18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NodeContainer nodes;</a:t>
            </a: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nodes.Create (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	</a:t>
            </a:r>
            <a:r>
              <a:rPr lang="en-US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Device and channel  creat</a:t>
            </a:r>
            <a:r>
              <a:rPr lang="en-US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ion</a:t>
            </a:r>
            <a:endParaRPr sz="18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PointToPointHelper pointToPoint;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NetDeviceContainer devices;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Shape 228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975" y="1650025"/>
            <a:ext cx="3083925" cy="20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721103" y="1353301"/>
            <a:ext cx="7488900" cy="50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8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Select Stack type</a:t>
            </a:r>
            <a:endParaRPr sz="18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if (stack == “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ns3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”) 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InternetStackHelper stack;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stack.Install (nodes);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dceManager.Install (nodes);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else if (stack == “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linux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”) 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  dceManager.SetNetworkStack (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“ns3::LinuxSocketFdFactory ”, “Library”,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StringValue (“</a:t>
            </a:r>
            <a:r>
              <a:rPr b="1" lang="en-US" sz="1800">
                <a:latin typeface="Courier New"/>
                <a:ea typeface="Courier New"/>
                <a:cs typeface="Courier New"/>
                <a:sym typeface="Courier New"/>
              </a:rPr>
              <a:t>liblinux.so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”));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dceManager.Install (nodes);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LinuxStackHelper stack;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stack.Install (nodes);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else if (stack == “freebsd”) 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			...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Shape 236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 txBox="1"/>
          <p:nvPr>
            <p:ph type="title"/>
          </p:nvPr>
        </p:nvSpPr>
        <p:spPr>
          <a:xfrm>
            <a:off x="436749" y="415263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</a:t>
            </a:r>
            <a:r>
              <a:rPr lang="en-US"/>
              <a:t> iperf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64750" y="1224551"/>
            <a:ext cx="74889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 Node0-Node1 setup</a:t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Ipv4AddressHelper address;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 Node0-Node1 addresses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address.SetBase ("10.1.1.0", "255.255.255.252"); </a:t>
            </a:r>
            <a:endParaRPr sz="16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NetDeviceContainer devices;</a:t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connecting nodes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devices = p2p.Install (nodes.Get (0), nodes.Get (1));</a:t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16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 assign addresses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Ipv4InterfaceContainer interfaces = address.Assign (devices); </a:t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6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setup ip routes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Ipv4GlobalRoutingHelper::PopulateRoutingTables ();</a:t>
            </a:r>
            <a:endParaRPr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if (stack == "linux")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	   LinuxStackHelper::PopulateRoutingTables ();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Shape 244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625" y="1324650"/>
            <a:ext cx="2504275" cy="16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>
            <p:ph type="title"/>
          </p:nvPr>
        </p:nvSpPr>
        <p:spPr>
          <a:xfrm>
            <a:off x="436749" y="415263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</a:t>
            </a:r>
            <a:r>
              <a:rPr lang="en-US"/>
              <a:t> iperf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298450" lvl="0" marL="311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/>
              <a:t>DCE Introduction</a:t>
            </a:r>
            <a:endParaRPr sz="3000"/>
          </a:p>
          <a:p>
            <a:pPr indent="-2984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3000"/>
              <a:t>Download and Installation of DCE with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Bake </a:t>
            </a:r>
            <a:endParaRPr sz="3000"/>
          </a:p>
          <a:p>
            <a:pPr indent="-2984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DCE examples with custom application:</a:t>
            </a:r>
            <a:endParaRPr sz="3000"/>
          </a:p>
          <a:p>
            <a:pPr indent="-241300" lvl="1" marL="7112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iperf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1" marL="7112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–"/>
            </a:pPr>
            <a:r>
              <a:rPr lang="en-US" sz="2600"/>
              <a:t>ping</a:t>
            </a:r>
            <a:endParaRPr sz="2600"/>
          </a:p>
          <a:p>
            <a:pPr indent="-2984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3000"/>
          </a:p>
          <a:p>
            <a:pPr indent="-1079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210502" y="1242882"/>
            <a:ext cx="7488832" cy="5186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DceManagerHelper dceManager;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dceManager.Install (nodes);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DceApplicationHelper dce;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ApplicationContainer apps;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 dce.SetStackSize (1 &lt;&lt; 20);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1MB stack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dce.SetBinary ("iperf");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Launch iperf client on node 0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dce.ResetArguments (); 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clean arguments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dce.ResetEnvironment ();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clean environnent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("-c");  </a:t>
            </a:r>
            <a:r>
              <a:rPr b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client </a:t>
            </a:r>
            <a:endParaRPr b="1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("10.1.2.2");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//target machine address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("-i");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interval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("1");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("--time");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how long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("10");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 apps = dce.Install (nodes.Get (0));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//install application 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apps.Start (Seconds (0.7));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//start at 0.7 simulation time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apps.Stop (Seconds (20));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//stop at 20s	 simulation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 </a:t>
            </a:r>
            <a:endParaRPr sz="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dce.SetBinary ("iperf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Launch iperf server on node 2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dce.ResetArguments ();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clean arguments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dce.ResetEnvironment ();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clean environnent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("-s"); </a:t>
            </a:r>
            <a:r>
              <a:rPr b="1"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server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("-P");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// number of paralell servers</a:t>
            </a: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dce.AddArgument ("1");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apps = dce.Install (nodes.Get (2));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apps = dce.Install (nodes.Get (2));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apps.Start (Seconds (0.6));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971600" y="1242882"/>
            <a:ext cx="4392488" cy="5138446"/>
          </a:xfrm>
          <a:prstGeom prst="roundRect">
            <a:avLst>
              <a:gd fmla="val 10233" name="adj"/>
            </a:avLst>
          </a:prstGeom>
          <a:noFill/>
          <a:ln cap="flat" cmpd="sng" w="25400">
            <a:solidFill>
              <a:srgbClr val="0072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364088" y="3702223"/>
            <a:ext cx="18722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DCE Setup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Shape 255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6725" y="1591650"/>
            <a:ext cx="2863800" cy="161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type="title"/>
          </p:nvPr>
        </p:nvSpPr>
        <p:spPr>
          <a:xfrm>
            <a:off x="436749" y="381891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</a:t>
            </a:r>
            <a:r>
              <a:rPr lang="en-US"/>
              <a:t> iperf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1115616" y="1484784"/>
            <a:ext cx="748883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// Simulation stop 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Simulator::Stop (Seconds (40.0));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// Run </a:t>
            </a:r>
            <a:endParaRPr sz="14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Simulator::Run 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400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// Stop</a:t>
            </a:r>
            <a:endParaRPr sz="1400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Simulator::Destroy 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return 0;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Shape 264"/>
          <p:cNvSpPr txBox="1"/>
          <p:nvPr>
            <p:ph idx="4294967295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900" y="1711825"/>
            <a:ext cx="2791550" cy="16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>
            <p:ph type="title"/>
          </p:nvPr>
        </p:nvSpPr>
        <p:spPr>
          <a:xfrm>
            <a:off x="436749" y="415263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</a:t>
            </a:r>
            <a:r>
              <a:rPr lang="en-US"/>
              <a:t> iperf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With/without linux kernel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11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stack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./waf --run "dce-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iperf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--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stack=ns3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"</a:t>
            </a:r>
            <a:endParaRPr b="0" i="0" sz="2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Linux stack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914400" rtl="0">
              <a:spcBef>
                <a:spcPts val="700"/>
              </a:spcBef>
              <a:spcAft>
                <a:spcPts val="0"/>
              </a:spcAft>
              <a:buSzPts val="3200"/>
              <a:buChar char="-"/>
            </a:pP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./waf --run "dce-iperf --stack=linux"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11150" lvl="0" marL="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More options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-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./waf --run "dce-iperf --PrintHelp"</a:t>
            </a:r>
            <a:endParaRPr sz="2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503474" y="274638"/>
            <a:ext cx="7139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Step by step example – iperf, ns-3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>
            <p:ph idx="4294967295" type="body"/>
          </p:nvPr>
        </p:nvSpPr>
        <p:spPr>
          <a:xfrm>
            <a:off x="609758" y="1417638"/>
            <a:ext cx="7283100" cy="4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11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Generated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elf-cache – program files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exitprocs – execution process information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files-0 files-</a:t>
            </a:r>
            <a:r>
              <a:rPr lang="en-US" sz="2400"/>
              <a:t>1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execution filesystem </a:t>
            </a:r>
            <a:endParaRPr/>
          </a:p>
          <a:p>
            <a:pPr indent="-311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files-x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files-x corresponds to “/” of the machine x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files-x/var/log/&lt;pid&gt;/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cmdline – command executed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status – execution information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stderr – standard error output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stdout – standard output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syslog – syslog output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Shape 282"/>
          <p:cNvSpPr txBox="1"/>
          <p:nvPr>
            <p:ph idx="4294967295" type="ftr"/>
          </p:nvPr>
        </p:nvSpPr>
        <p:spPr>
          <a:xfrm>
            <a:off x="5692975" y="6365375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533400" y="1295400"/>
            <a:ext cx="81978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/>
              <a:t>Collect the source code and untar:</a:t>
            </a:r>
            <a:endParaRPr sz="1800"/>
          </a:p>
          <a:p>
            <a:pPr indent="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wget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http://www.skbuff.net/iputils/iputils-s20101006.tar.bz2</a:t>
            </a:r>
            <a:endParaRPr sz="1800"/>
          </a:p>
          <a:p>
            <a:pPr indent="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tar xvjf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iputils-s20101006.tar.bz2</a:t>
            </a:r>
            <a:endParaRPr b="1"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Add extra LDFLAGS in Makefile</a:t>
            </a:r>
            <a:endParaRPr sz="1800"/>
          </a:p>
          <a:p>
            <a:pPr indent="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LDFLAGS+=-pie -rdynamic</a:t>
            </a:r>
            <a:endParaRPr sz="1800"/>
          </a:p>
          <a:p>
            <a:pPr indent="457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Build ping application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		 make CFLAGS=-fPIC  ping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Check binary is read to execute in DCE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		readelf -h ping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Custom Application for DCE: Ping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533400" y="1295400"/>
            <a:ext cx="81978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00"/>
              <a:t>Magic:   7f 45 4c 46 02 01 01 00 00 00 00 00 00 00 00 00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Class:                         	ELF64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Data:                          	2's complement, little endian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Version:                       	1 (current)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OS/ABI:                        UNIX - System V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ABI Version:                 	0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Type:                          	DYN (Shared object file)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Machine:                      	Advanced Micro Devices X86-64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/>
              <a:t>  Version:                       	0x1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297" name="Shape 297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Header Section of Ping binary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644775" y="4000500"/>
            <a:ext cx="6432600" cy="556800"/>
          </a:xfrm>
          <a:prstGeom prst="rect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Running Ping Example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533400" y="1295400"/>
            <a:ext cx="81978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Ping example: ns-3-dce/myscripts/ping/dce-ping.cc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300"/>
              <a:t>		./waf --run dce-ping 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Need to update DCE_PATH to external application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8761D"/>
                </a:solidFill>
              </a:rPr>
              <a:t>          </a:t>
            </a:r>
            <a:r>
              <a:rPr lang="en-US" sz="1800">
                <a:solidFill>
                  <a:srgbClr val="CC0000"/>
                </a:solidFill>
              </a:rPr>
              <a:t>assert failed. cond="exeFullPath.length () &gt; 0", msg="Executable 'ping'           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</a:rPr>
              <a:t>          not found !  Please check your DCE_PATH and DCE_ROOT 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CC0000"/>
                </a:solidFill>
              </a:rPr>
              <a:t>           environment variables.", file=../model/dce-manager.cc, line=262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solidFill>
                  <a:schemeClr val="dk1"/>
                </a:solidFill>
              </a:rPr>
              <a:t>Fix the DCE_PATH</a:t>
            </a:r>
            <a:endParaRPr sz="2300">
              <a:solidFill>
                <a:schemeClr val="dk1"/>
              </a:solidFill>
            </a:endParaRPr>
          </a:p>
          <a:p>
            <a:pPr indent="0" lvl="0" marL="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		export DCE_PATH=$DCE_PATH:/path/to/ping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Tuning DCE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11575"/>
            <a:ext cx="8839199" cy="450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Practical issues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1150" lvl="0" marL="311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software must be re-compiled with –fpic and linked with –pie to generate the code as Position Independent Code (PIC)</a:t>
            </a:r>
            <a:endParaRPr/>
          </a:p>
          <a:p>
            <a:pPr indent="-3111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Executables need to be installed to a place where DCE can find it</a:t>
            </a:r>
            <a:endParaRPr/>
          </a:p>
          <a:p>
            <a:pPr indent="-3111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Applications may require system dependencies</a:t>
            </a:r>
            <a:endParaRPr/>
          </a:p>
          <a:p>
            <a:pPr indent="-3111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coverage of selected POSIX calls</a:t>
            </a:r>
            <a:endParaRPr/>
          </a:p>
          <a:p>
            <a:pPr indent="-3111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Execution must be managed (e.g. start/stop time)</a:t>
            </a:r>
            <a:endParaRPr/>
          </a:p>
          <a:p>
            <a:pPr indent="-3111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stack size to allocate to programs?</a:t>
            </a:r>
            <a:endParaRPr/>
          </a:p>
          <a:p>
            <a:pPr indent="-311150" lvl="0" marL="31115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Programs generate output (stdout, stderr, files)</a:t>
            </a:r>
            <a:endParaRPr/>
          </a:p>
          <a:p>
            <a:pPr indent="-184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Advantages</a:t>
            </a:r>
            <a:r>
              <a:rPr lang="en-US"/>
              <a:t> of DCE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533400" y="1295400"/>
            <a:ext cx="8197800" cy="48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950" lvl="0" marL="311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Simulation with Linux network stack.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361950" lvl="0" marL="311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Allow userspace applications to run inside ns-3.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361950" lvl="0" marL="311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Debug posix based applications in single address space.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184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4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2984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DCE originated with Mathieu Lacage (INRIA), was substantially developed by Emilio Mancini and Frederic Urbani (INRIA), and finished off by Hajime Tazaki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984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DCE leverages the bake build system substantially developed by Daniel Camara (INRIA)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984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DCE is presently maintained by Hajime Tazaki and Matthieu Coudron.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457200" y="2039300"/>
            <a:ext cx="8686800" cy="17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950" lvl="0" marL="311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</a:rPr>
              <a:t>Support for latest linux kernel using Linux Kernel Library (LKL).</a:t>
            </a:r>
            <a:br>
              <a:rPr lang="en-US" sz="2800">
                <a:solidFill>
                  <a:schemeClr val="dk1"/>
                </a:solidFill>
              </a:rPr>
            </a:b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/>
          </a:p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>
                <a:solidFill>
                  <a:schemeClr val="dk1"/>
                </a:solidFill>
              </a:rPr>
              <a:t>8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1150" lvl="0" marL="3111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Lightweight virtualization of kernel and application processes, interconnected by simulated networks</a:t>
            </a:r>
            <a:endParaRPr/>
          </a:p>
          <a:p>
            <a:pPr indent="-311150" lvl="0" marL="3111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Benefits:</a:t>
            </a:r>
            <a:endParaRPr/>
          </a:p>
          <a:p>
            <a:pPr indent="-254000" lvl="1" marL="71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 realism in controlled topologies or wireless environments</a:t>
            </a:r>
            <a:endParaRPr/>
          </a:p>
          <a:p>
            <a:pPr indent="-254000" lvl="1" marL="71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availability</a:t>
            </a:r>
            <a:endParaRPr/>
          </a:p>
          <a:p>
            <a:pPr indent="-254000" lvl="1" marL="71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a whole network within a single process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1115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Limitations:</a:t>
            </a:r>
            <a:endParaRPr/>
          </a:p>
          <a:p>
            <a:pPr indent="-254000" lvl="1" marL="71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as scalable as pure simulation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1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Tracing more limited</a:t>
            </a:r>
            <a:endParaRPr/>
          </a:p>
          <a:p>
            <a:pPr indent="-254000" lvl="1" marL="711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or C++ applications only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Direct Code Execution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675" y="4176350"/>
            <a:ext cx="4227525" cy="24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57200" y="1468914"/>
            <a:ext cx="728315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480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DCE/ns-3 framework requires the virtualization of a series of services </a:t>
            </a:r>
            <a:endParaRPr sz="1300"/>
          </a:p>
          <a:p>
            <a:pPr indent="-24765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–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isolated instances of the same protocol on the same machine</a:t>
            </a:r>
            <a:endParaRPr sz="2300">
              <a:solidFill>
                <a:schemeClr val="dk1"/>
              </a:solidFill>
            </a:endParaRPr>
          </a:p>
          <a:p>
            <a:pPr indent="-30480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calls are captured and treated by DCE</a:t>
            </a:r>
            <a:endParaRPr sz="1300"/>
          </a:p>
          <a:p>
            <a:pPr indent="-30480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stack protocols calls are captured and redirected</a:t>
            </a:r>
            <a:endParaRPr sz="1300"/>
          </a:p>
          <a:p>
            <a:pPr indent="-311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perform its work, DCE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re-implements the Linux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 loader and parts</a:t>
            </a:r>
            <a:b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b="0" i="1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libc</a:t>
            </a: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libpthread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8"/>
            <a:ext cx="8197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DCE Components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124200" y="6400800"/>
            <a:ext cx="2863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965950" y="6397625"/>
            <a:ext cx="21018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175" y="1580250"/>
            <a:ext cx="6338500" cy="43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DCE modes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362868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2857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DCE modes in context of possible </a:t>
            </a:r>
            <a:r>
              <a:rPr lang="en-US" sz="2800"/>
              <a:t>a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pproaches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636825"/>
            <a:ext cx="86101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457200" y="5174455"/>
            <a:ext cx="7772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source:  DCE Cradle: Simulate Network Protocols with Real Stacks for Better Realism, Tazaki et al, WNS3 2013.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962400" y="2636837"/>
            <a:ext cx="2209800" cy="1839900"/>
          </a:xfrm>
          <a:prstGeom prst="roundRect">
            <a:avLst>
              <a:gd fmla="val 16667" name="adj"/>
            </a:avLst>
          </a:prstGeom>
          <a:solidFill>
            <a:srgbClr val="00B8FF">
              <a:alpha val="22745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7315200" y="2636837"/>
            <a:ext cx="1177816" cy="1839913"/>
          </a:xfrm>
          <a:prstGeom prst="roundRect">
            <a:avLst>
              <a:gd fmla="val 16667" name="adj"/>
            </a:avLst>
          </a:prstGeom>
          <a:solidFill>
            <a:srgbClr val="00B8FF">
              <a:alpha val="22745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References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11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Code Execution: Revisiting Library OS Architecture for Reproducible Network Experiments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Tazaki et al, CONEXT 2013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http://hal.archives-ouvertes.fr/docs/00/88/08/70/PDF/con013-hal.pdf</a:t>
            </a:r>
            <a:endParaRPr b="0" i="0" sz="2000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DCE Cradle: Simulate Network Protocols with Real Stacks for Better Realism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Tazaki et al, WNS3 2013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http://hal.archives-ouvertes.fr/docs/00/78/15/91/PDF/wns3-2013.pdf</a:t>
            </a:r>
            <a:endParaRPr b="0" i="0" sz="2000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NetDev 1.1 talk (Feb. 2016):  "LibOS as a regression test framework for Linux networking"</a:t>
            </a:r>
            <a:endParaRPr/>
          </a:p>
          <a:p>
            <a:pPr indent="-254000" lvl="1" marL="711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</a:pPr>
            <a:r>
              <a:rPr b="0" i="0" lang="en-US" sz="2000" cap="none" strike="noStrik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https://www.youtube.com/watch?v=FNGkMFmboEc</a:t>
            </a:r>
            <a:endParaRPr b="0" i="0" sz="2000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8"/>
            <a:ext cx="8197850" cy="855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bake overview</a:t>
            </a:r>
            <a:endParaRPr b="1" i="0" sz="3200" u="none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533400" y="1295400"/>
            <a:ext cx="8197850" cy="4872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4800" lvl="0" marL="31115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/>
              <a:t>Open source Integration tool to simplify the build process by automatically builds the software with required dependencies.</a:t>
            </a:r>
            <a:endParaRPr sz="3100"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743200"/>
            <a:ext cx="4783025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509850" y="2450125"/>
            <a:ext cx="33528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111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bake" tool </a:t>
            </a:r>
            <a:endParaRPr sz="2300"/>
          </a:p>
          <a:p>
            <a:pPr indent="-3111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(Lacage and Camara)</a:t>
            </a:r>
            <a:endParaRPr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311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111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Components:</a:t>
            </a:r>
            <a:endParaRPr sz="1300"/>
          </a:p>
          <a:p>
            <a:pPr indent="-30480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client</a:t>
            </a:r>
            <a:endParaRPr sz="1300"/>
          </a:p>
          <a:p>
            <a:pPr indent="-30480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"module store" server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metadata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3111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066250" y="5877525"/>
            <a:ext cx="326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source: Daniel Camara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124200" y="6400800"/>
            <a:ext cx="2863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ns-3 training, June 201</a:t>
            </a:r>
            <a:r>
              <a:rPr lang="en-US"/>
              <a:t>8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965950" y="6397625"/>
            <a:ext cx="21018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