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46"/>
  </p:notesMasterIdLst>
  <p:sldIdLst>
    <p:sldId id="256" r:id="rId2"/>
    <p:sldId id="622" r:id="rId3"/>
    <p:sldId id="940" r:id="rId4"/>
    <p:sldId id="851" r:id="rId5"/>
    <p:sldId id="924" r:id="rId6"/>
    <p:sldId id="931" r:id="rId7"/>
    <p:sldId id="934" r:id="rId8"/>
    <p:sldId id="935" r:id="rId9"/>
    <p:sldId id="933" r:id="rId10"/>
    <p:sldId id="932" r:id="rId11"/>
    <p:sldId id="928" r:id="rId12"/>
    <p:sldId id="896" r:id="rId13"/>
    <p:sldId id="897" r:id="rId14"/>
    <p:sldId id="899" r:id="rId15"/>
    <p:sldId id="900" r:id="rId16"/>
    <p:sldId id="905" r:id="rId17"/>
    <p:sldId id="901" r:id="rId18"/>
    <p:sldId id="936" r:id="rId19"/>
    <p:sldId id="937" r:id="rId20"/>
    <p:sldId id="906" r:id="rId21"/>
    <p:sldId id="907" r:id="rId22"/>
    <p:sldId id="908" r:id="rId23"/>
    <p:sldId id="909" r:id="rId24"/>
    <p:sldId id="910" r:id="rId25"/>
    <p:sldId id="939" r:id="rId26"/>
    <p:sldId id="911" r:id="rId27"/>
    <p:sldId id="912" r:id="rId28"/>
    <p:sldId id="913" r:id="rId29"/>
    <p:sldId id="914" r:id="rId30"/>
    <p:sldId id="915" r:id="rId31"/>
    <p:sldId id="916" r:id="rId32"/>
    <p:sldId id="917" r:id="rId33"/>
    <p:sldId id="918" r:id="rId34"/>
    <p:sldId id="919" r:id="rId35"/>
    <p:sldId id="920" r:id="rId36"/>
    <p:sldId id="872" r:id="rId37"/>
    <p:sldId id="863" r:id="rId38"/>
    <p:sldId id="651" r:id="rId39"/>
    <p:sldId id="874" r:id="rId40"/>
    <p:sldId id="882" r:id="rId41"/>
    <p:sldId id="938" r:id="rId42"/>
    <p:sldId id="855" r:id="rId43"/>
    <p:sldId id="888" r:id="rId44"/>
    <p:sldId id="652" r:id="rId45"/>
  </p:sldIdLst>
  <p:sldSz cx="9144000" cy="6858000" type="screen4x3"/>
  <p:notesSz cx="7315200" cy="9601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59" autoAdjust="0"/>
    <p:restoredTop sz="94632"/>
  </p:normalViewPr>
  <p:slideViewPr>
    <p:cSldViewPr>
      <p:cViewPr>
        <p:scale>
          <a:sx n="97" d="100"/>
          <a:sy n="97" d="100"/>
        </p:scale>
        <p:origin x="144" y="3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1" d="100"/>
        <a:sy n="41" d="100"/>
      </p:scale>
      <p:origin x="0" y="-966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135313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t" anchorCtr="0" compatLnSpc="1">
            <a:prstTxWarp prst="textNoShape">
              <a:avLst/>
            </a:prstTxWarp>
          </a:bodyPr>
          <a:lstStyle>
            <a:lvl1pPr defTabSz="48260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13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dt"/>
          </p:nvPr>
        </p:nvSpPr>
        <p:spPr bwMode="auto">
          <a:xfrm>
            <a:off x="4143375" y="0"/>
            <a:ext cx="3136900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t" anchorCtr="0" compatLnSpc="1">
            <a:prstTxWarp prst="textNoShape">
              <a:avLst/>
            </a:prstTxWarp>
          </a:bodyPr>
          <a:lstStyle>
            <a:lvl1pPr algn="r" defTabSz="48260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13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56" name="Rectangle 2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87900" cy="35909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2" name="Rectangle 24"/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18187" cy="431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73" name="Rectangle 25"/>
          <p:cNvSpPr>
            <a:spLocks noGrp="1" noChangeArrowheads="1"/>
          </p:cNvSpPr>
          <p:nvPr>
            <p:ph type="ftr"/>
          </p:nvPr>
        </p:nvSpPr>
        <p:spPr bwMode="auto">
          <a:xfrm>
            <a:off x="0" y="9120188"/>
            <a:ext cx="3135313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b" anchorCtr="0" compatLnSpc="1">
            <a:prstTxWarp prst="textNoShape">
              <a:avLst/>
            </a:prstTxWarp>
          </a:bodyPr>
          <a:lstStyle>
            <a:lvl1pPr defTabSz="48260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13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sldNum"/>
          </p:nvPr>
        </p:nvSpPr>
        <p:spPr bwMode="auto">
          <a:xfrm>
            <a:off x="4143375" y="9120188"/>
            <a:ext cx="3136900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b" anchorCtr="0" compatLnSpc="1">
            <a:prstTxWarp prst="textNoShape">
              <a:avLst/>
            </a:prstTxWarp>
          </a:bodyPr>
          <a:lstStyle>
            <a:lvl1pPr algn="r" defTabSz="48260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13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4C8AA8BB-99E7-4648-BB08-A261E9BEDA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613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554866E-55A0-425D-A239-0E98A11CADCC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4506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31838" y="4560888"/>
            <a:ext cx="5819775" cy="4313237"/>
          </a:xfrm>
          <a:noFill/>
          <a:ln/>
        </p:spPr>
        <p:txBody>
          <a:bodyPr wrap="none" lIns="96661" tIns="48331" rIns="96661" bIns="48331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0089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3CAA00-CBDB-4957-9904-FCF5A16615BE}" type="slidenum">
              <a:rPr lang="en-GB"/>
              <a:pPr/>
              <a:t>26</a:t>
            </a:fld>
            <a:endParaRPr lang="en-GB"/>
          </a:p>
        </p:txBody>
      </p:sp>
      <p:sp>
        <p:nvSpPr>
          <p:cNvPr id="1177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6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B32D12-27B8-4784-9A85-A3A493F6454C}" type="slidenum">
              <a:rPr lang="en-GB"/>
              <a:pPr/>
              <a:t>28</a:t>
            </a:fld>
            <a:endParaRPr lang="en-GB"/>
          </a:p>
        </p:txBody>
      </p:sp>
      <p:sp>
        <p:nvSpPr>
          <p:cNvPr id="1136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69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C8AA8BB-99E7-4648-BB08-A261E9BEDA34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665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49751-8F89-2A4B-AD2C-11887061A67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12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C8AA8BB-99E7-4648-BB08-A261E9BEDA34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048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C8AA8BB-99E7-4648-BB08-A261E9BEDA34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414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C8AA8BB-99E7-4648-BB08-A261E9BEDA34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20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C8AA8BB-99E7-4648-BB08-A261E9BEDA34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263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69D802-9303-4B9D-93E7-CBB9CB72E1B0}" type="slidenum">
              <a:rPr lang="en-GB"/>
              <a:pPr/>
              <a:t>8</a:t>
            </a:fld>
            <a:endParaRPr lang="en-GB"/>
          </a:p>
        </p:txBody>
      </p:sp>
      <p:sp>
        <p:nvSpPr>
          <p:cNvPr id="109569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99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C8AA8BB-99E7-4648-BB08-A261E9BEDA34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192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040023-EE75-4567-A7EB-CAA78EBBD6BF}" type="slidenum">
              <a:rPr lang="en-GB"/>
              <a:pPr/>
              <a:t>13</a:t>
            </a:fld>
            <a:endParaRPr lang="en-GB"/>
          </a:p>
        </p:txBody>
      </p:sp>
      <p:sp>
        <p:nvSpPr>
          <p:cNvPr id="101377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3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25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35912E-9BA6-48BC-94C2-96BC282DE35D}" type="slidenum">
              <a:rPr lang="en-GB"/>
              <a:pPr/>
              <a:t>14</a:t>
            </a:fld>
            <a:endParaRPr lang="en-GB"/>
          </a:p>
        </p:txBody>
      </p:sp>
      <p:sp>
        <p:nvSpPr>
          <p:cNvPr id="119809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ns-3 Training, June 2018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6965950" y="6397625"/>
            <a:ext cx="2101850" cy="460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1A23D-B3FF-4502-901F-6DD3E2262D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97850" cy="855662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3124200" y="6397625"/>
            <a:ext cx="2863850" cy="460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ns-3 Training, June </a:t>
            </a:r>
            <a:r>
              <a:rPr lang="en-GB" dirty="0" smtClean="0"/>
              <a:t>2018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6889750" y="6397625"/>
            <a:ext cx="2101850" cy="460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42161-B637-446D-9919-7C3A5524E6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7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97850" cy="85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8197850" cy="4872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638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1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ns-3 Training, June </a:t>
            </a:r>
            <a:r>
              <a:rPr lang="en-GB" dirty="0" smtClean="0"/>
              <a:t>2018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018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97F4F442-ECC2-4426-9D1B-1D6079B1B5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304800" y="1219200"/>
            <a:ext cx="8534400" cy="1588"/>
          </a:xfrm>
          <a:prstGeom prst="line">
            <a:avLst/>
          </a:prstGeom>
          <a:noFill/>
          <a:ln w="38160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pic>
        <p:nvPicPr>
          <p:cNvPr id="8" name="Picture 7" descr="ns-3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52400" y="6204277"/>
            <a:ext cx="1143000" cy="6537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  <p:sldLayoutId id="2147483662" r:id="rId3"/>
  </p:sldLayoutIdLst>
  <p:hf sldNum="0" hdr="0" dt="0"/>
  <p:txStyles>
    <p:titleStyle>
      <a:lvl1pPr algn="l" defTabSz="4572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0066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2pPr>
      <a:lvl3pPr algn="l" defTabSz="457200" rtl="0" eaLnBrk="0" fontAlgn="base" hangingPunct="0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3pPr>
      <a:lvl4pPr algn="l" defTabSz="457200" rtl="0" eaLnBrk="0" fontAlgn="base" hangingPunct="0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4pPr>
      <a:lvl5pPr algn="l" defTabSz="457200" rtl="0" eaLnBrk="0" fontAlgn="base" hangingPunct="0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5pPr>
      <a:lvl6pPr marL="457200" algn="l" defTabSz="457200" rtl="0" fontAlgn="base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6pPr>
      <a:lvl7pPr marL="914400" algn="l" defTabSz="457200" rtl="0" fontAlgn="base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7pPr>
      <a:lvl8pPr marL="1371600" algn="l" defTabSz="457200" rtl="0" fontAlgn="base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8pPr>
      <a:lvl9pPr marL="1828800" algn="l" defTabSz="457200" rtl="0" fontAlgn="base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9pPr>
    </p:titleStyle>
    <p:bodyStyle>
      <a:lvl1pPr marL="311150" indent="-311150" algn="l" defTabSz="457200" rtl="0" eaLnBrk="0" fontAlgn="base" hangingPunct="0">
        <a:lnSpc>
          <a:spcPct val="100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11200" indent="-254000" algn="l" defTabSz="457200" rtl="0" eaLnBrk="0" fontAlgn="base" hangingPunct="0">
        <a:lnSpc>
          <a:spcPct val="10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lnSpc>
          <a:spcPct val="2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lnSpc>
          <a:spcPct val="2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lnSpc>
          <a:spcPct val="2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lnSpc>
          <a:spcPct val="2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hyperlink" Target="http://www.ewh.ieee.org/soc/es/Nov1999/18/ned.htm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hyperlink" Target="https://www.comsol.com/comsol-multiphysics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emf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nsnam.org/wiki/AnnualTraining2018" TargetMode="Externa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nsnam.org/wiki/HOWTO_configure_Eclipse_with_ns-3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nsnam.org/" TargetMode="External"/><Relationship Id="rId3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nsnam.org/" TargetMode="External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png"/><Relationship Id="rId1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Relationship Id="rId3" Type="http://schemas.openxmlformats.org/officeDocument/2006/relationships/image" Target="../media/image29.png"/><Relationship Id="rId4" Type="http://schemas.openxmlformats.org/officeDocument/2006/relationships/image" Target="../media/image30.jpeg"/><Relationship Id="rId5" Type="http://schemas.openxmlformats.org/officeDocument/2006/relationships/image" Target="../media/image31.png"/><Relationship Id="rId6" Type="http://schemas.openxmlformats.org/officeDocument/2006/relationships/image" Target="../media/image32.jpeg"/><Relationship Id="rId7" Type="http://schemas.openxmlformats.org/officeDocument/2006/relationships/image" Target="../media/image33.png"/><Relationship Id="rId8" Type="http://schemas.openxmlformats.org/officeDocument/2006/relationships/image" Target="../media/image34.jpeg"/><Relationship Id="rId9" Type="http://schemas.openxmlformats.org/officeDocument/2006/relationships/image" Target="../media/image35.png"/><Relationship Id="rId10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514600"/>
            <a:ext cx="7620000" cy="1676400"/>
          </a:xfrm>
        </p:spPr>
        <p:txBody>
          <a:bodyPr anchor="t"/>
          <a:lstStyle/>
          <a:p>
            <a:pPr marL="0" indent="0" algn="ctr" eaLnBrk="1" hangingPunct="1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r>
              <a:rPr lang="en-US" b="1" dirty="0" smtClean="0">
                <a:solidFill>
                  <a:srgbClr val="006600"/>
                </a:solidFill>
                <a:ea typeface="+mj-ea"/>
                <a:cs typeface="+mj-cs"/>
              </a:rPr>
              <a:t>ns-3 Training</a:t>
            </a:r>
          </a:p>
          <a:p>
            <a:pPr marL="0" indent="0" algn="ctr" eaLnBrk="1" hangingPunct="1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endParaRPr lang="en-US" b="1" dirty="0">
              <a:solidFill>
                <a:srgbClr val="006600"/>
              </a:solidFill>
              <a:ea typeface="+mj-ea"/>
              <a:cs typeface="+mj-cs"/>
            </a:endParaRPr>
          </a:p>
          <a:p>
            <a:pPr marL="0" indent="0" algn="ctr" eaLnBrk="1" hangingPunct="1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  <a:ea typeface="+mj-ea"/>
                <a:cs typeface="+mj-cs"/>
              </a:rPr>
              <a:t>ns-3 Annual Meeting</a:t>
            </a:r>
          </a:p>
          <a:p>
            <a:pPr marL="0" indent="0" algn="ctr" eaLnBrk="1" hangingPunct="1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  <a:ea typeface="+mj-ea"/>
                <a:cs typeface="+mj-cs"/>
              </a:rPr>
              <a:t>June 2018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Training, June 2018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5755" y="2567572"/>
            <a:ext cx="7977644" cy="1591281"/>
            <a:chOff x="175755" y="2567572"/>
            <a:chExt cx="7977644" cy="1591281"/>
          </a:xfrm>
        </p:grpSpPr>
        <p:sp>
          <p:nvSpPr>
            <p:cNvPr id="2" name="Rounded Rectangle 1"/>
            <p:cNvSpPr/>
            <p:nvPr/>
          </p:nvSpPr>
          <p:spPr bwMode="auto">
            <a:xfrm>
              <a:off x="608964" y="3417927"/>
              <a:ext cx="7544435" cy="740926"/>
            </a:xfrm>
            <a:prstGeom prst="roundRect">
              <a:avLst/>
            </a:prstGeom>
            <a:gradFill flip="none" rotWithShape="1">
              <a:gsLst>
                <a:gs pos="20000">
                  <a:srgbClr val="66B14D"/>
                </a:gs>
                <a:gs pos="0">
                  <a:schemeClr val="accent5">
                    <a:lumMod val="67000"/>
                  </a:schemeClr>
                </a:gs>
                <a:gs pos="40000">
                  <a:schemeClr val="accent5">
                    <a:lumMod val="97000"/>
                    <a:lumOff val="3000"/>
                  </a:schemeClr>
                </a:gs>
                <a:gs pos="88496">
                  <a:schemeClr val="accent5">
                    <a:lumMod val="0"/>
                    <a:lumOff val="100000"/>
                  </a:schemeClr>
                </a:gs>
                <a:gs pos="65000">
                  <a:schemeClr val="accent5">
                    <a:lumMod val="64000"/>
                    <a:lumOff val="3600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175755" y="2710934"/>
              <a:ext cx="121058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ns-3 core</a:t>
              </a:r>
              <a:endParaRPr lang="en-US" altLang="en-US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>
              <a:off x="932319" y="3126581"/>
              <a:ext cx="152400" cy="205621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1797398" y="2602049"/>
              <a:ext cx="147989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Direct Code</a:t>
              </a:r>
            </a:p>
            <a:p>
              <a:pPr algn="ctr">
                <a:lnSpc>
                  <a:spcPct val="100000"/>
                </a:lnSpc>
              </a:pPr>
              <a:r>
                <a:rPr lang="en-US" alt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Execution</a:t>
              </a:r>
              <a:endParaRPr lang="en-US" altLang="en-US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>
              <a:off x="2603485" y="3205936"/>
              <a:ext cx="152400" cy="205621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6400800" y="2567572"/>
              <a:ext cx="1300356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Emulation</a:t>
              </a:r>
            </a:p>
            <a:p>
              <a:pPr algn="ctr">
                <a:lnSpc>
                  <a:spcPct val="100000"/>
                </a:lnSpc>
              </a:pPr>
              <a:r>
                <a:rPr lang="en-US" alt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modes</a:t>
              </a:r>
              <a:endParaRPr lang="en-US" altLang="en-US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>
              <a:off x="7191375" y="3145570"/>
              <a:ext cx="152400" cy="205621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/>
            <p:cNvCxnSpPr>
              <a:stCxn id="23" idx="1"/>
            </p:cNvCxnSpPr>
            <p:nvPr/>
          </p:nvCxnSpPr>
          <p:spPr bwMode="auto">
            <a:xfrm flipH="1">
              <a:off x="4918541" y="2890738"/>
              <a:ext cx="1482259" cy="429915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H="1">
              <a:off x="6043419" y="3047583"/>
              <a:ext cx="309990" cy="27307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>
              <a:off x="3280586" y="3047583"/>
              <a:ext cx="658002" cy="286405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3373791" y="2819290"/>
              <a:ext cx="1200891" cy="307291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Network performance evaluation options</a:t>
            </a:r>
            <a:endParaRPr lang="en-US" altLang="en-US" dirty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 smtClean="0"/>
              <a:t>ns-3 enables researchers to more easily move between simulations, test beds, and experiments</a:t>
            </a:r>
            <a:endParaRPr lang="en-US" altLang="en-US" sz="2800" dirty="0"/>
          </a:p>
        </p:txBody>
      </p:sp>
      <p:sp>
        <p:nvSpPr>
          <p:cNvPr id="147461" name="AutoShape 5"/>
          <p:cNvSpPr>
            <a:spLocks noChangeArrowheads="1"/>
          </p:cNvSpPr>
          <p:nvPr/>
        </p:nvSpPr>
        <p:spPr bwMode="auto">
          <a:xfrm>
            <a:off x="533400" y="4876800"/>
            <a:ext cx="7924800" cy="533400"/>
          </a:xfrm>
          <a:prstGeom prst="notchedRightArrow">
            <a:avLst>
              <a:gd name="adj1" fmla="val 60120"/>
              <a:gd name="adj2" fmla="val 130344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altLang="en-US" b="1"/>
              <a:t>Increasing realism</a:t>
            </a:r>
          </a:p>
        </p:txBody>
      </p:sp>
      <p:sp>
        <p:nvSpPr>
          <p:cNvPr id="147463" name="AutoShape 7"/>
          <p:cNvSpPr>
            <a:spLocks noChangeArrowheads="1"/>
          </p:cNvSpPr>
          <p:nvPr/>
        </p:nvSpPr>
        <p:spPr bwMode="auto">
          <a:xfrm>
            <a:off x="533400" y="5791200"/>
            <a:ext cx="7924800" cy="533400"/>
          </a:xfrm>
          <a:prstGeom prst="notchedRightArrow">
            <a:avLst>
              <a:gd name="adj1" fmla="val 60120"/>
              <a:gd name="adj2" fmla="val 130344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altLang="en-US" b="1"/>
              <a:t>Increasing complexity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781050" y="4267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en-US" b="1" dirty="0">
                <a:solidFill>
                  <a:schemeClr val="tx1"/>
                </a:solidFill>
              </a:rPr>
              <a:t>Pure</a:t>
            </a:r>
          </a:p>
          <a:p>
            <a:pPr algn="ctr">
              <a:lnSpc>
                <a:spcPct val="100000"/>
              </a:lnSpc>
            </a:pPr>
            <a:r>
              <a:rPr lang="en-US" altLang="en-US" b="1" dirty="0">
                <a:solidFill>
                  <a:schemeClr val="tx1"/>
                </a:solidFill>
              </a:rPr>
              <a:t>simulation</a:t>
            </a:r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2057400" y="4267200"/>
            <a:ext cx="1352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en-US" b="1">
                <a:solidFill>
                  <a:schemeClr val="tx1"/>
                </a:solidFill>
              </a:rPr>
              <a:t>Simulation</a:t>
            </a:r>
          </a:p>
          <a:p>
            <a:pPr algn="ctr">
              <a:lnSpc>
                <a:spcPct val="100000"/>
              </a:lnSpc>
            </a:pPr>
            <a:r>
              <a:rPr lang="en-US" altLang="en-US" b="1">
                <a:solidFill>
                  <a:schemeClr val="tx1"/>
                </a:solidFill>
              </a:rPr>
              <a:t>cradles</a:t>
            </a: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3429000" y="4267200"/>
            <a:ext cx="1885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en-US" b="1" dirty="0">
                <a:solidFill>
                  <a:schemeClr val="tx1"/>
                </a:solidFill>
              </a:rPr>
              <a:t>Virtual/Physical</a:t>
            </a:r>
          </a:p>
          <a:p>
            <a:pPr algn="ctr">
              <a:lnSpc>
                <a:spcPct val="100000"/>
              </a:lnSpc>
            </a:pPr>
            <a:r>
              <a:rPr lang="en-US" altLang="en-US" b="1" dirty="0" smtClean="0">
                <a:solidFill>
                  <a:schemeClr val="tx1"/>
                </a:solidFill>
              </a:rPr>
              <a:t>test beds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5162550" y="4267200"/>
            <a:ext cx="1530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en-US" b="1">
                <a:solidFill>
                  <a:schemeClr val="tx1"/>
                </a:solidFill>
              </a:rPr>
              <a:t>Field</a:t>
            </a:r>
          </a:p>
          <a:p>
            <a:pPr algn="ctr">
              <a:lnSpc>
                <a:spcPct val="100000"/>
              </a:lnSpc>
            </a:pPr>
            <a:r>
              <a:rPr lang="en-US" altLang="en-US" b="1">
                <a:solidFill>
                  <a:schemeClr val="tx1"/>
                </a:solidFill>
              </a:rPr>
              <a:t>experiments</a:t>
            </a: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6750050" y="4267200"/>
            <a:ext cx="1187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en-US" b="1">
                <a:solidFill>
                  <a:schemeClr val="tx1"/>
                </a:solidFill>
              </a:rPr>
              <a:t>Live</a:t>
            </a:r>
          </a:p>
          <a:p>
            <a:pPr algn="ctr">
              <a:lnSpc>
                <a:spcPct val="100000"/>
              </a:lnSpc>
            </a:pPr>
            <a:r>
              <a:rPr lang="en-US" altLang="en-US" b="1">
                <a:solidFill>
                  <a:schemeClr val="tx1"/>
                </a:solidFill>
              </a:rPr>
              <a:t>networks</a:t>
            </a:r>
          </a:p>
        </p:txBody>
      </p:sp>
      <p:sp>
        <p:nvSpPr>
          <p:cNvPr id="147469" name="AutoShape 13"/>
          <p:cNvSpPr>
            <a:spLocks noChangeArrowheads="1"/>
          </p:cNvSpPr>
          <p:nvPr/>
        </p:nvSpPr>
        <p:spPr bwMode="auto">
          <a:xfrm>
            <a:off x="685800" y="3429000"/>
            <a:ext cx="7696200" cy="609600"/>
          </a:xfrm>
          <a:prstGeom prst="leftRightArrow">
            <a:avLst>
              <a:gd name="adj1" fmla="val 60417"/>
              <a:gd name="adj2" fmla="val 11561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altLang="en-US" b="1"/>
              <a:t>Test and evaluation options</a:t>
            </a:r>
          </a:p>
        </p:txBody>
      </p:sp>
      <p:sp>
        <p:nvSpPr>
          <p:cNvPr id="26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smtClean="0"/>
              <a:t>ns-3 Training, 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416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ns-3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ns-3 is a leading open source, </a:t>
            </a:r>
            <a:r>
              <a:rPr lang="en-US" sz="2000" b="1" dirty="0"/>
              <a:t>packet-level network simulator </a:t>
            </a:r>
            <a:r>
              <a:rPr lang="en-US" sz="2000" dirty="0"/>
              <a:t>oriented towards network research, featuring a </a:t>
            </a:r>
            <a:r>
              <a:rPr lang="en-US" sz="2000" b="1" dirty="0"/>
              <a:t>high-performance core</a:t>
            </a:r>
            <a:r>
              <a:rPr lang="en-US" sz="2000" dirty="0"/>
              <a:t> enabling </a:t>
            </a:r>
            <a:r>
              <a:rPr lang="en-US" sz="2000" b="1" dirty="0"/>
              <a:t>parallelization across a cluster </a:t>
            </a:r>
            <a:r>
              <a:rPr lang="en-US" sz="2000" dirty="0"/>
              <a:t>(for large scenarios), </a:t>
            </a:r>
            <a:r>
              <a:rPr lang="en-US" sz="2000" b="1" dirty="0"/>
              <a:t>ability to run real code</a:t>
            </a:r>
            <a:r>
              <a:rPr lang="en-US" sz="2000" dirty="0"/>
              <a:t>, and </a:t>
            </a:r>
            <a:r>
              <a:rPr lang="en-US" sz="2000" b="1" dirty="0"/>
              <a:t>interaction with testbeds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Training, June 2018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5" y="2837986"/>
            <a:ext cx="9144000" cy="332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6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3048000"/>
            <a:ext cx="5257800" cy="1981200"/>
          </a:xfrm>
        </p:spPr>
        <p:txBody>
          <a:bodyPr/>
          <a:lstStyle/>
          <a:p>
            <a:r>
              <a:rPr lang="en-US" dirty="0" smtClean="0"/>
              <a:t>Software overview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Training, 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429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Software overview</a:t>
            </a:r>
            <a:endParaRPr lang="en-GB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9206"/>
            <a:ext cx="7924800" cy="4862513"/>
          </a:xfrm>
          <a:ln/>
        </p:spPr>
        <p:txBody>
          <a:bodyPr/>
          <a:lstStyle/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/>
              <a:t>ns-3 is written in C++, with bindings available for Python</a:t>
            </a:r>
          </a:p>
          <a:p>
            <a:pPr marL="712788" lvl="1" indent="-255588"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simulation programs are C++ executables or Python </a:t>
            </a:r>
            <a:r>
              <a:rPr lang="en-GB" sz="2400" dirty="0" smtClean="0"/>
              <a:t>programs</a:t>
            </a:r>
          </a:p>
          <a:p>
            <a:pPr marL="712788" lvl="1" indent="-255588"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~350,000 </a:t>
            </a:r>
            <a:r>
              <a:rPr lang="en-GB" sz="2400" dirty="0" smtClean="0"/>
              <a:t>lines of C++ (</a:t>
            </a:r>
            <a:r>
              <a:rPr lang="en-GB" sz="2400" dirty="0" err="1" smtClean="0"/>
              <a:t>cloc</a:t>
            </a:r>
            <a:r>
              <a:rPr lang="en-GB" sz="2400" dirty="0" smtClean="0"/>
              <a:t> estimate)</a:t>
            </a:r>
          </a:p>
          <a:p>
            <a:pPr marL="712788" lvl="1" indent="-255588"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almost exclusively C++98, beginning to use C++11</a:t>
            </a:r>
          </a:p>
          <a:p>
            <a:pPr marL="312738" indent="-312738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/>
              <a:t>ns-3 is a GNU GPLv2-licensed project</a:t>
            </a:r>
          </a:p>
          <a:p>
            <a:pPr marL="312738" indent="-312738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/>
              <a:t>ns-3 is mainly supported for Linux, OS X, and FreeBSD</a:t>
            </a:r>
          </a:p>
          <a:p>
            <a:pPr marL="712788" lvl="1" indent="-312738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Windows Visual Studio port in progress</a:t>
            </a:r>
            <a:endParaRPr lang="en-GB" sz="2400" dirty="0"/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/>
              <a:t>ns-3 is not backwards-compatible with ns-2</a:t>
            </a:r>
          </a:p>
          <a:p>
            <a:pPr marL="312738" indent="-312738">
              <a:buClrTx/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Training, 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7327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The basic ns-3 architecture</a:t>
            </a:r>
            <a:endParaRPr lang="en-GB" dirty="0"/>
          </a:p>
        </p:txBody>
      </p:sp>
      <p:sp>
        <p:nvSpPr>
          <p:cNvPr id="29697" name="AutoShape 1"/>
          <p:cNvSpPr>
            <a:spLocks noChangeArrowheads="1"/>
          </p:cNvSpPr>
          <p:nvPr/>
        </p:nvSpPr>
        <p:spPr bwMode="auto">
          <a:xfrm>
            <a:off x="6731000" y="1485900"/>
            <a:ext cx="1955800" cy="40132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7658100" y="2501900"/>
            <a:ext cx="1588" cy="195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520700" y="1447800"/>
            <a:ext cx="1955800" cy="40132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1358900" y="2438400"/>
            <a:ext cx="1588" cy="195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1066800" y="1663700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Application</a:t>
            </a:r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762000" y="1803400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Application</a:t>
            </a:r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749300" y="2641600"/>
            <a:ext cx="1244600" cy="1320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Protocol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stack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581025" y="4075113"/>
            <a:ext cx="723900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Node</a:t>
            </a:r>
          </a:p>
        </p:txBody>
      </p:sp>
      <p:sp>
        <p:nvSpPr>
          <p:cNvPr id="29706" name="AutoShape 10"/>
          <p:cNvSpPr>
            <a:spLocks noChangeArrowheads="1"/>
          </p:cNvSpPr>
          <p:nvPr/>
        </p:nvSpPr>
        <p:spPr bwMode="auto">
          <a:xfrm>
            <a:off x="1041400" y="4406900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NetDevice</a:t>
            </a:r>
          </a:p>
        </p:txBody>
      </p:sp>
      <p:sp>
        <p:nvSpPr>
          <p:cNvPr id="29707" name="AutoShape 11"/>
          <p:cNvSpPr>
            <a:spLocks noChangeArrowheads="1"/>
          </p:cNvSpPr>
          <p:nvPr/>
        </p:nvSpPr>
        <p:spPr bwMode="auto">
          <a:xfrm>
            <a:off x="736600" y="4546600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NetDevice</a:t>
            </a:r>
          </a:p>
        </p:txBody>
      </p:sp>
      <p:sp>
        <p:nvSpPr>
          <p:cNvPr id="29708" name="AutoShape 12"/>
          <p:cNvSpPr>
            <a:spLocks noChangeArrowheads="1"/>
          </p:cNvSpPr>
          <p:nvPr/>
        </p:nvSpPr>
        <p:spPr bwMode="auto">
          <a:xfrm>
            <a:off x="7277100" y="1701800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Application</a:t>
            </a:r>
          </a:p>
        </p:txBody>
      </p:sp>
      <p:sp>
        <p:nvSpPr>
          <p:cNvPr id="29709" name="AutoShape 13"/>
          <p:cNvSpPr>
            <a:spLocks noChangeArrowheads="1"/>
          </p:cNvSpPr>
          <p:nvPr/>
        </p:nvSpPr>
        <p:spPr bwMode="auto">
          <a:xfrm>
            <a:off x="6972300" y="1841500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Application</a:t>
            </a:r>
          </a:p>
        </p:txBody>
      </p:sp>
      <p:sp>
        <p:nvSpPr>
          <p:cNvPr id="29710" name="AutoShape 14"/>
          <p:cNvSpPr>
            <a:spLocks noChangeArrowheads="1"/>
          </p:cNvSpPr>
          <p:nvPr/>
        </p:nvSpPr>
        <p:spPr bwMode="auto">
          <a:xfrm>
            <a:off x="6959600" y="2679700"/>
            <a:ext cx="1244600" cy="1320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Protocol</a:t>
            </a:r>
          </a:p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stack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6791325" y="4113213"/>
            <a:ext cx="723900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Node</a:t>
            </a:r>
          </a:p>
        </p:txBody>
      </p:sp>
      <p:sp>
        <p:nvSpPr>
          <p:cNvPr id="29712" name="AutoShape 16"/>
          <p:cNvSpPr>
            <a:spLocks noChangeArrowheads="1"/>
          </p:cNvSpPr>
          <p:nvPr/>
        </p:nvSpPr>
        <p:spPr bwMode="auto">
          <a:xfrm>
            <a:off x="7251700" y="4445000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NetDevice</a:t>
            </a:r>
          </a:p>
        </p:txBody>
      </p:sp>
      <p:sp>
        <p:nvSpPr>
          <p:cNvPr id="29713" name="AutoShape 17"/>
          <p:cNvSpPr>
            <a:spLocks noChangeArrowheads="1"/>
          </p:cNvSpPr>
          <p:nvPr/>
        </p:nvSpPr>
        <p:spPr bwMode="auto">
          <a:xfrm>
            <a:off x="6946900" y="4584700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NetDevice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2654300" y="2157413"/>
            <a:ext cx="140970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Sockets-like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 API</a:t>
            </a:r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 flipH="1">
            <a:off x="1401763" y="2324100"/>
            <a:ext cx="1285875" cy="254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6" name="AutoShape 20"/>
          <p:cNvSpPr>
            <a:spLocks noChangeArrowheads="1"/>
          </p:cNvSpPr>
          <p:nvPr/>
        </p:nvSpPr>
        <p:spPr bwMode="auto">
          <a:xfrm>
            <a:off x="3898900" y="4559300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Channel</a:t>
            </a:r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1930400" y="5080000"/>
            <a:ext cx="1562100" cy="368300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 flipV="1">
            <a:off x="4749800" y="5046663"/>
            <a:ext cx="2222500" cy="511175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2235200" y="4699000"/>
            <a:ext cx="1612900" cy="114300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 flipV="1">
            <a:off x="5181600" y="4538663"/>
            <a:ext cx="2070100" cy="320675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1" name="AutoShape 25"/>
          <p:cNvSpPr>
            <a:spLocks noChangeArrowheads="1"/>
          </p:cNvSpPr>
          <p:nvPr/>
        </p:nvSpPr>
        <p:spPr bwMode="auto">
          <a:xfrm>
            <a:off x="3505200" y="5016500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Channel</a:t>
            </a:r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2273300" y="3035300"/>
            <a:ext cx="495300" cy="685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3" name="AutoShape 27"/>
          <p:cNvSpPr>
            <a:spLocks noChangeArrowheads="1"/>
          </p:cNvSpPr>
          <p:nvPr/>
        </p:nvSpPr>
        <p:spPr bwMode="auto">
          <a:xfrm>
            <a:off x="2387600" y="3810000"/>
            <a:ext cx="330200" cy="431800"/>
          </a:xfrm>
          <a:prstGeom prst="downArrow">
            <a:avLst>
              <a:gd name="adj1" fmla="val 50000"/>
              <a:gd name="adj2" fmla="val 32692"/>
            </a:avLst>
          </a:prstGeom>
          <a:solidFill>
            <a:srgbClr val="6699FF"/>
          </a:solidFill>
          <a:ln w="936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2816225" y="3122613"/>
            <a:ext cx="11461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Packet(s)</a:t>
            </a:r>
            <a:r>
              <a:rPr lang="ar-SA">
                <a:solidFill>
                  <a:srgbClr val="000000"/>
                </a:solidFill>
                <a:cs typeface="Arial" charset="0"/>
              </a:rPr>
              <a:t>‏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29725" name="Freeform 29"/>
          <p:cNvSpPr>
            <a:spLocks/>
          </p:cNvSpPr>
          <p:nvPr/>
        </p:nvSpPr>
        <p:spPr bwMode="auto">
          <a:xfrm>
            <a:off x="1282700" y="2260600"/>
            <a:ext cx="6756400" cy="3244850"/>
          </a:xfrm>
          <a:custGeom>
            <a:avLst/>
            <a:gdLst/>
            <a:ahLst/>
            <a:cxnLst>
              <a:cxn ang="0">
                <a:pos x="56" y="64"/>
              </a:cxn>
              <a:cxn ang="0">
                <a:pos x="48" y="1120"/>
              </a:cxn>
              <a:cxn ang="0">
                <a:pos x="344" y="1760"/>
              </a:cxn>
              <a:cxn ang="0">
                <a:pos x="2048" y="2040"/>
              </a:cxn>
              <a:cxn ang="0">
                <a:pos x="3800" y="1736"/>
              </a:cxn>
              <a:cxn ang="0">
                <a:pos x="4184" y="688"/>
              </a:cxn>
              <a:cxn ang="0">
                <a:pos x="4232" y="0"/>
              </a:cxn>
            </a:cxnLst>
            <a:rect l="0" t="0" r="r" b="b"/>
            <a:pathLst>
              <a:path w="4256" h="2044">
                <a:moveTo>
                  <a:pt x="56" y="64"/>
                </a:moveTo>
                <a:cubicBezTo>
                  <a:pt x="28" y="450"/>
                  <a:pt x="0" y="837"/>
                  <a:pt x="48" y="1120"/>
                </a:cubicBezTo>
                <a:cubicBezTo>
                  <a:pt x="96" y="1403"/>
                  <a:pt x="11" y="1607"/>
                  <a:pt x="344" y="1760"/>
                </a:cubicBezTo>
                <a:cubicBezTo>
                  <a:pt x="677" y="1913"/>
                  <a:pt x="1472" y="2044"/>
                  <a:pt x="2048" y="2040"/>
                </a:cubicBezTo>
                <a:cubicBezTo>
                  <a:pt x="2624" y="2036"/>
                  <a:pt x="3444" y="1961"/>
                  <a:pt x="3800" y="1736"/>
                </a:cubicBezTo>
                <a:cubicBezTo>
                  <a:pt x="4156" y="1511"/>
                  <a:pt x="4112" y="977"/>
                  <a:pt x="4184" y="688"/>
                </a:cubicBezTo>
                <a:cubicBezTo>
                  <a:pt x="4256" y="399"/>
                  <a:pt x="4244" y="199"/>
                  <a:pt x="4232" y="0"/>
                </a:cubicBezTo>
              </a:path>
            </a:pathLst>
          </a:custGeom>
          <a:noFill/>
          <a:ln w="38160">
            <a:solidFill>
              <a:srgbClr val="3333CC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Training, 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4036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Key differences from other network simulators:</a:t>
            </a:r>
          </a:p>
          <a:p>
            <a:pPr marL="0" indent="0">
              <a:buNone/>
            </a:pPr>
            <a:r>
              <a:rPr lang="en-US" dirty="0" smtClean="0"/>
              <a:t>1) Command-line, Unix orientation</a:t>
            </a:r>
          </a:p>
          <a:p>
            <a:pPr lvl="1"/>
            <a:r>
              <a:rPr lang="en-US" dirty="0" smtClean="0"/>
              <a:t>vs. Integrated Development Environment (IDE)</a:t>
            </a:r>
          </a:p>
          <a:p>
            <a:pPr marL="82550" indent="0">
              <a:buNone/>
            </a:pPr>
            <a:r>
              <a:rPr lang="en-US" dirty="0" smtClean="0"/>
              <a:t>2) Simulations and models written directly in C++ and Python</a:t>
            </a:r>
          </a:p>
          <a:p>
            <a:pPr marL="939800" lvl="1" indent="-457200"/>
            <a:r>
              <a:rPr lang="en-US" dirty="0" smtClean="0"/>
              <a:t>vs. a domain-specific simulation language</a:t>
            </a:r>
          </a:p>
          <a:p>
            <a:pPr marL="8255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Training, 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59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ns-3 not written in a high-level language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29532"/>
            <a:ext cx="5867400" cy="43255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Training, June 2018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685554"/>
            <a:ext cx="7891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Example of </a:t>
            </a:r>
            <a:r>
              <a:rPr lang="en-US" dirty="0" err="1" smtClean="0">
                <a:solidFill>
                  <a:schemeClr val="tx1"/>
                </a:solidFill>
              </a:rPr>
              <a:t>OMNeT</a:t>
            </a:r>
            <a:r>
              <a:rPr lang="en-US" dirty="0" smtClean="0">
                <a:solidFill>
                  <a:schemeClr val="tx1"/>
                </a:solidFill>
              </a:rPr>
              <a:t>++ Network Description (NED) language</a:t>
            </a:r>
          </a:p>
          <a:p>
            <a:r>
              <a:rPr lang="en-US" dirty="0">
                <a:solidFill>
                  <a:schemeClr val="tx1"/>
                </a:solidFill>
              </a:rPr>
              <a:t>Figure excerpted from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http://www.ewh.ieee.org/soc/es/Nov1999/18/ned.htm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35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ns-3 does not have a graphical IDE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Training, June 2018</a:t>
            </a:r>
            <a:endParaRPr lang="en-GB" dirty="0"/>
          </a:p>
        </p:txBody>
      </p:sp>
      <p:pic>
        <p:nvPicPr>
          <p:cNvPr id="1026" name="Picture 2" descr="https://cdn.comsol.com/products/comsol/flu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7993515" cy="449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8178" y="6085443"/>
            <a:ext cx="6391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Figure source: 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https://www.comsol.com/comsol-multiphysics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8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ns-3 uses outside programs for graphics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Training, June 2018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52400" y="1312272"/>
            <a:ext cx="4275438" cy="4664451"/>
            <a:chOff x="279812" y="1312272"/>
            <a:chExt cx="4275438" cy="466445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812" y="1958603"/>
              <a:ext cx="4275438" cy="401812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05449" y="1312272"/>
              <a:ext cx="36985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Network cell structure showing </a:t>
              </a:r>
              <a:r>
                <a:rPr lang="en-US" dirty="0" err="1"/>
                <a:t>eNBs</a:t>
              </a:r>
              <a:r>
                <a:rPr lang="en-US" dirty="0"/>
                <a:t>,</a:t>
              </a:r>
            </a:p>
            <a:p>
              <a:r>
                <a:rPr lang="en-US" dirty="0"/>
                <a:t>UEs, and buildings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305545" y="1334267"/>
            <a:ext cx="4838455" cy="4666728"/>
            <a:chOff x="4305545" y="1309995"/>
            <a:chExt cx="4838455" cy="466672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5545" y="2036419"/>
              <a:ext cx="4838455" cy="394030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631182" y="1309995"/>
              <a:ext cx="32810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Radio environment map showing</a:t>
              </a:r>
            </a:p>
            <a:p>
              <a:r>
                <a:rPr lang="en-US" dirty="0"/>
                <a:t>signal strength from </a:t>
              </a:r>
              <a:r>
                <a:rPr lang="en-US" dirty="0" err="1"/>
                <a:t>eNBs</a:t>
              </a:r>
              <a:endParaRPr 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04061" y="602511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atplotlib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81899" y="594684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gnuplot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ns-3 uses scripting for plotting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Training, June 2018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522430" y="1437032"/>
            <a:ext cx="46501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00" dirty="0">
                <a:solidFill>
                  <a:srgbClr val="000000"/>
                </a:solidFill>
              </a:rPr>
              <a:t>EmsVideo_1_Server 942.36392953 RX 1012 1061 U 2395 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EmsVideo_1_Client </a:t>
            </a:r>
            <a:r>
              <a:rPr lang="en-US" sz="1200" dirty="0">
                <a:solidFill>
                  <a:srgbClr val="000000"/>
                </a:solidFill>
              </a:rPr>
              <a:t>942.37317727 TX 1012 1061 U 2398 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EmsVideo_1_Client 942.377 RX 64 113 U 2397 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WebBrowsingGraphics_0_Server </a:t>
            </a:r>
            <a:r>
              <a:rPr lang="en-US" sz="1200" dirty="0">
                <a:solidFill>
                  <a:srgbClr val="000000"/>
                </a:solidFill>
              </a:rPr>
              <a:t>942.38092876 TX 1024 1073 U 2399 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WebBrowsingGraphics_0_Client 942.394 RX 1024 1073 U </a:t>
            </a:r>
            <a:r>
              <a:rPr lang="en-US" sz="1200">
                <a:solidFill>
                  <a:srgbClr val="000000"/>
                </a:solidFill>
              </a:rPr>
              <a:t>2399 </a:t>
            </a:r>
            <a:r>
              <a:rPr lang="en-US" sz="1200" dirty="0">
                <a:solidFill>
                  <a:srgbClr val="000000"/>
                </a:solidFill>
              </a:rPr>
              <a:t/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AvlAssetPerimeter_1_Server </a:t>
            </a:r>
            <a:r>
              <a:rPr lang="en-US" sz="1200" dirty="0">
                <a:solidFill>
                  <a:srgbClr val="000000"/>
                </a:solidFill>
              </a:rPr>
              <a:t>942.42492988 RX 1408 1457 U 2401 </a:t>
            </a:r>
            <a:endParaRPr lang="en-US" sz="12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1698" y="1145617"/>
            <a:ext cx="332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Raw trace </a:t>
            </a:r>
            <a:r>
              <a:rPr lang="en-US" dirty="0"/>
              <a:t>data generated by ns-3</a:t>
            </a:r>
          </a:p>
        </p:txBody>
      </p:sp>
      <p:sp>
        <p:nvSpPr>
          <p:cNvPr id="8" name="Right Arrow 7"/>
          <p:cNvSpPr/>
          <p:nvPr/>
        </p:nvSpPr>
        <p:spPr>
          <a:xfrm rot="1936841">
            <a:off x="5599491" y="1461036"/>
            <a:ext cx="725488" cy="3519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4925" y="2344585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Animated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7325373" flipH="1">
            <a:off x="849564" y="1829541"/>
            <a:ext cx="725488" cy="38453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94970" y="1837141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Used to measure KPIs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013" y="2360524"/>
            <a:ext cx="2698406" cy="1689370"/>
          </a:xfrm>
          <a:prstGeom prst="rect">
            <a:avLst/>
          </a:prstGeom>
          <a:solidFill>
            <a:schemeClr val="bg2"/>
          </a:solidFill>
          <a:ln>
            <a:solidFill>
              <a:srgbClr val="000000">
                <a:alpha val="49000"/>
              </a:srgb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25" y="2897998"/>
            <a:ext cx="5676291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5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ns-3 training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attendees more productive with ns-3</a:t>
            </a:r>
          </a:p>
          <a:p>
            <a:pPr lvl="1"/>
            <a:r>
              <a:rPr lang="en-US" dirty="0" smtClean="0"/>
              <a:t>Learn about the project scope, and where to get additional help</a:t>
            </a:r>
          </a:p>
          <a:p>
            <a:pPr lvl="1"/>
            <a:r>
              <a:rPr lang="en-US" dirty="0" smtClean="0"/>
              <a:t>Understand the architecture and design goals of the software</a:t>
            </a:r>
          </a:p>
          <a:p>
            <a:pPr lvl="1"/>
            <a:r>
              <a:rPr lang="en-US" dirty="0" smtClean="0"/>
              <a:t>Introduce how to write new code for the simulator</a:t>
            </a:r>
          </a:p>
          <a:p>
            <a:pPr lvl="1"/>
            <a:r>
              <a:rPr lang="en-US" dirty="0" smtClean="0"/>
              <a:t>Learn about selected topics in more detail</a:t>
            </a:r>
          </a:p>
          <a:p>
            <a:pPr lvl="1"/>
            <a:r>
              <a:rPr lang="en-US" dirty="0" smtClean="0"/>
              <a:t>Answer your questions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Training, 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60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Software organization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levels of ns-3 software and libraries</a:t>
            </a:r>
            <a:endParaRPr lang="en-US" dirty="0"/>
          </a:p>
        </p:txBody>
      </p:sp>
      <p:sp>
        <p:nvSpPr>
          <p:cNvPr id="6" name="Flowchart: Alternate Process 5"/>
          <p:cNvSpPr/>
          <p:nvPr/>
        </p:nvSpPr>
        <p:spPr bwMode="auto">
          <a:xfrm>
            <a:off x="6858000" y="2743200"/>
            <a:ext cx="1219200" cy="68580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28956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smtClean="0">
                <a:solidFill>
                  <a:schemeClr val="tx1"/>
                </a:solidFill>
              </a:rPr>
              <a:t>ns-3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 bwMode="auto">
          <a:xfrm>
            <a:off x="3962400" y="2743200"/>
            <a:ext cx="1219200" cy="68580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2895600"/>
            <a:ext cx="1311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smtClean="0">
                <a:solidFill>
                  <a:schemeClr val="tx1"/>
                </a:solidFill>
              </a:rPr>
              <a:t>Click routing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 bwMode="auto">
          <a:xfrm>
            <a:off x="762000" y="2743200"/>
            <a:ext cx="1219200" cy="68580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2895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smtClean="0">
                <a:solidFill>
                  <a:schemeClr val="tx1"/>
                </a:solidFill>
              </a:rPr>
              <a:t>Netanim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 bwMode="auto">
          <a:xfrm>
            <a:off x="2362200" y="2743200"/>
            <a:ext cx="1219200" cy="68580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2200" y="2895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smtClean="0">
                <a:solidFill>
                  <a:schemeClr val="tx1"/>
                </a:solidFill>
              </a:rPr>
              <a:t>pybindgen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562600" y="3048000"/>
            <a:ext cx="762000" cy="152400"/>
            <a:chOff x="5562600" y="3048000"/>
            <a:chExt cx="762000" cy="152400"/>
          </a:xfrm>
        </p:grpSpPr>
        <p:sp>
          <p:nvSpPr>
            <p:cNvPr id="17" name="Oval 16"/>
            <p:cNvSpPr/>
            <p:nvPr/>
          </p:nvSpPr>
          <p:spPr bwMode="auto">
            <a:xfrm>
              <a:off x="5562600" y="3048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5867400" y="3048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6172200" y="3048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648200" y="4252912"/>
            <a:ext cx="3962400" cy="1171576"/>
            <a:chOff x="4648200" y="4252912"/>
            <a:chExt cx="3962400" cy="1171576"/>
          </a:xfrm>
        </p:grpSpPr>
        <p:grpSp>
          <p:nvGrpSpPr>
            <p:cNvPr id="22" name="Group 21"/>
            <p:cNvGrpSpPr/>
            <p:nvPr/>
          </p:nvGrpSpPr>
          <p:grpSpPr>
            <a:xfrm>
              <a:off x="4648200" y="4953000"/>
              <a:ext cx="856325" cy="471488"/>
              <a:chOff x="4724400" y="4191000"/>
              <a:chExt cx="856325" cy="471488"/>
            </a:xfrm>
          </p:grpSpPr>
          <p:sp>
            <p:nvSpPr>
              <p:cNvPr id="20" name="Flowchart: Alternate Process 19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648200" y="4267200"/>
              <a:ext cx="856325" cy="471488"/>
              <a:chOff x="4724400" y="4191000"/>
              <a:chExt cx="856325" cy="471488"/>
            </a:xfrm>
          </p:grpSpPr>
          <p:sp>
            <p:nvSpPr>
              <p:cNvPr id="24" name="Flowchart: Alternate Process 23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5715000" y="4267200"/>
              <a:ext cx="856325" cy="471488"/>
              <a:chOff x="4724400" y="4191000"/>
              <a:chExt cx="856325" cy="471488"/>
            </a:xfrm>
          </p:grpSpPr>
          <p:sp>
            <p:nvSpPr>
              <p:cNvPr id="27" name="Flowchart: Alternate Process 26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5715000" y="4953000"/>
              <a:ext cx="856325" cy="471488"/>
              <a:chOff x="4724400" y="4191000"/>
              <a:chExt cx="856325" cy="471488"/>
            </a:xfrm>
          </p:grpSpPr>
          <p:sp>
            <p:nvSpPr>
              <p:cNvPr id="30" name="Flowchart: Alternate Process 29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" name="Oval 31"/>
            <p:cNvSpPr/>
            <p:nvPr/>
          </p:nvSpPr>
          <p:spPr bwMode="auto">
            <a:xfrm>
              <a:off x="6781800" y="4724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7086600" y="4724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7391400" y="4724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7754275" y="4252912"/>
              <a:ext cx="856325" cy="471488"/>
              <a:chOff x="4724400" y="4191000"/>
              <a:chExt cx="856325" cy="471488"/>
            </a:xfrm>
          </p:grpSpPr>
          <p:sp>
            <p:nvSpPr>
              <p:cNvPr id="36" name="Flowchart: Alternate Process 35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754275" y="4938712"/>
              <a:ext cx="856325" cy="471488"/>
              <a:chOff x="4724400" y="4191000"/>
              <a:chExt cx="856325" cy="471488"/>
            </a:xfrm>
          </p:grpSpPr>
          <p:sp>
            <p:nvSpPr>
              <p:cNvPr id="39" name="Flowchart: Alternate Process 38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42" name="Straight Connector 41"/>
          <p:cNvCxnSpPr/>
          <p:nvPr/>
        </p:nvCxnSpPr>
        <p:spPr bwMode="auto">
          <a:xfrm flipH="1">
            <a:off x="4648200" y="3352800"/>
            <a:ext cx="2057400" cy="76200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8077200" y="3429000"/>
            <a:ext cx="457200" cy="68580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609600" y="2057400"/>
            <a:ext cx="8058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6600"/>
                </a:solidFill>
              </a:rPr>
              <a:t>1) Several supporting libraries, not system-installed, can be in parallel to ns-3</a:t>
            </a:r>
            <a:endParaRPr lang="en-US">
              <a:solidFill>
                <a:srgbClr val="0066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9600" y="4267200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6600"/>
                </a:solidFill>
              </a:rPr>
              <a:t>2) ns-3 modules exist</a:t>
            </a:r>
          </a:p>
          <a:p>
            <a:r>
              <a:rPr lang="en-US" smtClean="0">
                <a:solidFill>
                  <a:srgbClr val="006600"/>
                </a:solidFill>
              </a:rPr>
              <a:t>within the ns-3 directory</a:t>
            </a:r>
            <a:endParaRPr lang="en-US">
              <a:solidFill>
                <a:srgbClr val="0066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Training, 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3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2945765" y="1982837"/>
            <a:ext cx="2693035" cy="2118886"/>
            <a:chOff x="2945765" y="1982837"/>
            <a:chExt cx="2693035" cy="2118886"/>
          </a:xfrm>
        </p:grpSpPr>
        <p:sp>
          <p:nvSpPr>
            <p:cNvPr id="11" name="Flowchart: Alternate Process 10"/>
            <p:cNvSpPr/>
            <p:nvPr/>
          </p:nvSpPr>
          <p:spPr bwMode="auto">
            <a:xfrm>
              <a:off x="2991655" y="1994694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Flowchart: Alternate Process 11"/>
            <p:cNvSpPr/>
            <p:nvPr/>
          </p:nvSpPr>
          <p:spPr bwMode="auto">
            <a:xfrm>
              <a:off x="3352800" y="27432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5765" y="2070894"/>
              <a:ext cx="12650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applications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29000" y="2743200"/>
              <a:ext cx="10070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internet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(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IPv4</a:t>
              </a:r>
              <a:r>
                <a:rPr lang="en-US" sz="1600" dirty="0" smtClean="0">
                  <a:solidFill>
                    <a:schemeClr val="tx1"/>
                  </a:solidFill>
                </a:rPr>
                <a:t>/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v6</a:t>
              </a:r>
              <a:r>
                <a:rPr lang="en-US" sz="1600" dirty="0" smtClean="0">
                  <a:solidFill>
                    <a:schemeClr val="tx1"/>
                  </a:solidFill>
                </a:rPr>
                <a:t>)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7" name="Flowchart: Alternate Process 96"/>
            <p:cNvSpPr/>
            <p:nvPr/>
          </p:nvSpPr>
          <p:spPr bwMode="auto">
            <a:xfrm>
              <a:off x="4323545" y="1982837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256690" y="2105566"/>
              <a:ext cx="13821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internet-apps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1" name="Flowchart: Alternate Process 130"/>
            <p:cNvSpPr/>
            <p:nvPr/>
          </p:nvSpPr>
          <p:spPr bwMode="auto">
            <a:xfrm>
              <a:off x="3352433" y="3492123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3293226" y="3612406"/>
              <a:ext cx="13687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traffic-control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228600" y="1219200"/>
            <a:ext cx="2667000" cy="5516979"/>
            <a:chOff x="228600" y="1219200"/>
            <a:chExt cx="2667000" cy="5516979"/>
          </a:xfrm>
        </p:grpSpPr>
        <p:sp>
          <p:nvSpPr>
            <p:cNvPr id="99" name="Flowchart: Alternate Process 98"/>
            <p:cNvSpPr/>
            <p:nvPr/>
          </p:nvSpPr>
          <p:spPr bwMode="auto">
            <a:xfrm>
              <a:off x="228600" y="1828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Flowchart: Alternate Process 99"/>
            <p:cNvSpPr/>
            <p:nvPr/>
          </p:nvSpPr>
          <p:spPr bwMode="auto">
            <a:xfrm>
              <a:off x="228600" y="2590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Flowchart: Alternate Process 100"/>
            <p:cNvSpPr/>
            <p:nvPr/>
          </p:nvSpPr>
          <p:spPr bwMode="auto">
            <a:xfrm>
              <a:off x="228600" y="3352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Flowchart: Alternate Process 104"/>
            <p:cNvSpPr/>
            <p:nvPr/>
          </p:nvSpPr>
          <p:spPr bwMode="auto">
            <a:xfrm>
              <a:off x="228600" y="4114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Flowchart: Alternate Process 105"/>
            <p:cNvSpPr/>
            <p:nvPr/>
          </p:nvSpPr>
          <p:spPr bwMode="auto">
            <a:xfrm>
              <a:off x="228600" y="4876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Flowchart: Alternate Process 106"/>
            <p:cNvSpPr/>
            <p:nvPr/>
          </p:nvSpPr>
          <p:spPr bwMode="auto">
            <a:xfrm>
              <a:off x="1676400" y="2590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Flowchart: Alternate Process 107"/>
            <p:cNvSpPr/>
            <p:nvPr/>
          </p:nvSpPr>
          <p:spPr bwMode="auto">
            <a:xfrm>
              <a:off x="1676400" y="3352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Flowchart: Alternate Process 108"/>
            <p:cNvSpPr/>
            <p:nvPr/>
          </p:nvSpPr>
          <p:spPr bwMode="auto">
            <a:xfrm>
              <a:off x="1676400" y="4114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Flowchart: Alternate Process 109"/>
            <p:cNvSpPr/>
            <p:nvPr/>
          </p:nvSpPr>
          <p:spPr bwMode="auto">
            <a:xfrm>
              <a:off x="1676400" y="4876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Flowchart: Alternate Process 110"/>
            <p:cNvSpPr/>
            <p:nvPr/>
          </p:nvSpPr>
          <p:spPr bwMode="auto">
            <a:xfrm>
              <a:off x="1676400" y="5638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Flowchart: Alternate Process 111"/>
            <p:cNvSpPr/>
            <p:nvPr/>
          </p:nvSpPr>
          <p:spPr bwMode="auto">
            <a:xfrm>
              <a:off x="1676400" y="6400800"/>
              <a:ext cx="1219200" cy="335379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57200" y="1981200"/>
              <a:ext cx="7537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bridge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457200" y="2667000"/>
              <a:ext cx="6751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csma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57200" y="3429000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emu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304800" y="4114800"/>
              <a:ext cx="9380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point-to-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point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752600" y="2743200"/>
              <a:ext cx="10294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spectrum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752600" y="3581400"/>
              <a:ext cx="1107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tap-bridge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752600" y="4876800"/>
              <a:ext cx="113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virtual-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net-device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828800" y="5791200"/>
              <a:ext cx="4796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wifi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81000" y="5029200"/>
              <a:ext cx="4010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lte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884889" y="6397625"/>
              <a:ext cx="7649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wimax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3" name="Right Brace 122"/>
            <p:cNvSpPr/>
            <p:nvPr/>
          </p:nvSpPr>
          <p:spPr bwMode="auto">
            <a:xfrm rot="16200000">
              <a:off x="1485900" y="342900"/>
              <a:ext cx="228600" cy="2590800"/>
            </a:xfrm>
            <a:prstGeom prst="rightBrac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219200" y="1219200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devices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828800" y="4267200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uan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6" name="Flowchart: Alternate Process 125"/>
            <p:cNvSpPr/>
            <p:nvPr/>
          </p:nvSpPr>
          <p:spPr bwMode="auto">
            <a:xfrm>
              <a:off x="1641396" y="1824454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782304" y="1961137"/>
              <a:ext cx="6864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mesh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8" name="Flowchart: Alternate Process 127"/>
            <p:cNvSpPr/>
            <p:nvPr/>
          </p:nvSpPr>
          <p:spPr bwMode="auto">
            <a:xfrm>
              <a:off x="239707" y="5636627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92107" y="5789027"/>
              <a:ext cx="856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lr-wpan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5410200" cy="584775"/>
          </a:xfrm>
        </p:spPr>
        <p:txBody>
          <a:bodyPr/>
          <a:lstStyle/>
          <a:p>
            <a:r>
              <a:rPr lang="en-US" dirty="0" smtClean="0"/>
              <a:t>Modules</a:t>
            </a:r>
            <a:endParaRPr lang="en-US" dirty="0"/>
          </a:p>
        </p:txBody>
      </p:sp>
      <p:grpSp>
        <p:nvGrpSpPr>
          <p:cNvPr id="3" name="Group 120"/>
          <p:cNvGrpSpPr/>
          <p:nvPr/>
        </p:nvGrpSpPr>
        <p:grpSpPr>
          <a:xfrm>
            <a:off x="3276600" y="5638800"/>
            <a:ext cx="1219200" cy="609600"/>
            <a:chOff x="3276600" y="5638800"/>
            <a:chExt cx="1219200" cy="6096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5" name="Flowchart: Alternate Process 4"/>
            <p:cNvSpPr/>
            <p:nvPr/>
          </p:nvSpPr>
          <p:spPr bwMode="auto">
            <a:xfrm>
              <a:off x="3276600" y="5638800"/>
              <a:ext cx="1219200" cy="609600"/>
            </a:xfrm>
            <a:prstGeom prst="flowChartAlternateProcess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81400" y="5715000"/>
              <a:ext cx="583814" cy="2633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core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119"/>
          <p:cNvGrpSpPr/>
          <p:nvPr/>
        </p:nvGrpSpPr>
        <p:grpSpPr>
          <a:xfrm>
            <a:off x="3276600" y="4876800"/>
            <a:ext cx="1219200" cy="609600"/>
            <a:chOff x="3276600" y="4876800"/>
            <a:chExt cx="1219200" cy="6096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" name="Flowchart: Alternate Process 7"/>
            <p:cNvSpPr/>
            <p:nvPr/>
          </p:nvSpPr>
          <p:spPr bwMode="auto">
            <a:xfrm>
              <a:off x="3276600" y="4876800"/>
              <a:ext cx="1219200" cy="609600"/>
            </a:xfrm>
            <a:prstGeom prst="flowChartAlternateProcess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9000" y="4995333"/>
              <a:ext cx="902811" cy="2633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network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122"/>
          <p:cNvGrpSpPr/>
          <p:nvPr/>
        </p:nvGrpSpPr>
        <p:grpSpPr>
          <a:xfrm>
            <a:off x="4800600" y="2743200"/>
            <a:ext cx="1266693" cy="3276600"/>
            <a:chOff x="4800600" y="2743200"/>
            <a:chExt cx="1266693" cy="3276600"/>
          </a:xfrm>
        </p:grpSpPr>
        <p:sp>
          <p:nvSpPr>
            <p:cNvPr id="29" name="Flowchart: Alternate Process 28"/>
            <p:cNvSpPr/>
            <p:nvPr/>
          </p:nvSpPr>
          <p:spPr bwMode="auto">
            <a:xfrm>
              <a:off x="4800600" y="5334000"/>
              <a:ext cx="1219200" cy="6858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00600" y="5486400"/>
              <a:ext cx="12666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propagation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1" name="Flowchart: Alternate Process 30"/>
            <p:cNvSpPr/>
            <p:nvPr/>
          </p:nvSpPr>
          <p:spPr bwMode="auto">
            <a:xfrm>
              <a:off x="4800600" y="4495800"/>
              <a:ext cx="1219200" cy="6858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53000" y="4724400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mobility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3" name="Flowchart: Alternate Process 32"/>
            <p:cNvSpPr/>
            <p:nvPr/>
          </p:nvSpPr>
          <p:spPr bwMode="auto">
            <a:xfrm>
              <a:off x="4800600" y="3657600"/>
              <a:ext cx="1219200" cy="6858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105400" y="3810000"/>
              <a:ext cx="5148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mpi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5" name="Flowchart: Alternate Process 34"/>
            <p:cNvSpPr/>
            <p:nvPr/>
          </p:nvSpPr>
          <p:spPr bwMode="auto">
            <a:xfrm>
              <a:off x="4800600" y="2743200"/>
              <a:ext cx="1219200" cy="6858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953000" y="2895600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energy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80" name="Slide Number Placeholder 4"/>
          <p:cNvSpPr txBox="1">
            <a:spLocks/>
          </p:cNvSpPr>
          <p:nvPr/>
        </p:nvSpPr>
        <p:spPr bwMode="auto">
          <a:xfrm>
            <a:off x="6965950" y="6473825"/>
            <a:ext cx="21018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FFC6B60B-2CC9-4460-A963-BD67CE206717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21</a:t>
            </a:fld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28" name="Group 82"/>
          <p:cNvGrpSpPr/>
          <p:nvPr/>
        </p:nvGrpSpPr>
        <p:grpSpPr>
          <a:xfrm>
            <a:off x="6248400" y="1219200"/>
            <a:ext cx="1219462" cy="5105400"/>
            <a:chOff x="6248400" y="1219200"/>
            <a:chExt cx="1219462" cy="5105400"/>
          </a:xfrm>
        </p:grpSpPr>
        <p:sp>
          <p:nvSpPr>
            <p:cNvPr id="16" name="Flowchart: Alternate Process 15"/>
            <p:cNvSpPr/>
            <p:nvPr/>
          </p:nvSpPr>
          <p:spPr bwMode="auto">
            <a:xfrm>
              <a:off x="6248400" y="1905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Flowchart: Alternate Process 16"/>
            <p:cNvSpPr/>
            <p:nvPr/>
          </p:nvSpPr>
          <p:spPr bwMode="auto">
            <a:xfrm>
              <a:off x="6248400" y="2667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Flowchart: Alternate Process 17"/>
            <p:cNvSpPr/>
            <p:nvPr/>
          </p:nvSpPr>
          <p:spPr bwMode="auto">
            <a:xfrm>
              <a:off x="6248400" y="3429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Flowchart: Alternate Process 18"/>
            <p:cNvSpPr/>
            <p:nvPr/>
          </p:nvSpPr>
          <p:spPr bwMode="auto">
            <a:xfrm>
              <a:off x="6248400" y="4191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Flowchart: Alternate Process 19"/>
            <p:cNvSpPr/>
            <p:nvPr/>
          </p:nvSpPr>
          <p:spPr bwMode="auto">
            <a:xfrm>
              <a:off x="6248400" y="4953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24600" y="4953000"/>
              <a:ext cx="11432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nix-vector-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routing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00800" y="2057400"/>
              <a:ext cx="628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aodv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00800" y="2743200"/>
              <a:ext cx="6174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dsdv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77000" y="3581400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olsr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77000" y="4343400"/>
              <a:ext cx="5822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click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6" name="Right Brace 25"/>
            <p:cNvSpPr/>
            <p:nvPr/>
          </p:nvSpPr>
          <p:spPr bwMode="auto">
            <a:xfrm rot="16200000">
              <a:off x="6743700" y="1181100"/>
              <a:ext cx="228600" cy="1066800"/>
            </a:xfrm>
            <a:prstGeom prst="rightBrac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00800" y="1219200"/>
              <a:ext cx="10166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protocols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2" name="Flowchart: Alternate Process 81"/>
            <p:cNvSpPr/>
            <p:nvPr/>
          </p:nvSpPr>
          <p:spPr bwMode="auto">
            <a:xfrm>
              <a:off x="6248400" y="5715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openflow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85"/>
          <p:cNvGrpSpPr/>
          <p:nvPr/>
        </p:nvGrpSpPr>
        <p:grpSpPr>
          <a:xfrm>
            <a:off x="7620000" y="533400"/>
            <a:ext cx="1301959" cy="5791200"/>
            <a:chOff x="7620000" y="533400"/>
            <a:chExt cx="1301959" cy="5791200"/>
          </a:xfrm>
        </p:grpSpPr>
        <p:sp>
          <p:nvSpPr>
            <p:cNvPr id="65" name="Flowchart: Alternate Process 64"/>
            <p:cNvSpPr/>
            <p:nvPr/>
          </p:nvSpPr>
          <p:spPr bwMode="auto">
            <a:xfrm>
              <a:off x="7696200" y="1905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Flowchart: Alternate Process 65"/>
            <p:cNvSpPr/>
            <p:nvPr/>
          </p:nvSpPr>
          <p:spPr bwMode="auto">
            <a:xfrm>
              <a:off x="7696200" y="2667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Flowchart: Alternate Process 66"/>
            <p:cNvSpPr/>
            <p:nvPr/>
          </p:nvSpPr>
          <p:spPr bwMode="auto">
            <a:xfrm>
              <a:off x="7696200" y="3429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Flowchart: Alternate Process 67"/>
            <p:cNvSpPr/>
            <p:nvPr/>
          </p:nvSpPr>
          <p:spPr bwMode="auto">
            <a:xfrm>
              <a:off x="7696200" y="4191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Flowchart: Alternate Process 68"/>
            <p:cNvSpPr/>
            <p:nvPr/>
          </p:nvSpPr>
          <p:spPr bwMode="auto">
            <a:xfrm>
              <a:off x="7696200" y="4953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Flowchart: Alternate Process 69"/>
            <p:cNvSpPr/>
            <p:nvPr/>
          </p:nvSpPr>
          <p:spPr bwMode="auto">
            <a:xfrm>
              <a:off x="7696200" y="5715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620000" y="2743200"/>
              <a:ext cx="13019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flow-monitor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772400" y="5867400"/>
              <a:ext cx="7873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smtClean="0">
                  <a:solidFill>
                    <a:schemeClr val="tx1"/>
                  </a:solidFill>
                </a:rPr>
                <a:t>BRITE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772400" y="4953000"/>
              <a:ext cx="10278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topology-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read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4" name="Right Brace 73"/>
            <p:cNvSpPr/>
            <p:nvPr/>
          </p:nvSpPr>
          <p:spPr bwMode="auto">
            <a:xfrm rot="16200000">
              <a:off x="8191500" y="495300"/>
              <a:ext cx="228600" cy="1066800"/>
            </a:xfrm>
            <a:prstGeom prst="rightBrac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848600" y="533400"/>
              <a:ext cx="8098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utilities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772400" y="4343400"/>
              <a:ext cx="6190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stats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772400" y="1905000"/>
              <a:ext cx="8002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config</a:t>
              </a:r>
              <a:r>
                <a:rPr lang="en-US" sz="1600" dirty="0" smtClean="0">
                  <a:solidFill>
                    <a:schemeClr val="tx1"/>
                  </a:solidFill>
                </a:rPr>
                <a:t>-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store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772400" y="3505200"/>
              <a:ext cx="9140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netanim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1" name="Flowchart: Alternate Process 80"/>
            <p:cNvSpPr/>
            <p:nvPr/>
          </p:nvSpPr>
          <p:spPr bwMode="auto">
            <a:xfrm>
              <a:off x="7696200" y="1143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772400" y="1219200"/>
              <a:ext cx="10374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smtClean="0">
                  <a:solidFill>
                    <a:schemeClr val="tx1"/>
                  </a:solidFill>
                </a:rPr>
                <a:t>visualizer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0" y="4267200"/>
            <a:ext cx="2961602" cy="1243584"/>
            <a:chOff x="381000" y="5257800"/>
            <a:chExt cx="3896845" cy="762000"/>
          </a:xfrm>
        </p:grpSpPr>
        <p:sp>
          <p:nvSpPr>
            <p:cNvPr id="83" name="AutoShape 28"/>
            <p:cNvSpPr>
              <a:spLocks noChangeArrowheads="1"/>
            </p:cNvSpPr>
            <p:nvPr/>
          </p:nvSpPr>
          <p:spPr bwMode="auto">
            <a:xfrm>
              <a:off x="381000" y="5257800"/>
              <a:ext cx="3810000" cy="762000"/>
            </a:xfrm>
            <a:prstGeom prst="wedgeRoundRectCallout">
              <a:avLst>
                <a:gd name="adj1" fmla="val 62448"/>
                <a:gd name="adj2" fmla="val 71661"/>
                <a:gd name="adj3" fmla="val 16667"/>
              </a:avLst>
            </a:prstGeom>
            <a:solidFill>
              <a:srgbClr val="7DDA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Text Box 29"/>
            <p:cNvSpPr txBox="1">
              <a:spLocks noChangeArrowheads="1"/>
            </p:cNvSpPr>
            <p:nvPr/>
          </p:nvSpPr>
          <p:spPr bwMode="auto">
            <a:xfrm>
              <a:off x="530225" y="5410200"/>
              <a:ext cx="1667093" cy="3973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Smart pointers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Dynamic </a:t>
              </a:r>
              <a:r>
                <a:rPr lang="en-US" sz="1200" b="1" smtClean="0">
                  <a:solidFill>
                    <a:srgbClr val="000000"/>
                  </a:solidFill>
                </a:rPr>
                <a:t>types</a:t>
              </a:r>
              <a:endParaRPr lang="en-US" sz="1200" b="1">
                <a:solidFill>
                  <a:srgbClr val="000000"/>
                </a:solidFill>
              </a:endParaRP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Attributes</a:t>
              </a:r>
            </a:p>
          </p:txBody>
        </p:sp>
        <p:sp>
          <p:nvSpPr>
            <p:cNvPr id="87" name="Text Box 30"/>
            <p:cNvSpPr txBox="1">
              <a:spLocks noChangeArrowheads="1"/>
            </p:cNvSpPr>
            <p:nvPr/>
          </p:nvSpPr>
          <p:spPr bwMode="auto">
            <a:xfrm>
              <a:off x="2284413" y="5410200"/>
              <a:ext cx="1993432" cy="5105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 smtClean="0">
                  <a:solidFill>
                    <a:srgbClr val="000000"/>
                  </a:solidFill>
                </a:rPr>
                <a:t>Callbacks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 smtClean="0">
                  <a:solidFill>
                    <a:srgbClr val="000000"/>
                  </a:solidFill>
                </a:rPr>
                <a:t>Tracing</a:t>
              </a:r>
              <a:endParaRPr lang="en-US" sz="1200" b="1">
                <a:solidFill>
                  <a:srgbClr val="000000"/>
                </a:solidFill>
              </a:endParaRP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Logging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Random Variables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221287" y="4800600"/>
            <a:ext cx="1309688" cy="990600"/>
            <a:chOff x="5221287" y="4800600"/>
            <a:chExt cx="1309688" cy="990600"/>
          </a:xfrm>
        </p:grpSpPr>
        <p:sp>
          <p:nvSpPr>
            <p:cNvPr id="89" name="AutoShape 22"/>
            <p:cNvSpPr>
              <a:spLocks noChangeArrowheads="1"/>
            </p:cNvSpPr>
            <p:nvPr/>
          </p:nvSpPr>
          <p:spPr bwMode="auto">
            <a:xfrm>
              <a:off x="5257800" y="4800600"/>
              <a:ext cx="1182687" cy="990600"/>
            </a:xfrm>
            <a:prstGeom prst="wedgeRoundRectCallout">
              <a:avLst>
                <a:gd name="adj1" fmla="val -118995"/>
                <a:gd name="adj2" fmla="val 40546"/>
                <a:gd name="adj3" fmla="val 16667"/>
              </a:avLst>
            </a:prstGeom>
            <a:solidFill>
              <a:srgbClr val="7DDA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Text Box 23"/>
            <p:cNvSpPr txBox="1">
              <a:spLocks noChangeArrowheads="1"/>
            </p:cNvSpPr>
            <p:nvPr/>
          </p:nvSpPr>
          <p:spPr bwMode="auto">
            <a:xfrm>
              <a:off x="5221287" y="5029200"/>
              <a:ext cx="1309688" cy="6413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Events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Scheduler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Time arithmetic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4648200" y="3352800"/>
            <a:ext cx="1752600" cy="838200"/>
            <a:chOff x="4648200" y="3352800"/>
            <a:chExt cx="1752600" cy="838200"/>
          </a:xfrm>
        </p:grpSpPr>
        <p:sp>
          <p:nvSpPr>
            <p:cNvPr id="92" name="AutoShape 26"/>
            <p:cNvSpPr>
              <a:spLocks noChangeArrowheads="1"/>
            </p:cNvSpPr>
            <p:nvPr/>
          </p:nvSpPr>
          <p:spPr bwMode="auto">
            <a:xfrm>
              <a:off x="4648200" y="3352800"/>
              <a:ext cx="1752600" cy="838200"/>
            </a:xfrm>
            <a:prstGeom prst="wedgeRoundRectCallout">
              <a:avLst>
                <a:gd name="adj1" fmla="val -62872"/>
                <a:gd name="adj2" fmla="val 129550"/>
                <a:gd name="adj3" fmla="val 16667"/>
              </a:avLst>
            </a:prstGeom>
            <a:solidFill>
              <a:srgbClr val="7DDA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Text Box 27"/>
            <p:cNvSpPr txBox="1">
              <a:spLocks noChangeArrowheads="1"/>
            </p:cNvSpPr>
            <p:nvPr/>
          </p:nvSpPr>
          <p:spPr bwMode="auto">
            <a:xfrm>
              <a:off x="4648200" y="3352800"/>
              <a:ext cx="1736725" cy="823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Packets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Packet Tags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Packet Headers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Pcap/ascii file writing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981200" y="1981200"/>
            <a:ext cx="1708150" cy="2030412"/>
            <a:chOff x="457200" y="2008188"/>
            <a:chExt cx="1708150" cy="2030412"/>
          </a:xfrm>
        </p:grpSpPr>
        <p:sp>
          <p:nvSpPr>
            <p:cNvPr id="103" name="AutoShape 31"/>
            <p:cNvSpPr>
              <a:spLocks noChangeArrowheads="1"/>
            </p:cNvSpPr>
            <p:nvPr/>
          </p:nvSpPr>
          <p:spPr bwMode="auto">
            <a:xfrm>
              <a:off x="457200" y="2008188"/>
              <a:ext cx="1447800" cy="2030412"/>
            </a:xfrm>
            <a:prstGeom prst="wedgeRoundRectCallout">
              <a:avLst>
                <a:gd name="adj1" fmla="val 68704"/>
                <a:gd name="adj2" fmla="val 87770"/>
                <a:gd name="adj3" fmla="val 16667"/>
              </a:avLst>
            </a:prstGeom>
            <a:solidFill>
              <a:srgbClr val="7DDA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Text Box 32"/>
            <p:cNvSpPr txBox="1">
              <a:spLocks noChangeArrowheads="1"/>
            </p:cNvSpPr>
            <p:nvPr/>
          </p:nvSpPr>
          <p:spPr bwMode="auto">
            <a:xfrm>
              <a:off x="533400" y="2286000"/>
              <a:ext cx="1631950" cy="15541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Node class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NetDevice ABC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Address types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(Ipv4, MAC, etc.)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Queues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Socket ABC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Ipv4 ABCs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Packet sockets</a:t>
              </a:r>
            </a:p>
          </p:txBody>
        </p:sp>
      </p:grpSp>
      <p:sp>
        <p:nvSpPr>
          <p:cNvPr id="7" name="Footer Placeholder 6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Training, 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43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Module organization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models/</a:t>
            </a:r>
          </a:p>
          <a:p>
            <a:r>
              <a:rPr lang="en-US" smtClean="0"/>
              <a:t>examples/</a:t>
            </a:r>
          </a:p>
          <a:p>
            <a:r>
              <a:rPr lang="en-US" smtClean="0"/>
              <a:t>tests/</a:t>
            </a:r>
          </a:p>
          <a:p>
            <a:r>
              <a:rPr lang="en-US" smtClean="0"/>
              <a:t>bindings/</a:t>
            </a:r>
          </a:p>
          <a:p>
            <a:r>
              <a:rPr lang="en-US" smtClean="0"/>
              <a:t>doc/</a:t>
            </a:r>
          </a:p>
          <a:p>
            <a:r>
              <a:rPr lang="en-US" smtClean="0"/>
              <a:t>wscript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Training, 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422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ns-3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ns-3 programs are C++ executables that link the needed shared libraries</a:t>
            </a:r>
          </a:p>
          <a:p>
            <a:pPr lvl="1"/>
            <a:r>
              <a:rPr lang="en-US" dirty="0" smtClean="0"/>
              <a:t> or Python programs that import the needed modules</a:t>
            </a:r>
          </a:p>
          <a:p>
            <a:r>
              <a:rPr lang="en-US" dirty="0" smtClean="0"/>
              <a:t>The ns-3 build tool, called '</a:t>
            </a:r>
            <a:r>
              <a:rPr lang="en-US" dirty="0" err="1" smtClean="0"/>
              <a:t>waf</a:t>
            </a:r>
            <a:r>
              <a:rPr lang="en-US" dirty="0" smtClean="0"/>
              <a:t>', can be used to run programs</a:t>
            </a:r>
          </a:p>
          <a:p>
            <a:r>
              <a:rPr lang="en-US" dirty="0" err="1" smtClean="0"/>
              <a:t>waf</a:t>
            </a:r>
            <a:r>
              <a:rPr lang="en-US" dirty="0" smtClean="0"/>
              <a:t> will place headers, object files, libraries, and executables in a 'build' directory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Training, 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7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bindings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ns-3 uses a program called </a:t>
            </a:r>
            <a:r>
              <a:rPr lang="en-US" sz="2800" dirty="0" err="1" smtClean="0"/>
              <a:t>PyBindGen</a:t>
            </a:r>
            <a:r>
              <a:rPr lang="en-US" sz="2800" dirty="0" smtClean="0"/>
              <a:t> to generate Python bindings for all libraries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Folded Corner 5"/>
          <p:cNvSpPr/>
          <p:nvPr/>
        </p:nvSpPr>
        <p:spPr bwMode="auto">
          <a:xfrm>
            <a:off x="533400" y="2895600"/>
            <a:ext cx="1295400" cy="1981200"/>
          </a:xfrm>
          <a:prstGeom prst="foldedCorne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594" y="3563034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C++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header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1988994" y="3563034"/>
            <a:ext cx="609600" cy="399366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Folded Corner 8"/>
          <p:cNvSpPr/>
          <p:nvPr/>
        </p:nvSpPr>
        <p:spPr bwMode="auto">
          <a:xfrm>
            <a:off x="2773075" y="2895599"/>
            <a:ext cx="1295400" cy="1981200"/>
          </a:xfrm>
          <a:prstGeom prst="foldedCorne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3269" y="3439551"/>
            <a:ext cx="14670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Intermediate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Python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program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olded Corner 10"/>
          <p:cNvSpPr/>
          <p:nvPr/>
        </p:nvSpPr>
        <p:spPr bwMode="auto">
          <a:xfrm>
            <a:off x="5012750" y="2895599"/>
            <a:ext cx="1295400" cy="1981200"/>
          </a:xfrm>
          <a:prstGeom prst="foldedCorne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72944" y="3439551"/>
            <a:ext cx="10438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C++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bindings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4241225" y="3686516"/>
            <a:ext cx="609600" cy="399366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6484366" y="3686516"/>
            <a:ext cx="609600" cy="399366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Folded Corner 14"/>
          <p:cNvSpPr/>
          <p:nvPr/>
        </p:nvSpPr>
        <p:spPr bwMode="auto">
          <a:xfrm>
            <a:off x="7094357" y="2895599"/>
            <a:ext cx="1295400" cy="1981200"/>
          </a:xfrm>
          <a:prstGeom prst="foldedCorne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54551" y="3439551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Python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module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2209800" y="4085882"/>
            <a:ext cx="0" cy="147671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604675" y="560998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py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en-US" dirty="0" err="1" smtClean="0">
                <a:solidFill>
                  <a:schemeClr val="tx1"/>
                </a:solidFill>
              </a:rPr>
              <a:t>gccxml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4517787" y="4039716"/>
            <a:ext cx="0" cy="147671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956499" y="5609986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PyBindGen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6766995" y="4092682"/>
            <a:ext cx="0" cy="147671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205707" y="5662952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C++ compiler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Training, 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49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bindings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API scanning for Python used to use a tool called </a:t>
            </a:r>
            <a:r>
              <a:rPr lang="en-US" sz="2800" dirty="0" err="1" smtClean="0"/>
              <a:t>gccxml</a:t>
            </a:r>
            <a:endParaRPr lang="en-US" sz="2800" dirty="0" smtClean="0"/>
          </a:p>
          <a:p>
            <a:r>
              <a:rPr lang="en-US" sz="2800" dirty="0" smtClean="0"/>
              <a:t>ns-3 has moved to the successor, </a:t>
            </a:r>
            <a:r>
              <a:rPr lang="en-US" sz="2800" dirty="0" err="1" smtClean="0"/>
              <a:t>CastXML</a:t>
            </a:r>
            <a:endParaRPr lang="en-US" sz="2800" dirty="0" smtClean="0"/>
          </a:p>
          <a:p>
            <a:pPr lvl="1"/>
            <a:r>
              <a:rPr lang="en-US" sz="2400" dirty="0" smtClean="0"/>
              <a:t>requires a development installation of clang</a:t>
            </a:r>
          </a:p>
          <a:p>
            <a:r>
              <a:rPr lang="en-US" sz="2800" dirty="0" smtClean="0"/>
              <a:t>Automated testing currently only for Linux 64-bit systems</a:t>
            </a:r>
            <a:endParaRPr lang="en-US" sz="2800" dirty="0"/>
          </a:p>
          <a:p>
            <a:pPr lvl="1"/>
            <a:r>
              <a:rPr lang="en-US" sz="2400" dirty="0" err="1" smtClean="0"/>
              <a:t>MacOS</a:t>
            </a:r>
            <a:r>
              <a:rPr lang="en-US" sz="2400" dirty="0" smtClean="0"/>
              <a:t> bindings require some manual changes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Training, 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08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2241550"/>
            <a:ext cx="8201025" cy="947738"/>
          </a:xfrm>
          <a:ln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smtClean="0"/>
              <a:t>Integrating other tools and libraries</a:t>
            </a:r>
            <a:endParaRPr lang="en-US" sz="2800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Training, 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9639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libraries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more sophisticated scenarios and models typically leverage other libraries</a:t>
            </a:r>
          </a:p>
          <a:p>
            <a:r>
              <a:rPr lang="en-US" sz="2800" dirty="0" smtClean="0"/>
              <a:t>ns-3 main distribution uses optional libraries (libxml2, </a:t>
            </a:r>
            <a:r>
              <a:rPr lang="en-US" sz="2800" dirty="0" err="1" smtClean="0"/>
              <a:t>gsl</a:t>
            </a:r>
            <a:r>
              <a:rPr lang="en-US" sz="2800" dirty="0" smtClean="0"/>
              <a:t>, </a:t>
            </a:r>
            <a:r>
              <a:rPr lang="en-US" sz="2800" dirty="0" err="1" smtClean="0"/>
              <a:t>mysql</a:t>
            </a:r>
            <a:r>
              <a:rPr lang="en-US" sz="2800" dirty="0" smtClean="0"/>
              <a:t>) but care is taken to avoid strict build dependencies</a:t>
            </a:r>
          </a:p>
          <a:p>
            <a:r>
              <a:rPr lang="en-US" sz="2800" dirty="0" smtClean="0"/>
              <a:t>the 'bake' tool (described later) helps to manage library dependencies</a:t>
            </a:r>
          </a:p>
          <a:p>
            <a:r>
              <a:rPr lang="en-US" sz="2800" dirty="0" smtClean="0"/>
              <a:t>users are free to write their own </a:t>
            </a:r>
            <a:r>
              <a:rPr lang="en-US" sz="2800" dirty="0" err="1" smtClean="0"/>
              <a:t>Makefiles</a:t>
            </a:r>
            <a:r>
              <a:rPr lang="en-US" sz="2800" dirty="0" smtClean="0"/>
              <a:t> or </a:t>
            </a:r>
            <a:r>
              <a:rPr lang="en-US" sz="2800" dirty="0" err="1" smtClean="0"/>
              <a:t>wscripts</a:t>
            </a:r>
            <a:r>
              <a:rPr lang="en-US" sz="2800" dirty="0" smtClean="0"/>
              <a:t> to do something special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Training, 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6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01025" cy="8588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Matplotlib</a:t>
            </a:r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201025" cy="4875213"/>
          </a:xfrm>
          <a:ln/>
        </p:spPr>
        <p:txBody>
          <a:bodyPr/>
          <a:lstStyle/>
          <a:p>
            <a:pPr marL="312738" indent="-312738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800"/>
          </a:p>
          <a:p>
            <a:pPr marL="312738" indent="-312738">
              <a:lnSpc>
                <a:spcPct val="90000"/>
              </a:lnSpc>
              <a:spcBef>
                <a:spcPct val="0"/>
              </a:spcBef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src/core/examples/sample-rng-plot.py</a:t>
            </a: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 marL="712788" lvl="1" indent="-255588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000"/>
          </a:p>
          <a:p>
            <a:pPr marL="712788" lvl="1" indent="-255588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400"/>
          </a:p>
          <a:p>
            <a:pPr marL="712788" lvl="1" indent="-255588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400"/>
          </a:p>
          <a:p>
            <a:pPr marL="712788" lvl="1" indent="-255588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4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90800"/>
            <a:ext cx="622505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981200"/>
            <a:ext cx="3078163" cy="2492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Training, 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889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Modular Router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676400"/>
            <a:ext cx="8197850" cy="3518600"/>
          </a:xfrm>
          <a:ln>
            <a:solidFill>
              <a:schemeClr val="tx1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Training, 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75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ns-3 training wiki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97850" cy="762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hlinkClick r:id="rId2"/>
              </a:rPr>
              <a:t>https://</a:t>
            </a:r>
            <a:r>
              <a:rPr lang="en-US" sz="2400" dirty="0" err="1">
                <a:hlinkClick r:id="rId2"/>
              </a:rPr>
              <a:t>www.nsnam.org</a:t>
            </a:r>
            <a:r>
              <a:rPr lang="en-US" sz="2400" dirty="0">
                <a:hlinkClick r:id="rId2"/>
              </a:rPr>
              <a:t>/wiki/AnnualTraining2018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2018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6" y="1905000"/>
            <a:ext cx="7727812" cy="408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46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Switch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09648"/>
            <a:ext cx="8197850" cy="4443542"/>
          </a:xfrm>
          <a:ln>
            <a:solidFill>
              <a:schemeClr val="tx1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Training, 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277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emulator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5762"/>
            <a:ext cx="8197850" cy="4711314"/>
          </a:xfrm>
          <a:ln>
            <a:solidFill>
              <a:schemeClr val="tx1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Training, 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03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mininet</a:t>
            </a:r>
            <a:r>
              <a:rPr lang="en-US" dirty="0" smtClean="0"/>
              <a:t> emulator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35158"/>
            <a:ext cx="8197850" cy="4392522"/>
          </a:xfrm>
          <a:ln>
            <a:solidFill>
              <a:schemeClr val="tx1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Training, 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Co-simulation frameworks have emerged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PNNL's FNCS framework integrates ns-3 with transmission and distribution simulators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49" y="2305303"/>
            <a:ext cx="7187152" cy="38621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6009372"/>
            <a:ext cx="605806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t"/>
            <a:r>
              <a:rPr lang="en-US" dirty="0" smtClean="0">
                <a:solidFill>
                  <a:schemeClr val="tx1"/>
                </a:solidFill>
              </a:rPr>
              <a:t>Image source:  </a:t>
            </a:r>
            <a:r>
              <a:rPr lang="en-US" dirty="0" err="1" smtClean="0">
                <a:solidFill>
                  <a:schemeClr val="tx1"/>
                </a:solidFill>
              </a:rPr>
              <a:t>PNNLgov</a:t>
            </a:r>
            <a:r>
              <a:rPr lang="en-US" dirty="0" smtClean="0">
                <a:solidFill>
                  <a:schemeClr val="tx1"/>
                </a:solidFill>
              </a:rPr>
              <a:t> YouTube video: </a:t>
            </a:r>
          </a:p>
          <a:p>
            <a:pPr fontAlgn="t"/>
            <a:r>
              <a:rPr lang="en-US" dirty="0" smtClean="0">
                <a:solidFill>
                  <a:schemeClr val="tx1"/>
                </a:solidFill>
              </a:rPr>
              <a:t>Introducing </a:t>
            </a:r>
            <a:r>
              <a:rPr lang="en-US" dirty="0">
                <a:solidFill>
                  <a:schemeClr val="tx1"/>
                </a:solidFill>
              </a:rPr>
              <a:t>FNCS: Framework for Network </a:t>
            </a:r>
            <a:r>
              <a:rPr lang="en-US" dirty="0" smtClean="0">
                <a:solidFill>
                  <a:schemeClr val="tx1"/>
                </a:solidFill>
              </a:rPr>
              <a:t>Co-Simulation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1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FAQs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Does ns-3 have a Windows version?</a:t>
            </a:r>
          </a:p>
          <a:p>
            <a:pPr lvl="1"/>
            <a:r>
              <a:rPr lang="en-US" sz="2400" dirty="0" smtClean="0"/>
              <a:t>A new Windows Visual Studio release is underway</a:t>
            </a:r>
          </a:p>
          <a:p>
            <a:pPr lvl="1"/>
            <a:r>
              <a:rPr lang="en-US" sz="2400" dirty="0" smtClean="0"/>
              <a:t>Windows 10 ’Linux subsystem’ also </a:t>
            </a:r>
            <a:r>
              <a:rPr lang="en-US" sz="2400" dirty="0" err="1" smtClean="0"/>
              <a:t>works</a:t>
            </a:r>
            <a:r>
              <a:rPr lang="en-US" sz="2800" dirty="0" err="1" smtClean="0"/>
              <a:t>Does</a:t>
            </a:r>
            <a:r>
              <a:rPr lang="en-US" sz="2800" dirty="0" smtClean="0"/>
              <a:t> ns-3 support Eclipse or other IDEs?</a:t>
            </a:r>
          </a:p>
          <a:p>
            <a:pPr lvl="1"/>
            <a:r>
              <a:rPr lang="en-US" sz="2400" dirty="0" smtClean="0"/>
              <a:t>Instructions have been contributed by users</a:t>
            </a:r>
          </a:p>
          <a:p>
            <a:pPr lvl="1"/>
            <a:r>
              <a:rPr lang="en-US" sz="1800" dirty="0" smtClean="0">
                <a:hlinkClick r:id="rId2"/>
              </a:rPr>
              <a:t>http://www.nsnam.org/wiki/HOWTO_configure_Eclipse_with_ns-3</a:t>
            </a:r>
            <a:endParaRPr lang="en-US" sz="1800" dirty="0" smtClean="0"/>
          </a:p>
          <a:p>
            <a:r>
              <a:rPr lang="en-US" sz="2800" dirty="0" smtClean="0"/>
              <a:t>Is ns-3 provided in Linux or OS X package systems (e.g. </a:t>
            </a:r>
            <a:r>
              <a:rPr lang="en-US" sz="2800" dirty="0" err="1" smtClean="0"/>
              <a:t>Debian</a:t>
            </a:r>
            <a:r>
              <a:rPr lang="en-US" sz="2800" dirty="0" smtClean="0"/>
              <a:t> packages)?</a:t>
            </a:r>
          </a:p>
          <a:p>
            <a:pPr lvl="1"/>
            <a:r>
              <a:rPr lang="en-US" sz="2400" dirty="0" smtClean="0"/>
              <a:t>Not officially, but some package maintainers exist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Training, 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41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ns-3 models are written in C++ and compiled into libraries</a:t>
            </a:r>
          </a:p>
          <a:p>
            <a:pPr lvl="1"/>
            <a:r>
              <a:rPr lang="en-US" dirty="0" smtClean="0"/>
              <a:t>Python bindings are optionally created</a:t>
            </a:r>
          </a:p>
          <a:p>
            <a:r>
              <a:rPr lang="en-US" dirty="0" smtClean="0"/>
              <a:t>ns-3 programs are C++ executables or Python programs that call the ns-3 public API and can call other libraries</a:t>
            </a:r>
          </a:p>
          <a:p>
            <a:r>
              <a:rPr lang="en-US" dirty="0" smtClean="0"/>
              <a:t>ns-3 is oriented towards the command-line </a:t>
            </a:r>
          </a:p>
          <a:p>
            <a:r>
              <a:rPr lang="en-US" dirty="0" smtClean="0"/>
              <a:t>ns-3 uses no domain specific language</a:t>
            </a:r>
          </a:p>
          <a:p>
            <a:r>
              <a:rPr lang="en-US" dirty="0" smtClean="0"/>
              <a:t>ns-3 is not compatible with ns-2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Training, 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942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860517"/>
            <a:ext cx="3657600" cy="855662"/>
          </a:xfrm>
        </p:spPr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Training, 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688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ns-3 main website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Project home: </a:t>
            </a:r>
            <a:r>
              <a:rPr lang="en-US" sz="2800" dirty="0" smtClean="0">
                <a:hlinkClick r:id="rId2"/>
              </a:rPr>
              <a:t>https://www.nsnam.org  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Training, June 2018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17" y="1917048"/>
            <a:ext cx="7671550" cy="436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5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the project operates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Project provides three annual software releases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Users interact on mailing lists and using </a:t>
            </a:r>
            <a:r>
              <a:rPr lang="en-US" sz="2400" dirty="0" err="1" smtClean="0">
                <a:solidFill>
                  <a:schemeClr val="tx1"/>
                </a:solidFill>
              </a:rPr>
              <a:t>Bugzilla</a:t>
            </a:r>
            <a:r>
              <a:rPr lang="en-US" sz="2400" dirty="0" smtClean="0">
                <a:solidFill>
                  <a:schemeClr val="tx1"/>
                </a:solidFill>
              </a:rPr>
              <a:t> bug tracker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Code may be proposed for merge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Code reviews occur on a Google site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Maintainers (one for each module) fix or delegate bugs, participate in reviews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Project has been conducting annual workshop and developer meeting around </a:t>
            </a:r>
            <a:r>
              <a:rPr lang="en-US" sz="2400" dirty="0" err="1" smtClean="0">
                <a:solidFill>
                  <a:schemeClr val="tx1"/>
                </a:solidFill>
              </a:rPr>
              <a:t>SIMUTools</a:t>
            </a:r>
            <a:r>
              <a:rPr lang="en-US" sz="2400" dirty="0" smtClean="0">
                <a:solidFill>
                  <a:schemeClr val="tx1"/>
                </a:solidFill>
              </a:rPr>
              <a:t> through 2013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Some additional meetings on ad hoc basis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Summer projects (Google Summer of Code, ESA Summer of Code in Space, others...)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Training, 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211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Maintainers, Authors,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~10-15 maintainers at any given time</a:t>
            </a:r>
          </a:p>
          <a:p>
            <a:r>
              <a:rPr lang="en-US" dirty="0" smtClean="0"/>
              <a:t>228 </a:t>
            </a:r>
            <a:r>
              <a:rPr lang="en-US" dirty="0" smtClean="0"/>
              <a:t>authors credited in AUTHORS file</a:t>
            </a:r>
          </a:p>
          <a:p>
            <a:r>
              <a:rPr lang="en-US" dirty="0" smtClean="0"/>
              <a:t>Over </a:t>
            </a:r>
            <a:r>
              <a:rPr lang="en-US" dirty="0" smtClean="0"/>
              <a:t>8000 </a:t>
            </a:r>
            <a:r>
              <a:rPr lang="en-US" dirty="0" smtClean="0"/>
              <a:t>subscribers to ns-3-users Google Groups forum</a:t>
            </a:r>
          </a:p>
          <a:p>
            <a:r>
              <a:rPr lang="en-US" dirty="0" smtClean="0"/>
              <a:t>Over 1500 subscribers to ns-developers mailing list</a:t>
            </a:r>
            <a:endParaRPr lang="en-US" dirty="0"/>
          </a:p>
          <a:p>
            <a:r>
              <a:rPr lang="en-US" dirty="0" smtClean="0"/>
              <a:t>Various project forks exist (on </a:t>
            </a:r>
            <a:r>
              <a:rPr lang="en-US" dirty="0" err="1" smtClean="0"/>
              <a:t>Github</a:t>
            </a:r>
            <a:r>
              <a:rPr lang="en-US" dirty="0" smtClean="0"/>
              <a:t> and elsewhere)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Training, 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759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and Instructors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outerShdw blurRad="50800" dist="50800" dir="5400000" algn="ctr" rotWithShape="0">
              <a:schemeClr val="tx1">
                <a:alpha val="13000"/>
              </a:schemeClr>
            </a:outerShdw>
          </a:effectLst>
        </p:spPr>
        <p:txBody>
          <a:bodyPr/>
          <a:lstStyle/>
          <a:p>
            <a:r>
              <a:rPr lang="en-US" sz="2800" dirty="0" smtClean="0"/>
              <a:t>Monday:  ns-3 overview (T. Henderson)</a:t>
            </a:r>
          </a:p>
          <a:p>
            <a:pPr lvl="1"/>
            <a:r>
              <a:rPr lang="en-US" sz="2400" dirty="0" smtClean="0"/>
              <a:t>project overview</a:t>
            </a:r>
          </a:p>
          <a:p>
            <a:pPr lvl="1"/>
            <a:r>
              <a:rPr lang="en-US" sz="2400" dirty="0" smtClean="0"/>
              <a:t>software overview</a:t>
            </a:r>
          </a:p>
          <a:p>
            <a:pPr lvl="1"/>
            <a:r>
              <a:rPr lang="en-US" sz="2400" dirty="0" smtClean="0"/>
              <a:t>simulator introduction via sample workflows</a:t>
            </a:r>
            <a:endParaRPr lang="en-US" sz="2400" dirty="0" smtClean="0"/>
          </a:p>
          <a:p>
            <a:r>
              <a:rPr lang="en-US" sz="2800" dirty="0" smtClean="0"/>
              <a:t>Tuesday AM:  </a:t>
            </a:r>
            <a:r>
              <a:rPr lang="en-US" sz="2800" dirty="0" smtClean="0"/>
              <a:t>traffic control (M. </a:t>
            </a:r>
            <a:r>
              <a:rPr lang="en-US" sz="2800" dirty="0" err="1" smtClean="0"/>
              <a:t>Tahiliani</a:t>
            </a:r>
            <a:r>
              <a:rPr lang="en-US" sz="2800" dirty="0" smtClean="0"/>
              <a:t>)</a:t>
            </a:r>
          </a:p>
          <a:p>
            <a:r>
              <a:rPr lang="en-US" sz="2800" dirty="0"/>
              <a:t>Tuesday AM:  ns-3 advanced modes:  DCE, MPI, emulation (S. Jain and T. Henderson)</a:t>
            </a:r>
          </a:p>
          <a:p>
            <a:r>
              <a:rPr lang="en-US" sz="2800" dirty="0" smtClean="0"/>
              <a:t>Tuesday </a:t>
            </a:r>
            <a:r>
              <a:rPr lang="en-US" sz="2800" dirty="0" smtClean="0"/>
              <a:t>PM:  Wi-Fi (S. </a:t>
            </a:r>
            <a:r>
              <a:rPr lang="en-US" sz="2800" dirty="0" err="1" smtClean="0"/>
              <a:t>Deronne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Tuesday PM:  LTE (N. </a:t>
            </a:r>
            <a:r>
              <a:rPr lang="en-US" sz="2800" dirty="0" err="1" smtClean="0"/>
              <a:t>Patriciello</a:t>
            </a:r>
            <a:r>
              <a:rPr lang="en-US" sz="2800" dirty="0" smtClean="0"/>
              <a:t>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Training, 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15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150"/>
            <a:ext cx="5334000" cy="584775"/>
          </a:xfrm>
        </p:spPr>
        <p:txBody>
          <a:bodyPr/>
          <a:lstStyle/>
          <a:p>
            <a:r>
              <a:rPr lang="en-US" smtClean="0"/>
              <a:t>Contributed code and associated projects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86200"/>
            <a:ext cx="3631565" cy="22190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Training, June 2018</a:t>
            </a:r>
            <a:endParaRPr lang="en-GB" dirty="0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4751294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133600"/>
            <a:ext cx="4758690" cy="26682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555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Shape 1"/>
          <p:cNvSpPr txBox="1"/>
          <p:nvPr/>
        </p:nvSpPr>
        <p:spPr>
          <a:xfrm>
            <a:off x="457200" y="274680"/>
            <a:ext cx="8197560" cy="855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GB" sz="2800" b="1" strike="noStrike" spc="-1" dirty="0" smtClean="0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Migrating to an ns-3 app store</a:t>
            </a:r>
            <a:endParaRPr lang="en-GB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TextShape 2"/>
          <p:cNvSpPr txBox="1"/>
          <p:nvPr/>
        </p:nvSpPr>
        <p:spPr>
          <a:xfrm>
            <a:off x="533520" y="1295280"/>
            <a:ext cx="8197560" cy="48715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marL="311040" indent="-3106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Developed by: 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Abhijith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Anilkumar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National Institute of Technology Karnataka, India.</a:t>
            </a:r>
            <a:endParaRPr lang="en-GB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1040" indent="-3106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Goal:  </a:t>
            </a:r>
            <a:r>
              <a:rPr lang="en-GB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Support 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modularization of ns-3 codebase. </a:t>
            </a:r>
            <a:endParaRPr lang="en-GB" sz="2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1040" indent="-3106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Beta site:  </a:t>
            </a:r>
            <a:r>
              <a:rPr lang="en-GB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3"/>
              </a:rPr>
              <a:t>https://</a:t>
            </a:r>
            <a:r>
              <a:rPr lang="en-GB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3"/>
              </a:rPr>
              <a:t>apps.nsnam.org</a:t>
            </a:r>
            <a:endParaRPr lang="en-GB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TextShape 3"/>
          <p:cNvSpPr txBox="1"/>
          <p:nvPr/>
        </p:nvSpPr>
        <p:spPr>
          <a:xfrm>
            <a:off x="3124080" y="6400800"/>
            <a:ext cx="2863440" cy="4600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defRPr/>
            </a:pPr>
            <a:r>
              <a:rPr lang="en-GB" sz="1400" dirty="0">
                <a:solidFill>
                  <a:schemeClr val="tx1"/>
                </a:solidFill>
              </a:rPr>
              <a:t>Sim4Net Workshop, Dec. </a:t>
            </a:r>
            <a:r>
              <a:rPr lang="en-GB" sz="1400" dirty="0" smtClean="0">
                <a:solidFill>
                  <a:schemeClr val="tx1"/>
                </a:solidFill>
              </a:rPr>
              <a:t>2018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43" name="TextShape 4"/>
          <p:cNvSpPr txBox="1"/>
          <p:nvPr/>
        </p:nvSpPr>
        <p:spPr>
          <a:xfrm>
            <a:off x="6966000" y="6397560"/>
            <a:ext cx="2101320" cy="4600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3E9BE2D9-9FD5-40C3-978A-6541D25AFFF1}" type="slidenum"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41</a:t>
            </a:fld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2632167"/>
            <a:ext cx="4876800" cy="376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19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Sustainment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The NS-3 Consortium is a collection of organizations cooperating to support and develop the ns-3 software. </a:t>
            </a:r>
          </a:p>
          <a:p>
            <a:r>
              <a:rPr lang="en-US" sz="3000" dirty="0" smtClean="0"/>
              <a:t>It operates in support of the open source project </a:t>
            </a:r>
          </a:p>
          <a:p>
            <a:pPr lvl="1"/>
            <a:r>
              <a:rPr lang="en-US" sz="2600" dirty="0" smtClean="0"/>
              <a:t>by providing a point of contact between industrial members and ns-3 developers, </a:t>
            </a:r>
          </a:p>
          <a:p>
            <a:pPr lvl="1"/>
            <a:r>
              <a:rPr lang="en-US" sz="2600" dirty="0" smtClean="0"/>
              <a:t>by sponsoring events in support of ns-3 such as users' days and workshops, </a:t>
            </a:r>
          </a:p>
          <a:p>
            <a:pPr lvl="1"/>
            <a:r>
              <a:rPr lang="en-US" sz="2600" dirty="0" smtClean="0"/>
              <a:t>by guaranteeing maintenance support for ns-3's core, and </a:t>
            </a:r>
          </a:p>
          <a:p>
            <a:pPr lvl="1"/>
            <a:r>
              <a:rPr lang="en-US" sz="2600" dirty="0" smtClean="0"/>
              <a:t>by supporting administrative activities necessary to conduct a large open source project.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Training, 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12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ns-3 Consortium </a:t>
            </a:r>
            <a:r>
              <a:rPr lang="fr-FR" dirty="0" err="1" smtClean="0"/>
              <a:t>governance</a:t>
            </a:r>
            <a:endParaRPr lang="fr-FR" dirty="0"/>
          </a:p>
        </p:txBody>
      </p:sp>
      <p:pic>
        <p:nvPicPr>
          <p:cNvPr id="4" name="Espace réservé du contenu 3" descr="consortiu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5410201" y="4876800"/>
            <a:ext cx="761999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INESC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Training, June 2018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 bwMode="auto">
          <a:xfrm>
            <a:off x="5791200" y="5410200"/>
            <a:ext cx="5334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23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Acknowledgment of support</a:t>
            </a:r>
          </a:p>
        </p:txBody>
      </p:sp>
      <p:pic>
        <p:nvPicPr>
          <p:cNvPr id="556036" name="Picture 4" descr="logo-inesc-por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162550"/>
            <a:ext cx="2819400" cy="1238250"/>
          </a:xfrm>
          <a:prstGeom prst="rect">
            <a:avLst/>
          </a:prstGeom>
          <a:noFill/>
        </p:spPr>
      </p:pic>
      <p:pic>
        <p:nvPicPr>
          <p:cNvPr id="556038" name="Picture 6" descr="ns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71600"/>
            <a:ext cx="4800600" cy="927100"/>
          </a:xfrm>
          <a:prstGeom prst="rect">
            <a:avLst/>
          </a:prstGeom>
          <a:noFill/>
        </p:spPr>
      </p:pic>
      <p:pic>
        <p:nvPicPr>
          <p:cNvPr id="556042" name="Picture 10" descr="University-Washington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562350"/>
            <a:ext cx="1514475" cy="1452563"/>
          </a:xfrm>
          <a:prstGeom prst="rect">
            <a:avLst/>
          </a:prstGeom>
          <a:noFill/>
        </p:spPr>
      </p:pic>
      <p:pic>
        <p:nvPicPr>
          <p:cNvPr id="556043" name="Picture 11" descr="Tech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3714750"/>
            <a:ext cx="2971800" cy="1100138"/>
          </a:xfrm>
          <a:prstGeom prst="rect">
            <a:avLst/>
          </a:prstGeom>
          <a:noFill/>
        </p:spPr>
      </p:pic>
      <p:pic>
        <p:nvPicPr>
          <p:cNvPr id="556039" name="Picture 7" descr="planete-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2495550"/>
            <a:ext cx="2514600" cy="838200"/>
          </a:xfrm>
          <a:prstGeom prst="rect">
            <a:avLst/>
          </a:prstGeom>
          <a:noFill/>
        </p:spPr>
      </p:pic>
      <p:pic>
        <p:nvPicPr>
          <p:cNvPr id="556047" name="Picture 15" descr="isi_logo_red_lar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0530" y="5136832"/>
            <a:ext cx="1905000" cy="1209675"/>
          </a:xfrm>
          <a:prstGeom prst="rect">
            <a:avLst/>
          </a:prstGeom>
          <a:noFill/>
        </p:spPr>
      </p:pic>
      <p:pic>
        <p:nvPicPr>
          <p:cNvPr id="556048" name="Picture 16" descr="nr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1447800"/>
            <a:ext cx="1219200" cy="1192213"/>
          </a:xfrm>
          <a:prstGeom prst="rect">
            <a:avLst/>
          </a:prstGeom>
          <a:noFill/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3600" y="2895600"/>
            <a:ext cx="293734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 descr="INRIA_SCIENTIFIQUE_UK_CMJ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1000" y="2438400"/>
            <a:ext cx="2452215" cy="886252"/>
          </a:xfrm>
          <a:prstGeom prst="rect">
            <a:avLst/>
          </a:prstGeom>
        </p:spPr>
      </p:pic>
      <p:pic>
        <p:nvPicPr>
          <p:cNvPr id="1026" name="Picture 2" descr="CTT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4" y="5124450"/>
            <a:ext cx="14192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-kKIsl4pNq5g/AAAAAAAAAAI/AAAAAAAAizA/UZum_agnEpk/s0-c-k-no-ns/phot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431" y="5069522"/>
            <a:ext cx="1292225" cy="12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Training, June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281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860517"/>
            <a:ext cx="3657600" cy="855662"/>
          </a:xfrm>
        </p:spPr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Training, 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369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52303"/>
            <a:ext cx="8496925" cy="23582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ns-3 in a nutshell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97850" cy="2057400"/>
          </a:xfrm>
        </p:spPr>
        <p:txBody>
          <a:bodyPr/>
          <a:lstStyle/>
          <a:p>
            <a:r>
              <a:rPr lang="en-US" sz="2400" b="1" dirty="0" smtClean="0"/>
              <a:t>Purpose:  </a:t>
            </a:r>
            <a:r>
              <a:rPr lang="en-US" sz="2400" dirty="0" smtClean="0"/>
              <a:t>Tool for network performance analysis</a:t>
            </a:r>
          </a:p>
          <a:p>
            <a:r>
              <a:rPr lang="en-US" sz="2400" b="1" dirty="0" smtClean="0"/>
              <a:t>Users:</a:t>
            </a:r>
            <a:r>
              <a:rPr lang="en-US" sz="2400" dirty="0" smtClean="0"/>
              <a:t>  Researchers and academia</a:t>
            </a:r>
          </a:p>
          <a:p>
            <a:r>
              <a:rPr lang="en-US" sz="2400" b="1" dirty="0" smtClean="0"/>
              <a:t>Development model:  </a:t>
            </a:r>
            <a:r>
              <a:rPr lang="en-US" sz="2400" dirty="0" smtClean="0"/>
              <a:t>Open source, community maintained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Training, June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>
          <a:xfrm>
            <a:off x="6965950" y="6397625"/>
            <a:ext cx="2101850" cy="460375"/>
          </a:xfrm>
          <a:noFill/>
        </p:spPr>
        <p:txBody>
          <a:bodyPr/>
          <a:lstStyle/>
          <a:p>
            <a:r>
              <a:rPr lang="en-GB" dirty="0" smtClean="0"/>
              <a:t>3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209800" y="4829814"/>
            <a:ext cx="5977334" cy="1524000"/>
            <a:chOff x="2209800" y="4829814"/>
            <a:chExt cx="5977334" cy="15240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2209800" y="4834244"/>
              <a:ext cx="1134215" cy="15195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3751299" y="4829814"/>
              <a:ext cx="1135963" cy="152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5297910" y="4829814"/>
              <a:ext cx="1176174" cy="152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1" name="Bent-Up Arrow 10"/>
            <p:cNvSpPr/>
            <p:nvPr/>
          </p:nvSpPr>
          <p:spPr bwMode="auto">
            <a:xfrm rot="16200000" flipH="1">
              <a:off x="7179667" y="4631333"/>
              <a:ext cx="609600" cy="1405334"/>
            </a:xfrm>
            <a:prstGeom prst="bentUp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770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ns</a:t>
            </a:r>
            <a:r>
              <a:rPr lang="en-US" dirty="0" smtClean="0"/>
              <a:t> timeline</a:t>
            </a:r>
            <a:endParaRPr lang="en-US" dirty="0"/>
          </a:p>
        </p:txBody>
      </p:sp>
      <p:sp>
        <p:nvSpPr>
          <p:cNvPr id="33" name="Slide Number Placeholder 4"/>
          <p:cNvSpPr>
            <a:spLocks noGrp="1"/>
          </p:cNvSpPr>
          <p:nvPr>
            <p:ph type="sldNum" idx="11"/>
          </p:nvPr>
        </p:nvSpPr>
        <p:spPr>
          <a:noFill/>
        </p:spPr>
        <p:txBody>
          <a:bodyPr/>
          <a:lstStyle/>
          <a:p>
            <a:fld id="{FFC6B60B-2CC9-4460-A963-BD67CE206717}" type="slidenum">
              <a:rPr lang="en-GB" smtClean="0"/>
              <a:pPr/>
              <a:t>7</a:t>
            </a:fld>
            <a:endParaRPr lang="en-GB" dirty="0" smtClean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81000" y="1905000"/>
            <a:ext cx="830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65125" y="1965325"/>
            <a:ext cx="2147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1988: REAL (Keshav)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447800" y="3352800"/>
            <a:ext cx="2484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1997-2000: DARPA VINT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371600" y="2362200"/>
            <a:ext cx="1246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1990s: ns-1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752600" y="2743200"/>
            <a:ext cx="1144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1996: ns-2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067593" y="3745998"/>
            <a:ext cx="3960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2001-04: DARPA SAMAN, NSF CONSER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600395" y="4163596"/>
            <a:ext cx="24574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tx1"/>
                </a:solidFill>
              </a:rPr>
              <a:t>2006:  NSF </a:t>
            </a:r>
            <a:r>
              <a:rPr lang="en-US" sz="1600" dirty="0" err="1">
                <a:solidFill>
                  <a:schemeClr val="tx1"/>
                </a:solidFill>
              </a:rPr>
              <a:t>CISE</a:t>
            </a:r>
            <a:r>
              <a:rPr lang="en-US" sz="1600" dirty="0">
                <a:solidFill>
                  <a:schemeClr val="tx1"/>
                </a:solidFill>
              </a:rPr>
              <a:t> CRI </a:t>
            </a:r>
            <a:r>
              <a:rPr lang="en-US" sz="1600" dirty="0" smtClean="0">
                <a:solidFill>
                  <a:schemeClr val="tx1"/>
                </a:solidFill>
              </a:rPr>
              <a:t>Awards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3276600" y="1981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5562600" y="19812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1725613" y="4790073"/>
            <a:ext cx="762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4052888" y="5167897"/>
            <a:ext cx="1868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June 2008:  ns-3.1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6553200" y="5791200"/>
            <a:ext cx="19992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June 2018:  ns-3.29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2563813" y="4713873"/>
            <a:ext cx="3189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tx1"/>
                </a:solidFill>
              </a:rPr>
              <a:t>ns-3 core development (2006-08)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228600" y="4572000"/>
            <a:ext cx="14620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>
                <a:solidFill>
                  <a:schemeClr val="tx1"/>
                </a:solidFill>
              </a:rPr>
              <a:t>Inputs:</a:t>
            </a:r>
            <a:r>
              <a:rPr lang="en-US" sz="1600">
                <a:solidFill>
                  <a:schemeClr val="tx1"/>
                </a:solidFill>
              </a:rPr>
              <a:t>  yans,</a:t>
            </a:r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GTNetS, ns-2</a:t>
            </a:r>
          </a:p>
          <a:p>
            <a:pPr>
              <a:lnSpc>
                <a:spcPct val="100000"/>
              </a:lnSpc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 flipH="1" flipV="1">
            <a:off x="1524000" y="16764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143000" y="13716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1990</a:t>
            </a: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 flipH="1" flipV="1">
            <a:off x="3962400" y="16764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81400" y="13716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2000</a:t>
            </a:r>
          </a:p>
        </p:txBody>
      </p:sp>
      <p:sp>
        <p:nvSpPr>
          <p:cNvPr id="24" name="AutoShape 24"/>
          <p:cNvSpPr>
            <a:spLocks noChangeArrowheads="1"/>
          </p:cNvSpPr>
          <p:nvPr/>
        </p:nvSpPr>
        <p:spPr bwMode="auto">
          <a:xfrm flipH="1" flipV="1">
            <a:off x="6389228" y="1690271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6147928" y="132715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2010</a:t>
            </a:r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V="1">
            <a:off x="4343400" y="19812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 flipV="1">
            <a:off x="5277853" y="19812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V="1">
            <a:off x="5943600" y="1981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flipV="1">
            <a:off x="8458200" y="19812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AutoShape 31"/>
          <p:cNvSpPr>
            <a:spLocks noChangeArrowheads="1"/>
          </p:cNvSpPr>
          <p:nvPr/>
        </p:nvSpPr>
        <p:spPr bwMode="auto">
          <a:xfrm>
            <a:off x="6078234" y="1989224"/>
            <a:ext cx="2209239" cy="255003"/>
          </a:xfrm>
          <a:prstGeom prst="leftRightArrow">
            <a:avLst>
              <a:gd name="adj1" fmla="val 50000"/>
              <a:gd name="adj2" fmla="val 8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6858000" y="2200711"/>
            <a:ext cx="8664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regular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tx1"/>
                </a:solidFill>
              </a:rPr>
              <a:t>releases</a:t>
            </a:r>
          </a:p>
        </p:txBody>
      </p:sp>
      <p:sp>
        <p:nvSpPr>
          <p:cNvPr id="34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ns-3 training, 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053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ns-3 discrete-event </a:t>
            </a:r>
            <a:r>
              <a:rPr lang="en-GB" dirty="0" smtClean="0"/>
              <a:t>simulation </a:t>
            </a:r>
            <a:r>
              <a:rPr lang="en-GB" dirty="0"/>
              <a:t>basics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4341813"/>
          </a:xfrm>
          <a:ln/>
        </p:spPr>
        <p:txBody>
          <a:bodyPr/>
          <a:lstStyle/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Simulation time moves in discrete jumps from event to event</a:t>
            </a:r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C++ functions schedule events to occur at specific simulation times</a:t>
            </a:r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A simulation scheduler orders the event execution</a:t>
            </a:r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Simulation::Run() </a:t>
            </a:r>
            <a:r>
              <a:rPr lang="en-GB" sz="2400" dirty="0" smtClean="0"/>
              <a:t>executes a single-threaded event list</a:t>
            </a:r>
            <a:endParaRPr lang="en-GB" sz="2400" dirty="0"/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Simulation stops at specific time or when events end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990600" y="5637213"/>
            <a:ext cx="7391400" cy="458787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524000" y="4800600"/>
            <a:ext cx="228600" cy="22860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1524000" y="4800600"/>
            <a:ext cx="228600" cy="22860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1638300" y="4776787"/>
            <a:ext cx="4762" cy="252413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 flipV="1">
            <a:off x="1495425" y="4914107"/>
            <a:ext cx="285750" cy="793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1633537" y="5752306"/>
            <a:ext cx="0" cy="228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2209800" y="5752306"/>
            <a:ext cx="0" cy="228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2438400" y="5756274"/>
            <a:ext cx="0" cy="228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352800" y="5752306"/>
            <a:ext cx="0" cy="228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3505200" y="5752306"/>
            <a:ext cx="0" cy="228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790700" y="4640709"/>
            <a:ext cx="2417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Execute a function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(may generate additional events)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1633537" y="5102374"/>
            <a:ext cx="0" cy="61262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1916906" y="5121028"/>
            <a:ext cx="302419" cy="63127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1981200" y="5121028"/>
            <a:ext cx="1381124" cy="58935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19456" name="Freeform 19455"/>
          <p:cNvSpPr/>
          <p:nvPr/>
        </p:nvSpPr>
        <p:spPr bwMode="auto">
          <a:xfrm>
            <a:off x="1633538" y="6062663"/>
            <a:ext cx="504825" cy="347664"/>
          </a:xfrm>
          <a:custGeom>
            <a:avLst/>
            <a:gdLst>
              <a:gd name="connsiteX0" fmla="*/ 0 w 504825"/>
              <a:gd name="connsiteY0" fmla="*/ 0 h 347664"/>
              <a:gd name="connsiteX1" fmla="*/ 185737 w 504825"/>
              <a:gd name="connsiteY1" fmla="*/ 347662 h 347664"/>
              <a:gd name="connsiteX2" fmla="*/ 504825 w 504825"/>
              <a:gd name="connsiteY2" fmla="*/ 4762 h 34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4825" h="347664">
                <a:moveTo>
                  <a:pt x="0" y="0"/>
                </a:moveTo>
                <a:cubicBezTo>
                  <a:pt x="50800" y="173434"/>
                  <a:pt x="101600" y="346868"/>
                  <a:pt x="185737" y="347662"/>
                </a:cubicBezTo>
                <a:cubicBezTo>
                  <a:pt x="269874" y="348456"/>
                  <a:pt x="387349" y="176609"/>
                  <a:pt x="504825" y="4762"/>
                </a:cubicBezTo>
              </a:path>
            </a:pathLst>
          </a:custGeom>
          <a:noFill/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01452" y="6037658"/>
            <a:ext cx="200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Advance the virtual time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to the next event (function)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459" name="TextBox 19458"/>
          <p:cNvSpPr txBox="1"/>
          <p:nvPr/>
        </p:nvSpPr>
        <p:spPr>
          <a:xfrm>
            <a:off x="4332132" y="5665272"/>
            <a:ext cx="133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Virtual time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Training, 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8389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level simulation 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ns-3 training, June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>
          <a:xfrm>
            <a:off x="6965950" y="6397625"/>
            <a:ext cx="2101850" cy="460375"/>
          </a:xfrm>
          <a:noFill/>
        </p:spPr>
        <p:txBody>
          <a:bodyPr/>
          <a:lstStyle/>
          <a:p>
            <a:r>
              <a:rPr lang="en-GB" dirty="0" smtClean="0"/>
              <a:t>3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9181" y="1812820"/>
            <a:ext cx="7137400" cy="410527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34910" y="1497801"/>
            <a:ext cx="984817" cy="4704608"/>
            <a:chOff x="434910" y="1497801"/>
            <a:chExt cx="984817" cy="4704608"/>
          </a:xfrm>
        </p:grpSpPr>
        <p:sp>
          <p:nvSpPr>
            <p:cNvPr id="10" name="Up-Down Arrow 9"/>
            <p:cNvSpPr/>
            <p:nvPr/>
          </p:nvSpPr>
          <p:spPr>
            <a:xfrm>
              <a:off x="1130969" y="2761247"/>
              <a:ext cx="288758" cy="2105526"/>
            </a:xfrm>
            <a:prstGeom prst="upDownArrow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Up-Down Arrow 10"/>
            <p:cNvSpPr/>
            <p:nvPr/>
          </p:nvSpPr>
          <p:spPr>
            <a:xfrm>
              <a:off x="1130969" y="2225841"/>
              <a:ext cx="288758" cy="493295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Up-Down Arrow 11"/>
            <p:cNvSpPr/>
            <p:nvPr/>
          </p:nvSpPr>
          <p:spPr>
            <a:xfrm rot="10800000">
              <a:off x="1130969" y="4908884"/>
              <a:ext cx="288758" cy="493295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101659" y="5222653"/>
              <a:ext cx="13131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More </a:t>
              </a:r>
            </a:p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abstraction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101487" y="1831225"/>
              <a:ext cx="13131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More 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abstraction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101486" y="3542291"/>
              <a:ext cx="13131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Less</a:t>
              </a:r>
            </a:p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abstraction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952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70C0"/>
      </a:hlink>
      <a:folHlink>
        <a:srgbClr val="0070C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2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2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1610</Words>
  <Application>Microsoft Macintosh PowerPoint</Application>
  <PresentationFormat>On-screen Show (4:3)</PresentationFormat>
  <Paragraphs>385</Paragraphs>
  <Slides>44</Slides>
  <Notes>13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Courier New</vt:lpstr>
      <vt:lpstr>Times New Roman</vt:lpstr>
      <vt:lpstr>Arial</vt:lpstr>
      <vt:lpstr>Default Design</vt:lpstr>
      <vt:lpstr>PowerPoint Presentation</vt:lpstr>
      <vt:lpstr>ns-3 training goals</vt:lpstr>
      <vt:lpstr>ns-3 training wiki page</vt:lpstr>
      <vt:lpstr>Agenda and Instructors</vt:lpstr>
      <vt:lpstr>Project overview</vt:lpstr>
      <vt:lpstr>ns-3 in a nutshell</vt:lpstr>
      <vt:lpstr>ns timeline</vt:lpstr>
      <vt:lpstr>ns-3 discrete-event simulation basics</vt:lpstr>
      <vt:lpstr>Packet level simulation overview</vt:lpstr>
      <vt:lpstr>Network performance evaluation options</vt:lpstr>
      <vt:lpstr>ns-3 overview</vt:lpstr>
      <vt:lpstr>PowerPoint Presentation</vt:lpstr>
      <vt:lpstr>Software overview</vt:lpstr>
      <vt:lpstr>The basic ns-3 architecture</vt:lpstr>
      <vt:lpstr>Software orientation</vt:lpstr>
      <vt:lpstr>ns-3 not written in a high-level language</vt:lpstr>
      <vt:lpstr>ns-3 does not have a graphical IDE</vt:lpstr>
      <vt:lpstr>ns-3 uses outside programs for graphics</vt:lpstr>
      <vt:lpstr>ns-3 uses scripting for plotting</vt:lpstr>
      <vt:lpstr>Software organization</vt:lpstr>
      <vt:lpstr>Modules</vt:lpstr>
      <vt:lpstr>Module organization</vt:lpstr>
      <vt:lpstr>ns-3 programs</vt:lpstr>
      <vt:lpstr>Python bindings</vt:lpstr>
      <vt:lpstr>Python bindings status</vt:lpstr>
      <vt:lpstr>Integrating other tools and libraries</vt:lpstr>
      <vt:lpstr>Other libraries</vt:lpstr>
      <vt:lpstr>Matplotlib</vt:lpstr>
      <vt:lpstr>Click Modular Router</vt:lpstr>
      <vt:lpstr>OpenFlow Switch</vt:lpstr>
      <vt:lpstr>CORE emulator</vt:lpstr>
      <vt:lpstr>mininet emulator</vt:lpstr>
      <vt:lpstr>Co-simulation frameworks have emerged</vt:lpstr>
      <vt:lpstr>FAQs</vt:lpstr>
      <vt:lpstr>Summarizing</vt:lpstr>
      <vt:lpstr>Project overview</vt:lpstr>
      <vt:lpstr>ns-3 main website </vt:lpstr>
      <vt:lpstr>How the project operates</vt:lpstr>
      <vt:lpstr>Maintainers, Authors, Users</vt:lpstr>
      <vt:lpstr>Contributed code and associated projects</vt:lpstr>
      <vt:lpstr>PowerPoint Presentation</vt:lpstr>
      <vt:lpstr>Sustainment</vt:lpstr>
      <vt:lpstr>ns-3 Consortium governance</vt:lpstr>
      <vt:lpstr>Acknowledgment of support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2018-06-11T01:37:59Z</dcterms:modified>
</cp:coreProperties>
</file>