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2"/>
  </p:notesMasterIdLst>
  <p:sldIdLst>
    <p:sldId id="256" r:id="rId2"/>
    <p:sldId id="890" r:id="rId3"/>
    <p:sldId id="891" r:id="rId4"/>
    <p:sldId id="989" r:id="rId5"/>
    <p:sldId id="892" r:id="rId6"/>
    <p:sldId id="986" r:id="rId7"/>
    <p:sldId id="987" r:id="rId8"/>
    <p:sldId id="920" r:id="rId9"/>
    <p:sldId id="991" r:id="rId10"/>
    <p:sldId id="988" r:id="rId11"/>
    <p:sldId id="968" r:id="rId12"/>
    <p:sldId id="1025" r:id="rId13"/>
    <p:sldId id="1037" r:id="rId14"/>
    <p:sldId id="1024" r:id="rId15"/>
    <p:sldId id="932" r:id="rId16"/>
    <p:sldId id="1029" r:id="rId17"/>
    <p:sldId id="1030" r:id="rId18"/>
    <p:sldId id="992" r:id="rId19"/>
    <p:sldId id="1039" r:id="rId20"/>
    <p:sldId id="931" r:id="rId21"/>
    <p:sldId id="933" r:id="rId22"/>
    <p:sldId id="970" r:id="rId23"/>
    <p:sldId id="998" r:id="rId24"/>
    <p:sldId id="1023" r:id="rId25"/>
    <p:sldId id="915" r:id="rId26"/>
    <p:sldId id="928" r:id="rId27"/>
    <p:sldId id="929" r:id="rId28"/>
    <p:sldId id="930" r:id="rId29"/>
    <p:sldId id="1036" r:id="rId30"/>
    <p:sldId id="1040" r:id="rId31"/>
    <p:sldId id="1035" r:id="rId32"/>
    <p:sldId id="919" r:id="rId33"/>
    <p:sldId id="921" r:id="rId34"/>
    <p:sldId id="994" r:id="rId35"/>
    <p:sldId id="1031" r:id="rId36"/>
    <p:sldId id="1013" r:id="rId37"/>
    <p:sldId id="927" r:id="rId38"/>
    <p:sldId id="999" r:id="rId39"/>
    <p:sldId id="1019" r:id="rId40"/>
    <p:sldId id="1021" r:id="rId41"/>
    <p:sldId id="1038" r:id="rId42"/>
    <p:sldId id="1009" r:id="rId43"/>
    <p:sldId id="1014" r:id="rId44"/>
    <p:sldId id="1034" r:id="rId45"/>
    <p:sldId id="1016" r:id="rId46"/>
    <p:sldId id="1002" r:id="rId47"/>
    <p:sldId id="1017" r:id="rId48"/>
    <p:sldId id="961" r:id="rId49"/>
    <p:sldId id="990" r:id="rId50"/>
    <p:sldId id="995" r:id="rId51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37"/>
  </p:normalViewPr>
  <p:slideViewPr>
    <p:cSldViewPr>
      <p:cViewPr varScale="1">
        <p:scale>
          <a:sx n="93" d="100"/>
          <a:sy n="93" d="100"/>
        </p:scale>
        <p:origin x="472" y="2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353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36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56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87900" cy="3590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8187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35313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3690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C8AA8BB-99E7-4648-BB08-A261E9BEDA3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8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4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key differences of these models</a:t>
            </a:r>
            <a:r>
              <a:rPr lang="en-US" baseline="0" dirty="0"/>
              <a:t> and under what situations would I use each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D0BDA-5B10-FD46-BE86-A1B8A9B4D5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ns-3 training, June 2017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23D-B3FF-4502-901F-6DD3E2262DF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397625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ns-3 training, June 2017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8897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ns-3 training, June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F4F442-ECC2-4426-9D1B-1D6079B1B57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 descr="ns-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" y="6204277"/>
            <a:ext cx="1143000" cy="653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</p:sldLayoutIdLst>
  <p:hf sldNum="0" hdr="0" dt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2pPr>
      <a:lvl3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3pPr>
      <a:lvl4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4pPr>
      <a:lvl5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5pPr>
      <a:lvl6pPr marL="4572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6pPr>
      <a:lvl7pPr marL="9144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7pPr>
      <a:lvl8pPr marL="13716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8pPr>
      <a:lvl9pPr marL="18288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9pPr>
    </p:titleStyle>
    <p:bodyStyle>
      <a:lvl1pPr marL="311150" indent="-311150" algn="l" defTabSz="457200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defTabSz="4572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ooter Placeholder 3"/>
          <p:cNvSpPr>
            <a:spLocks noGrp="1"/>
          </p:cNvSpPr>
          <p:nvPr>
            <p:ph type="ftr" idx="10"/>
          </p:nvPr>
        </p:nvSpPr>
        <p:spPr>
          <a:xfrm>
            <a:off x="914400" y="3657600"/>
            <a:ext cx="7239000" cy="1752600"/>
          </a:xfrm>
        </p:spPr>
        <p:txBody>
          <a:bodyPr/>
          <a:lstStyle/>
          <a:p>
            <a:pPr>
              <a:defRPr/>
            </a:pPr>
            <a:r>
              <a:rPr lang="en-GB" sz="1800" dirty="0"/>
              <a:t>Sébastien </a:t>
            </a:r>
            <a:r>
              <a:rPr lang="en-GB" sz="1800" dirty="0" err="1"/>
              <a:t>Deronne</a:t>
            </a:r>
            <a:r>
              <a:rPr lang="en-GB" sz="1800" dirty="0"/>
              <a:t>, June 2018</a:t>
            </a:r>
            <a:endParaRPr lang="en-GB" sz="2400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1430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>
                <a:solidFill>
                  <a:srgbClr val="006600"/>
                </a:solidFill>
                <a:ea typeface="+mj-ea"/>
                <a:cs typeface="+mj-cs"/>
              </a:rPr>
              <a:t>ns-3 training: Wi-Fi</a:t>
            </a: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F688FAD-EEE3-A94A-9D9C-67A676504ABB}"/>
              </a:ext>
            </a:extLst>
          </p:cNvPr>
          <p:cNvSpPr/>
          <p:nvPr/>
        </p:nvSpPr>
        <p:spPr>
          <a:xfrm>
            <a:off x="2626804" y="4771314"/>
            <a:ext cx="3433191" cy="1963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56C9F4-32DF-EB46-95EE-600B21239904}"/>
              </a:ext>
            </a:extLst>
          </p:cNvPr>
          <p:cNvSpPr/>
          <p:nvPr/>
        </p:nvSpPr>
        <p:spPr bwMode="auto">
          <a:xfrm>
            <a:off x="152400" y="6096000"/>
            <a:ext cx="12192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Responsible for modeling the TX/RX of packets:</a:t>
            </a:r>
          </a:p>
          <a:p>
            <a:pPr lvl="1"/>
            <a:r>
              <a:rPr lang="en-US" sz="2100" dirty="0"/>
              <a:t>each packet received is probabilistically evaluated for successful or failed reception (random number versus PER);</a:t>
            </a:r>
          </a:p>
          <a:p>
            <a:pPr lvl="1"/>
            <a:r>
              <a:rPr lang="en-US" sz="2100" dirty="0"/>
              <a:t>an object exists to track (</a:t>
            </a:r>
            <a:r>
              <a:rPr lang="en-US" sz="2100" dirty="0" err="1"/>
              <a:t>InterferenceHelper</a:t>
            </a:r>
            <a:r>
              <a:rPr lang="en-US" sz="2100" dirty="0"/>
              <a:t>) all received signals so that the correct interference power for each packet can be computed when a reception decision has to be made;</a:t>
            </a:r>
          </a:p>
          <a:p>
            <a:pPr lvl="1"/>
            <a:r>
              <a:rPr lang="en-US" sz="2100" dirty="0"/>
              <a:t>error models corresponding to the modulation and standard are used to look up probability of successful reception</a:t>
            </a:r>
          </a:p>
          <a:p>
            <a:r>
              <a:rPr lang="en-US" sz="2400" dirty="0"/>
              <a:t>Capture effect supported: can re-sync on a stronger packet even if already in RX state.</a:t>
            </a:r>
          </a:p>
          <a:p>
            <a:r>
              <a:rPr lang="en-US" sz="2400" dirty="0"/>
              <a:t>2 Wi-Fi PHY models in ns-3: </a:t>
            </a:r>
            <a:r>
              <a:rPr lang="en-US" sz="2400" dirty="0" err="1"/>
              <a:t>Yans</a:t>
            </a:r>
            <a:r>
              <a:rPr lang="en-US" sz="2400" dirty="0"/>
              <a:t> and Spectrum.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511F4-1A55-304A-B2FC-0A2D544036F9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10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79704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YansWifiPhy</a:t>
            </a:r>
            <a:endParaRPr lang="fr-BE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Default and legacy PHY layer implementation.</a:t>
            </a:r>
          </a:p>
          <a:p>
            <a:r>
              <a:rPr lang="en-US" sz="2200" dirty="0"/>
              <a:t>Based on the model described in "Yet Another Network Simulator”.</a:t>
            </a:r>
          </a:p>
          <a:p>
            <a:r>
              <a:rPr lang="en-US" sz="2200" dirty="0"/>
              <a:t>Works together with </a:t>
            </a:r>
            <a:r>
              <a:rPr lang="en-US" sz="2200" dirty="0" err="1"/>
              <a:t>YansWifiChannel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YansWifiChannel</a:t>
            </a:r>
            <a:r>
              <a:rPr lang="en-US" sz="2200" dirty="0"/>
              <a:t> holds:</a:t>
            </a:r>
          </a:p>
          <a:p>
            <a:pPr lvl="1"/>
            <a:r>
              <a:rPr lang="en-US" sz="2200" dirty="0"/>
              <a:t>Channel loss model: </a:t>
            </a:r>
            <a:br>
              <a:rPr lang="en-US" sz="2200" dirty="0"/>
            </a:br>
            <a:r>
              <a:rPr lang="en-US" sz="2200" dirty="0"/>
              <a:t>Determine RX power at each receiver, based on TX power, nodes positions and the selected propagation loss model.</a:t>
            </a:r>
          </a:p>
          <a:p>
            <a:pPr lvl="1"/>
            <a:r>
              <a:rPr lang="en-US" sz="2200" dirty="0"/>
              <a:t>Channel delay model: </a:t>
            </a:r>
            <a:br>
              <a:rPr lang="en-US" sz="2200" dirty="0"/>
            </a:br>
            <a:r>
              <a:rPr lang="en-US" sz="2200" dirty="0"/>
              <a:t>Determine the moment the receive function of a given receiver should be called, based on nodes positions and the selected propagation delay model.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49F87-7B05-654F-BC51-6CBB167CD2B4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11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05514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SpectrumWifiPhy (1)</a:t>
            </a:r>
            <a:endParaRPr lang="fr-BE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Spectrum model is made of 3 key pieces:</a:t>
            </a:r>
          </a:p>
          <a:p>
            <a:pPr lvl="1"/>
            <a:r>
              <a:rPr lang="en-US" sz="1800" u="sng" dirty="0" err="1"/>
              <a:t>SpectrumValue</a:t>
            </a:r>
            <a:r>
              <a:rPr lang="en-US" sz="1800" dirty="0"/>
              <a:t>: the signal abstraction being passed through to the channel and to the receivers. It consists in a vector of sub-bands representing center frequency, bandwidth, and sub-band power </a:t>
            </a:r>
            <a:r>
              <a:rPr lang="en-US" sz="1800" dirty="0" err="1"/>
              <a:t>specral</a:t>
            </a:r>
            <a:r>
              <a:rPr lang="en-US" sz="1800" dirty="0"/>
              <a:t> density.</a:t>
            </a:r>
          </a:p>
          <a:p>
            <a:pPr lvl="1"/>
            <a:r>
              <a:rPr lang="en-US" sz="1800" u="sng" dirty="0" err="1"/>
              <a:t>SpectrumChannel</a:t>
            </a:r>
            <a:r>
              <a:rPr lang="en-US" sz="1800" dirty="0"/>
              <a:t>: delays/attenuates/modifies the transmitted signal as specified before providing copies to all receivers. It automatically converts signals with different resolutions.</a:t>
            </a:r>
          </a:p>
          <a:p>
            <a:pPr lvl="1"/>
            <a:r>
              <a:rPr lang="en-US" sz="1800" u="sng" dirty="0" err="1"/>
              <a:t>SpectrumPhy</a:t>
            </a:r>
            <a:r>
              <a:rPr lang="en-US" sz="1800" dirty="0"/>
              <a:t>: Inheriting from </a:t>
            </a:r>
            <a:r>
              <a:rPr lang="en-US" sz="1800" dirty="0" err="1"/>
              <a:t>SpectrumPhy</a:t>
            </a:r>
            <a:r>
              <a:rPr lang="en-US" sz="1800" dirty="0"/>
              <a:t> allows different types of devices to interact through the wireless channel.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A7796-04DE-E940-A9DA-6C0983CAFB78}"/>
              </a:ext>
            </a:extLst>
          </p:cNvPr>
          <p:cNvSpPr/>
          <p:nvPr/>
        </p:nvSpPr>
        <p:spPr>
          <a:xfrm>
            <a:off x="1142212" y="5715000"/>
            <a:ext cx="6641187" cy="304373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SpectrumChannel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6C7B4F-2F62-3C42-A9AD-EF5813084189}"/>
              </a:ext>
            </a:extLst>
          </p:cNvPr>
          <p:cNvSpPr/>
          <p:nvPr/>
        </p:nvSpPr>
        <p:spPr>
          <a:xfrm>
            <a:off x="561109" y="4526195"/>
            <a:ext cx="1399393" cy="6862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/>
              <a:t>Dev 1 </a:t>
            </a:r>
          </a:p>
          <a:p>
            <a:r>
              <a:rPr lang="en-US" sz="1400" dirty="0"/>
              <a:t>(</a:t>
            </a:r>
            <a:r>
              <a:rPr lang="en-US" sz="1200" dirty="0" err="1"/>
              <a:t>SpectrumPhy</a:t>
            </a:r>
            <a:r>
              <a:rPr lang="en-US" sz="1200" dirty="0"/>
              <a:t>)</a:t>
            </a:r>
            <a:endParaRPr lang="en-US" sz="1400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9F7FC1E1-10A7-4547-94FA-CFF98EEC1359}"/>
              </a:ext>
            </a:extLst>
          </p:cNvPr>
          <p:cNvSpPr/>
          <p:nvPr/>
        </p:nvSpPr>
        <p:spPr>
          <a:xfrm>
            <a:off x="2423012" y="4526195"/>
            <a:ext cx="1399393" cy="6862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/>
              <a:t>Dev 2 </a:t>
            </a:r>
          </a:p>
          <a:p>
            <a:r>
              <a:rPr lang="en-US" sz="1400" dirty="0"/>
              <a:t>(</a:t>
            </a:r>
            <a:r>
              <a:rPr lang="en-US" sz="1200" dirty="0" err="1"/>
              <a:t>SpectrumPhy</a:t>
            </a:r>
            <a:r>
              <a:rPr lang="en-US" sz="1200" dirty="0"/>
              <a:t>)</a:t>
            </a:r>
            <a:endParaRPr lang="en-US" sz="1400" dirty="0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BED4B76-BA9B-3349-83CE-25C83679B4EE}"/>
              </a:ext>
            </a:extLst>
          </p:cNvPr>
          <p:cNvSpPr/>
          <p:nvPr/>
        </p:nvSpPr>
        <p:spPr>
          <a:xfrm>
            <a:off x="6965109" y="4526195"/>
            <a:ext cx="1399393" cy="6862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/>
              <a:t>Dev N </a:t>
            </a:r>
          </a:p>
          <a:p>
            <a:r>
              <a:rPr lang="en-US" sz="1400" dirty="0"/>
              <a:t>(</a:t>
            </a:r>
            <a:r>
              <a:rPr lang="en-US" sz="1200" dirty="0" err="1"/>
              <a:t>SpectrumPhy</a:t>
            </a:r>
            <a:r>
              <a:rPr lang="en-US" sz="1200" dirty="0"/>
              <a:t>)</a:t>
            </a:r>
            <a:endParaRPr lang="en-US" sz="1400" dirty="0"/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64F8AA0-292B-E04F-8A5B-8F498494A24A}"/>
              </a:ext>
            </a:extLst>
          </p:cNvPr>
          <p:cNvGrpSpPr/>
          <p:nvPr/>
        </p:nvGrpSpPr>
        <p:grpSpPr>
          <a:xfrm>
            <a:off x="5001406" y="4869309"/>
            <a:ext cx="770848" cy="152188"/>
            <a:chOff x="4798032" y="2671281"/>
            <a:chExt cx="667817" cy="113016"/>
          </a:xfrm>
        </p:grpSpPr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B7E1ACE2-7671-2243-95E1-7C10F15AA53D}"/>
                </a:ext>
              </a:extLst>
            </p:cNvPr>
            <p:cNvSpPr/>
            <p:nvPr/>
          </p:nvSpPr>
          <p:spPr>
            <a:xfrm>
              <a:off x="4798032" y="2671281"/>
              <a:ext cx="113016" cy="113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2BFC3E7C-EA89-CA4C-A45A-81D833E5CDD0}"/>
                </a:ext>
              </a:extLst>
            </p:cNvPr>
            <p:cNvSpPr/>
            <p:nvPr/>
          </p:nvSpPr>
          <p:spPr>
            <a:xfrm>
              <a:off x="5085707" y="2671281"/>
              <a:ext cx="113016" cy="113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676419A9-BDF5-3940-A0F3-3B382C6B3765}"/>
                </a:ext>
              </a:extLst>
            </p:cNvPr>
            <p:cNvSpPr/>
            <p:nvPr/>
          </p:nvSpPr>
          <p:spPr>
            <a:xfrm>
              <a:off x="5352833" y="2671281"/>
              <a:ext cx="113016" cy="113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886807-2A3F-2C45-B022-C852C877A881}"/>
              </a:ext>
            </a:extLst>
          </p:cNvPr>
          <p:cNvSpPr txBox="1"/>
          <p:nvPr/>
        </p:nvSpPr>
        <p:spPr>
          <a:xfrm>
            <a:off x="650015" y="5287568"/>
            <a:ext cx="1221579" cy="352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>
                <a:solidFill>
                  <a:srgbClr val="C00000"/>
                </a:solidFill>
              </a:rPr>
              <a:t>SpectrumValue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FFF075-7E99-FE4E-A865-B56073FEF8A8}"/>
              </a:ext>
            </a:extLst>
          </p:cNvPr>
          <p:cNvSpPr txBox="1"/>
          <p:nvPr/>
        </p:nvSpPr>
        <p:spPr>
          <a:xfrm>
            <a:off x="2511918" y="5287568"/>
            <a:ext cx="1221579" cy="352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>
                <a:solidFill>
                  <a:srgbClr val="C00000"/>
                </a:solidFill>
              </a:rPr>
              <a:t>SpectrumValue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D5B38-D6D6-3040-968B-99721479F37A}"/>
              </a:ext>
            </a:extLst>
          </p:cNvPr>
          <p:cNvSpPr txBox="1"/>
          <p:nvPr/>
        </p:nvSpPr>
        <p:spPr>
          <a:xfrm>
            <a:off x="7054015" y="5287568"/>
            <a:ext cx="1221579" cy="352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>
                <a:solidFill>
                  <a:srgbClr val="C00000"/>
                </a:solidFill>
              </a:rPr>
              <a:t>SpectrumValue</a:t>
            </a:r>
            <a:endParaRPr lang="en-US" sz="1050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0">
            <a:extLst>
              <a:ext uri="{FF2B5EF4-FFF2-40B4-BE49-F238E27FC236}">
                <a16:creationId xmlns:a16="http://schemas.microsoft.com/office/drawing/2014/main" id="{C3E07EE1-6B35-A149-8968-7CC61387E9AF}"/>
              </a:ext>
            </a:extLst>
          </p:cNvPr>
          <p:cNvCxnSpPr/>
          <p:nvPr/>
        </p:nvCxnSpPr>
        <p:spPr>
          <a:xfrm flipH="1">
            <a:off x="7543800" y="5212422"/>
            <a:ext cx="1" cy="502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0">
            <a:extLst>
              <a:ext uri="{FF2B5EF4-FFF2-40B4-BE49-F238E27FC236}">
                <a16:creationId xmlns:a16="http://schemas.microsoft.com/office/drawing/2014/main" id="{F4759037-DD2E-A941-A976-385DE92E1947}"/>
              </a:ext>
            </a:extLst>
          </p:cNvPr>
          <p:cNvCxnSpPr/>
          <p:nvPr/>
        </p:nvCxnSpPr>
        <p:spPr>
          <a:xfrm flipH="1">
            <a:off x="3083179" y="5233525"/>
            <a:ext cx="1" cy="502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0">
            <a:extLst>
              <a:ext uri="{FF2B5EF4-FFF2-40B4-BE49-F238E27FC236}">
                <a16:creationId xmlns:a16="http://schemas.microsoft.com/office/drawing/2014/main" id="{E68C6691-F9F1-0C43-AD16-78AEE8A05F18}"/>
              </a:ext>
            </a:extLst>
          </p:cNvPr>
          <p:cNvCxnSpPr/>
          <p:nvPr/>
        </p:nvCxnSpPr>
        <p:spPr>
          <a:xfrm flipH="1">
            <a:off x="1235563" y="5187355"/>
            <a:ext cx="1" cy="502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B9A7596-20F6-214A-91BE-BE3A86B0ACC4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12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415696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SpectrumWifiPhy (2)</a:t>
            </a:r>
            <a:endParaRPr lang="fr-BE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SpectrumWifiPhy</a:t>
            </a:r>
            <a:r>
              <a:rPr lang="en-US" sz="2000" dirty="0"/>
              <a:t> class reuses the existing interference manager and error rate models originally built for </a:t>
            </a:r>
            <a:r>
              <a:rPr lang="en-US" sz="2000" dirty="0" err="1"/>
              <a:t>YansWifiPhy</a:t>
            </a:r>
            <a:r>
              <a:rPr lang="en-US" sz="2000" dirty="0"/>
              <a:t>.</a:t>
            </a:r>
          </a:p>
          <a:p>
            <a:r>
              <a:rPr lang="en-US" sz="2000" dirty="0"/>
              <a:t>The spectrum is sub-divided into sub-bands (the width of an OFDM subcarrier, depends on the technology). </a:t>
            </a:r>
          </a:p>
          <a:p>
            <a:r>
              <a:rPr lang="en-US" sz="2000" dirty="0"/>
              <a:t>The power allocated to a particular channel is spread across the sub-bands.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OFDM transmit spectrum masks model adjacent channels.</a:t>
            </a:r>
          </a:p>
          <a:p>
            <a:r>
              <a:rPr lang="en-US" sz="2000" dirty="0" err="1"/>
              <a:t>WifiSpectrumPhyInterface</a:t>
            </a:r>
            <a:r>
              <a:rPr lang="en-US" sz="2000" dirty="0"/>
              <a:t> act as a shim between the </a:t>
            </a:r>
            <a:r>
              <a:rPr lang="en-US" sz="2000" dirty="0" err="1"/>
              <a:t>SpectrumWifiPhy</a:t>
            </a:r>
            <a:r>
              <a:rPr lang="en-US" sz="2000" dirty="0"/>
              <a:t> and the Spectrum channel (avoid multiple inheritance).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88C38-0429-8E4A-B269-CA4EB2F8C056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13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74570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YansWifiPhy versus SpectrumWifiPhy</a:t>
            </a:r>
            <a:endParaRPr lang="fr-BE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912889C4-EDC0-1B4D-95EF-DBE6D7E66F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904017"/>
              </p:ext>
            </p:extLst>
          </p:nvPr>
        </p:nvGraphicFramePr>
        <p:xfrm>
          <a:off x="533400" y="1511560"/>
          <a:ext cx="8197851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986229298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782793319"/>
                    </a:ext>
                  </a:extLst>
                </a:gridCol>
                <a:gridCol w="3168651">
                  <a:extLst>
                    <a:ext uri="{9D8B030D-6E8A-4147-A177-3AD203B41FA5}">
                      <a16:colId xmlns:a16="http://schemas.microsoft.com/office/drawing/2014/main" val="1990114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YansWifiPhy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SpectrumWifiPhy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9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Signals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Wi-Fi </a:t>
                      </a:r>
                      <a:r>
                        <a:rPr lang="fr-FR" dirty="0" err="1"/>
                        <a:t>only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Permits</a:t>
                      </a:r>
                      <a:r>
                        <a:rPr lang="fr-FR" dirty="0"/>
                        <a:t> to </a:t>
                      </a:r>
                      <a:r>
                        <a:rPr lang="fr-FR" dirty="0" err="1"/>
                        <a:t>include</a:t>
                      </a:r>
                      <a:r>
                        <a:rPr lang="fr-FR" dirty="0"/>
                        <a:t> multiple technologies </a:t>
                      </a:r>
                      <a:r>
                        <a:rPr lang="fr-FR" dirty="0" err="1"/>
                        <a:t>coexisting</a:t>
                      </a:r>
                      <a:r>
                        <a:rPr lang="fr-FR" dirty="0"/>
                        <a:t> on the </a:t>
                      </a:r>
                      <a:r>
                        <a:rPr lang="fr-FR" dirty="0" err="1"/>
                        <a:t>same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channel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70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Frequency-level decomposition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Yes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90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Simulation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Fast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311979"/>
                  </a:ext>
                </a:extLst>
              </a:tr>
            </a:tbl>
          </a:graphicData>
        </a:graphic>
      </p:graphicFrame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4035951E-D7B4-4A4C-AD85-15B583C6A067}"/>
              </a:ext>
            </a:extLst>
          </p:cNvPr>
          <p:cNvSpPr txBox="1">
            <a:spLocks/>
          </p:cNvSpPr>
          <p:nvPr/>
        </p:nvSpPr>
        <p:spPr bwMode="auto">
          <a:xfrm>
            <a:off x="533400" y="4030980"/>
            <a:ext cx="8197850" cy="2136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i="1" u="sng" kern="0" dirty="0"/>
              <a:t>Which one to choose?</a:t>
            </a:r>
            <a:endParaRPr lang="en-US" sz="1600" u="sng" kern="0" dirty="0"/>
          </a:p>
          <a:p>
            <a:pPr lvl="1"/>
            <a:r>
              <a:rPr lang="en-US" sz="1600" kern="0" dirty="0"/>
              <a:t>Simulations involving mixed technologies (Wi-Fi, LTE, …) =&gt; </a:t>
            </a:r>
            <a:r>
              <a:rPr lang="en-US" sz="1600" b="1" kern="0" dirty="0"/>
              <a:t>Spectrum</a:t>
            </a:r>
          </a:p>
          <a:p>
            <a:pPr lvl="1"/>
            <a:r>
              <a:rPr lang="en-US" sz="1600" kern="0" dirty="0"/>
              <a:t>Simulation involving frequency dependent effects =&gt; </a:t>
            </a:r>
            <a:r>
              <a:rPr lang="en-US" sz="1600" b="1" kern="0" dirty="0"/>
              <a:t>Spectrum</a:t>
            </a:r>
          </a:p>
          <a:p>
            <a:pPr lvl="1"/>
            <a:r>
              <a:rPr lang="en-US" sz="1600" kern="0" dirty="0"/>
              <a:t>Simulation involving other Wi-Fi networks working in adjacent channels or using different channel bonding configurations =&gt; </a:t>
            </a:r>
            <a:r>
              <a:rPr lang="en-US" sz="1600" b="1" kern="0" dirty="0"/>
              <a:t>Spectrum</a:t>
            </a:r>
          </a:p>
          <a:p>
            <a:pPr lvl="1"/>
            <a:r>
              <a:rPr lang="en-US" sz="1600" kern="0" dirty="0"/>
              <a:t>Otherwise =&gt; </a:t>
            </a:r>
            <a:r>
              <a:rPr lang="en-US" sz="1600" b="1" kern="0" dirty="0" err="1"/>
              <a:t>Yans</a:t>
            </a:r>
            <a:r>
              <a:rPr lang="en-US" sz="1600" b="1" kern="0" dirty="0"/>
              <a:t> (faster) or Spectrum</a:t>
            </a:r>
            <a:endParaRPr lang="en-US" sz="1600" kern="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C76C910-6664-7B4E-896B-43FC5C471B39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14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26484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Models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Propagation module defines:</a:t>
            </a:r>
          </a:p>
          <a:p>
            <a:pPr lvl="1"/>
            <a:r>
              <a:rPr lang="en-US" sz="2000" dirty="0"/>
              <a:t>Propagation </a:t>
            </a:r>
            <a:r>
              <a:rPr lang="en-US" sz="2000" u="sng" dirty="0"/>
              <a:t>delay</a:t>
            </a:r>
            <a:r>
              <a:rPr lang="en-US" sz="2000" dirty="0"/>
              <a:t> models: </a:t>
            </a:r>
            <a:br>
              <a:rPr lang="en-US" sz="2000" dirty="0"/>
            </a:br>
            <a:r>
              <a:rPr lang="en-US" sz="2000" dirty="0"/>
              <a:t>Calculate the time for signals to travel from the TX antennas to RX antennas.</a:t>
            </a:r>
          </a:p>
          <a:p>
            <a:pPr lvl="1"/>
            <a:r>
              <a:rPr lang="en-US" sz="2000" dirty="0"/>
              <a:t>Propagation </a:t>
            </a:r>
            <a:r>
              <a:rPr lang="en-US" sz="2000" u="sng" dirty="0"/>
              <a:t>loss</a:t>
            </a:r>
            <a:r>
              <a:rPr lang="en-US" sz="2000" dirty="0"/>
              <a:t> models: </a:t>
            </a:r>
            <a:br>
              <a:rPr lang="en-US" sz="2000" dirty="0"/>
            </a:br>
            <a:r>
              <a:rPr lang="en-US" sz="2000" dirty="0"/>
              <a:t>Calculate the Rx signal power considering the Tx signal power and the mutual Rx and Tx antennas positions.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Propagation delay models:</a:t>
            </a:r>
          </a:p>
          <a:p>
            <a:pPr lvl="1"/>
            <a:r>
              <a:rPr lang="en-US" sz="2000" u="sng" dirty="0" err="1"/>
              <a:t>ConstantSpeedPropagationDelayModel</a:t>
            </a:r>
            <a:r>
              <a:rPr lang="en-US" sz="2000" dirty="0"/>
              <a:t>: In this model, the signal travels with constant speed. The delay is calculated according with the transmitter and receiver positions.</a:t>
            </a:r>
          </a:p>
          <a:p>
            <a:pPr lvl="1"/>
            <a:r>
              <a:rPr lang="en-US" sz="2000" u="sng" dirty="0" err="1"/>
              <a:t>RandomPropagationDelayModel</a:t>
            </a:r>
            <a:r>
              <a:rPr lang="en-US" sz="2000" dirty="0"/>
              <a:t>: The propagation delay is totally random, and it changes each time the model is called. All the packets experience a random delay. As a consequence, the packets order is not preserved.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E4ECB-EB51-404D-A2E1-4B1724BD15E9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15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43022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Models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Propagation loss models:</a:t>
            </a:r>
            <a:endParaRPr lang="en-US" sz="2000" dirty="0"/>
          </a:p>
          <a:p>
            <a:pPr lvl="1"/>
            <a:r>
              <a:rPr lang="en-US" sz="2000" dirty="0"/>
              <a:t>Many propagation loss models are implemented:</a:t>
            </a:r>
            <a:endParaRPr lang="en-US" sz="2400" dirty="0"/>
          </a:p>
          <a:p>
            <a:pPr lvl="2">
              <a:buFont typeface="Wingdings" pitchFamily="2" charset="2"/>
              <a:buChar char="ü"/>
            </a:pPr>
            <a:r>
              <a:rPr lang="en-US" sz="1800" dirty="0"/>
              <a:t>Abstract propagation loss models:</a:t>
            </a:r>
            <a:br>
              <a:rPr lang="en-US" sz="1800" dirty="0"/>
            </a:br>
            <a:r>
              <a:rPr lang="en-US" sz="1800" dirty="0" err="1"/>
              <a:t>FixedRss</a:t>
            </a:r>
            <a:r>
              <a:rPr lang="en-US" sz="1800" dirty="0"/>
              <a:t>, Range, Random, Matrix, …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/>
              <a:t>Deterministic path loss models:</a:t>
            </a:r>
            <a:br>
              <a:rPr lang="en-US" sz="1800" dirty="0"/>
            </a:br>
            <a:r>
              <a:rPr lang="en-US" sz="1800" dirty="0" err="1"/>
              <a:t>Friis</a:t>
            </a:r>
            <a:r>
              <a:rPr lang="en-US" sz="1800" dirty="0"/>
              <a:t>, </a:t>
            </a:r>
            <a:r>
              <a:rPr lang="en-US" sz="1800" dirty="0" err="1"/>
              <a:t>LogDistance</a:t>
            </a:r>
            <a:r>
              <a:rPr lang="en-US" sz="1800" dirty="0"/>
              <a:t>, </a:t>
            </a:r>
            <a:r>
              <a:rPr lang="en-US" sz="1800" dirty="0" err="1"/>
              <a:t>ThreeLogDistance</a:t>
            </a:r>
            <a:r>
              <a:rPr lang="en-US" sz="1800" dirty="0"/>
              <a:t>, </a:t>
            </a:r>
            <a:r>
              <a:rPr lang="en-US" sz="1800" dirty="0" err="1"/>
              <a:t>TwoRayGround</a:t>
            </a:r>
            <a:r>
              <a:rPr lang="en-US" sz="1800" dirty="0"/>
              <a:t>, …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/>
              <a:t>Stochastic fading models:</a:t>
            </a:r>
            <a:br>
              <a:rPr lang="en-US" sz="1800" dirty="0"/>
            </a:br>
            <a:r>
              <a:rPr lang="en-US" sz="1800" dirty="0" err="1"/>
              <a:t>Nakagami</a:t>
            </a:r>
            <a:r>
              <a:rPr lang="en-US" sz="1800" dirty="0"/>
              <a:t>, Jakes, …</a:t>
            </a:r>
          </a:p>
          <a:p>
            <a:pPr lvl="1"/>
            <a:r>
              <a:rPr lang="en-US" sz="2000" dirty="0"/>
              <a:t>Extension for Spectrum: </a:t>
            </a:r>
            <a:br>
              <a:rPr lang="en-US" sz="2000" dirty="0"/>
            </a:br>
            <a:r>
              <a:rPr lang="en-US" sz="2000" dirty="0"/>
              <a:t>Some of the models have been extended for Spectrum in order to provide a different RX power per sub-band.</a:t>
            </a:r>
          </a:p>
          <a:p>
            <a:pPr marL="457200" lvl="1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endParaRPr lang="en-US" sz="1600" u="sng" dirty="0"/>
          </a:p>
          <a:p>
            <a:pPr lvl="1"/>
            <a:endParaRPr lang="en-US" sz="800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27006-E539-6047-A1DB-7F216FD130EC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16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15627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Models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399"/>
            <a:ext cx="8197850" cy="5426075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A propagation loss model can be “chained” to another one, making a list. The final Rx power takes into account all the chained models. </a:t>
            </a:r>
            <a:br>
              <a:rPr lang="en-US" sz="2000" dirty="0"/>
            </a:br>
            <a:r>
              <a:rPr lang="en-US" sz="2000" u="sng" dirty="0"/>
              <a:t>Example</a:t>
            </a:r>
            <a:r>
              <a:rPr lang="en-US" sz="2000" dirty="0"/>
              <a:t>: path loss model + shadowing model + fading model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889000" lvl="2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(!) Be careful when using </a:t>
            </a:r>
            <a:r>
              <a:rPr lang="en-US" sz="1600" dirty="0" err="1">
                <a:solidFill>
                  <a:srgbClr val="FF0000"/>
                </a:solidFill>
              </a:rPr>
              <a:t>YansWifiChannelHelper</a:t>
            </a:r>
            <a:r>
              <a:rPr lang="en-US" sz="1600" dirty="0">
                <a:solidFill>
                  <a:srgbClr val="FF0000"/>
                </a:solidFill>
              </a:rPr>
              <a:t>::Default(),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the default </a:t>
            </a:r>
            <a:r>
              <a:rPr lang="en-US" sz="1600" dirty="0" err="1">
                <a:solidFill>
                  <a:srgbClr val="FF0000"/>
                </a:solidFill>
              </a:rPr>
              <a:t>LogDistance</a:t>
            </a:r>
            <a:r>
              <a:rPr lang="en-US" sz="1600" dirty="0">
                <a:solidFill>
                  <a:srgbClr val="FF0000"/>
                </a:solidFill>
              </a:rPr>
              <a:t> propagation model is added.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Calling </a:t>
            </a:r>
            <a:r>
              <a:rPr lang="en-US" sz="1600" dirty="0" err="1">
                <a:solidFill>
                  <a:srgbClr val="FF0000"/>
                </a:solidFill>
              </a:rPr>
              <a:t>AddPropagationLoss</a:t>
            </a:r>
            <a:r>
              <a:rPr lang="en-US" sz="1600" dirty="0">
                <a:solidFill>
                  <a:srgbClr val="FF0000"/>
                </a:solidFill>
              </a:rPr>
              <a:t>() again will add a second propagation loss model.</a:t>
            </a:r>
            <a:endParaRPr lang="en-US" sz="1600" u="sng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FE8714-11B1-9E4B-B833-34C61742B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90800"/>
            <a:ext cx="7223125" cy="21550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538112-FE5D-354E-86A8-4554C11D4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13" y="4745825"/>
            <a:ext cx="7206194" cy="563963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A4F6E31-B6E3-EE4B-B7FD-07AB0FDB4CC8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17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35207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reception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packet reception occurs in two stages:</a:t>
            </a:r>
          </a:p>
          <a:p>
            <a:pPr lvl="1"/>
            <a:r>
              <a:rPr lang="en-US" sz="1800" dirty="0"/>
              <a:t>PLCP preamble and header (lower modulation rate than the payload); </a:t>
            </a:r>
          </a:p>
          <a:p>
            <a:pPr lvl="1"/>
            <a:r>
              <a:rPr lang="en-US" sz="1800" dirty="0"/>
              <a:t>Payload of the packet (generally use a higher modulation).</a:t>
            </a:r>
          </a:p>
          <a:p>
            <a:r>
              <a:rPr lang="en-US" sz="2000" dirty="0"/>
              <a:t>If both the preamble/header and payload are successfully received, the packet is passed up to the </a:t>
            </a:r>
            <a:r>
              <a:rPr lang="en-US" sz="2000" dirty="0" err="1"/>
              <a:t>MacLow</a:t>
            </a:r>
            <a:r>
              <a:rPr lang="en-US" sz="2000" dirty="0"/>
              <a:t> object.</a:t>
            </a:r>
          </a:p>
          <a:p>
            <a:r>
              <a:rPr lang="en-US" sz="2000" dirty="0"/>
              <a:t>Even if packet objects received by the PHY are not part of the reception process, they are remembered by the </a:t>
            </a:r>
            <a:r>
              <a:rPr lang="en-US" sz="2000" dirty="0" err="1"/>
              <a:t>InterferenceHelper</a:t>
            </a:r>
            <a:r>
              <a:rPr lang="en-US" sz="2000" dirty="0"/>
              <a:t> object for purposes of SINR computation and making clear channel assessment decisions.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F1949E6-B716-5543-B448-56F4A43098B9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18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327988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helper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Object that tracks all incoming packets (power of their interference!) </a:t>
            </a:r>
          </a:p>
          <a:p>
            <a:r>
              <a:rPr lang="en-US" sz="1600" dirty="0"/>
              <a:t>Calculates probability of error values for packet being received:</a:t>
            </a:r>
          </a:p>
          <a:p>
            <a:pPr lvl="1"/>
            <a:r>
              <a:rPr lang="en-US" sz="1600" dirty="0"/>
              <a:t>SINR is evaluated on chunk-by-chunk basis.</a:t>
            </a:r>
          </a:p>
          <a:p>
            <a:pPr lvl="1"/>
            <a:r>
              <a:rPr lang="en-US" sz="1600" dirty="0"/>
              <a:t>Look at its position in the received packet (preamble, header or payload).</a:t>
            </a:r>
            <a:br>
              <a:rPr lang="en-US" sz="1600" dirty="0"/>
            </a:br>
            <a:r>
              <a:rPr lang="en-US" sz="1600" dirty="0"/>
              <a:t>(!) can have different modulations in a same chunk…</a:t>
            </a:r>
          </a:p>
          <a:p>
            <a:pPr lvl="1"/>
            <a:r>
              <a:rPr lang="en-US" sz="1600" dirty="0"/>
              <a:t>Call the error rate model to determine PER of a chunk.</a:t>
            </a:r>
          </a:p>
          <a:p>
            <a:pPr lvl="1"/>
            <a:r>
              <a:rPr lang="en-US" sz="1600" dirty="0"/>
              <a:t>PER = product of the PER of each chunk.</a:t>
            </a:r>
          </a:p>
          <a:p>
            <a:r>
              <a:rPr lang="en-US" sz="1600" dirty="0"/>
              <a:t>Evaluates whether energy on the channel rises above the CCA threshold.</a:t>
            </a:r>
          </a:p>
          <a:p>
            <a:r>
              <a:rPr lang="en-US" sz="1600" dirty="0"/>
              <a:t>Example: Rx packet A (no capture mode)</a:t>
            </a:r>
          </a:p>
        </p:txBody>
      </p:sp>
      <p:pic>
        <p:nvPicPr>
          <p:cNvPr id="6146" name="Picture 2" descr="_images/sni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97"/>
          <a:stretch/>
        </p:blipFill>
        <p:spPr bwMode="auto">
          <a:xfrm>
            <a:off x="533400" y="4365842"/>
            <a:ext cx="3906344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_images/snir.png">
            <a:extLst>
              <a:ext uri="{FF2B5EF4-FFF2-40B4-BE49-F238E27FC236}">
                <a16:creationId xmlns:a16="http://schemas.microsoft.com/office/drawing/2014/main" id="{D887C7BF-B696-6647-AAE8-9B3B64659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3"/>
          <a:stretch/>
        </p:blipFill>
        <p:spPr bwMode="auto">
          <a:xfrm>
            <a:off x="4824906" y="4179311"/>
            <a:ext cx="390634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AA06131-2B20-EA46-8291-100CC801AFFF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19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8780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Wi-Fi in detail</a:t>
            </a:r>
          </a:p>
          <a:p>
            <a:pPr lvl="1"/>
            <a:r>
              <a:rPr lang="en-US" sz="2400" dirty="0"/>
              <a:t>Overview</a:t>
            </a:r>
          </a:p>
          <a:p>
            <a:pPr lvl="1"/>
            <a:r>
              <a:rPr lang="en-US" sz="2400" dirty="0"/>
              <a:t>MAC and PHY architecture</a:t>
            </a:r>
          </a:p>
          <a:p>
            <a:pPr lvl="1"/>
            <a:r>
              <a:rPr lang="en-US" sz="2400" dirty="0" err="1"/>
              <a:t>Yans</a:t>
            </a:r>
            <a:r>
              <a:rPr lang="en-US" sz="2400" dirty="0"/>
              <a:t> and Spectrum models</a:t>
            </a:r>
          </a:p>
          <a:p>
            <a:pPr lvl="1"/>
            <a:r>
              <a:rPr lang="en-US" sz="2400" dirty="0"/>
              <a:t>Mobility models</a:t>
            </a:r>
          </a:p>
          <a:p>
            <a:pPr lvl="1"/>
            <a:r>
              <a:rPr lang="en-US" sz="2400" dirty="0"/>
              <a:t>Propagation models</a:t>
            </a:r>
          </a:p>
          <a:p>
            <a:pPr lvl="1"/>
            <a:r>
              <a:rPr lang="en-US" sz="2400" dirty="0"/>
              <a:t>Energy Model </a:t>
            </a:r>
          </a:p>
          <a:p>
            <a:r>
              <a:rPr lang="en-US" sz="2800" dirty="0"/>
              <a:t>Configurations via helpers</a:t>
            </a:r>
          </a:p>
          <a:p>
            <a:r>
              <a:rPr lang="en-US" sz="2800" dirty="0"/>
              <a:t>Current activities and future developments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455777-45D3-2B48-AE9D-A8EA820377B3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2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15241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Computes a probability of error for a given SINR.</a:t>
            </a:r>
          </a:p>
          <a:p>
            <a:r>
              <a:rPr lang="en-US" sz="1600" dirty="0"/>
              <a:t>Based on analytical models with error bounds.</a:t>
            </a:r>
          </a:p>
          <a:p>
            <a:r>
              <a:rPr lang="en-US" sz="1600" dirty="0"/>
              <a:t>Supports additive white gaussian noise channels (AWGN) only; any potential fast fading effects are not modeled.</a:t>
            </a:r>
          </a:p>
          <a:p>
            <a:r>
              <a:rPr lang="en-US" sz="1600" dirty="0"/>
              <a:t>Three implementations with different bounds:  </a:t>
            </a:r>
            <a:r>
              <a:rPr lang="en-US" sz="1600" dirty="0" err="1"/>
              <a:t>YansErrorRateModel</a:t>
            </a:r>
            <a:r>
              <a:rPr lang="en-US" sz="1600" dirty="0"/>
              <a:t>, </a:t>
            </a:r>
            <a:r>
              <a:rPr lang="en-US" sz="1600" dirty="0" err="1"/>
              <a:t>NistErrorRateModel</a:t>
            </a:r>
            <a:r>
              <a:rPr lang="en-US" sz="1600" dirty="0"/>
              <a:t> (default), </a:t>
            </a:r>
            <a:r>
              <a:rPr lang="en-US" sz="1600" dirty="0" err="1"/>
              <a:t>DsssErrorRateModel</a:t>
            </a:r>
            <a:r>
              <a:rPr lang="en-US" sz="1600" dirty="0"/>
              <a:t> (802.11b).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1686" y="6036698"/>
            <a:ext cx="340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NistErrorRateModel</a:t>
            </a:r>
            <a:r>
              <a:rPr lang="en-US" sz="1400" dirty="0">
                <a:solidFill>
                  <a:schemeClr val="tx1"/>
                </a:solidFill>
              </a:rPr>
              <a:t> (802.11ac)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E150B5A-C146-9E4E-B6AB-28AF140F67E5}"/>
              </a:ext>
            </a:extLst>
          </p:cNvPr>
          <p:cNvSpPr txBox="1"/>
          <p:nvPr/>
        </p:nvSpPr>
        <p:spPr>
          <a:xfrm>
            <a:off x="5545281" y="6096130"/>
            <a:ext cx="363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YansErrorRateModel</a:t>
            </a:r>
            <a:r>
              <a:rPr lang="en-US" sz="1400" dirty="0">
                <a:solidFill>
                  <a:schemeClr val="tx1"/>
                </a:solidFill>
              </a:rPr>
              <a:t> (802.11ac)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258AD8-4D79-5D4E-8EEC-9B0B789F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3130237"/>
            <a:ext cx="4236990" cy="29658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2AF34B-4015-9848-8EE3-1576B5F57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076" y="3153988"/>
            <a:ext cx="4142814" cy="2942142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0F9E301-590D-3B43-8295-8CF45F7CD89E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20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3794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Depends on many factors</a:t>
            </a:r>
          </a:p>
          <a:p>
            <a:pPr lvl="1"/>
            <a:r>
              <a:rPr lang="en-US" sz="2400" dirty="0"/>
              <a:t>Propagation loss model</a:t>
            </a:r>
          </a:p>
          <a:p>
            <a:pPr lvl="1"/>
            <a:r>
              <a:rPr lang="en-US" sz="2400" dirty="0"/>
              <a:t>PHY configuration (TX power, antennas gains, …)</a:t>
            </a:r>
          </a:p>
          <a:p>
            <a:pPr lvl="1"/>
            <a:r>
              <a:rPr lang="en-US" sz="2400" dirty="0"/>
              <a:t>Frame size (big </a:t>
            </a:r>
            <a:r>
              <a:rPr lang="en-US" sz="2400" dirty="0" err="1"/>
              <a:t>vs</a:t>
            </a:r>
            <a:r>
              <a:rPr lang="en-US" sz="2400" dirty="0"/>
              <a:t> small)</a:t>
            </a:r>
          </a:p>
          <a:p>
            <a:pPr lvl="1"/>
            <a:r>
              <a:rPr lang="en-US" sz="2400" dirty="0"/>
              <a:t>Transmission mode (6Mbps </a:t>
            </a:r>
            <a:r>
              <a:rPr lang="en-US" sz="2400" dirty="0" err="1"/>
              <a:t>vs</a:t>
            </a:r>
            <a:r>
              <a:rPr lang="en-US" sz="2400" dirty="0"/>
              <a:t> 54 Mbps)</a:t>
            </a:r>
          </a:p>
          <a:p>
            <a:pPr lvl="1"/>
            <a:endParaRPr lang="en-US" sz="2400" dirty="0"/>
          </a:p>
        </p:txBody>
      </p:sp>
      <p:pic>
        <p:nvPicPr>
          <p:cNvPr id="6" name="Picture 5" descr="Screen Shot 2015-04-20 at 13.30.2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2" y="3650376"/>
            <a:ext cx="4506120" cy="2475787"/>
          </a:xfrm>
          <a:prstGeom prst="rect">
            <a:avLst/>
          </a:prstGeom>
        </p:spPr>
      </p:pic>
      <p:pic>
        <p:nvPicPr>
          <p:cNvPr id="7" name="Picture 6" descr="Screen Shot 2015-04-20 at 13.31.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62" y="3650375"/>
            <a:ext cx="4333771" cy="2475787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F820A21-591F-0D49-8E4A-ADCB2267C9F6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21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025534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 state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WifiPhyStateHelper</a:t>
            </a:r>
            <a:r>
              <a:rPr lang="en-US" sz="2000" dirty="0"/>
              <a:t> manages the state machine of the PHY layer.</a:t>
            </a:r>
          </a:p>
          <a:p>
            <a:r>
              <a:rPr lang="en-US" sz="2000" dirty="0"/>
              <a:t>It allows other objects to hook as listeners to monitor PHY state (MAC layer, energy module, …). </a:t>
            </a:r>
          </a:p>
          <a:p>
            <a:r>
              <a:rPr lang="en-US" sz="2000" dirty="0"/>
              <a:t>The PHY layer can be in one of six states:</a:t>
            </a:r>
          </a:p>
          <a:p>
            <a:pPr lvl="1"/>
            <a:r>
              <a:rPr lang="en-US" sz="1600" b="1" dirty="0"/>
              <a:t>TX</a:t>
            </a:r>
            <a:r>
              <a:rPr lang="en-US" sz="1600" dirty="0"/>
              <a:t>: the PHY is currently transmitting a signal on behalf of its associated MAC</a:t>
            </a:r>
          </a:p>
          <a:p>
            <a:pPr lvl="1"/>
            <a:r>
              <a:rPr lang="en-US" sz="1600" b="1" dirty="0"/>
              <a:t>RX</a:t>
            </a:r>
            <a:r>
              <a:rPr lang="en-US" sz="1600" dirty="0"/>
              <a:t>: the PHY is synchronized on a signal and is waiting until it has received its last bit to forward it to the MAC.</a:t>
            </a:r>
          </a:p>
          <a:p>
            <a:pPr lvl="1"/>
            <a:r>
              <a:rPr lang="en-US" sz="1600" b="1" dirty="0"/>
              <a:t>CCA Busy</a:t>
            </a:r>
            <a:r>
              <a:rPr lang="en-US" sz="1600" dirty="0"/>
              <a:t>: the PHY is not in TX or RX state but the measured energy is higher than the energy detection threshold.</a:t>
            </a:r>
          </a:p>
          <a:p>
            <a:pPr lvl="1"/>
            <a:r>
              <a:rPr lang="en-US" sz="1600" b="1" dirty="0"/>
              <a:t>IDLE</a:t>
            </a:r>
            <a:r>
              <a:rPr lang="en-US" sz="1600" dirty="0"/>
              <a:t>: the PHY is not in the TX, RX, or CCA BUSY states.</a:t>
            </a:r>
          </a:p>
          <a:p>
            <a:pPr lvl="1"/>
            <a:r>
              <a:rPr lang="en-US" sz="1600" b="1" dirty="0"/>
              <a:t>SWITCHING</a:t>
            </a:r>
            <a:r>
              <a:rPr lang="en-US" sz="1600" dirty="0"/>
              <a:t>: the PHY is switching channels.</a:t>
            </a:r>
          </a:p>
          <a:p>
            <a:pPr lvl="1"/>
            <a:r>
              <a:rPr lang="en-US" sz="1600" b="1" dirty="0"/>
              <a:t>SLEEP</a:t>
            </a:r>
            <a:r>
              <a:rPr lang="en-US" sz="1600" dirty="0"/>
              <a:t>: the PHY is in a power save mode and cannot send nor receive frames.</a:t>
            </a:r>
          </a:p>
          <a:p>
            <a:pPr lvl="1"/>
            <a:r>
              <a:rPr lang="en-US" sz="1600" b="1" dirty="0"/>
              <a:t>OFF </a:t>
            </a:r>
            <a:r>
              <a:rPr lang="en-US" sz="1600" dirty="0"/>
              <a:t>(since ns-3.28): the PHY is switched off and cannot send nor receive frames.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80AA7-6459-214F-918F-23767BB9B4EC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22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711915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Radio Energy Model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72038"/>
          </a:xfrm>
        </p:spPr>
        <p:txBody>
          <a:bodyPr/>
          <a:lstStyle/>
          <a:p>
            <a:r>
              <a:rPr lang="en-US" sz="2000" dirty="0"/>
              <a:t>Wi-Fi devices have different energy consumption based on state </a:t>
            </a:r>
            <a:br>
              <a:rPr lang="en-US" sz="2000" dirty="0"/>
            </a:br>
            <a:r>
              <a:rPr lang="en-US" sz="2000" dirty="0"/>
              <a:t>=&gt; current per state configurable via </a:t>
            </a:r>
            <a:r>
              <a:rPr lang="en-US" sz="2000" dirty="0" err="1"/>
              <a:t>WifiRadioEnergyModelHelper</a:t>
            </a:r>
            <a:r>
              <a:rPr lang="en-US" sz="2000" dirty="0"/>
              <a:t>.</a:t>
            </a:r>
          </a:p>
          <a:p>
            <a:r>
              <a:rPr lang="en-US" sz="2000" dirty="0"/>
              <a:t>Wi-Fi handles energy depletion and recharge:</a:t>
            </a:r>
          </a:p>
          <a:p>
            <a:pPr lvl="1"/>
            <a:r>
              <a:rPr lang="en-US" sz="1600" dirty="0"/>
              <a:t>Energy depletion callback will move </a:t>
            </a:r>
            <a:r>
              <a:rPr lang="en-US" sz="1600" dirty="0" err="1"/>
              <a:t>wifi</a:t>
            </a:r>
            <a:r>
              <a:rPr lang="en-US" sz="1600" dirty="0"/>
              <a:t> state to OFF;</a:t>
            </a:r>
          </a:p>
          <a:p>
            <a:pPr lvl="1"/>
            <a:r>
              <a:rPr lang="en-US" sz="1600" dirty="0"/>
              <a:t>Energy recharged callback move </a:t>
            </a:r>
            <a:r>
              <a:rPr lang="en-US" sz="1600" dirty="0" err="1"/>
              <a:t>wifi</a:t>
            </a:r>
            <a:r>
              <a:rPr lang="en-US" sz="1600" dirty="0"/>
              <a:t> state to IDLE and restart channel access manager;</a:t>
            </a:r>
          </a:p>
          <a:p>
            <a:pPr lvl="1"/>
            <a:r>
              <a:rPr lang="en-US" sz="1600" dirty="0"/>
              <a:t>When state change, compute time the device can stay ON and re-schedule OFF state.</a:t>
            </a:r>
          </a:p>
          <a:p>
            <a:r>
              <a:rPr lang="en-US" sz="2000" dirty="0"/>
              <a:t>Model architecture: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C1C8E4-ECBE-AD44-B8D4-6F1E723CA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277807"/>
            <a:ext cx="2819400" cy="21198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F36029-5E77-8046-88B0-068F2AE6C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91" b="26087"/>
          <a:stretch/>
        </p:blipFill>
        <p:spPr>
          <a:xfrm>
            <a:off x="4371109" y="4277807"/>
            <a:ext cx="4468091" cy="2151303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AAB38AF-30AF-1944-B6C1-D430C4929514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23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25770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Radio Energy Model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72038"/>
          </a:xfrm>
        </p:spPr>
        <p:txBody>
          <a:bodyPr/>
          <a:lstStyle/>
          <a:p>
            <a:r>
              <a:rPr lang="en-US" sz="2000" u="sng" dirty="0"/>
              <a:t>Usage:</a:t>
            </a:r>
          </a:p>
          <a:p>
            <a:pPr marL="0" indent="0">
              <a:buNone/>
            </a:pP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BE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energy</a:t>
            </a: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source */ </a:t>
            </a:r>
          </a:p>
          <a:p>
            <a:pPr marL="0" indent="0">
              <a:buNone/>
            </a:pP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BasicEnergySourceHelper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basicSourceHelper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configure </a:t>
            </a:r>
            <a:r>
              <a:rPr lang="fr-BE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energy</a:t>
            </a: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source</a:t>
            </a:r>
          </a:p>
          <a:p>
            <a:pPr marL="0" indent="0">
              <a:buNone/>
            </a:pP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basicSourceHelper.Set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BasicEnergySourceInitialEnergyJ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DoubleValue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(0.1));</a:t>
            </a:r>
          </a:p>
          <a:p>
            <a:pPr marL="0" indent="0">
              <a:buNone/>
            </a:pP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fr-BE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source </a:t>
            </a:r>
          </a:p>
          <a:p>
            <a:pPr marL="0" indent="0">
              <a:buNone/>
            </a:pP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EnergySourceContainer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sources = </a:t>
            </a: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basicSourceHelper.Install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(c);</a:t>
            </a:r>
          </a:p>
          <a:p>
            <a:pPr marL="0" indent="0">
              <a:buNone/>
            </a:pP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BE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</a:t>
            </a: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BE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energy</a:t>
            </a: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model */ </a:t>
            </a:r>
          </a:p>
          <a:p>
            <a:pPr marL="0" indent="0">
              <a:buNone/>
            </a:pP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WifiRadioEnergyModelHelper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radioEnergyHelper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configure radio </a:t>
            </a:r>
            <a:r>
              <a:rPr lang="fr-BE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energy</a:t>
            </a: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model </a:t>
            </a:r>
          </a:p>
          <a:p>
            <a:pPr marL="0" indent="0">
              <a:buNone/>
            </a:pP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radioEnergyHelper.Set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TxCurrentA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DoubleValue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(0.0174));</a:t>
            </a:r>
          </a:p>
          <a:p>
            <a:pPr marL="0" indent="0">
              <a:buNone/>
            </a:pP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fr-BE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BE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</a:t>
            </a:r>
            <a:r>
              <a:rPr lang="fr-BE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model</a:t>
            </a:r>
          </a:p>
          <a:p>
            <a:pPr marL="0" indent="0">
              <a:buNone/>
            </a:pP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DeviceEnergyModelContainer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deviceModels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deviceModels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radioEnergyHelper.Install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B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devices</a:t>
            </a:r>
            <a:r>
              <a:rPr lang="fr-B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sources);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716AE-7BFE-5F4F-B186-C79316C68323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24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941711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extend?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Create/modify the Wi-Fi frames/headers by making changes to </a:t>
            </a:r>
            <a:r>
              <a:rPr lang="en-US" sz="1800" dirty="0" err="1"/>
              <a:t>wifi</a:t>
            </a:r>
            <a:r>
              <a:rPr lang="en-US" sz="1800" dirty="0"/>
              <a:t>-mac-header.*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Create/modify rate control algorithms can be done by creating a new child class of Wi-Fi remote station manager or modifying the existing ones.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Handle new/modified management frames by adding changes to regular-</a:t>
            </a:r>
            <a:r>
              <a:rPr lang="en-US" sz="1800" dirty="0" err="1"/>
              <a:t>wifi</a:t>
            </a:r>
            <a:r>
              <a:rPr lang="en-US" sz="1800" dirty="0"/>
              <a:t>-mac.*, infrastructure-</a:t>
            </a:r>
            <a:r>
              <a:rPr lang="en-US" sz="1800" dirty="0" err="1"/>
              <a:t>wifi</a:t>
            </a:r>
            <a:r>
              <a:rPr lang="en-US" sz="1800" dirty="0"/>
              <a:t>-mac.*, </a:t>
            </a:r>
            <a:r>
              <a:rPr lang="en-US" sz="1800" dirty="0" err="1"/>
              <a:t>sta</a:t>
            </a:r>
            <a:r>
              <a:rPr lang="en-US" sz="1800" dirty="0"/>
              <a:t>-</a:t>
            </a:r>
            <a:r>
              <a:rPr lang="en-US" sz="1800" dirty="0" err="1"/>
              <a:t>wifi</a:t>
            </a:r>
            <a:r>
              <a:rPr lang="en-US" sz="1800" dirty="0"/>
              <a:t>-mac.*, </a:t>
            </a:r>
            <a:r>
              <a:rPr lang="en-US" sz="1800" dirty="0" err="1"/>
              <a:t>ap</a:t>
            </a:r>
            <a:r>
              <a:rPr lang="en-US" sz="1800" dirty="0"/>
              <a:t>-</a:t>
            </a:r>
            <a:r>
              <a:rPr lang="en-US" sz="1800" dirty="0" err="1"/>
              <a:t>wifi</a:t>
            </a:r>
            <a:r>
              <a:rPr lang="en-US" sz="1800" dirty="0"/>
              <a:t>-mac.*, or </a:t>
            </a:r>
            <a:r>
              <a:rPr lang="en-US" sz="1800" dirty="0" err="1"/>
              <a:t>adhoc</a:t>
            </a:r>
            <a:r>
              <a:rPr lang="en-US" sz="1800" dirty="0"/>
              <a:t>-</a:t>
            </a:r>
            <a:r>
              <a:rPr lang="en-US" sz="1800" dirty="0" err="1"/>
              <a:t>wifi</a:t>
            </a:r>
            <a:r>
              <a:rPr lang="en-US" sz="1800" dirty="0"/>
              <a:t>-mac.*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Handle new/modified control frames by making changes to mac-low.*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Add information element to management frames by adding a new class and making use of it in </a:t>
            </a:r>
            <a:r>
              <a:rPr lang="en-US" sz="1800" dirty="0" err="1"/>
              <a:t>mgt</a:t>
            </a:r>
            <a:r>
              <a:rPr lang="en-US" sz="1800" dirty="0"/>
              <a:t>-headers.*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…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087424F-0BC0-094F-A02D-39FFE4946AF8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25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642433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MobilityHelper</a:t>
            </a:r>
            <a:r>
              <a:rPr lang="en-US" dirty="0"/>
              <a:t>: mobility and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502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/>
              <a:t>The </a:t>
            </a:r>
            <a:r>
              <a:rPr lang="en-US" sz="1800" dirty="0" err="1"/>
              <a:t>MobilityHelper</a:t>
            </a:r>
            <a:r>
              <a:rPr lang="en-US" sz="1800" dirty="0"/>
              <a:t> combines a mobility model and position allocator.</a:t>
            </a:r>
          </a:p>
          <a:p>
            <a:r>
              <a:rPr lang="en-US" sz="1800" dirty="0"/>
              <a:t>Position Allocators setup initial position of nodes (only used when simulation starts):</a:t>
            </a:r>
          </a:p>
          <a:p>
            <a:pPr lvl="1"/>
            <a:r>
              <a:rPr lang="en-US" sz="1600" dirty="0"/>
              <a:t>List: allocate positions from a deterministic list specified by the user;</a:t>
            </a:r>
          </a:p>
          <a:p>
            <a:pPr lvl="1"/>
            <a:r>
              <a:rPr lang="en-US" sz="1600" dirty="0"/>
              <a:t>Grid: allocate positions on a rectangular 2D grid (row first or column first);</a:t>
            </a:r>
          </a:p>
          <a:p>
            <a:pPr lvl="1"/>
            <a:r>
              <a:rPr lang="en-US" sz="1600" dirty="0"/>
              <a:t>Random position allocators: allocate random positions within a selected form (rectangle, circle, …).</a:t>
            </a:r>
          </a:p>
          <a:p>
            <a:r>
              <a:rPr lang="en-US" sz="1800" dirty="0"/>
              <a:t>Mobility models specify how nodes will move during the simulation:</a:t>
            </a:r>
          </a:p>
          <a:p>
            <a:pPr lvl="1"/>
            <a:r>
              <a:rPr lang="en-US" sz="1600" dirty="0"/>
              <a:t>Constant: position, velocity or acceleration;</a:t>
            </a:r>
          </a:p>
          <a:p>
            <a:pPr lvl="1"/>
            <a:r>
              <a:rPr lang="en-US" sz="1600" dirty="0"/>
              <a:t>Waypoint: specify the location for a given time (time-position pairs);</a:t>
            </a:r>
          </a:p>
          <a:p>
            <a:pPr lvl="1"/>
            <a:r>
              <a:rPr lang="en-US" sz="1600" dirty="0"/>
              <a:t>Trace-file based: parse files and convert into ns-3 mobility events, support mobility tools such as SUMO, </a:t>
            </a:r>
            <a:r>
              <a:rPr lang="en-US" sz="1600" dirty="0" err="1"/>
              <a:t>BonnMotion</a:t>
            </a:r>
            <a:r>
              <a:rPr lang="en-US" sz="1600" dirty="0"/>
              <a:t> (using NS2 format) , </a:t>
            </a:r>
            <a:r>
              <a:rPr lang="en-US" sz="1600" dirty="0" err="1"/>
              <a:t>TraNS</a:t>
            </a:r>
            <a:r>
              <a:rPr lang="en-US" sz="1600" dirty="0"/>
              <a:t>, 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A0D2B-A414-904D-870E-A4CDD823B50E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26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860141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Allocation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1000" dirty="0">
                <a:ea typeface="+mn-ea"/>
                <a:cs typeface="+mn-cs"/>
              </a:rPr>
              <a:t>List </a:t>
            </a:r>
            <a:br>
              <a:rPr lang="en-US" sz="1000" dirty="0"/>
            </a:br>
            <a:r>
              <a:rPr lang="en-US" sz="1000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sz="1000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  <a:br>
              <a:rPr lang="en-US" sz="1000" dirty="0">
                <a:solidFill>
                  <a:srgbClr val="FF0000"/>
                </a:solidFill>
                <a:latin typeface="Consolas"/>
                <a:cs typeface="Consolas"/>
              </a:rPr>
            </a:br>
            <a:r>
              <a:rPr lang="en-US" sz="1000" dirty="0">
                <a:latin typeface="Consolas"/>
                <a:cs typeface="Consolas"/>
              </a:rPr>
              <a:t>// place two nodes at specific positions (100,0) and (0,100)</a:t>
            </a:r>
            <a:br>
              <a:rPr lang="en-US" sz="1000" dirty="0">
                <a:latin typeface="Consolas"/>
                <a:cs typeface="Consolas"/>
              </a:rPr>
            </a:b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Ptr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ListPositionAllocator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&gt; 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positionAlloc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 = 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CreateObject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ListPositionAllocator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&gt; ();</a:t>
            </a:r>
            <a:b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</a:b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positionAlloc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-&gt;Add (Vector (100, 0, 0));</a:t>
            </a:r>
            <a:b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</a:b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positionAlloc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-&gt;Add (Vector (0, 100, 0));</a:t>
            </a:r>
            <a:b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</a:br>
            <a:r>
              <a:rPr lang="en-US" sz="1000" dirty="0" err="1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000" dirty="0" err="1">
                <a:solidFill>
                  <a:schemeClr val="accent1"/>
                </a:solidFill>
                <a:latin typeface="Consolas"/>
                <a:cs typeface="Consolas"/>
              </a:rPr>
              <a:t>.SetPositionAllocator</a:t>
            </a:r>
            <a:r>
              <a:rPr lang="en-US" sz="1000" dirty="0">
                <a:latin typeface="Consolas"/>
                <a:cs typeface="Consolas"/>
              </a:rPr>
              <a:t>(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positionAlloc</a:t>
            </a:r>
            <a:r>
              <a:rPr lang="en-US" sz="1000" dirty="0">
                <a:latin typeface="Consolas"/>
                <a:cs typeface="Consolas"/>
              </a:rPr>
              <a:t>);</a:t>
            </a:r>
            <a:endParaRPr lang="en-US" sz="1000" dirty="0"/>
          </a:p>
          <a:p>
            <a:r>
              <a:rPr lang="en-US" sz="1000" dirty="0"/>
              <a:t>Grid Position</a:t>
            </a:r>
          </a:p>
          <a:p>
            <a:pPr marL="400050" lvl="1" indent="0">
              <a:buNone/>
            </a:pPr>
            <a:r>
              <a:rPr lang="en-US" sz="1000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sz="1000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</a:p>
          <a:p>
            <a:pPr marL="400050" lvl="1" indent="0">
              <a:buNone/>
            </a:pPr>
            <a:r>
              <a:rPr lang="en-US" sz="1000" dirty="0">
                <a:latin typeface="Consolas"/>
                <a:cs typeface="Consolas"/>
              </a:rPr>
              <a:t>// setup the grid itself: nodes are laid out started from (-100,-100) with 20 per row, the x </a:t>
            </a:r>
          </a:p>
          <a:p>
            <a:pPr marL="400050" lvl="1" indent="0">
              <a:buNone/>
            </a:pPr>
            <a:r>
              <a:rPr lang="en-US" sz="1000" dirty="0">
                <a:latin typeface="Consolas"/>
                <a:cs typeface="Consolas"/>
              </a:rPr>
              <a:t>// interval between each object is 5 meters and the y interval between each object is 20 meters</a:t>
            </a:r>
          </a:p>
          <a:p>
            <a:pPr marL="400050" lvl="1" indent="0">
              <a:buNone/>
            </a:pPr>
            <a:r>
              <a:rPr lang="en-US" sz="1000" dirty="0" err="1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000" dirty="0" err="1">
                <a:latin typeface="Consolas"/>
                <a:cs typeface="Consolas"/>
              </a:rPr>
              <a:t>.</a:t>
            </a:r>
            <a:r>
              <a:rPr lang="en-US" sz="1000" dirty="0" err="1">
                <a:solidFill>
                  <a:schemeClr val="accent1"/>
                </a:solidFill>
                <a:latin typeface="Consolas"/>
                <a:cs typeface="Consolas"/>
              </a:rPr>
              <a:t>SetPositionAllocator</a:t>
            </a:r>
            <a:r>
              <a:rPr lang="en-US" sz="1000" dirty="0">
                <a:latin typeface="Consolas"/>
                <a:cs typeface="Consolas"/>
              </a:rPr>
              <a:t> (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"ns3::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GridPositionAllocator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",</a:t>
            </a:r>
          </a:p>
          <a:p>
            <a:pPr marL="400050" lvl="1" indent="0">
              <a:buNone/>
            </a:pP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"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MinX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DoubleValue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 (-100.0), "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MinY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DoubleValue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 (-100.0),</a:t>
            </a:r>
          </a:p>
          <a:p>
            <a:pPr marL="400050" lvl="1" indent="0">
              <a:buNone/>
            </a:pP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"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DeltaX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DoubleValue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 (5.0), "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DeltaY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DoubleValue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 (20.0),</a:t>
            </a:r>
          </a:p>
          <a:p>
            <a:pPr marL="400050" lvl="1" indent="0">
              <a:buNone/>
            </a:pP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"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GridWidth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UintegerValue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 (20), "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LayoutType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StringValue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 ("</a:t>
            </a:r>
            <a:r>
              <a:rPr lang="en-US" sz="1000" dirty="0" err="1">
                <a:solidFill>
                  <a:schemeClr val="accent5"/>
                </a:solidFill>
                <a:latin typeface="Consolas"/>
                <a:cs typeface="Consolas"/>
              </a:rPr>
              <a:t>RowFirst</a:t>
            </a:r>
            <a:r>
              <a:rPr lang="en-US" sz="1000" dirty="0">
                <a:solidFill>
                  <a:schemeClr val="accent5"/>
                </a:solidFill>
                <a:latin typeface="Consolas"/>
                <a:cs typeface="Consolas"/>
              </a:rPr>
              <a:t>")</a:t>
            </a:r>
            <a:r>
              <a:rPr lang="en-US" sz="1000" dirty="0">
                <a:latin typeface="Consolas"/>
                <a:cs typeface="Consolas"/>
              </a:rPr>
              <a:t>);</a:t>
            </a:r>
          </a:p>
          <a:p>
            <a:r>
              <a:rPr lang="en-US" sz="1000" dirty="0"/>
              <a:t>Random Rectangle Position</a:t>
            </a:r>
          </a:p>
          <a:p>
            <a:pPr marL="400050" lvl="1" indent="0">
              <a:buNone/>
            </a:pPr>
            <a:r>
              <a:rPr lang="en-US" sz="1000" dirty="0">
                <a:latin typeface="Consolas"/>
                <a:cs typeface="Consolas"/>
              </a:rPr>
              <a:t>// place nodes uniformly on a straight line from (0, 100) </a:t>
            </a:r>
          </a:p>
          <a:p>
            <a:pPr marL="400050" lvl="1" indent="0">
              <a:buNone/>
            </a:pPr>
            <a:r>
              <a:rPr lang="en-US" sz="1000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sz="1000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</a:p>
          <a:p>
            <a:pPr marL="400050" lvl="1" indent="0">
              <a:buNone/>
            </a:pP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Ptr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RandomRectanglePositionAllocator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&gt; 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positionAloc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 = 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CreateObject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RandomRectanglePositionAllocator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&gt;();</a:t>
            </a:r>
          </a:p>
          <a:p>
            <a:pPr marL="400050" lvl="1" indent="0">
              <a:buNone/>
            </a:pP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positionAloc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-&gt;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SetAttribute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("X", 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StringValue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("ns3::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UniformRandomVariable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[Min=0.0|Max=100.0]"));</a:t>
            </a:r>
          </a:p>
          <a:p>
            <a:pPr marL="400050" lvl="1" indent="0">
              <a:buNone/>
            </a:pP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positionAloc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-&gt;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SetAttribute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("Y", 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StringValue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("ns3::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ConstantRandomVariable</a:t>
            </a:r>
            <a:r>
              <a:rPr lang="en-US" sz="1000" dirty="0">
                <a:solidFill>
                  <a:srgbClr val="956B43"/>
                </a:solidFill>
                <a:latin typeface="Consolas"/>
                <a:cs typeface="Consolas"/>
              </a:rPr>
              <a:t>[Constant=50.0]"));</a:t>
            </a:r>
          </a:p>
          <a:p>
            <a:pPr marL="400050" lvl="1" indent="0">
              <a:buNone/>
            </a:pPr>
            <a:r>
              <a:rPr lang="en-US" sz="1000" dirty="0" err="1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000" dirty="0" err="1">
                <a:latin typeface="Consolas"/>
                <a:cs typeface="Consolas"/>
              </a:rPr>
              <a:t>.</a:t>
            </a:r>
            <a:r>
              <a:rPr lang="en-US" sz="1000" dirty="0" err="1">
                <a:solidFill>
                  <a:schemeClr val="accent1"/>
                </a:solidFill>
                <a:latin typeface="Consolas"/>
                <a:cs typeface="Consolas"/>
              </a:rPr>
              <a:t>SetPositionAllocator</a:t>
            </a:r>
            <a:r>
              <a:rPr lang="en-US" sz="1000" dirty="0">
                <a:latin typeface="Consolas"/>
                <a:cs typeface="Consolas"/>
              </a:rPr>
              <a:t>(</a:t>
            </a:r>
            <a:r>
              <a:rPr lang="en-US" sz="1000" dirty="0" err="1">
                <a:solidFill>
                  <a:srgbClr val="956B43"/>
                </a:solidFill>
                <a:latin typeface="Consolas"/>
                <a:cs typeface="Consolas"/>
              </a:rPr>
              <a:t>positionAloc</a:t>
            </a:r>
            <a:r>
              <a:rPr lang="en-US" sz="1000" dirty="0">
                <a:latin typeface="Consolas"/>
                <a:cs typeface="Consolas"/>
              </a:rPr>
              <a:t>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72FAF-E7A2-E248-848C-04AC9A92292D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27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459033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Model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28" y="1405298"/>
            <a:ext cx="8423393" cy="4525963"/>
          </a:xfrm>
        </p:spPr>
        <p:txBody>
          <a:bodyPr>
            <a:noAutofit/>
          </a:bodyPr>
          <a:lstStyle/>
          <a:p>
            <a:r>
              <a:rPr lang="en-US" sz="1100" dirty="0"/>
              <a:t>Constant Position</a:t>
            </a: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sz="1100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100" dirty="0" err="1">
                <a:latin typeface="Consolas"/>
                <a:cs typeface="Consolas"/>
              </a:rPr>
              <a:t>.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SetMobilityModel</a:t>
            </a:r>
            <a:r>
              <a:rPr lang="en-US" sz="1100" dirty="0">
                <a:latin typeface="Consolas"/>
                <a:cs typeface="Consolas"/>
              </a:rPr>
              <a:t> (</a:t>
            </a:r>
            <a:r>
              <a:rPr lang="en-US" sz="1100" dirty="0">
                <a:solidFill>
                  <a:schemeClr val="accent5"/>
                </a:solidFill>
                <a:latin typeface="Consolas"/>
                <a:cs typeface="Consolas"/>
              </a:rPr>
              <a:t>"ns3::</a:t>
            </a:r>
            <a:r>
              <a:rPr lang="en-US" sz="1100" dirty="0" err="1">
                <a:solidFill>
                  <a:schemeClr val="accent5"/>
                </a:solidFill>
                <a:latin typeface="Consolas"/>
                <a:cs typeface="Consolas"/>
              </a:rPr>
              <a:t>ConstantPositionMobilityModel</a:t>
            </a:r>
            <a:r>
              <a:rPr lang="en-US" sz="1100" dirty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100" dirty="0">
                <a:latin typeface="Consolas"/>
                <a:cs typeface="Consolas"/>
              </a:rPr>
              <a:t>);</a:t>
            </a: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100" dirty="0" err="1">
                <a:latin typeface="Consolas"/>
                <a:cs typeface="Consolas"/>
              </a:rPr>
              <a:t>.</a:t>
            </a:r>
            <a:r>
              <a:rPr lang="en-US" sz="1100" dirty="0" err="1">
                <a:solidFill>
                  <a:srgbClr val="94C600"/>
                </a:solidFill>
                <a:latin typeface="Consolas"/>
                <a:cs typeface="Consolas"/>
              </a:rPr>
              <a:t>Install</a:t>
            </a:r>
            <a:r>
              <a:rPr lang="en-US" sz="1100" dirty="0">
                <a:solidFill>
                  <a:srgbClr val="94C600"/>
                </a:solidFill>
                <a:latin typeface="Consolas"/>
                <a:cs typeface="Consolas"/>
              </a:rPr>
              <a:t> (nodes)</a:t>
            </a:r>
            <a:r>
              <a:rPr lang="en-US" sz="1100" dirty="0">
                <a:latin typeface="Consolas"/>
                <a:cs typeface="Consolas"/>
              </a:rPr>
              <a:t>;</a:t>
            </a:r>
          </a:p>
          <a:p>
            <a:r>
              <a:rPr lang="en-US" sz="1100" dirty="0"/>
              <a:t>Constant Speed</a:t>
            </a:r>
          </a:p>
          <a:p>
            <a:pPr marL="400050" lvl="1" indent="0">
              <a:buNone/>
            </a:pPr>
            <a:r>
              <a:rPr lang="en-US" sz="110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sz="1100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100" dirty="0" err="1">
                <a:latin typeface="Consolas"/>
                <a:cs typeface="Consolas"/>
              </a:rPr>
              <a:t>.</a:t>
            </a:r>
            <a:r>
              <a:rPr lang="en-US" sz="1100" dirty="0" err="1">
                <a:solidFill>
                  <a:schemeClr val="accent1"/>
                </a:solidFill>
                <a:latin typeface="Consolas"/>
                <a:cs typeface="Consolas"/>
              </a:rPr>
              <a:t>SetMobilityModel</a:t>
            </a:r>
            <a:r>
              <a:rPr lang="en-US" sz="11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1100" dirty="0">
                <a:latin typeface="Consolas"/>
                <a:cs typeface="Consolas"/>
              </a:rPr>
              <a:t>(</a:t>
            </a:r>
            <a:r>
              <a:rPr lang="en-US" sz="1100" dirty="0">
                <a:solidFill>
                  <a:srgbClr val="956B43"/>
                </a:solidFill>
                <a:latin typeface="Consolas"/>
                <a:cs typeface="Consolas"/>
              </a:rPr>
              <a:t>"ns3::</a:t>
            </a:r>
            <a:r>
              <a:rPr lang="en-US" sz="1100" dirty="0" err="1">
                <a:solidFill>
                  <a:srgbClr val="956B43"/>
                </a:solidFill>
                <a:latin typeface="Consolas"/>
                <a:cs typeface="Consolas"/>
              </a:rPr>
              <a:t>ConstantVelocityMobilityModel</a:t>
            </a:r>
            <a:r>
              <a:rPr lang="en-US" sz="1100" dirty="0">
                <a:solidFill>
                  <a:srgbClr val="956B43"/>
                </a:solidFill>
                <a:latin typeface="Consolas"/>
                <a:cs typeface="Consolas"/>
              </a:rPr>
              <a:t>"</a:t>
            </a:r>
            <a:r>
              <a:rPr lang="en-US" sz="1100" dirty="0">
                <a:latin typeface="Consolas"/>
                <a:cs typeface="Consolas"/>
              </a:rPr>
              <a:t>);</a:t>
            </a: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100" dirty="0" err="1">
                <a:latin typeface="Consolas"/>
                <a:cs typeface="Consolas"/>
              </a:rPr>
              <a:t>.</a:t>
            </a:r>
            <a:r>
              <a:rPr lang="en-US" sz="1100" dirty="0" err="1">
                <a:solidFill>
                  <a:srgbClr val="94C600"/>
                </a:solidFill>
                <a:latin typeface="Consolas"/>
                <a:cs typeface="Consolas"/>
              </a:rPr>
              <a:t>Install</a:t>
            </a:r>
            <a:r>
              <a:rPr lang="en-US" sz="1100" dirty="0">
                <a:latin typeface="Consolas"/>
                <a:cs typeface="Consolas"/>
              </a:rPr>
              <a:t> </a:t>
            </a:r>
            <a:r>
              <a:rPr lang="en-US" sz="1100" dirty="0">
                <a:solidFill>
                  <a:srgbClr val="94C600"/>
                </a:solidFill>
                <a:latin typeface="Consolas"/>
                <a:cs typeface="Consolas"/>
              </a:rPr>
              <a:t>(nodes)</a:t>
            </a:r>
            <a:r>
              <a:rPr lang="en-US" sz="1100" dirty="0">
                <a:latin typeface="Consolas"/>
                <a:cs typeface="Consolas"/>
              </a:rPr>
              <a:t>;</a:t>
            </a: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	</a:t>
            </a:r>
            <a:r>
              <a:rPr lang="en-US" sz="1100" dirty="0" err="1">
                <a:solidFill>
                  <a:schemeClr val="accent6"/>
                </a:solidFill>
                <a:latin typeface="Consolas"/>
                <a:cs typeface="Consolas"/>
              </a:rPr>
              <a:t>Ptr</a:t>
            </a:r>
            <a:r>
              <a:rPr lang="en-US" sz="1100" dirty="0">
                <a:solidFill>
                  <a:schemeClr val="accent6"/>
                </a:solidFill>
                <a:latin typeface="Consolas"/>
                <a:cs typeface="Consolas"/>
              </a:rPr>
              <a:t>&lt;</a:t>
            </a:r>
            <a:r>
              <a:rPr lang="en-US" sz="1100" dirty="0" err="1">
                <a:solidFill>
                  <a:schemeClr val="accent6"/>
                </a:solidFill>
                <a:latin typeface="Consolas"/>
                <a:cs typeface="Consolas"/>
              </a:rPr>
              <a:t>UniformRandomVariable</a:t>
            </a:r>
            <a:r>
              <a:rPr lang="en-US" sz="1100" dirty="0">
                <a:solidFill>
                  <a:schemeClr val="accent6"/>
                </a:solidFill>
                <a:latin typeface="Consolas"/>
                <a:cs typeface="Consolas"/>
              </a:rPr>
              <a:t>&gt; </a:t>
            </a:r>
            <a:r>
              <a:rPr lang="en-US" sz="1100" dirty="0" err="1">
                <a:solidFill>
                  <a:schemeClr val="accent6"/>
                </a:solidFill>
                <a:latin typeface="Consolas"/>
                <a:cs typeface="Consolas"/>
              </a:rPr>
              <a:t>rvar</a:t>
            </a:r>
            <a:r>
              <a:rPr lang="en-US" sz="1100" dirty="0">
                <a:solidFill>
                  <a:schemeClr val="accent6"/>
                </a:solidFill>
                <a:latin typeface="Consolas"/>
                <a:cs typeface="Consolas"/>
              </a:rPr>
              <a:t> = </a:t>
            </a:r>
            <a:r>
              <a:rPr lang="en-US" sz="1100" dirty="0" err="1">
                <a:solidFill>
                  <a:schemeClr val="accent6"/>
                </a:solidFill>
                <a:latin typeface="Consolas"/>
                <a:cs typeface="Consolas"/>
              </a:rPr>
              <a:t>CreateObject</a:t>
            </a:r>
            <a:r>
              <a:rPr lang="en-US" sz="1100" dirty="0">
                <a:solidFill>
                  <a:schemeClr val="accent6"/>
                </a:solidFill>
                <a:latin typeface="Consolas"/>
                <a:cs typeface="Consolas"/>
              </a:rPr>
              <a:t>&lt;</a:t>
            </a:r>
            <a:r>
              <a:rPr lang="en-US" sz="1100" dirty="0" err="1">
                <a:solidFill>
                  <a:schemeClr val="accent6"/>
                </a:solidFill>
                <a:latin typeface="Consolas"/>
                <a:cs typeface="Consolas"/>
              </a:rPr>
              <a:t>UniformRandomVariable</a:t>
            </a:r>
            <a:r>
              <a:rPr lang="en-US" sz="1100" dirty="0">
                <a:solidFill>
                  <a:schemeClr val="accent6"/>
                </a:solidFill>
                <a:latin typeface="Consolas"/>
                <a:cs typeface="Consolas"/>
              </a:rPr>
              <a:t>&gt;();</a:t>
            </a:r>
            <a:endParaRPr lang="en-US" sz="1100" dirty="0">
              <a:latin typeface="Consolas"/>
              <a:cs typeface="Consolas"/>
            </a:endParaRP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 for (</a:t>
            </a:r>
            <a:r>
              <a:rPr lang="en-US" sz="1100" dirty="0" err="1">
                <a:latin typeface="Consolas"/>
                <a:cs typeface="Consolas"/>
              </a:rPr>
              <a:t>NodeContainer</a:t>
            </a:r>
            <a:r>
              <a:rPr lang="en-US" sz="1100" dirty="0">
                <a:latin typeface="Consolas"/>
                <a:cs typeface="Consolas"/>
              </a:rPr>
              <a:t>::Iterator </a:t>
            </a:r>
            <a:r>
              <a:rPr lang="en-US" sz="1100" dirty="0" err="1">
                <a:latin typeface="Consolas"/>
                <a:cs typeface="Consolas"/>
              </a:rPr>
              <a:t>i</a:t>
            </a:r>
            <a:r>
              <a:rPr lang="en-US" sz="1100" dirty="0">
                <a:latin typeface="Consolas"/>
                <a:cs typeface="Consolas"/>
              </a:rPr>
              <a:t> = </a:t>
            </a:r>
            <a:r>
              <a:rPr lang="en-US" sz="1100" dirty="0" err="1">
                <a:latin typeface="Consolas"/>
                <a:cs typeface="Consolas"/>
              </a:rPr>
              <a:t>nodes.Begin</a:t>
            </a:r>
            <a:r>
              <a:rPr lang="en-US" sz="1100" dirty="0">
                <a:latin typeface="Consolas"/>
                <a:cs typeface="Consolas"/>
              </a:rPr>
              <a:t> (); </a:t>
            </a:r>
            <a:r>
              <a:rPr lang="en-US" sz="1100" dirty="0" err="1">
                <a:latin typeface="Consolas"/>
                <a:cs typeface="Consolas"/>
              </a:rPr>
              <a:t>i</a:t>
            </a:r>
            <a:r>
              <a:rPr lang="en-US" sz="1100" dirty="0">
                <a:latin typeface="Consolas"/>
                <a:cs typeface="Consolas"/>
              </a:rPr>
              <a:t> != </a:t>
            </a:r>
            <a:r>
              <a:rPr lang="en-US" sz="1100" dirty="0" err="1">
                <a:latin typeface="Consolas"/>
                <a:cs typeface="Consolas"/>
              </a:rPr>
              <a:t>nodes.End</a:t>
            </a:r>
            <a:r>
              <a:rPr lang="en-US" sz="1100" dirty="0">
                <a:latin typeface="Consolas"/>
                <a:cs typeface="Consolas"/>
              </a:rPr>
              <a:t> (); ++</a:t>
            </a:r>
            <a:r>
              <a:rPr lang="en-US" sz="1100" dirty="0" err="1">
                <a:latin typeface="Consolas"/>
                <a:cs typeface="Consolas"/>
              </a:rPr>
              <a:t>i</a:t>
            </a:r>
            <a:r>
              <a:rPr lang="en-US" sz="1100" dirty="0">
                <a:latin typeface="Consolas"/>
                <a:cs typeface="Consolas"/>
              </a:rPr>
              <a:t>) {</a:t>
            </a: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	  </a:t>
            </a:r>
            <a:r>
              <a:rPr lang="en-US" sz="1100" dirty="0" err="1">
                <a:latin typeface="Consolas"/>
                <a:cs typeface="Consolas"/>
              </a:rPr>
              <a:t>Ptr</a:t>
            </a:r>
            <a:r>
              <a:rPr lang="en-US" sz="1100" dirty="0">
                <a:latin typeface="Consolas"/>
                <a:cs typeface="Consolas"/>
              </a:rPr>
              <a:t>&lt;Node&gt; node = (*</a:t>
            </a:r>
            <a:r>
              <a:rPr lang="en-US" sz="1100" dirty="0" err="1">
                <a:latin typeface="Consolas"/>
                <a:cs typeface="Consolas"/>
              </a:rPr>
              <a:t>i</a:t>
            </a:r>
            <a:r>
              <a:rPr lang="en-US" sz="1100" dirty="0">
                <a:latin typeface="Consolas"/>
                <a:cs typeface="Consolas"/>
              </a:rPr>
              <a:t>);</a:t>
            </a:r>
            <a:endParaRPr lang="en-US" sz="1100" dirty="0">
              <a:solidFill>
                <a:schemeClr val="accent6"/>
              </a:solidFill>
              <a:latin typeface="Consolas"/>
              <a:cs typeface="Consolas"/>
            </a:endParaRPr>
          </a:p>
          <a:p>
            <a:pPr marL="400050" lvl="1" indent="0">
              <a:buNone/>
            </a:pPr>
            <a:r>
              <a:rPr lang="en-US" sz="1100" dirty="0">
                <a:solidFill>
                  <a:schemeClr val="accent6"/>
                </a:solidFill>
                <a:latin typeface="Consolas"/>
                <a:cs typeface="Consolas"/>
              </a:rPr>
              <a:t>	  double speed = </a:t>
            </a:r>
            <a:r>
              <a:rPr lang="en-US" sz="1100" dirty="0" err="1">
                <a:solidFill>
                  <a:schemeClr val="accent6"/>
                </a:solidFill>
                <a:latin typeface="Consolas"/>
                <a:cs typeface="Consolas"/>
              </a:rPr>
              <a:t>rvar</a:t>
            </a:r>
            <a:r>
              <a:rPr lang="en-US" sz="1100" dirty="0">
                <a:solidFill>
                  <a:schemeClr val="accent6"/>
                </a:solidFill>
                <a:latin typeface="Consolas"/>
                <a:cs typeface="Consolas"/>
              </a:rPr>
              <a:t>-&gt;</a:t>
            </a:r>
            <a:r>
              <a:rPr lang="en-US" sz="1100" dirty="0" err="1">
                <a:solidFill>
                  <a:schemeClr val="accent6"/>
                </a:solidFill>
                <a:latin typeface="Consolas"/>
                <a:cs typeface="Consolas"/>
              </a:rPr>
              <a:t>GetValue</a:t>
            </a:r>
            <a:r>
              <a:rPr lang="en-US" sz="1100" dirty="0">
                <a:solidFill>
                  <a:schemeClr val="accent6"/>
                </a:solidFill>
                <a:latin typeface="Consolas"/>
                <a:cs typeface="Consolas"/>
              </a:rPr>
              <a:t>(15, 25); </a:t>
            </a:r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//random speed between 15 and 25 m/s</a:t>
            </a: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	  node-&gt;</a:t>
            </a:r>
            <a:r>
              <a:rPr lang="en-US" sz="1100" dirty="0" err="1">
                <a:latin typeface="Consolas"/>
                <a:cs typeface="Consolas"/>
              </a:rPr>
              <a:t>GetObject</a:t>
            </a:r>
            <a:r>
              <a:rPr lang="en-US" sz="1100" dirty="0">
                <a:latin typeface="Consolas"/>
                <a:cs typeface="Consolas"/>
              </a:rPr>
              <a:t>&lt;</a:t>
            </a:r>
            <a:r>
              <a:rPr lang="en-US" sz="1100" dirty="0" err="1">
                <a:solidFill>
                  <a:schemeClr val="accent5"/>
                </a:solidFill>
                <a:latin typeface="Consolas"/>
                <a:cs typeface="Consolas"/>
              </a:rPr>
              <a:t>ConstantVelocityMobilityModel</a:t>
            </a:r>
            <a:r>
              <a:rPr lang="en-US" sz="1100" dirty="0">
                <a:latin typeface="Consolas"/>
                <a:cs typeface="Consolas"/>
              </a:rPr>
              <a:t>&gt;()-&gt;</a:t>
            </a:r>
            <a:r>
              <a:rPr lang="en-US" sz="1100" dirty="0" err="1">
                <a:solidFill>
                  <a:srgbClr val="94C600"/>
                </a:solidFill>
                <a:latin typeface="Consolas"/>
                <a:cs typeface="Consolas"/>
              </a:rPr>
              <a:t>SetVelocity</a:t>
            </a:r>
            <a:r>
              <a:rPr lang="en-US" sz="1100" dirty="0">
                <a:latin typeface="Consolas"/>
                <a:cs typeface="Consolas"/>
              </a:rPr>
              <a:t>(Vector(</a:t>
            </a:r>
            <a:r>
              <a:rPr lang="en-US" sz="1100" dirty="0">
                <a:solidFill>
                  <a:srgbClr val="FEA022"/>
                </a:solidFill>
                <a:latin typeface="Consolas"/>
                <a:cs typeface="Consolas"/>
              </a:rPr>
              <a:t>speed</a:t>
            </a:r>
            <a:r>
              <a:rPr lang="en-US" sz="1100" dirty="0">
                <a:latin typeface="Consolas"/>
                <a:cs typeface="Consolas"/>
              </a:rPr>
              <a:t>,0,0));</a:t>
            </a: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 }</a:t>
            </a:r>
          </a:p>
          <a:p>
            <a:r>
              <a:rPr lang="en-US" sz="1100" dirty="0"/>
              <a:t>Trace-file based</a:t>
            </a: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// Create Ns2MobilityHelper with the specified trace log file as parameter</a:t>
            </a: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 </a:t>
            </a:r>
            <a:r>
              <a:rPr lang="en-US" sz="1100" dirty="0">
                <a:solidFill>
                  <a:srgbClr val="956B43"/>
                </a:solidFill>
                <a:latin typeface="Consolas"/>
                <a:cs typeface="Consolas"/>
              </a:rPr>
              <a:t>Ns2MobilityHelper ns2 = Ns2MobilityHelper (“</a:t>
            </a:r>
            <a:r>
              <a:rPr lang="en-US" sz="1100" dirty="0" err="1">
                <a:latin typeface="Consolas"/>
                <a:cs typeface="Consolas"/>
              </a:rPr>
              <a:t>mobility_trace.txt</a:t>
            </a:r>
            <a:r>
              <a:rPr lang="en-US" sz="1100" dirty="0">
                <a:latin typeface="Consolas"/>
                <a:cs typeface="Consolas"/>
              </a:rPr>
              <a:t>”</a:t>
            </a:r>
            <a:r>
              <a:rPr lang="en-US" sz="1100" dirty="0">
                <a:solidFill>
                  <a:srgbClr val="956B43"/>
                </a:solidFill>
                <a:latin typeface="Consolas"/>
                <a:cs typeface="Consolas"/>
              </a:rPr>
              <a:t>)</a:t>
            </a:r>
            <a:r>
              <a:rPr lang="en-US" sz="1100" dirty="0">
                <a:latin typeface="Consolas"/>
                <a:cs typeface="Consolas"/>
              </a:rPr>
              <a:t>;</a:t>
            </a:r>
          </a:p>
          <a:p>
            <a:pPr marL="400050" lvl="1" indent="0">
              <a:buNone/>
            </a:pPr>
            <a:r>
              <a:rPr lang="en-US" sz="1100" dirty="0">
                <a:latin typeface="Consolas"/>
                <a:cs typeface="Consolas"/>
              </a:rPr>
              <a:t> </a:t>
            </a:r>
            <a:r>
              <a:rPr lang="en-US" sz="1100" dirty="0">
                <a:solidFill>
                  <a:srgbClr val="956B43"/>
                </a:solidFill>
                <a:latin typeface="Consolas"/>
                <a:cs typeface="Consolas"/>
              </a:rPr>
              <a:t>ns2.Install (); </a:t>
            </a:r>
            <a:r>
              <a:rPr lang="en-US" sz="1100" dirty="0">
                <a:latin typeface="Consolas"/>
                <a:cs typeface="Consolas"/>
              </a:rPr>
              <a:t>// configure movements for each node, while reading trace file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690A7-FC13-C643-BA8A-F7B09346BA9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28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249879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configuration via helpers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Wi-Fi helpers are available for users to create Wi-Fi devices and channels with only a few lines of code.</a:t>
            </a:r>
            <a:br>
              <a:rPr lang="en-US" sz="1800" dirty="0"/>
            </a:br>
            <a:endParaRPr lang="en-US" sz="18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To create a Wi-Fi network, users need to follow these steps:</a:t>
            </a:r>
          </a:p>
          <a:p>
            <a:pPr lvl="1"/>
            <a:r>
              <a:rPr lang="en-US" sz="1800" dirty="0"/>
              <a:t>Decide if </a:t>
            </a:r>
            <a:r>
              <a:rPr lang="en-US" sz="1800" dirty="0" err="1"/>
              <a:t>SpectrumWifiPhy</a:t>
            </a:r>
            <a:r>
              <a:rPr lang="en-US" sz="1800" dirty="0"/>
              <a:t> or </a:t>
            </a:r>
            <a:r>
              <a:rPr lang="en-US" sz="1800" dirty="0" err="1"/>
              <a:t>YansWifiPhy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Configure the wireless Channel: propagation loss model and propagation delay model.</a:t>
            </a:r>
          </a:p>
          <a:p>
            <a:pPr lvl="1"/>
            <a:r>
              <a:rPr lang="en-US" sz="1800" dirty="0"/>
              <a:t>Configure PHY: error rate model and other PHY attributes (channel width, guard intervals, …) can be set.</a:t>
            </a:r>
          </a:p>
          <a:p>
            <a:pPr lvl="1"/>
            <a:r>
              <a:rPr lang="en-US" sz="1800" dirty="0"/>
              <a:t>Configure MAC: architecture (ad-hoc, infrastructure, station or access point), device level (QoS, HT, VHT, HE, …) and select rate control algorithm.</a:t>
            </a:r>
          </a:p>
          <a:p>
            <a:pPr lvl="1"/>
            <a:r>
              <a:rPr lang="en-US" sz="1800" dirty="0"/>
              <a:t>Create devices: install MAC and PHY on nodes.</a:t>
            </a:r>
          </a:p>
          <a:p>
            <a:pPr lvl="1"/>
            <a:r>
              <a:rPr lang="en-US" sz="1800" dirty="0"/>
              <a:t>Configure mobility: specify initial locations and how nodes will move during simulation.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348CB-F2B0-5A4D-86C5-481457B9161C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29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56240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Wi-Fi module features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802.11 a/b/g/n/ac/ax (2.4 &amp; 5 GHz) PHY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DCF implementation (Basic + RTS/CTS)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PCF implementation (since ns-3.29!)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QoS support (EDCA)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MSDU/MPDU aggregation and block ACK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Infrastructure and ad-hoc modes 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Many rate adaptation algorithms 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AWGN-based error models</a:t>
            </a:r>
          </a:p>
          <a:p>
            <a:r>
              <a:rPr lang="en-US" sz="2400" dirty="0"/>
              <a:t>Unsupported features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11ac advanced features (TX beamforming, MU-MIMO, …)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Most of 11ax features (OFDMA, spatial reuse, …)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HCF/HCCA implementation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13BD4-29E9-9E47-935A-50AB7BD73147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3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812775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configuration via helpers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Different ways to configure some parameters (e.g. channel number):</a:t>
            </a:r>
          </a:p>
          <a:p>
            <a:pPr lvl="1"/>
            <a:r>
              <a:rPr lang="en-US" sz="1800" dirty="0">
                <a:ea typeface="+mn-ea"/>
                <a:cs typeface="+mn-cs"/>
              </a:rPr>
              <a:t>Via global configuration default:</a:t>
            </a:r>
            <a:br>
              <a:rPr lang="en-US" sz="1800" dirty="0">
                <a:ea typeface="+mn-ea"/>
                <a:cs typeface="+mn-cs"/>
              </a:rPr>
            </a:br>
            <a:r>
              <a:rPr lang="en-US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Config::</a:t>
            </a:r>
            <a:r>
              <a:rPr lang="en-US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SetDefault</a:t>
            </a:r>
            <a:r>
              <a:rPr lang="en-US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("ns3::</a:t>
            </a:r>
            <a:r>
              <a:rPr lang="en-US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WifiPhy</a:t>
            </a:r>
            <a:r>
              <a:rPr lang="en-US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::</a:t>
            </a:r>
            <a:r>
              <a:rPr lang="en-US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ChannelNumber</a:t>
            </a:r>
            <a:r>
              <a:rPr lang="en-US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", </a:t>
            </a:r>
            <a:r>
              <a:rPr lang="en-US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UintegerValue</a:t>
            </a:r>
            <a:r>
              <a:rPr lang="en-US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(3));</a:t>
            </a:r>
          </a:p>
          <a:p>
            <a:pPr lvl="1"/>
            <a:r>
              <a:rPr lang="fr-BE" sz="1800" dirty="0">
                <a:ea typeface="+mn-ea"/>
                <a:cs typeface="+mn-cs"/>
              </a:rPr>
              <a:t>Via the </a:t>
            </a:r>
            <a:r>
              <a:rPr lang="fr-BE" sz="1800" dirty="0" err="1">
                <a:ea typeface="+mn-ea"/>
                <a:cs typeface="+mn-cs"/>
              </a:rPr>
              <a:t>helper</a:t>
            </a:r>
            <a:r>
              <a:rPr lang="fr-BE" sz="1800" dirty="0">
                <a:ea typeface="+mn-ea"/>
                <a:cs typeface="+mn-cs"/>
              </a:rPr>
              <a:t>:</a:t>
            </a:r>
            <a:br>
              <a:rPr lang="fr-BE" sz="1800" dirty="0">
                <a:ea typeface="+mn-ea"/>
                <a:cs typeface="+mn-cs"/>
              </a:rPr>
            </a:br>
            <a:r>
              <a:rPr lang="fr-BE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wifiPhyHelper.Set</a:t>
            </a:r>
            <a:r>
              <a:rPr lang="fr-BE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("</a:t>
            </a:r>
            <a:r>
              <a:rPr lang="fr-BE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ChannelNumber</a:t>
            </a:r>
            <a:r>
              <a:rPr lang="fr-BE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", </a:t>
            </a:r>
            <a:r>
              <a:rPr lang="fr-BE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UintegerValue</a:t>
            </a:r>
            <a:r>
              <a:rPr lang="fr-BE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(3)); </a:t>
            </a:r>
            <a:endParaRPr lang="fr-BE" sz="1800" dirty="0">
              <a:ea typeface="+mn-ea"/>
              <a:cs typeface="+mn-cs"/>
            </a:endParaRPr>
          </a:p>
          <a:p>
            <a:pPr lvl="1"/>
            <a:r>
              <a:rPr lang="fr-BE" sz="1800" dirty="0">
                <a:ea typeface="+mn-ea"/>
                <a:cs typeface="+mn-cs"/>
              </a:rPr>
              <a:t>By </a:t>
            </a:r>
            <a:r>
              <a:rPr lang="fr-BE" sz="1800" dirty="0" err="1">
                <a:ea typeface="+mn-ea"/>
                <a:cs typeface="+mn-cs"/>
              </a:rPr>
              <a:t>selecting</a:t>
            </a:r>
            <a:r>
              <a:rPr lang="fr-BE" sz="1800" dirty="0">
                <a:ea typeface="+mn-ea"/>
                <a:cs typeface="+mn-cs"/>
              </a:rPr>
              <a:t> the standard;</a:t>
            </a:r>
          </a:p>
          <a:p>
            <a:pPr lvl="1"/>
            <a:r>
              <a:rPr lang="fr-BE" sz="1800" dirty="0">
                <a:ea typeface="+mn-ea"/>
                <a:cs typeface="+mn-cs"/>
              </a:rPr>
              <a:t>By </a:t>
            </a:r>
            <a:r>
              <a:rPr lang="fr-BE" sz="1800" dirty="0" err="1">
                <a:ea typeface="+mn-ea"/>
                <a:cs typeface="+mn-cs"/>
              </a:rPr>
              <a:t>performing</a:t>
            </a:r>
            <a:r>
              <a:rPr lang="fr-BE" sz="1800" dirty="0">
                <a:ea typeface="+mn-ea"/>
                <a:cs typeface="+mn-cs"/>
              </a:rPr>
              <a:t> post-installation configuration:</a:t>
            </a:r>
            <a:br>
              <a:rPr lang="fr-BE" sz="1800" dirty="0">
                <a:ea typeface="+mn-ea"/>
                <a:cs typeface="+mn-cs"/>
              </a:rPr>
            </a:br>
            <a:r>
              <a:rPr lang="fr-BE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Config::Set("/</a:t>
            </a:r>
            <a:r>
              <a:rPr lang="fr-BE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NodeList</a:t>
            </a:r>
            <a:r>
              <a:rPr lang="fr-BE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/0/</a:t>
            </a:r>
            <a:r>
              <a:rPr lang="fr-BE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DeviceList</a:t>
            </a:r>
            <a:r>
              <a:rPr lang="fr-BE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/*/$ns3::</a:t>
            </a:r>
            <a:r>
              <a:rPr lang="fr-BE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WifiNetDevice</a:t>
            </a:r>
            <a:r>
              <a:rPr lang="fr-BE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</a:t>
            </a:r>
            <a:r>
              <a:rPr lang="fr-BE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Phy</a:t>
            </a:r>
            <a:r>
              <a:rPr lang="fr-BE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/$ns3::</a:t>
            </a:r>
            <a:r>
              <a:rPr lang="fr-BE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WifiPhy</a:t>
            </a:r>
            <a:r>
              <a:rPr lang="fr-BE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</a:t>
            </a:r>
            <a:r>
              <a:rPr lang="fr-BE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ChannelNumber</a:t>
            </a:r>
            <a:r>
              <a:rPr lang="fr-BE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", </a:t>
            </a:r>
            <a:r>
              <a:rPr lang="fr-BE" sz="13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Uinteger</a:t>
            </a:r>
            <a:r>
              <a:rPr lang="fr-BE" sz="13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(3));</a:t>
            </a:r>
            <a:endParaRPr lang="fr-BE" sz="1800" dirty="0">
              <a:ea typeface="+mn-ea"/>
              <a:cs typeface="+mn-cs"/>
            </a:endParaRPr>
          </a:p>
          <a:p>
            <a:r>
              <a:rPr lang="fr-BE" sz="1800" dirty="0"/>
              <a:t>But </a:t>
            </a:r>
            <a:r>
              <a:rPr lang="fr-BE" sz="1800" dirty="0" err="1"/>
              <a:t>be</a:t>
            </a:r>
            <a:r>
              <a:rPr lang="fr-BE" sz="1800" dirty="0"/>
              <a:t> </a:t>
            </a:r>
            <a:r>
              <a:rPr lang="fr-BE" sz="1800" dirty="0" err="1"/>
              <a:t>carefull</a:t>
            </a:r>
            <a:r>
              <a:rPr lang="fr-BE" sz="1800" dirty="0"/>
              <a:t>:</a:t>
            </a:r>
          </a:p>
          <a:p>
            <a:pPr lvl="1"/>
            <a:r>
              <a:rPr lang="fr-BE" sz="1800" dirty="0" err="1">
                <a:ea typeface="+mn-ea"/>
                <a:cs typeface="+mn-cs"/>
              </a:rPr>
              <a:t>Some</a:t>
            </a:r>
            <a:r>
              <a:rPr lang="fr-BE" sz="1800" dirty="0">
                <a:ea typeface="+mn-ea"/>
                <a:cs typeface="+mn-cs"/>
              </a:rPr>
              <a:t> </a:t>
            </a:r>
            <a:r>
              <a:rPr lang="fr-BE" sz="1800" dirty="0" err="1">
                <a:ea typeface="+mn-ea"/>
                <a:cs typeface="+mn-cs"/>
              </a:rPr>
              <a:t>parameters</a:t>
            </a:r>
            <a:r>
              <a:rPr lang="fr-BE" sz="1800" dirty="0">
                <a:ea typeface="+mn-ea"/>
                <a:cs typeface="+mn-cs"/>
              </a:rPr>
              <a:t> are NOT INDEPENDANT:</a:t>
            </a:r>
            <a:br>
              <a:rPr lang="fr-BE" sz="1800" dirty="0">
                <a:ea typeface="+mn-ea"/>
                <a:cs typeface="+mn-cs"/>
              </a:rPr>
            </a:br>
            <a:r>
              <a:rPr lang="fr-BE" sz="1600" i="1" dirty="0" err="1">
                <a:ea typeface="+mn-ea"/>
                <a:cs typeface="+mn-cs"/>
              </a:rPr>
              <a:t>frequency</a:t>
            </a:r>
            <a:r>
              <a:rPr lang="fr-BE" sz="1600" i="1" dirty="0">
                <a:ea typeface="+mn-ea"/>
                <a:cs typeface="+mn-cs"/>
              </a:rPr>
              <a:t>, </a:t>
            </a:r>
            <a:r>
              <a:rPr lang="fr-BE" sz="1600" i="1" dirty="0" err="1">
                <a:ea typeface="+mn-ea"/>
                <a:cs typeface="+mn-cs"/>
              </a:rPr>
              <a:t>channel</a:t>
            </a:r>
            <a:r>
              <a:rPr lang="fr-BE" sz="1600" i="1" dirty="0">
                <a:ea typeface="+mn-ea"/>
                <a:cs typeface="+mn-cs"/>
              </a:rPr>
              <a:t> </a:t>
            </a:r>
            <a:r>
              <a:rPr lang="fr-BE" sz="1600" i="1" dirty="0" err="1">
                <a:ea typeface="+mn-ea"/>
                <a:cs typeface="+mn-cs"/>
              </a:rPr>
              <a:t>number</a:t>
            </a:r>
            <a:r>
              <a:rPr lang="fr-BE" sz="1600" i="1" dirty="0">
                <a:ea typeface="+mn-ea"/>
                <a:cs typeface="+mn-cs"/>
              </a:rPr>
              <a:t>, </a:t>
            </a:r>
            <a:r>
              <a:rPr lang="fr-BE" sz="1600" i="1" dirty="0" err="1">
                <a:ea typeface="+mn-ea"/>
                <a:cs typeface="+mn-cs"/>
              </a:rPr>
              <a:t>channel</a:t>
            </a:r>
            <a:r>
              <a:rPr lang="fr-BE" sz="1600" i="1" dirty="0">
                <a:ea typeface="+mn-ea"/>
                <a:cs typeface="+mn-cs"/>
              </a:rPr>
              <a:t> </a:t>
            </a:r>
            <a:r>
              <a:rPr lang="fr-BE" sz="1600" i="1" dirty="0" err="1">
                <a:ea typeface="+mn-ea"/>
                <a:cs typeface="+mn-cs"/>
              </a:rPr>
              <a:t>width</a:t>
            </a:r>
            <a:r>
              <a:rPr lang="fr-BE" sz="1600" i="1" dirty="0">
                <a:ea typeface="+mn-ea"/>
                <a:cs typeface="+mn-cs"/>
              </a:rPr>
              <a:t> and standard.</a:t>
            </a:r>
          </a:p>
          <a:p>
            <a:pPr lvl="1"/>
            <a:r>
              <a:rPr lang="en-US" sz="1800" dirty="0">
                <a:ea typeface="+mn-ea"/>
                <a:cs typeface="+mn-cs"/>
              </a:rPr>
              <a:t>The </a:t>
            </a:r>
            <a:r>
              <a:rPr lang="en-US" sz="1800" dirty="0" err="1">
                <a:ea typeface="+mn-ea"/>
                <a:cs typeface="+mn-cs"/>
              </a:rPr>
              <a:t>SetStandard</a:t>
            </a:r>
            <a:r>
              <a:rPr lang="en-US" sz="1800" dirty="0">
                <a:ea typeface="+mn-ea"/>
                <a:cs typeface="+mn-cs"/>
              </a:rPr>
              <a:t> method set default parameters (mainly timing parameters) as defined in the selected standard, OVERWRITING  values that may have been configured. In order to change those parameters, one should use post-installation method.</a:t>
            </a:r>
          </a:p>
          <a:p>
            <a:pPr marL="457200" lvl="1" indent="0">
              <a:buNone/>
            </a:pPr>
            <a:r>
              <a:rPr lang="en-US" sz="1800" b="1" dirty="0">
                <a:ea typeface="+mn-ea"/>
                <a:cs typeface="+mn-cs"/>
              </a:rPr>
              <a:t>=&gt; Always make sure you correctly set your settings!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E4D82-E093-3846-8852-1A2A0CDAF440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30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491585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 Create 1 access point and 2 stations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NodeContainer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ap.Create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stas.Create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(2);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 Select 802.11b standard (802.11a is default)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WifiHelper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 //used to install 802.11 PHY and MAC on the nodes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wifi.SetStandard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(WIFI_PHY_STANDARD_80211b);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 Setup PHY layer (YANS with default NIST error rate model)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YansWifiPhyHelper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wifiPhy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YansWifiPhyHelper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::Default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 If one wants to use YANS: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wifiPhy.SetErrorRateModel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YansErrorRateModel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 ns-3 supports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RadioTap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and Prism tracing extensions for 802.11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wifiPhy.SetPcapDataLinkType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YansWifiPhyHelper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::DLT_IEEE802_11_RADIO);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YansWifiChannelHelper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wifiChannel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 //no call to default here, since we set propagation delay and propagation loss models ourselves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 reference loss must be changed since 802.11b is operating at 2.4GHz!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wifiChannel.SetPropagationDelay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ConstantSpeedPropagationDelayModel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wifiChannel.AddPropagationLoss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LogDistancePropagationLossModel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ReferenceLoss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DoubleValue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(40.0459));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wifiPhy.SetChannel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wifiChannel.Create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());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31900-6FD9-834E-AE18-2551B9CB316B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31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429526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configuration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5587"/>
            <a:ext cx="8197850" cy="48720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Setup a non-QoS MAC layer, with rate control disabled (11 Mbit/s constant rate for data frames, 1 Mbit/s constant rate for RTS frames)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wifi.SetRemoteStationManager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ConstantRateWifiManager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DataMode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StringValue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(“DsssRate11Mbps”),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ControlMode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StringValue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(“DsssRate1Mbps”));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Setup access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WifiMacHelper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wifiMac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wifiMac.SetType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ApWifiMac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SsidValue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(“wifi-ns-3”));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NetDeviceContainer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apDevice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wifi.Install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wifiPhy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wifiMac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NetDeviceContainer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devices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apDevice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Setup stations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wifiMac.SetType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StaWifiMac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SsidValue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(“wifi-ns-3”));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NetDeviceContainer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staDevice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wifi.Install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wifiPhy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wifiMac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devices.Add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staDevice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2EAE8-91A8-EE45-9AF9-5CAAC3CA4CF7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32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608364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configuration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5587"/>
            <a:ext cx="8197850" cy="48720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Configure mobility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MobilityHelper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mobility;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ListPositionAllocator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positionAlloc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CreateObject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ListPositionAllocator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positionAlloc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-&gt;Add (Vector (0.0, 0.0, 0.0)); //AP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positionAlloc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-&gt;Add (Vector (5.0, 0.0, 0.0)); //STA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positionAlloc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-&gt;Add (Vector (0.0, 5.0, 0.0)); //STA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mobility.SetPositionAllocator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positionAlloc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mobility.SetMobilityModel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ConstantPositionMobilityModel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mobility.Install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mobility.Install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other set up (e.g. Internet stack, Application, …)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3E52B-B32D-8E4A-9B20-A62BB85B0BD8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33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827403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QoS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6362"/>
            <a:ext cx="8197850" cy="4872038"/>
          </a:xfrm>
        </p:spPr>
        <p:txBody>
          <a:bodyPr/>
          <a:lstStyle/>
          <a:p>
            <a:r>
              <a:rPr lang="en-US" sz="1800" dirty="0"/>
              <a:t>Example programs include:</a:t>
            </a:r>
          </a:p>
          <a:p>
            <a:pPr lvl="1"/>
            <a:r>
              <a:rPr lang="en-US" sz="1600" dirty="0"/>
              <a:t>examples/wireless/80211e-txop.cc</a:t>
            </a:r>
          </a:p>
          <a:p>
            <a:pPr lvl="1"/>
            <a:r>
              <a:rPr lang="en-US" sz="1600" dirty="0"/>
              <a:t>examples/wireless/</a:t>
            </a:r>
            <a:r>
              <a:rPr lang="en-US" sz="1600" dirty="0" err="1"/>
              <a:t>wifi-blockack.cc</a:t>
            </a:r>
            <a:endParaRPr lang="en-US" sz="1600" dirty="0"/>
          </a:p>
          <a:p>
            <a:pPr lvl="1"/>
            <a:r>
              <a:rPr lang="en-US" sz="1600" dirty="0"/>
              <a:t>examples/wireless/</a:t>
            </a:r>
            <a:r>
              <a:rPr lang="en-US" sz="1600" dirty="0" err="1"/>
              <a:t>wifi</a:t>
            </a:r>
            <a:r>
              <a:rPr lang="en-US" sz="1600" dirty="0"/>
              <a:t>-multi-</a:t>
            </a:r>
            <a:r>
              <a:rPr lang="en-US" sz="1600" dirty="0" err="1"/>
              <a:t>tos.cc</a:t>
            </a:r>
            <a:endParaRPr lang="en-US" sz="1600" dirty="0"/>
          </a:p>
          <a:p>
            <a:r>
              <a:rPr lang="en-US" sz="1800" dirty="0"/>
              <a:t>Select QoS or non-</a:t>
            </a:r>
            <a:r>
              <a:rPr lang="en-US" sz="1800" dirty="0" err="1"/>
              <a:t>Qos</a:t>
            </a:r>
            <a:r>
              <a:rPr lang="en-US" sz="1800" dirty="0"/>
              <a:t> for 802.11a/b/g, QoS is always enabled for 802.11n/ac/ax.</a:t>
            </a:r>
          </a:p>
          <a:p>
            <a:r>
              <a:rPr lang="en-US" sz="1800" dirty="0"/>
              <a:t>Example with QoS enabled:</a:t>
            </a:r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wifiMac.SetType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StaWifiMac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"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SsidValue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(“wifi-ns-3”),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”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QosSupported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(true));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NetDeviceContainer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staDevice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wifi.Install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wifiPhy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wifiMac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devices.Add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staDevice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wifiMac.SetType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ApWifiMac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"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SsidValue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(“wifi-ns-3”),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		    ”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QosSupported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(true));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NetDeviceContainer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apDevice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wifi.Install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wifiPhy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wifiMac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NetDeviceContainer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devices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apDevice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BC240-E61F-2F4A-B23E-FDE4EBD93F9E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34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469826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QoS configuration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6362"/>
            <a:ext cx="8197850" cy="4872038"/>
          </a:xfrm>
        </p:spPr>
        <p:txBody>
          <a:bodyPr/>
          <a:lstStyle/>
          <a:p>
            <a:r>
              <a:rPr lang="en-US" sz="1800" dirty="0"/>
              <a:t>Example to tune QoS settings per AC (post-installation):</a:t>
            </a:r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Modify EDCA configuration (TXOP limit) for AC_BE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NetDevice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dev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ap.Get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(0)-&gt;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GetDevice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WifiNetDevice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wifi_dev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DynamicCast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WifiNetDevice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(dev);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WifiMac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wifi_mac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wifi_dev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GetMac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PointerValue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QosTxop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edca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wifi_mac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GetAttribute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BE_Txop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edca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ptr.Get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QosTxop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edca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SetAifsn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edca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SetMinCw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edca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SetMaxCw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(7);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edca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SetTxopLimit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MicroSeconds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(3008));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F8DA1-DC55-E144-9F69-DEF303B15979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35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274298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PCF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Example available in examples/wireless/</a:t>
            </a:r>
            <a:r>
              <a:rPr lang="en-US" sz="1800" dirty="0" err="1"/>
              <a:t>wifi-pcf.cc</a:t>
            </a:r>
            <a:endParaRPr lang="en-US" sz="1800" dirty="0"/>
          </a:p>
          <a:p>
            <a:r>
              <a:rPr lang="en-US" sz="1800" dirty="0"/>
              <a:t>Only use PCF with non-QoS 802.11a/b/g!</a:t>
            </a:r>
          </a:p>
          <a:p>
            <a:r>
              <a:rPr lang="en-US" sz="1800" dirty="0"/>
              <a:t>Example: specify whether a device does support PCF and set parameters: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Setup stations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wifiMac.SetType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StaWifiMac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"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SsidValue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(“wifi-ns-3”),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 "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PcfSupported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BooleanValue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(true));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NetDeviceContainer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staDevice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wifi.Install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wifiPhy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wifiMac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stas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devices.Add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staDevice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Setup access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wifiMac.SetType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ApWifiMac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"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SsidValue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(“wifi-ns-3”),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			 "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PcfSupported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BooleanValue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(true),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 "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CfpMaxDuration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TimeValue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MicroSeconds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(20480)));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NetDeviceContainer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apDevice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wifi.Install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wifiPhy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wifiMac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NetDeviceContainer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devices =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apDevice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C9EC8E7-A461-EA4A-92FA-131B097AF6ED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36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717771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managers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Example script to test any rate control algorithms:</a:t>
            </a:r>
            <a:br>
              <a:rPr lang="en-US" sz="1400" dirty="0"/>
            </a:br>
            <a:r>
              <a:rPr lang="en-US" sz="1400" dirty="0" err="1">
                <a:ea typeface="+mn-ea"/>
                <a:cs typeface="+mn-cs"/>
              </a:rPr>
              <a:t>src</a:t>
            </a:r>
            <a:r>
              <a:rPr lang="en-US" sz="1400" dirty="0">
                <a:ea typeface="+mn-ea"/>
                <a:cs typeface="+mn-cs"/>
              </a:rPr>
              <a:t>/</a:t>
            </a:r>
            <a:r>
              <a:rPr lang="en-US" sz="1400" dirty="0" err="1">
                <a:ea typeface="+mn-ea"/>
                <a:cs typeface="+mn-cs"/>
              </a:rPr>
              <a:t>wifi</a:t>
            </a:r>
            <a:r>
              <a:rPr lang="en-US" sz="1400" dirty="0">
                <a:ea typeface="+mn-ea"/>
                <a:cs typeface="+mn-cs"/>
              </a:rPr>
              <a:t>/examples/</a:t>
            </a:r>
            <a:r>
              <a:rPr lang="en-US" sz="1400" dirty="0" err="1">
                <a:ea typeface="+mn-ea"/>
                <a:cs typeface="+mn-cs"/>
              </a:rPr>
              <a:t>wifi</a:t>
            </a:r>
            <a:r>
              <a:rPr lang="en-US" sz="1400" dirty="0">
                <a:ea typeface="+mn-ea"/>
                <a:cs typeface="+mn-cs"/>
              </a:rPr>
              <a:t>-manager-</a:t>
            </a:r>
            <a:r>
              <a:rPr lang="en-US" sz="1400" dirty="0" err="1">
                <a:ea typeface="+mn-ea"/>
                <a:cs typeface="+mn-cs"/>
              </a:rPr>
              <a:t>example.cc</a:t>
            </a:r>
            <a:endParaRPr lang="en-US" sz="1400" dirty="0"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400" dirty="0"/>
              <a:t>$ ./</a:t>
            </a:r>
            <a:r>
              <a:rPr lang="en-US" sz="1400" dirty="0" err="1"/>
              <a:t>waf</a:t>
            </a:r>
            <a:r>
              <a:rPr lang="en-US" sz="1400" dirty="0"/>
              <a:t> --run "</a:t>
            </a:r>
            <a:r>
              <a:rPr lang="en-US" sz="1400" dirty="0" err="1"/>
              <a:t>wifi</a:t>
            </a:r>
            <a:r>
              <a:rPr lang="en-US" sz="1400" dirty="0"/>
              <a:t>-manager-example --</a:t>
            </a:r>
            <a:r>
              <a:rPr lang="en-US" sz="1400" dirty="0" err="1"/>
              <a:t>wifiManager</a:t>
            </a:r>
            <a:r>
              <a:rPr lang="en-US" sz="1400" dirty="0"/>
              <a:t>=Ideal --standard=802.11ac --</a:t>
            </a:r>
            <a:r>
              <a:rPr lang="en-US" sz="1400" dirty="0" err="1"/>
              <a:t>serverChannelWidth</a:t>
            </a:r>
            <a:r>
              <a:rPr lang="en-US" sz="1400" dirty="0"/>
              <a:t>=20 --</a:t>
            </a:r>
            <a:r>
              <a:rPr lang="en-US" sz="1400" dirty="0" err="1"/>
              <a:t>clientChannelWidth</a:t>
            </a:r>
            <a:r>
              <a:rPr lang="en-US" sz="1400" dirty="0"/>
              <a:t>=20 --</a:t>
            </a:r>
            <a:r>
              <a:rPr lang="en-US" sz="1400" dirty="0" err="1"/>
              <a:t>serverShortGuardInterval</a:t>
            </a:r>
            <a:r>
              <a:rPr lang="en-US" sz="1400" dirty="0"/>
              <a:t>=800 --</a:t>
            </a:r>
            <a:r>
              <a:rPr lang="en-US" sz="1400" dirty="0" err="1"/>
              <a:t>clientShortGuardInterval</a:t>
            </a:r>
            <a:r>
              <a:rPr lang="en-US" sz="1400" dirty="0"/>
              <a:t>=800 --</a:t>
            </a:r>
            <a:r>
              <a:rPr lang="en-US" sz="1400" dirty="0" err="1"/>
              <a:t>serverNss</a:t>
            </a:r>
            <a:r>
              <a:rPr lang="en-US" sz="1400" dirty="0"/>
              <a:t>=1 --</a:t>
            </a:r>
            <a:r>
              <a:rPr lang="en-US" sz="1400" dirty="0" err="1"/>
              <a:t>clientNss</a:t>
            </a:r>
            <a:r>
              <a:rPr lang="en-US" sz="1400" dirty="0"/>
              <a:t>=1”</a:t>
            </a:r>
          </a:p>
          <a:p>
            <a:pPr marL="0" indent="0">
              <a:buNone/>
            </a:pPr>
            <a:r>
              <a:rPr lang="en-US" sz="1400" dirty="0"/>
              <a:t>$ </a:t>
            </a:r>
            <a:r>
              <a:rPr lang="en-US" sz="1400" dirty="0" err="1"/>
              <a:t>gnuplot</a:t>
            </a:r>
            <a:r>
              <a:rPr lang="en-US" sz="1400" dirty="0"/>
              <a:t> wifi-manager-example-Ideal-802.11ac-server=20MHz_800ns_1SS-client=20MHz_800ns_1SS.plt</a:t>
            </a:r>
          </a:p>
          <a:p>
            <a:endParaRPr lang="en-US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63FE94-7854-1E45-A88B-81D324132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82474"/>
            <a:ext cx="5533029" cy="387312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03C02EC-28E4-4849-80E1-E18FA514533A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37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605501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timing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Unaware people tend to configure Wi-Fi timing values (slot, timeouts, …) at the begin of the simulation script…</a:t>
            </a:r>
          </a:p>
          <a:p>
            <a:r>
              <a:rPr lang="en-US" sz="1800" dirty="0"/>
              <a:t>But those values gets overwritten at the moment the call the Install method of the helper (this will call Configure80211X).</a:t>
            </a:r>
          </a:p>
          <a:p>
            <a:r>
              <a:rPr lang="en-US" sz="1800" dirty="0"/>
              <a:t>The solution is to set those timing attributes </a:t>
            </a:r>
            <a:r>
              <a:rPr lang="en-US" sz="1800" u="sng" dirty="0"/>
              <a:t>AFTER</a:t>
            </a:r>
            <a:r>
              <a:rPr lang="en-US" sz="1800" dirty="0"/>
              <a:t> the Install method is </a:t>
            </a:r>
            <a:r>
              <a:rPr lang="en-US" sz="2000" dirty="0"/>
              <a:t>called:</a:t>
            </a:r>
          </a:p>
          <a:p>
            <a:pPr marL="400050" lvl="1" indent="0">
              <a:buNone/>
            </a:pP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NetDeviceContainer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apDevice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400050" lvl="1" indent="0">
              <a:buNone/>
            </a:pP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apDevice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wifi.Install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phy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mac,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ap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Config::Set ("/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NodeList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/*/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DeviceList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/*/$ns3::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WifiNetDevice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/Mac/Slot",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TimeValue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MicroSeconds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(18)));</a:t>
            </a:r>
          </a:p>
          <a:p>
            <a:pPr marL="400050" lvl="1" indent="0">
              <a:buNone/>
            </a:pPr>
            <a:endParaRPr lang="en-US" sz="1800" i="1" dirty="0"/>
          </a:p>
          <a:p>
            <a:r>
              <a:rPr lang="en-US" sz="1800" dirty="0"/>
              <a:t>Full example available in examples/wireless/</a:t>
            </a:r>
            <a:r>
              <a:rPr lang="en-US" sz="1800" dirty="0" err="1"/>
              <a:t>wifi</a:t>
            </a:r>
            <a:r>
              <a:rPr lang="en-US" sz="1800" dirty="0"/>
              <a:t>-timing-</a:t>
            </a:r>
            <a:r>
              <a:rPr lang="en-US" sz="1800" dirty="0" err="1"/>
              <a:t>attributes.cc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315AB-9ADC-7C4C-9E03-4DF56E3A2D87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38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577310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802.11n/ac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Example programs include</a:t>
            </a:r>
          </a:p>
          <a:p>
            <a:pPr lvl="1"/>
            <a:r>
              <a:rPr lang="en-US" sz="2400" dirty="0"/>
              <a:t>examples/wireless/ht-wifi-network.cc</a:t>
            </a:r>
          </a:p>
          <a:p>
            <a:pPr lvl="1"/>
            <a:r>
              <a:rPr lang="en-US" sz="2400" dirty="0"/>
              <a:t>examples/wireless/vht-wifi-network.cc</a:t>
            </a:r>
          </a:p>
          <a:p>
            <a:pPr lvl="1"/>
            <a:r>
              <a:rPr lang="en-US" sz="2400" dirty="0"/>
              <a:t>examples/wireless/wifi-aggregation.cc</a:t>
            </a:r>
          </a:p>
          <a:p>
            <a:r>
              <a:rPr lang="en-US" sz="2800" dirty="0"/>
              <a:t>Setting the </a:t>
            </a:r>
            <a:r>
              <a:rPr lang="en-US" sz="2800" dirty="0" err="1"/>
              <a:t>WifiPhyStandard</a:t>
            </a:r>
            <a:r>
              <a:rPr lang="en-US" sz="2800" dirty="0"/>
              <a:t> will set most defaults reasonably</a:t>
            </a:r>
          </a:p>
          <a:p>
            <a:pPr marL="400050" lvl="1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WifiHelper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00050" lvl="1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wifi.SetStandard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(WIFI_PHY_STANDARD_80211ac);</a:t>
            </a:r>
          </a:p>
          <a:p>
            <a:r>
              <a:rPr lang="en-US" sz="2800" dirty="0"/>
              <a:t>802.11ac/ax uses 80 MHz channel by default; 802.11n uses 20 MHz</a:t>
            </a:r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89B2C-49F9-C041-8B23-FF19D1AECEF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39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1327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abstraction elements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0" y="1282771"/>
            <a:ext cx="8657070" cy="50418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B8B20-8ECF-B240-A2D6-651F9C4221D6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4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4131255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802.11n/ac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Maximum supported channel width and whether short guard interval is enabled can be modified through </a:t>
            </a:r>
            <a:r>
              <a:rPr lang="en-US" sz="2800" dirty="0" err="1"/>
              <a:t>wifi</a:t>
            </a:r>
            <a:r>
              <a:rPr lang="en-US" sz="2800" dirty="0"/>
              <a:t> PHY helpers (</a:t>
            </a:r>
            <a:r>
              <a:rPr lang="en-US" sz="2800" dirty="0" err="1"/>
              <a:t>yans</a:t>
            </a:r>
            <a:r>
              <a:rPr lang="en-US" sz="2800" dirty="0"/>
              <a:t> and spectrum):</a:t>
            </a:r>
          </a:p>
          <a:p>
            <a:pPr marL="400050" lvl="1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YansWifiPhyHelper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YansWifiPhyHelper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::Default ();</a:t>
            </a:r>
          </a:p>
          <a:p>
            <a:pPr marL="400050" lvl="1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phy.SetChannel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channel.Create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());</a:t>
            </a:r>
          </a:p>
          <a:p>
            <a:pPr marL="400050" lvl="1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Select channel width of 40 MHz</a:t>
            </a:r>
          </a:p>
          <a:p>
            <a:pPr marL="400050" lvl="1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(”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ChannelWidth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UintegerValue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(40));</a:t>
            </a:r>
          </a:p>
          <a:p>
            <a:pPr marL="400050" lvl="1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Enable guard interval</a:t>
            </a:r>
          </a:p>
          <a:p>
            <a:pPr marL="400050" lvl="1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ShortGuardEnabled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(true));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8DC49-4BBC-E44B-9936-45CC3FCE4486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40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940435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Supported aggregation schemes (802.11n/ac):</a:t>
            </a:r>
          </a:p>
          <a:p>
            <a:pPr lvl="1"/>
            <a:r>
              <a:rPr lang="en-US" sz="2000" dirty="0"/>
              <a:t>A-MSDU</a:t>
            </a:r>
          </a:p>
          <a:p>
            <a:pPr lvl="1"/>
            <a:r>
              <a:rPr lang="en-US" sz="2000" dirty="0"/>
              <a:t>A-MPDU</a:t>
            </a:r>
          </a:p>
          <a:p>
            <a:pPr lvl="1"/>
            <a:r>
              <a:rPr lang="en-US" sz="2000" dirty="0"/>
              <a:t>Mixed/hybrid (A-MSDU together with A-MPDU)</a:t>
            </a:r>
          </a:p>
          <a:p>
            <a:r>
              <a:rPr lang="en-US" sz="2400" dirty="0"/>
              <a:t>Example: configure aggregation for AC_BE queue</a:t>
            </a:r>
          </a:p>
          <a:p>
            <a:pPr marL="0" indent="0">
              <a:buNone/>
            </a:pP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fr-B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WifiMacHelper</a:t>
            </a: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mac;</a:t>
            </a:r>
          </a:p>
          <a:p>
            <a:pPr marL="0" indent="0">
              <a:buNone/>
            </a:pPr>
            <a:r>
              <a:rPr lang="fr-B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mac.SetType</a:t>
            </a: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fr-B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StaWifiMac</a:t>
            </a: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0" indent="0">
              <a:buNone/>
            </a:pP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"</a:t>
            </a:r>
            <a:r>
              <a:rPr lang="fr-B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fr-B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SsidValue</a:t>
            </a: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B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"BE_</a:t>
            </a:r>
            <a:r>
              <a:rPr lang="fr-B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MaxAmpduSize</a:t>
            </a: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fr-B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UintegerValue</a:t>
            </a: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(32768),</a:t>
            </a:r>
          </a:p>
          <a:p>
            <a:pPr marL="0" indent="0">
              <a:buNone/>
            </a:pP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    "BE_</a:t>
            </a:r>
            <a:r>
              <a:rPr lang="fr-B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MaxAmsduSize</a:t>
            </a: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fr-B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UintegerValue</a:t>
            </a: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(3839));</a:t>
            </a:r>
          </a:p>
          <a:p>
            <a:pPr marL="0" indent="0">
              <a:buNone/>
            </a:pPr>
            <a:r>
              <a:rPr lang="fr-B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15C4D-8004-0744-B82F-492F47A83A7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41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460066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For 802.11n/ac/ax devices, it is possible to configure MIMO.</a:t>
            </a:r>
          </a:p>
          <a:p>
            <a:r>
              <a:rPr lang="en-US" sz="2000" dirty="0"/>
              <a:t>Up to 4 SDM streams are supported.</a:t>
            </a:r>
          </a:p>
          <a:p>
            <a:r>
              <a:rPr lang="en-US" sz="2000" dirty="0"/>
              <a:t>Relevant parameters (</a:t>
            </a:r>
            <a:r>
              <a:rPr lang="en-US" sz="2000" dirty="0" err="1"/>
              <a:t>WifiPhy</a:t>
            </a:r>
            <a:r>
              <a:rPr lang="en-US" sz="2000" dirty="0"/>
              <a:t>):</a:t>
            </a:r>
          </a:p>
          <a:p>
            <a:pPr lvl="1"/>
            <a:r>
              <a:rPr lang="en-US" sz="2000" u="sng" dirty="0"/>
              <a:t>Antennas</a:t>
            </a:r>
            <a:r>
              <a:rPr lang="en-US" sz="2000" dirty="0"/>
              <a:t>: specify the number of physical antennas/chains;</a:t>
            </a:r>
          </a:p>
          <a:p>
            <a:pPr lvl="1"/>
            <a:r>
              <a:rPr lang="en-US" sz="2000" u="sng" dirty="0" err="1"/>
              <a:t>MaxSupportedTxSpatialStreams</a:t>
            </a:r>
            <a:r>
              <a:rPr lang="en-US" sz="2000" dirty="0"/>
              <a:t>: Tell the maximum number of spatial streams that can be transmitted by the device;</a:t>
            </a:r>
          </a:p>
          <a:p>
            <a:pPr lvl="1"/>
            <a:r>
              <a:rPr lang="en-US" sz="2000" u="sng" dirty="0" err="1"/>
              <a:t>MaxSupportedRxSpatialStreams</a:t>
            </a:r>
            <a:r>
              <a:rPr lang="en-US" sz="2000" dirty="0"/>
              <a:t>: Tell the maximum number of spatial streams that can be received by the device.</a:t>
            </a:r>
          </a:p>
          <a:p>
            <a:r>
              <a:rPr lang="en-US" sz="2000" dirty="0"/>
              <a:t>Obviously, </a:t>
            </a:r>
            <a:r>
              <a:rPr lang="en-US" sz="2000" dirty="0" err="1"/>
              <a:t>MaxSupportedTxSpatialStreams</a:t>
            </a:r>
            <a:r>
              <a:rPr lang="en-US" sz="2000" dirty="0"/>
              <a:t> and </a:t>
            </a:r>
            <a:r>
              <a:rPr lang="en-US" sz="2000" dirty="0" err="1"/>
              <a:t>MaxSupportedTxSpatialStreams</a:t>
            </a:r>
            <a:r>
              <a:rPr lang="en-US" sz="2000" dirty="0"/>
              <a:t> have to be smaller or equal to Antennas.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3360A-D31B-364D-ABD8-C8E4B65A0D0D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42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812948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Different configurations possible (case of 2 spatial streams):</a:t>
            </a:r>
          </a:p>
          <a:p>
            <a:pPr lvl="1"/>
            <a:r>
              <a:rPr lang="en-US" sz="2000" dirty="0"/>
              <a:t>Symmetrical: 2 x 2 : 2</a:t>
            </a:r>
          </a:p>
          <a:p>
            <a:pPr lvl="1"/>
            <a:r>
              <a:rPr lang="en-US" sz="2000" dirty="0"/>
              <a:t>Asymmetrical with more antennas at TX side: 3 x 2 : 2</a:t>
            </a:r>
          </a:p>
          <a:p>
            <a:pPr lvl="1"/>
            <a:r>
              <a:rPr lang="en-US" sz="2000" dirty="0"/>
              <a:t>Asymmetrical with more antennas at RX side: 2 x 3 : 2</a:t>
            </a:r>
          </a:p>
          <a:p>
            <a:pPr lvl="1"/>
            <a:r>
              <a:rPr lang="en-US" sz="2000" dirty="0"/>
              <a:t>Limit number of streams: 3 x 3 : 2</a:t>
            </a:r>
          </a:p>
          <a:p>
            <a:r>
              <a:rPr lang="en-US" sz="2000" dirty="0"/>
              <a:t>If more antennas than the number of streams, it will make your wireless link more robust (diversity, …).</a:t>
            </a:r>
          </a:p>
          <a:p>
            <a:r>
              <a:rPr lang="en-US" sz="2000" dirty="0"/>
              <a:t>A rough approximation is done as a 3dB SNR gain per additional antenna/chain (according to some measurements at UW):</a:t>
            </a:r>
          </a:p>
          <a:p>
            <a:pPr lvl="1"/>
            <a:r>
              <a:rPr lang="en-US" sz="2000" dirty="0"/>
              <a:t>2 x 2 : 2 =&gt; 3 x 2 : 2 = + 3dB</a:t>
            </a:r>
          </a:p>
          <a:p>
            <a:pPr lvl="1"/>
            <a:r>
              <a:rPr lang="en-US" sz="2000" dirty="0"/>
              <a:t>2 x 2 : 2 =&gt; 3 x 3 : 2 = + 6dB</a:t>
            </a:r>
          </a:p>
          <a:p>
            <a:pPr lvl="1"/>
            <a:r>
              <a:rPr lang="en-US" sz="2000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4899D-F069-134F-8B44-A4AE5A300E3D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43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832024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Usage:</a:t>
            </a:r>
            <a:br>
              <a:rPr lang="en-US" sz="2400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br>
              <a:rPr lang="en-US" sz="2800" dirty="0"/>
            </a:b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YansWifiChannelHelper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b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YansWifiChannelHelper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::Default ();</a:t>
            </a:r>
            <a:b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YansWifiPhyHelper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YansWifiPhyHelper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::Default ();</a:t>
            </a:r>
            <a:b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phy.SetChannel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channel.Create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());</a:t>
            </a:r>
            <a:b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//Configure MIMO</a:t>
            </a:r>
            <a:b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Antennas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UintegerValue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(3));</a:t>
            </a:r>
            <a:b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MaxSupportedTxSpatialStreams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b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UintegerValue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(2));</a:t>
            </a:r>
            <a:b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MaxSupportedRxSpatialStreams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b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fr-B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UintegerValue</a:t>
            </a: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(3));</a:t>
            </a:r>
            <a:b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062B-4457-684E-81E1-A71968B39FF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44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604447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PHY has been changed in 802.11ax: longer symbols, different carrier spacing, 3 possible guard intervals, …</a:t>
            </a:r>
          </a:p>
          <a:p>
            <a:pPr marL="457200" lvl="1" indent="0">
              <a:buNone/>
            </a:pPr>
            <a:r>
              <a:rPr lang="en-US" sz="1800" dirty="0"/>
              <a:t>=&gt; New parameter for 802.11ax guard interval: </a:t>
            </a:r>
            <a:r>
              <a:rPr lang="en-US" sz="1800" dirty="0" err="1"/>
              <a:t>GuardInterval</a:t>
            </a:r>
            <a:br>
              <a:rPr lang="en-US" sz="1800" dirty="0"/>
            </a:br>
            <a:r>
              <a:rPr lang="en-US" sz="1800" dirty="0"/>
              <a:t>(! different than </a:t>
            </a:r>
            <a:r>
              <a:rPr lang="en-US" sz="1800" dirty="0" err="1"/>
              <a:t>ShortGuardEnabled</a:t>
            </a:r>
            <a:r>
              <a:rPr lang="en-US" sz="1800" dirty="0"/>
              <a:t> used for 802.11n/ac !)</a:t>
            </a:r>
            <a:endParaRPr lang="en-US" sz="1200" dirty="0"/>
          </a:p>
          <a:p>
            <a:r>
              <a:rPr lang="en-US" sz="1800" dirty="0"/>
              <a:t>80211ax example:</a:t>
            </a:r>
          </a:p>
          <a:p>
            <a:pPr marL="400050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YansWifiChannelHelper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YansWifiChannelHelper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::Default ();</a:t>
            </a:r>
          </a:p>
          <a:p>
            <a:pPr marL="400050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YansWifiPhyHelper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YansWifiPhyHelper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::Default ();</a:t>
            </a:r>
          </a:p>
          <a:p>
            <a:pPr marL="400050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phy.SetChannel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ch.Create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());</a:t>
            </a:r>
          </a:p>
          <a:p>
            <a:pPr marL="400050" lvl="1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 Set HE guard interval to use 1600 ns GI</a:t>
            </a:r>
          </a:p>
          <a:p>
            <a:pPr marL="400050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GuardInterval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NanoSeconds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(1600)));</a:t>
            </a:r>
          </a:p>
          <a:p>
            <a:pPr marL="400050" lvl="1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WifiHelper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00050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wifi.SetStandard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(WIFI_PHY_STANDARD_80211ax_5GHZ);</a:t>
            </a:r>
          </a:p>
          <a:p>
            <a:pPr marL="400050" lvl="1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//802.11ax only supports constant rate manager</a:t>
            </a:r>
          </a:p>
          <a:p>
            <a:pPr marL="400050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wifi.SetRemoteStationManager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ConstantRateWifiManager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400050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DataMode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(HeMcs4),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ControlMode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(HeMcs0));</a:t>
            </a:r>
          </a:p>
          <a:p>
            <a:pPr marL="400050" lvl="1" indent="0">
              <a:buNone/>
            </a:pPr>
            <a:endParaRPr lang="en-US" sz="1600" dirty="0"/>
          </a:p>
          <a:p>
            <a:pPr marL="57150" indent="0">
              <a:buNone/>
            </a:pPr>
            <a:endParaRPr lang="en-US" sz="1600" dirty="0"/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500FF-D347-E348-8BEA-414B0CA5853F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45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927376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access points and inter-channel interference (Spectrum)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A13024-1280-0543-9246-67C7A9238983}"/>
              </a:ext>
            </a:extLst>
          </p:cNvPr>
          <p:cNvSpPr txBox="1">
            <a:spLocks/>
          </p:cNvSpPr>
          <p:nvPr/>
        </p:nvSpPr>
        <p:spPr bwMode="auto">
          <a:xfrm>
            <a:off x="609600" y="1525587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// Create Spectrum channel and PHY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MultiModelSpectrumChannel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&gt; channel =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CreateObject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MultiModelSpectrumChannel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&gt;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FriisPropagationLossModel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lossModel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CreateObject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FriisPropagationLossModel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&gt;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channel-&gt;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AddPropagationLossModel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lossModel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ConstantSpeedPropagationDelayModel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delayModel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CreateObject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ConstantSpeedPropagationDelayModel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&gt;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channel-&gt;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SetPropagationDelayModel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delayModel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SpectrumWifiPhyHelper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SpectrumWifiPhyHelper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::Default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phy.SetPcapDataLinkType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YansWifiPhyHelper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::DLT_IEEE802_11_RADIO);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phy.SetChannel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(channel);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//Configure 802.11ac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WifiHelper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wifi.SetStandard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(WIFI_PHY_STANDARD_80211ac);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wifi.SetRemoteStationManager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IdealWifiManager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WifiMacHelper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mac;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BCB38-79C9-4F4B-8879-B931FA7715EB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46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754578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access points and inter-channel interference (cont.)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A13024-1280-0543-9246-67C7A9238983}"/>
              </a:ext>
            </a:extLst>
          </p:cNvPr>
          <p:cNvSpPr txBox="1">
            <a:spLocks/>
          </p:cNvSpPr>
          <p:nvPr/>
        </p:nvSpPr>
        <p:spPr bwMode="auto">
          <a:xfrm>
            <a:off x="609600" y="1525587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// Network A: frequency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primaryChannelA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transmitted power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txPowerA</a:t>
            </a:r>
            <a:endParaRPr lang="en-US" sz="1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// Network B: frequency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primaryChannelB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transmitted power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txPowerB</a:t>
            </a:r>
            <a:endParaRPr lang="en-US" sz="1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NetDeviceContainer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staDeviceA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staDeviceB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apDeviceA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apDeviceB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("network-A");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TxPowerStart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DoubleValue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txPowerA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TxPowerEnd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DoubleValue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txPowerA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ChannelNumber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UintegerValue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primaryChannelA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ChannelWidth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UintegerValue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channelWidthA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mac.SetType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StaWifiMac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SsidValue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staDeviceA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wifi.Install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mac,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wifiStaNodes.Get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mac.SetType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ApWifiMac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SsidValue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apDeviceA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wifi.Install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mac,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wifiApNodes.Get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(0));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("network-B");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TxPowerStart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DoubleValue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txPowerB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TxPowerEnd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DoubleValue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txPowerB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ChannelNumber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UintegerValue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primaryChannelB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phy.Set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ChannelWidth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UintegerValue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channelWidthB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mac.SetType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StaWifiMac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SsidValue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staDeviceB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wifi.Install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mac,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wifiStaNodes.Get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(1));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mac.SetType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("ns3::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ApWifiMac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SsidValue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ssid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apDeviceB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wifi.Install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mac, </a:t>
            </a:r>
            <a:r>
              <a:rPr lang="en-US" sz="1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wifiApNodes.Get</a:t>
            </a: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(1));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5DD4F-0F6F-BF49-92F5-9E44DA910623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47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735516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Wi-Fi developments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idx="11"/>
          </p:nvPr>
        </p:nvSpPr>
        <p:spPr>
          <a:xfrm>
            <a:off x="3505200" y="6397625"/>
            <a:ext cx="2101850" cy="460375"/>
          </a:xfrm>
        </p:spPr>
        <p:txBody>
          <a:bodyPr/>
          <a:lstStyle/>
          <a:p>
            <a:pPr algn="ctr">
              <a:defRPr/>
            </a:pPr>
            <a:r>
              <a:rPr lang="en-GB" dirty="0"/>
              <a:t>63/64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802.11ad: review code of Hany Assasa, merge with ns-3-dev and split in separate wigig module (work in progress by Sébastien).</a:t>
            </a:r>
          </a:p>
          <a:p>
            <a:r>
              <a:rPr lang="nl-BE" sz="2400" dirty="0"/>
              <a:t>802.11ax: </a:t>
            </a:r>
          </a:p>
          <a:p>
            <a:pPr lvl="1"/>
            <a:r>
              <a:rPr lang="nl-BE" sz="2400" dirty="0"/>
              <a:t>A team at UW is working on spatial reuse features and the PHY abstraction.</a:t>
            </a:r>
          </a:p>
          <a:p>
            <a:pPr lvl="1"/>
            <a:r>
              <a:rPr lang="nl-BE" sz="2400" dirty="0"/>
              <a:t>Rediet and colleages are working on modeling OFDMA.</a:t>
            </a:r>
          </a:p>
          <a:p>
            <a:r>
              <a:rPr lang="fr-BE" sz="2400" dirty="0"/>
              <a:t>802.11n/</a:t>
            </a:r>
            <a:r>
              <a:rPr lang="fr-BE" sz="2400" dirty="0" err="1"/>
              <a:t>ac</a:t>
            </a:r>
            <a:r>
              <a:rPr lang="fr-BE" sz="2400" dirty="0"/>
              <a:t>: PHY layer abstraction </a:t>
            </a:r>
            <a:r>
              <a:rPr lang="fr-BE" sz="2400" dirty="0" err="1"/>
              <a:t>models</a:t>
            </a:r>
            <a:r>
              <a:rPr lang="fr-BE" sz="2400" dirty="0"/>
              <a:t> </a:t>
            </a:r>
            <a:r>
              <a:rPr lang="fr-BE" sz="2400" dirty="0" err="1"/>
              <a:t>based</a:t>
            </a:r>
            <a:r>
              <a:rPr lang="fr-BE" sz="2400" dirty="0"/>
              <a:t> on Matlab </a:t>
            </a:r>
            <a:r>
              <a:rPr lang="fr-BE" sz="2400" dirty="0" err="1"/>
              <a:t>link</a:t>
            </a:r>
            <a:r>
              <a:rPr lang="fr-BE" sz="2400" dirty="0"/>
              <a:t> simulator (</a:t>
            </a:r>
            <a:r>
              <a:rPr lang="fr-BE" sz="2400" dirty="0" err="1"/>
              <a:t>work</a:t>
            </a:r>
            <a:r>
              <a:rPr lang="fr-BE" sz="2400" dirty="0"/>
              <a:t> in </a:t>
            </a:r>
            <a:r>
              <a:rPr lang="fr-BE" sz="2400" dirty="0" err="1"/>
              <a:t>progress</a:t>
            </a:r>
            <a:r>
              <a:rPr lang="fr-BE" sz="2400" dirty="0"/>
              <a:t> at </a:t>
            </a:r>
            <a:r>
              <a:rPr lang="fr-BE" sz="2400" dirty="0" err="1"/>
              <a:t>University</a:t>
            </a:r>
            <a:r>
              <a:rPr lang="fr-BE" sz="2400" dirty="0"/>
              <a:t> of Washington).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C9E5DFF-B6A4-C143-B1A5-EB86651736CB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48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492152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and future work (1)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idx="11"/>
          </p:nvPr>
        </p:nvSpPr>
        <p:spPr>
          <a:xfrm>
            <a:off x="3505200" y="6397625"/>
            <a:ext cx="2101850" cy="460375"/>
          </a:xfrm>
        </p:spPr>
        <p:txBody>
          <a:bodyPr/>
          <a:lstStyle/>
          <a:p>
            <a:pPr algn="ctr">
              <a:defRPr/>
            </a:pPr>
            <a:r>
              <a:rPr lang="en-GB" dirty="0"/>
              <a:t>63/64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802.11ah: Once wigig work is done, Sébastien will start to review code of Le Tian, merge with ns-3-dev and split in separate sub1ghz module.</a:t>
            </a:r>
          </a:p>
          <a:p>
            <a:r>
              <a:rPr lang="nl-BE" sz="2400" dirty="0"/>
              <a:t>802.11ax: UW team plans to work on multi-user aspects in the near future.</a:t>
            </a:r>
          </a:p>
          <a:p>
            <a:r>
              <a:rPr lang="fr-BE" sz="2400" dirty="0"/>
              <a:t>802.11ac: </a:t>
            </a:r>
            <a:r>
              <a:rPr lang="fr-BE" sz="2400" dirty="0" err="1"/>
              <a:t>Some</a:t>
            </a:r>
            <a:r>
              <a:rPr lang="fr-BE" sz="2400" dirty="0"/>
              <a:t> </a:t>
            </a:r>
            <a:r>
              <a:rPr lang="fr-BE" sz="2400" dirty="0" err="1"/>
              <a:t>work</a:t>
            </a:r>
            <a:r>
              <a:rPr lang="fr-BE" sz="2400" dirty="0"/>
              <a:t> </a:t>
            </a:r>
            <a:r>
              <a:rPr lang="fr-BE" sz="2400" dirty="0" err="1"/>
              <a:t>should</a:t>
            </a:r>
            <a:r>
              <a:rPr lang="fr-BE" sz="2400" dirty="0"/>
              <a:t> </a:t>
            </a:r>
            <a:r>
              <a:rPr lang="fr-BE" sz="2400" dirty="0" err="1"/>
              <a:t>be</a:t>
            </a:r>
            <a:r>
              <a:rPr lang="fr-BE" sz="2400" dirty="0"/>
              <a:t> </a:t>
            </a:r>
            <a:r>
              <a:rPr lang="fr-BE" sz="2400" dirty="0" err="1"/>
              <a:t>planned</a:t>
            </a:r>
            <a:r>
              <a:rPr lang="fr-BE" sz="2400" dirty="0"/>
              <a:t> to support TX </a:t>
            </a:r>
            <a:r>
              <a:rPr lang="fr-BE" sz="2400" dirty="0" err="1"/>
              <a:t>beamforming</a:t>
            </a:r>
            <a:r>
              <a:rPr lang="fr-BE" sz="2400" dirty="0"/>
              <a:t> and MU-MIMO.</a:t>
            </a:r>
            <a:endParaRPr lang="nl-BE" sz="2400" dirty="0"/>
          </a:p>
          <a:p>
            <a:r>
              <a:rPr lang="nl-BE" sz="2400" dirty="0"/>
              <a:t>HCF/HCCA: Sébastien will extend his PCF implemention to support HCF/HCCA.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58D00D-9A0D-E34A-8D77-0AC1A0ACE13B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49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44719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E0CD09B-C10E-4D45-B1AA-6340865ADE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r="-1"/>
          <a:stretch/>
        </p:blipFill>
        <p:spPr>
          <a:xfrm>
            <a:off x="889711" y="1300677"/>
            <a:ext cx="7187489" cy="5159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BC465-FD69-9846-BFC9-BE2F75279D93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5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226319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CB460B5-BEB3-D146-AC88-6699A4CD78C6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50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96576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High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Presently, 3 MAC high models:</a:t>
            </a:r>
          </a:p>
          <a:p>
            <a:pPr lvl="1"/>
            <a:r>
              <a:rPr lang="en-US" dirty="0" err="1"/>
              <a:t>AdhocWifiMac</a:t>
            </a:r>
            <a:r>
              <a:rPr lang="en-US" dirty="0"/>
              <a:t>: simplest one, for </a:t>
            </a:r>
            <a:r>
              <a:rPr lang="en-US" dirty="0" err="1"/>
              <a:t>adhoc</a:t>
            </a:r>
            <a:r>
              <a:rPr lang="en-US" dirty="0"/>
              <a:t> mode.</a:t>
            </a:r>
          </a:p>
          <a:p>
            <a:pPr lvl="1"/>
            <a:r>
              <a:rPr lang="en-US" dirty="0" err="1"/>
              <a:t>ApWifiMac</a:t>
            </a:r>
            <a:r>
              <a:rPr lang="en-US" dirty="0"/>
              <a:t>: access point in infrastructure mode, sends beacons and handles associations requests.</a:t>
            </a:r>
          </a:p>
          <a:p>
            <a:pPr lvl="1"/>
            <a:r>
              <a:rPr lang="en-US" dirty="0" err="1"/>
              <a:t>StaWifiMac</a:t>
            </a:r>
            <a:r>
              <a:rPr lang="en-US" dirty="0"/>
              <a:t>: station in infrastructure mode, keeps associated to the access point.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7BACF-1BAD-1844-A3F1-25815A63ED9E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6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72145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Middle and MAC 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356"/>
            <a:ext cx="8197850" cy="4872038"/>
          </a:xfrm>
        </p:spPr>
        <p:txBody>
          <a:bodyPr/>
          <a:lstStyle/>
          <a:p>
            <a:pPr marL="400050" indent="-342900"/>
            <a:r>
              <a:rPr lang="en-US" sz="1800" u="sng" dirty="0" err="1"/>
              <a:t>MacTxMiddle</a:t>
            </a:r>
            <a:r>
              <a:rPr lang="en-US" sz="1800" u="sng" dirty="0"/>
              <a:t>/</a:t>
            </a:r>
            <a:r>
              <a:rPr lang="en-US" sz="1800" u="sng" dirty="0" err="1"/>
              <a:t>MaxRxMiddle</a:t>
            </a:r>
            <a:r>
              <a:rPr lang="en-US" sz="1800" dirty="0"/>
              <a:t>:</a:t>
            </a:r>
          </a:p>
          <a:p>
            <a:pPr marL="800100" lvl="1" indent="-342900"/>
            <a:r>
              <a:rPr lang="fr-BE" sz="1600" dirty="0"/>
              <a:t>Attaches </a:t>
            </a:r>
            <a:r>
              <a:rPr lang="fr-BE" sz="1600" dirty="0" err="1"/>
              <a:t>sequence</a:t>
            </a:r>
            <a:r>
              <a:rPr lang="fr-BE" sz="1600" dirty="0"/>
              <a:t> </a:t>
            </a:r>
            <a:r>
              <a:rPr lang="fr-BE" sz="1600" dirty="0" err="1"/>
              <a:t>numbers</a:t>
            </a:r>
            <a:r>
              <a:rPr lang="fr-BE" sz="1600" dirty="0"/>
              <a:t>;</a:t>
            </a:r>
          </a:p>
          <a:p>
            <a:pPr marL="800100" lvl="1" indent="-342900"/>
            <a:r>
              <a:rPr lang="en-US" sz="1600" dirty="0"/>
              <a:t>Reassembles fragmented packets ;</a:t>
            </a:r>
          </a:p>
          <a:p>
            <a:pPr marL="800100" lvl="1" indent="-342900"/>
            <a:r>
              <a:rPr lang="en-US" sz="1600" dirty="0"/>
              <a:t>Discards duplicated frames by verifying </a:t>
            </a:r>
            <a:r>
              <a:rPr lang="fr-BE" sz="1600" dirty="0"/>
              <a:t>the </a:t>
            </a:r>
            <a:r>
              <a:rPr lang="fr-BE" sz="1600" dirty="0" err="1"/>
              <a:t>received</a:t>
            </a:r>
            <a:r>
              <a:rPr lang="fr-BE" sz="1600" dirty="0"/>
              <a:t> </a:t>
            </a:r>
            <a:r>
              <a:rPr lang="fr-BE" sz="1600" dirty="0" err="1"/>
              <a:t>sequence</a:t>
            </a:r>
            <a:r>
              <a:rPr lang="fr-BE" sz="1600" dirty="0"/>
              <a:t> </a:t>
            </a:r>
            <a:r>
              <a:rPr lang="fr-BE" sz="1600" dirty="0" err="1"/>
              <a:t>numbers</a:t>
            </a:r>
            <a:r>
              <a:rPr lang="fr-BE" sz="1600" dirty="0"/>
              <a:t>.</a:t>
            </a:r>
          </a:p>
          <a:p>
            <a:r>
              <a:rPr lang="en-US" sz="2000" u="sng" dirty="0" err="1"/>
              <a:t>Txop</a:t>
            </a:r>
            <a:r>
              <a:rPr lang="en-US" sz="2000" u="sng" dirty="0"/>
              <a:t>/</a:t>
            </a:r>
            <a:r>
              <a:rPr lang="en-US" sz="2000" u="sng" dirty="0" err="1"/>
              <a:t>QosTxop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Queue data and management packets;</a:t>
            </a:r>
          </a:p>
          <a:p>
            <a:pPr lvl="1"/>
            <a:r>
              <a:rPr lang="en-US" sz="1600" dirty="0"/>
              <a:t>Fragmentation/Retransmissions;</a:t>
            </a:r>
          </a:p>
          <a:p>
            <a:pPr lvl="1"/>
            <a:r>
              <a:rPr lang="en-US" sz="1600" dirty="0"/>
              <a:t>MSDU aggregation and block ACK sessions;</a:t>
            </a:r>
          </a:p>
          <a:p>
            <a:pPr lvl="1"/>
            <a:r>
              <a:rPr lang="en-US" sz="1600" dirty="0"/>
              <a:t>1 </a:t>
            </a:r>
            <a:r>
              <a:rPr lang="en-US" sz="1600" dirty="0" err="1"/>
              <a:t>Txop</a:t>
            </a:r>
            <a:r>
              <a:rPr lang="en-US" sz="1600" dirty="0"/>
              <a:t>, 4 </a:t>
            </a:r>
            <a:r>
              <a:rPr lang="en-US" sz="1600" dirty="0" err="1"/>
              <a:t>QosTxop</a:t>
            </a:r>
            <a:r>
              <a:rPr lang="en-US" sz="1600" dirty="0"/>
              <a:t> (one per TID).</a:t>
            </a:r>
          </a:p>
          <a:p>
            <a:r>
              <a:rPr lang="en-US" sz="2000" u="sng" dirty="0" err="1"/>
              <a:t>ChannelAccessManager</a:t>
            </a:r>
            <a:r>
              <a:rPr lang="en-US" sz="2000" dirty="0"/>
              <a:t>: </a:t>
            </a:r>
            <a:r>
              <a:rPr lang="en-US" sz="1600" dirty="0"/>
              <a:t>determines when a transmission can start based on listeners (physical and virtual).</a:t>
            </a:r>
          </a:p>
          <a:p>
            <a:r>
              <a:rPr lang="en-US" sz="2000" u="sng" dirty="0" err="1"/>
              <a:t>MacLow</a:t>
            </a:r>
            <a:endParaRPr lang="en-US" sz="2000" u="sng" dirty="0"/>
          </a:p>
          <a:p>
            <a:pPr lvl="1"/>
            <a:r>
              <a:rPr lang="en-US" sz="1600" dirty="0"/>
              <a:t>RTS/CTS/DATA/ACK transactions;</a:t>
            </a:r>
          </a:p>
          <a:p>
            <a:pPr lvl="1"/>
            <a:r>
              <a:rPr lang="en-US" sz="1600" dirty="0"/>
              <a:t>MPDU Aggregation and block ACKs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50B45-A9F3-7244-939C-C7362E7565DB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7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213619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control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Rate control algorithm is used by the MAC low layer to determine at which rate a DATA (or a RTS) frame should be sent by the PHY.</a:t>
            </a:r>
          </a:p>
          <a:p>
            <a:r>
              <a:rPr lang="en-US" sz="2000" dirty="0"/>
              <a:t>All rate managers inherit from </a:t>
            </a:r>
            <a:r>
              <a:rPr lang="en-US" sz="2000" dirty="0" err="1"/>
              <a:t>WifiRemoteStationManager</a:t>
            </a:r>
            <a:r>
              <a:rPr lang="en-US" sz="2000" dirty="0"/>
              <a:t>, which is the interface towards </a:t>
            </a:r>
            <a:r>
              <a:rPr lang="en-US" sz="2000" dirty="0" err="1"/>
              <a:t>MacLow</a:t>
            </a:r>
            <a:r>
              <a:rPr lang="en-US" sz="2000" dirty="0"/>
              <a:t>.</a:t>
            </a:r>
          </a:p>
          <a:p>
            <a:r>
              <a:rPr lang="en-US" sz="2000" dirty="0"/>
              <a:t>Supported rate control algorithms:</a:t>
            </a:r>
          </a:p>
          <a:p>
            <a:pPr lvl="1"/>
            <a:r>
              <a:rPr lang="en-US" sz="2000" dirty="0"/>
              <a:t>Algorithms found in real devices</a:t>
            </a:r>
            <a:r>
              <a:rPr lang="en-US" sz="2000"/>
              <a:t>: </a:t>
            </a:r>
            <a:br>
              <a:rPr lang="en-US" sz="2000"/>
            </a:br>
            <a:r>
              <a:rPr lang="en-US" sz="2000"/>
              <a:t>ArfWifiManager</a:t>
            </a:r>
            <a:r>
              <a:rPr lang="en-US" sz="2000" dirty="0"/>
              <a:t> (default for </a:t>
            </a:r>
            <a:r>
              <a:rPr lang="en-US" sz="2000" dirty="0" err="1"/>
              <a:t>WifiHelper</a:t>
            </a:r>
            <a:r>
              <a:rPr lang="en-US" sz="2000" dirty="0"/>
              <a:t>), </a:t>
            </a:r>
            <a:r>
              <a:rPr lang="en-US" sz="2000" dirty="0" err="1"/>
              <a:t>OnoeWifiManager</a:t>
            </a:r>
            <a:r>
              <a:rPr lang="en-US" sz="2000" dirty="0"/>
              <a:t>, </a:t>
            </a:r>
            <a:r>
              <a:rPr lang="en-US" sz="2000" dirty="0" err="1"/>
              <a:t>ConstantRateWifiManager</a:t>
            </a:r>
            <a:r>
              <a:rPr lang="en-US" sz="2000" dirty="0"/>
              <a:t>, </a:t>
            </a:r>
            <a:r>
              <a:rPr lang="en-US" sz="2000" dirty="0" err="1"/>
              <a:t>MinstrelWifiManager</a:t>
            </a:r>
            <a:r>
              <a:rPr lang="en-US" sz="2000" dirty="0"/>
              <a:t>, </a:t>
            </a:r>
            <a:r>
              <a:rPr lang="en-US" sz="2000" dirty="0" err="1"/>
              <a:t>MinstrelHtWifiManager</a:t>
            </a:r>
            <a:r>
              <a:rPr lang="en-US" sz="2000" dirty="0"/>
              <a:t> (for 802.11n/ac).</a:t>
            </a:r>
          </a:p>
          <a:p>
            <a:pPr lvl="1"/>
            <a:r>
              <a:rPr lang="en-US" sz="2000" dirty="0"/>
              <a:t>Algorithms found in literature: </a:t>
            </a:r>
            <a:br>
              <a:rPr lang="en-US" sz="2000" dirty="0"/>
            </a:br>
            <a:r>
              <a:rPr lang="en-US" sz="2000" dirty="0" err="1"/>
              <a:t>IdealWifiManager</a:t>
            </a:r>
            <a:r>
              <a:rPr lang="en-US" sz="2000" dirty="0"/>
              <a:t>, </a:t>
            </a:r>
            <a:r>
              <a:rPr lang="en-US" sz="2000" dirty="0" err="1"/>
              <a:t>AarfWifiManager</a:t>
            </a:r>
            <a:r>
              <a:rPr lang="en-US" sz="2000" dirty="0"/>
              <a:t>, </a:t>
            </a:r>
            <a:r>
              <a:rPr lang="en-US" sz="2000" dirty="0" err="1"/>
              <a:t>AmrrWifiManager</a:t>
            </a:r>
            <a:r>
              <a:rPr lang="en-US" sz="2000" dirty="0"/>
              <a:t>, </a:t>
            </a:r>
            <a:r>
              <a:rPr lang="en-US" sz="2000" dirty="0" err="1"/>
              <a:t>CaraWifiManager</a:t>
            </a:r>
            <a:r>
              <a:rPr lang="en-US" sz="2000" dirty="0"/>
              <a:t>, </a:t>
            </a:r>
            <a:r>
              <a:rPr lang="en-US" sz="2000" dirty="0" err="1"/>
              <a:t>RraaWifiManager</a:t>
            </a:r>
            <a:r>
              <a:rPr lang="en-US" sz="2000" dirty="0"/>
              <a:t>, </a:t>
            </a:r>
            <a:r>
              <a:rPr lang="en-US" sz="2000" dirty="0" err="1"/>
              <a:t>AarfcdWifiManager</a:t>
            </a:r>
            <a:r>
              <a:rPr lang="en-US" sz="2000" dirty="0"/>
              <a:t>, </a:t>
            </a:r>
            <a:r>
              <a:rPr lang="en-US" sz="2000" dirty="0" err="1"/>
              <a:t>ParfWifiManager</a:t>
            </a:r>
            <a:r>
              <a:rPr lang="en-US" sz="2000" dirty="0"/>
              <a:t>, </a:t>
            </a:r>
            <a:r>
              <a:rPr lang="en-US" sz="2000" dirty="0" err="1"/>
              <a:t>AparfWifiManager</a:t>
            </a:r>
            <a:r>
              <a:rPr lang="en-US" sz="200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38352-F61E-0444-B2A3-411C1CD2A9EB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8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120835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control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802.11n/ac can use Constant, Ideal or </a:t>
            </a:r>
            <a:r>
              <a:rPr lang="en-US" sz="2000" dirty="0" err="1"/>
              <a:t>MinstrelHT</a:t>
            </a:r>
            <a:r>
              <a:rPr lang="en-US" sz="2000" dirty="0"/>
              <a:t>, 802.11ax is currently limited to be used with Constant!</a:t>
            </a:r>
          </a:p>
          <a:p>
            <a:r>
              <a:rPr lang="en-US" sz="2000" dirty="0"/>
              <a:t>For management frames, </a:t>
            </a:r>
            <a:r>
              <a:rPr lang="en-US" sz="2000" dirty="0" err="1"/>
              <a:t>WifiRemoteStationManager</a:t>
            </a:r>
            <a:r>
              <a:rPr lang="en-US" sz="2000" dirty="0"/>
              <a:t> does not call the corresponding rate manager, it selects the lowest basic rate.</a:t>
            </a:r>
          </a:p>
          <a:p>
            <a:r>
              <a:rPr lang="en-US" sz="2000" dirty="0"/>
              <a:t>For response frames, the specific rate manager is also not called, response rate selection is also handled by </a:t>
            </a:r>
            <a:r>
              <a:rPr lang="en-US" sz="2000" dirty="0" err="1"/>
              <a:t>WifiRemoteStationManager</a:t>
            </a:r>
            <a:r>
              <a:rPr lang="en-US" sz="2000" dirty="0"/>
              <a:t> and follows IEEE 802.11 standard rules.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91AC2-A0A8-7D4C-B2E2-86B311FFEB39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C259FED-E9AC-A34F-A9FE-B6AFC9605985}" type="slidenum">
              <a:rPr lang="en-US" smtClean="0"/>
              <a:pPr/>
              <a:t>9</a:t>
            </a:fld>
            <a:r>
              <a:rPr lang="en-US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966005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6879</TotalTime>
  <Words>3571</Words>
  <Application>Microsoft Macintosh PowerPoint</Application>
  <PresentationFormat>Affichage à l'écran (4:3)</PresentationFormat>
  <Paragraphs>577</Paragraphs>
  <Slides>50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6" baseType="lpstr">
      <vt:lpstr>Arial</vt:lpstr>
      <vt:lpstr>Consolas</vt:lpstr>
      <vt:lpstr>Courier New</vt:lpstr>
      <vt:lpstr>Times New Roman</vt:lpstr>
      <vt:lpstr>Wingdings</vt:lpstr>
      <vt:lpstr>Default Design</vt:lpstr>
      <vt:lpstr>Présentation PowerPoint</vt:lpstr>
      <vt:lpstr>Outline</vt:lpstr>
      <vt:lpstr>Wi-Fi Overview </vt:lpstr>
      <vt:lpstr>Wi-Fi abstraction elements</vt:lpstr>
      <vt:lpstr>Wi-Fi architecture</vt:lpstr>
      <vt:lpstr>MAC High</vt:lpstr>
      <vt:lpstr>MAC Middle and MAC Low</vt:lpstr>
      <vt:lpstr>Rate control (1)</vt:lpstr>
      <vt:lpstr>Rate control (2)</vt:lpstr>
      <vt:lpstr>Physical layer</vt:lpstr>
      <vt:lpstr>YansWifiPhy</vt:lpstr>
      <vt:lpstr>SpectrumWifiPhy (1)</vt:lpstr>
      <vt:lpstr>SpectrumWifiPhy (2)</vt:lpstr>
      <vt:lpstr>YansWifiPhy versus SpectrumWifiPhy</vt:lpstr>
      <vt:lpstr>Propagation Models (1)</vt:lpstr>
      <vt:lpstr>Propagation Models (2)</vt:lpstr>
      <vt:lpstr>Propagation Models (3)</vt:lpstr>
      <vt:lpstr>Packet reception</vt:lpstr>
      <vt:lpstr>Interference helper</vt:lpstr>
      <vt:lpstr>Error models</vt:lpstr>
      <vt:lpstr>Communication Range</vt:lpstr>
      <vt:lpstr>PHY state machine</vt:lpstr>
      <vt:lpstr>Wifi Radio Energy Model (1)</vt:lpstr>
      <vt:lpstr>Wifi Radio Energy Model (2)</vt:lpstr>
      <vt:lpstr>How to extend?</vt:lpstr>
      <vt:lpstr>MobilityHelper: mobility and position</vt:lpstr>
      <vt:lpstr>Position Allocation Examples</vt:lpstr>
      <vt:lpstr>Mobility Model Example</vt:lpstr>
      <vt:lpstr>Wi-Fi configuration via helpers (1)</vt:lpstr>
      <vt:lpstr>Wi-Fi configuration via helpers (2)</vt:lpstr>
      <vt:lpstr>Typical configuration</vt:lpstr>
      <vt:lpstr>Typical configuration (cont.)</vt:lpstr>
      <vt:lpstr>Typical configuration (cont.)</vt:lpstr>
      <vt:lpstr>QoS configuration</vt:lpstr>
      <vt:lpstr>QoS configuration (cont.)</vt:lpstr>
      <vt:lpstr>PCF configuration</vt:lpstr>
      <vt:lpstr>Rate managers example</vt:lpstr>
      <vt:lpstr>Wi-Fi timing settings</vt:lpstr>
      <vt:lpstr>Configuring 802.11n/ac (1)</vt:lpstr>
      <vt:lpstr>Configuring 802.11n/ac (2)</vt:lpstr>
      <vt:lpstr>Configuring aggregation</vt:lpstr>
      <vt:lpstr>MIMO (1)</vt:lpstr>
      <vt:lpstr>MIMO (2)</vt:lpstr>
      <vt:lpstr>MIMO (3)</vt:lpstr>
      <vt:lpstr>802.11ax example</vt:lpstr>
      <vt:lpstr>Multiple access points and inter-channel interference (Spectrum)</vt:lpstr>
      <vt:lpstr>Multiple access points and inter-channel interference (cont.)</vt:lpstr>
      <vt:lpstr>Current Wi-Fi developments</vt:lpstr>
      <vt:lpstr>Roadmap and future work (1)</vt:lpstr>
      <vt:lpstr>Q&amp;A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ns-3 overview for WiFi-Alliance June 2008  prepared by Tom Henderson (tomhend@u.washington.edu)‏</dc:title>
  <dc:creator>Henderson, Thomas R</dc:creator>
  <cp:lastModifiedBy>Utilisateur Microsoft Office</cp:lastModifiedBy>
  <cp:revision>608</cp:revision>
  <dcterms:modified xsi:type="dcterms:W3CDTF">2018-06-09T15:03:10Z</dcterms:modified>
</cp:coreProperties>
</file>