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2" r:id="rId2"/>
  </p:sldMasterIdLst>
  <p:notesMasterIdLst>
    <p:notesMasterId r:id="rId60"/>
  </p:notesMasterIdLst>
  <p:sldIdLst>
    <p:sldId id="259" r:id="rId3"/>
    <p:sldId id="940" r:id="rId4"/>
    <p:sldId id="1054" r:id="rId5"/>
    <p:sldId id="281" r:id="rId6"/>
    <p:sldId id="283" r:id="rId7"/>
    <p:sldId id="295" r:id="rId8"/>
    <p:sldId id="296" r:id="rId9"/>
    <p:sldId id="297" r:id="rId10"/>
    <p:sldId id="941" r:id="rId11"/>
    <p:sldId id="298" r:id="rId12"/>
    <p:sldId id="284" r:id="rId13"/>
    <p:sldId id="939" r:id="rId14"/>
    <p:sldId id="299" r:id="rId15"/>
    <p:sldId id="300" r:id="rId16"/>
    <p:sldId id="301" r:id="rId17"/>
    <p:sldId id="303" r:id="rId18"/>
    <p:sldId id="302" r:id="rId19"/>
    <p:sldId id="306" r:id="rId20"/>
    <p:sldId id="307" r:id="rId21"/>
    <p:sldId id="308" r:id="rId22"/>
    <p:sldId id="942" r:id="rId23"/>
    <p:sldId id="305" r:id="rId24"/>
    <p:sldId id="304" r:id="rId25"/>
    <p:sldId id="929" r:id="rId26"/>
    <p:sldId id="930" r:id="rId27"/>
    <p:sldId id="931" r:id="rId28"/>
    <p:sldId id="932" r:id="rId29"/>
    <p:sldId id="933" r:id="rId30"/>
    <p:sldId id="1052" r:id="rId31"/>
    <p:sldId id="934" r:id="rId32"/>
    <p:sldId id="935" r:id="rId33"/>
    <p:sldId id="936" r:id="rId34"/>
    <p:sldId id="1053" r:id="rId35"/>
    <p:sldId id="937" r:id="rId36"/>
    <p:sldId id="1049" r:id="rId37"/>
    <p:sldId id="1050" r:id="rId38"/>
    <p:sldId id="1031" r:id="rId39"/>
    <p:sldId id="1032" r:id="rId40"/>
    <p:sldId id="1036" r:id="rId41"/>
    <p:sldId id="1037" r:id="rId42"/>
    <p:sldId id="1034" r:id="rId43"/>
    <p:sldId id="1055" r:id="rId44"/>
    <p:sldId id="1035" r:id="rId45"/>
    <p:sldId id="1056" r:id="rId46"/>
    <p:sldId id="1057" r:id="rId47"/>
    <p:sldId id="1058" r:id="rId48"/>
    <p:sldId id="1059" r:id="rId49"/>
    <p:sldId id="1060" r:id="rId50"/>
    <p:sldId id="1038" r:id="rId51"/>
    <p:sldId id="1039" r:id="rId52"/>
    <p:sldId id="1040" r:id="rId53"/>
    <p:sldId id="1041" r:id="rId54"/>
    <p:sldId id="1042" r:id="rId55"/>
    <p:sldId id="1043" r:id="rId56"/>
    <p:sldId id="950" r:id="rId57"/>
    <p:sldId id="1051" r:id="rId58"/>
    <p:sldId id="93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B2E83"/>
    <a:srgbClr val="E8D3A2"/>
    <a:srgbClr val="E8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6" autoAdjust="0"/>
    <p:restoredTop sz="94590"/>
  </p:normalViewPr>
  <p:slideViewPr>
    <p:cSldViewPr snapToGrid="0" snapToObjects="1" showGuides="1">
      <p:cViewPr varScale="1">
        <p:scale>
          <a:sx n="88" d="100"/>
          <a:sy n="88" d="100"/>
        </p:scale>
        <p:origin x="1552" y="184"/>
      </p:cViewPr>
      <p:guideLst>
        <p:guide orient="horz" pos="2488"/>
        <p:guide pos="4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DD790-1D50-4BDD-A5B8-7A96E7CDB1FD}" type="datetimeFigureOut">
              <a:rPr lang="en-US" smtClean="0"/>
              <a:t>6/16/19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A51A3-C9A1-4E69-A08D-10F50C7A4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A51A3-C9A1-4E69-A08D-10F50C7A4B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34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6A51A3-C9A1-4E69-A08D-10F50C7A4B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3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accent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2" name="Picture 1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8612C8-2365-A948-B8B6-74A6F4C05F11}"/>
              </a:ext>
            </a:extLst>
          </p:cNvPr>
          <p:cNvSpPr txBox="1"/>
          <p:nvPr userDrawn="1"/>
        </p:nvSpPr>
        <p:spPr>
          <a:xfrm>
            <a:off x="175211" y="6432135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52E478C-CBA8-574D-AC0D-C4DBDA8C4D0F}" type="slidenum">
              <a:rPr lang="en-US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9827"/>
            <a:ext cx="8184662" cy="5616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800" b="1" i="0" baseline="0">
                <a:solidFill>
                  <a:srgbClr val="4B2E83"/>
                </a:solidFill>
                <a:latin typeface="Open Sans" panose="020B0606030504020204" pitchFamily="34" charset="0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54069"/>
            <a:ext cx="8196210" cy="4455888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0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9" name="Picture 8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7" name="Picture 6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1114248"/>
            <a:ext cx="1358184" cy="67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614C6-3B57-984B-842E-2A2135C5CA62}"/>
              </a:ext>
            </a:extLst>
          </p:cNvPr>
          <p:cNvSpPr txBox="1"/>
          <p:nvPr userDrawn="1"/>
        </p:nvSpPr>
        <p:spPr>
          <a:xfrm>
            <a:off x="175211" y="6411182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52E478C-CBA8-574D-AC0D-C4DBDA8C4D0F}" type="slidenum">
              <a:rPr lang="en-US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05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B8DA5F-5E81-D247-BB16-10D9773DAD3B}"/>
              </a:ext>
            </a:extLst>
          </p:cNvPr>
          <p:cNvSpPr txBox="1"/>
          <p:nvPr userDrawn="1"/>
        </p:nvSpPr>
        <p:spPr>
          <a:xfrm>
            <a:off x="187944" y="6404811"/>
            <a:ext cx="48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52E478C-CBA8-574D-AC0D-C4DBDA8C4D0F}" type="slidenum">
              <a:rPr lang="en-US" smtClean="0">
                <a:solidFill>
                  <a:schemeClr val="tx1"/>
                </a:solidFill>
              </a:rPr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FFFFF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	, 24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FFFFFF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FFFFFF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FFFFFF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FFFFFF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FFFFFF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FFFFF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FFFFF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 descr="Bar_RtAngle_7502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25" y="1437805"/>
            <a:ext cx="1358184" cy="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939146"/>
            <a:ext cx="6972300" cy="2871103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2" name="Picture 1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3" name="Picture 2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4" name="Picture 3" descr="Bar_RtAngle_HEX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3947767"/>
            <a:ext cx="2451418" cy="1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71757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4B2E83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REGULAR, 24 PT.)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1" i="0" baseline="0">
                <a:solidFill>
                  <a:srgbClr val="4B2E83"/>
                </a:solidFill>
                <a:latin typeface="Open Sans"/>
                <a:cs typeface="Open Sans"/>
              </a:defRPr>
            </a:lvl1pPr>
            <a:lvl2pPr>
              <a:defRPr sz="2000" b="1" i="0" baseline="0">
                <a:solidFill>
                  <a:srgbClr val="4B2E83"/>
                </a:solidFill>
                <a:latin typeface="Open Sans"/>
                <a:cs typeface="Open Sans"/>
              </a:defRPr>
            </a:lvl2pPr>
            <a:lvl3pPr marL="1143000" indent="-228600">
              <a:buSzPct val="100000"/>
              <a:buFont typeface="Lucida Grande"/>
              <a:buChar char="&gt;"/>
              <a:defRPr sz="1800" b="1" i="0" baseline="0">
                <a:solidFill>
                  <a:srgbClr val="4B2E83"/>
                </a:solidFill>
                <a:latin typeface="Open Sans"/>
                <a:cs typeface="Open Sans"/>
              </a:defRPr>
            </a:lvl3pPr>
            <a:lvl4pPr>
              <a:defRPr sz="1600" b="1" i="0" baseline="0">
                <a:solidFill>
                  <a:srgbClr val="4B2E83"/>
                </a:solidFill>
                <a:latin typeface="Open Sans"/>
                <a:cs typeface="Open Sans"/>
              </a:defRPr>
            </a:lvl4pPr>
            <a:lvl5pPr marL="2057400" indent="-228600">
              <a:buFont typeface="Lucida Grande"/>
              <a:buChar char="&gt;"/>
              <a:defRPr sz="1400" b="1" i="0" baseline="0">
                <a:solidFill>
                  <a:srgbClr val="4B2E83"/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en-US" dirty="0"/>
              <a:t>Bulleted content here (Open Sans Bold, 24 pt.)</a:t>
            </a:r>
          </a:p>
          <a:p>
            <a:pPr lvl="1"/>
            <a:r>
              <a:rPr lang="en-US" dirty="0"/>
              <a:t>Second level (Open Sans Bold, 20)</a:t>
            </a:r>
          </a:p>
          <a:p>
            <a:pPr lvl="2"/>
            <a:r>
              <a:rPr lang="en-US" dirty="0"/>
              <a:t>Third level (Open Sans Bold, 18)</a:t>
            </a:r>
          </a:p>
          <a:p>
            <a:pPr lvl="3"/>
            <a:r>
              <a:rPr lang="en-US" dirty="0"/>
              <a:t>Fourth level (Open Sans Bold, 16)</a:t>
            </a:r>
          </a:p>
          <a:p>
            <a:pPr lvl="4"/>
            <a:r>
              <a:rPr lang="en-US" dirty="0"/>
              <a:t>Fifth level (Open Sans Bold, 14)</a:t>
            </a:r>
          </a:p>
        </p:txBody>
      </p:sp>
      <p:pic>
        <p:nvPicPr>
          <p:cNvPr id="11" name="Picture 10" descr="Wordmark_center_Purple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155" y="6487457"/>
            <a:ext cx="2425295" cy="163374"/>
          </a:xfrm>
          <a:prstGeom prst="rect">
            <a:avLst/>
          </a:prstGeom>
        </p:spPr>
      </p:pic>
      <p:pic>
        <p:nvPicPr>
          <p:cNvPr id="12" name="Picture 11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671757" y="1736725"/>
            <a:ext cx="8184662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 baseline="0">
                <a:solidFill>
                  <a:srgbClr val="4B2E83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Graphics can go here – </a:t>
            </a:r>
            <a:br>
              <a:rPr lang="en-US" dirty="0"/>
            </a:br>
            <a:r>
              <a:rPr lang="en-US" dirty="0"/>
              <a:t>replace this box with your image or chart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10" name="Picture 9" descr="Bar_RtAng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402894"/>
            <a:ext cx="1371201" cy="6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4B2E83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8" name="Picture 7" descr="W Logo_Purple_2685_HE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39" y="5949410"/>
            <a:ext cx="1371600" cy="923544"/>
          </a:xfrm>
          <a:prstGeom prst="rect">
            <a:avLst/>
          </a:prstGeom>
        </p:spPr>
      </p:pic>
      <p:pic>
        <p:nvPicPr>
          <p:cNvPr id="9" name="Picture 8" descr="Wordmark_center_Purple_HE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9" y="6487457"/>
            <a:ext cx="2425295" cy="163374"/>
          </a:xfrm>
          <a:prstGeom prst="rect">
            <a:avLst/>
          </a:prstGeom>
        </p:spPr>
      </p:pic>
      <p:pic>
        <p:nvPicPr>
          <p:cNvPr id="6" name="Picture 5" descr="Bar_RtAngle_7502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7" y="4006085"/>
            <a:ext cx="2284303" cy="1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B2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54" r:id="rId5"/>
    <p:sldLayoutId id="2147483655" r:id="rId6"/>
    <p:sldLayoutId id="2147483656" r:id="rId7"/>
    <p:sldLayoutId id="2147483657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nam.org/wiki/AnnualTraining2019" TargetMode="Externa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nam.org/wiki/AnnualTraining2019" TargetMode="Externa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604.0682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6723" y="2053744"/>
            <a:ext cx="7790073" cy="1717836"/>
          </a:xfrm>
        </p:spPr>
        <p:txBody>
          <a:bodyPr>
            <a:normAutofit/>
          </a:bodyPr>
          <a:lstStyle/>
          <a:p>
            <a:r>
              <a:rPr lang="en-US" dirty="0"/>
              <a:t>ns-3 training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721691" y="4463341"/>
            <a:ext cx="7740138" cy="16557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Tom Henderson</a:t>
            </a:r>
          </a:p>
          <a:p>
            <a:pPr marL="0" indent="0">
              <a:buNone/>
            </a:pPr>
            <a:r>
              <a:rPr lang="en-US" dirty="0"/>
              <a:t>ns-3 annual meeting 2019</a:t>
            </a:r>
          </a:p>
          <a:p>
            <a:pPr marL="0" indent="0">
              <a:spcBef>
                <a:spcPts val="1576"/>
              </a:spcBef>
              <a:buNone/>
            </a:pPr>
            <a:r>
              <a:rPr lang="en-US" sz="2400" dirty="0"/>
              <a:t>June 17-21, Florence, Italy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868CB-A940-0B46-A456-004F2A49C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Network Performance Analysis Fundamentals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0527D-9A3B-5545-A4F5-843A98A717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Guideline 5</a:t>
            </a:r>
            <a:r>
              <a:rPr lang="en-US" dirty="0"/>
              <a:t>:  Analyze and interpret data, and iterate</a:t>
            </a:r>
          </a:p>
          <a:p>
            <a:pPr lvl="1"/>
            <a:r>
              <a:rPr lang="en-US" dirty="0"/>
              <a:t>Almost never a one-shot process</a:t>
            </a:r>
          </a:p>
          <a:p>
            <a:pPr lvl="1"/>
            <a:r>
              <a:rPr lang="en-US" dirty="0"/>
              <a:t>Often need to dig deeper into model or scenario, to mine it for fine-grained detail</a:t>
            </a:r>
          </a:p>
          <a:p>
            <a:r>
              <a:rPr lang="en-US" b="1" dirty="0"/>
              <a:t>Guideline 6</a:t>
            </a:r>
            <a:r>
              <a:rPr lang="en-US" dirty="0"/>
              <a:t>:  Make your results easy to reproduce</a:t>
            </a:r>
          </a:p>
          <a:p>
            <a:pPr lvl="1"/>
            <a:r>
              <a:rPr lang="en-US" dirty="0"/>
              <a:t>For others, and by yourself (at a later date)</a:t>
            </a:r>
          </a:p>
        </p:txBody>
      </p:sp>
    </p:spTree>
    <p:extLst>
      <p:ext uri="{BB962C8B-B14F-4D97-AF65-F5344CB8AC3E}">
        <p14:creationId xmlns:p14="http://schemas.microsoft.com/office/powerpoint/2010/main" val="145542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868CB-A940-0B46-A456-004F2A49C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ns-3?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0527D-9A3B-5545-A4F5-843A98A717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 have just hinted at a workflow: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A4186E-A449-224E-B76C-AA6A7503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1" y="1716541"/>
            <a:ext cx="8496925" cy="23582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9F13B05-30E5-CC41-826F-2FF034D58F44}"/>
              </a:ext>
            </a:extLst>
          </p:cNvPr>
          <p:cNvGrpSpPr/>
          <p:nvPr/>
        </p:nvGrpSpPr>
        <p:grpSpPr>
          <a:xfrm>
            <a:off x="1963057" y="4180364"/>
            <a:ext cx="5977334" cy="1524000"/>
            <a:chOff x="2209800" y="4829814"/>
            <a:chExt cx="5977334" cy="152400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2F12B1E0-F92D-8045-934A-FA164FC2A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09800" y="4834244"/>
              <a:ext cx="1134215" cy="15195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22402D7-64FE-014F-9BAA-D2E872163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3751299" y="4829814"/>
              <a:ext cx="1135963" cy="15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9180F886-F5C1-A04F-B145-FAB907D86D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297910" y="4829814"/>
              <a:ext cx="1176174" cy="1524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" name="Bent-Up Arrow 8">
              <a:extLst>
                <a:ext uri="{FF2B5EF4-FFF2-40B4-BE49-F238E27FC236}">
                  <a16:creationId xmlns:a16="http://schemas.microsoft.com/office/drawing/2014/main" id="{BC554AB6-320C-A24A-B69E-F1E12B8F8E95}"/>
                </a:ext>
              </a:extLst>
            </p:cNvPr>
            <p:cNvSpPr/>
            <p:nvPr/>
          </p:nvSpPr>
          <p:spPr bwMode="auto">
            <a:xfrm rot="16200000" flipH="1">
              <a:off x="7179667" y="4631333"/>
              <a:ext cx="609600" cy="1405334"/>
            </a:xfrm>
            <a:prstGeom prst="bentUp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75771A-15D1-6C4C-9DD3-7394848404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Performance evaluation alternatives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B0E70-D01E-0743-BFF2-F22F4F6EE3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Mathematical analysis</a:t>
            </a:r>
          </a:p>
          <a:p>
            <a:r>
              <a:rPr lang="en-US" dirty="0"/>
              <a:t>Numerical computing packages (e.g., MATLAB)</a:t>
            </a:r>
          </a:p>
          <a:p>
            <a:r>
              <a:rPr lang="en-US" dirty="0"/>
              <a:t>Packet-level simulators</a:t>
            </a:r>
          </a:p>
          <a:p>
            <a:r>
              <a:rPr lang="en-US" dirty="0"/>
              <a:t>System-level simulators</a:t>
            </a:r>
          </a:p>
          <a:p>
            <a:r>
              <a:rPr lang="en-US" dirty="0"/>
              <a:t>Testbeds, prototypes</a:t>
            </a:r>
          </a:p>
          <a:p>
            <a:r>
              <a:rPr lang="en-US" dirty="0"/>
              <a:t>Field trials</a:t>
            </a:r>
          </a:p>
        </p:txBody>
      </p:sp>
    </p:spTree>
    <p:extLst>
      <p:ext uri="{BB962C8B-B14F-4D97-AF65-F5344CB8AC3E}">
        <p14:creationId xmlns:p14="http://schemas.microsoft.com/office/powerpoint/2010/main" val="370284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868CB-A940-0B46-A456-004F2A49C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ns-3?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0527D-9A3B-5545-A4F5-843A98A717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ns-3 also has modes of operation that allows it to interact with real-world software and networks</a:t>
            </a:r>
          </a:p>
          <a:p>
            <a:endParaRPr lang="en-US" dirty="0"/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F1EBA861-C5DB-0F45-AF27-8DD954066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059" y="2841635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ns-3 core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C62A5EA-ED78-BD49-9EEB-7D34629328E2}"/>
              </a:ext>
            </a:extLst>
          </p:cNvPr>
          <p:cNvCxnSpPr/>
          <p:nvPr/>
        </p:nvCxnSpPr>
        <p:spPr bwMode="auto">
          <a:xfrm>
            <a:off x="1511540" y="3223379"/>
            <a:ext cx="152400" cy="2056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 Box 8">
            <a:extLst>
              <a:ext uri="{FF2B5EF4-FFF2-40B4-BE49-F238E27FC236}">
                <a16:creationId xmlns:a16="http://schemas.microsoft.com/office/drawing/2014/main" id="{EE335B55-EB99-9044-8832-3FDF7B0E7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870" y="2602049"/>
            <a:ext cx="14029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Direct Code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Execution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DBC23B1-176D-AE4B-ABF1-98FACD69FE8B}"/>
              </a:ext>
            </a:extLst>
          </p:cNvPr>
          <p:cNvCxnSpPr/>
          <p:nvPr/>
        </p:nvCxnSpPr>
        <p:spPr bwMode="auto">
          <a:xfrm>
            <a:off x="2603485" y="3205936"/>
            <a:ext cx="152400" cy="2056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 Box 8">
            <a:extLst>
              <a:ext uri="{FF2B5EF4-FFF2-40B4-BE49-F238E27FC236}">
                <a16:creationId xmlns:a16="http://schemas.microsoft.com/office/drawing/2014/main" id="{1149C147-7443-2D47-A1B9-DDE802232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684" y="2567572"/>
            <a:ext cx="12105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Emulation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modes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81C4D08-A0EC-F045-B489-5C6FC12E4255}"/>
              </a:ext>
            </a:extLst>
          </p:cNvPr>
          <p:cNvCxnSpPr/>
          <p:nvPr/>
        </p:nvCxnSpPr>
        <p:spPr bwMode="auto">
          <a:xfrm>
            <a:off x="7191375" y="3145570"/>
            <a:ext cx="152400" cy="20562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5C9744-7443-B344-BB4B-FEA4A9632B99}"/>
              </a:ext>
            </a:extLst>
          </p:cNvPr>
          <p:cNvCxnSpPr>
            <a:stCxn id="31" idx="1"/>
          </p:cNvCxnSpPr>
          <p:nvPr/>
        </p:nvCxnSpPr>
        <p:spPr bwMode="auto">
          <a:xfrm flipH="1">
            <a:off x="4918542" y="2890738"/>
            <a:ext cx="1527142" cy="4299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FD9111E-2C71-D943-8C50-61FD8F801A4C}"/>
              </a:ext>
            </a:extLst>
          </p:cNvPr>
          <p:cNvCxnSpPr/>
          <p:nvPr/>
        </p:nvCxnSpPr>
        <p:spPr bwMode="auto">
          <a:xfrm flipH="1">
            <a:off x="6043419" y="3047583"/>
            <a:ext cx="309990" cy="2730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3B7230A-8AF0-9E47-8295-7D99E61449E2}"/>
              </a:ext>
            </a:extLst>
          </p:cNvPr>
          <p:cNvCxnSpPr/>
          <p:nvPr/>
        </p:nvCxnSpPr>
        <p:spPr bwMode="auto">
          <a:xfrm>
            <a:off x="3280586" y="3047583"/>
            <a:ext cx="658002" cy="2864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C02084-48B8-DB40-8473-0C5BAE987EA9}"/>
              </a:ext>
            </a:extLst>
          </p:cNvPr>
          <p:cNvCxnSpPr/>
          <p:nvPr/>
        </p:nvCxnSpPr>
        <p:spPr bwMode="auto">
          <a:xfrm>
            <a:off x="3373791" y="2819290"/>
            <a:ext cx="1200891" cy="3072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AutoShape 5">
            <a:extLst>
              <a:ext uri="{FF2B5EF4-FFF2-40B4-BE49-F238E27FC236}">
                <a16:creationId xmlns:a16="http://schemas.microsoft.com/office/drawing/2014/main" id="{39CB4DC4-FF2C-9641-B423-3BC0E913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876800"/>
            <a:ext cx="7924800" cy="533400"/>
          </a:xfrm>
          <a:prstGeom prst="notchedRightArrow">
            <a:avLst>
              <a:gd name="adj1" fmla="val 60120"/>
              <a:gd name="adj2" fmla="val 130344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Increasing realism</a:t>
            </a:r>
          </a:p>
        </p:txBody>
      </p:sp>
      <p:sp>
        <p:nvSpPr>
          <p:cNvPr id="38" name="AutoShape 7">
            <a:extLst>
              <a:ext uri="{FF2B5EF4-FFF2-40B4-BE49-F238E27FC236}">
                <a16:creationId xmlns:a16="http://schemas.microsoft.com/office/drawing/2014/main" id="{9E82F809-0D8A-AC4F-B08F-5BC6B724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791200"/>
            <a:ext cx="7924800" cy="533400"/>
          </a:xfrm>
          <a:prstGeom prst="notchedRightArrow">
            <a:avLst>
              <a:gd name="adj1" fmla="val 60120"/>
              <a:gd name="adj2" fmla="val 130344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Increasing complexity</a:t>
            </a:r>
          </a:p>
        </p:txBody>
      </p:sp>
      <p:sp>
        <p:nvSpPr>
          <p:cNvPr id="39" name="Text Box 8">
            <a:extLst>
              <a:ext uri="{FF2B5EF4-FFF2-40B4-BE49-F238E27FC236}">
                <a16:creationId xmlns:a16="http://schemas.microsoft.com/office/drawing/2014/main" id="{7314CC1C-03D0-3743-9C57-967819A30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600" y="4235319"/>
            <a:ext cx="1106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Pure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simulation</a:t>
            </a:r>
          </a:p>
        </p:txBody>
      </p:sp>
      <p:sp>
        <p:nvSpPr>
          <p:cNvPr id="40" name="Text Box 9">
            <a:extLst>
              <a:ext uri="{FF2B5EF4-FFF2-40B4-BE49-F238E27FC236}">
                <a16:creationId xmlns:a16="http://schemas.microsoft.com/office/drawing/2014/main" id="{226DD35B-32C2-064B-B32C-A48699AF7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580" y="4245429"/>
            <a:ext cx="1140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Simulation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cradles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E56F80F7-B4A2-A442-98BA-952534482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4235320"/>
            <a:ext cx="15803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Virtual/Physical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test beds</a:t>
            </a: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47F4EC02-3C8C-444E-87FE-E734C74EB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35" y="4278086"/>
            <a:ext cx="1301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Field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experiments</a:t>
            </a:r>
          </a:p>
        </p:txBody>
      </p:sp>
      <p:sp>
        <p:nvSpPr>
          <p:cNvPr id="43" name="Text Box 12">
            <a:extLst>
              <a:ext uri="{FF2B5EF4-FFF2-40B4-BE49-F238E27FC236}">
                <a16:creationId xmlns:a16="http://schemas.microsoft.com/office/drawing/2014/main" id="{68C32DA0-BC03-D44C-AC8D-FD2E025E3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1073" y="4267200"/>
            <a:ext cx="1005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  <a:latin typeface="Arial" charset="0"/>
                <a:cs typeface="Arial" charset="0"/>
              </a:rPr>
              <a:t>Live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  <a:latin typeface="Arial" charset="0"/>
                <a:cs typeface="Arial" charset="0"/>
              </a:rPr>
              <a:t>networks</a:t>
            </a:r>
          </a:p>
        </p:txBody>
      </p:sp>
      <p:sp>
        <p:nvSpPr>
          <p:cNvPr id="44" name="AutoShape 13">
            <a:extLst>
              <a:ext uri="{FF2B5EF4-FFF2-40B4-BE49-F238E27FC236}">
                <a16:creationId xmlns:a16="http://schemas.microsoft.com/office/drawing/2014/main" id="{72113D9A-005D-D145-8E18-F84F2D141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429000"/>
            <a:ext cx="7696200" cy="609600"/>
          </a:xfrm>
          <a:prstGeom prst="leftRightArrow">
            <a:avLst>
              <a:gd name="adj1" fmla="val 60417"/>
              <a:gd name="adj2" fmla="val 115612"/>
            </a:avLst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rPr>
              <a:t>Test and evaluation options</a:t>
            </a: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99B5C0D5-CB82-5441-8C5C-4AF78BD7F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619" y="4219220"/>
            <a:ext cx="91403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Spread-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sheets</a:t>
            </a:r>
          </a:p>
        </p:txBody>
      </p:sp>
    </p:spTree>
    <p:extLst>
      <p:ext uri="{BB962C8B-B14F-4D97-AF65-F5344CB8AC3E}">
        <p14:creationId xmlns:p14="http://schemas.microsoft.com/office/powerpoint/2010/main" val="266678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12B3F-4361-2643-8534-F6FE48FA1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ns-3?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0A996-DA1E-3C49-901D-095C95F94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ns-3 is a leading open source, </a:t>
            </a:r>
            <a:r>
              <a:rPr lang="en-US" sz="2000" b="1" dirty="0"/>
              <a:t>packet-level network simulator </a:t>
            </a:r>
            <a:r>
              <a:rPr lang="en-US" sz="2000" dirty="0"/>
              <a:t>oriented towards network research, featuring a </a:t>
            </a:r>
            <a:r>
              <a:rPr lang="en-US" sz="2000" b="1" dirty="0"/>
              <a:t>high-performance core</a:t>
            </a:r>
            <a:r>
              <a:rPr lang="en-US" sz="2000" dirty="0"/>
              <a:t> enabling </a:t>
            </a:r>
            <a:r>
              <a:rPr lang="en-US" sz="2000" b="1" dirty="0"/>
              <a:t>parallelization across a cluster </a:t>
            </a:r>
            <a:r>
              <a:rPr lang="en-US" sz="2000" dirty="0"/>
              <a:t>(for large scenarios), </a:t>
            </a:r>
            <a:r>
              <a:rPr lang="en-US" sz="2000" b="1" dirty="0"/>
              <a:t>ability to run real code</a:t>
            </a:r>
            <a:r>
              <a:rPr lang="en-US" sz="2000" dirty="0"/>
              <a:t>, and </a:t>
            </a:r>
            <a:r>
              <a:rPr lang="en-US" sz="2000" b="1" dirty="0"/>
              <a:t>interaction with testbeds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70943-0393-3545-8A8A-377B32481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75" y="2837986"/>
            <a:ext cx="9144000" cy="332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4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612B3F-4361-2643-8534-F6FE48FA1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ns-3?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0A996-DA1E-3C49-901D-095C95F94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1" dirty="0"/>
              <a:t>Packet-level network simulation:  </a:t>
            </a:r>
            <a:r>
              <a:rPr lang="en-US" sz="2000" dirty="0"/>
              <a:t>The main unit of modeling is the </a:t>
            </a:r>
            <a:r>
              <a:rPr lang="en-US" sz="2000" i="1" dirty="0"/>
              <a:t>packet</a:t>
            </a:r>
            <a:r>
              <a:rPr lang="en-US" sz="2000" dirty="0"/>
              <a:t> and entities that exchange packets.</a:t>
            </a:r>
            <a:endParaRPr lang="en-US" sz="2000" b="1" dirty="0"/>
          </a:p>
          <a:p>
            <a:endParaRPr lang="en-US" sz="2000" dirty="0"/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9074473F-33F7-8545-B687-3610E5838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8115" y="2352297"/>
            <a:ext cx="7137400" cy="41052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38C15C4-93DD-EA4B-9AEE-236E7D31AE55}"/>
              </a:ext>
            </a:extLst>
          </p:cNvPr>
          <p:cNvGrpSpPr/>
          <p:nvPr/>
        </p:nvGrpSpPr>
        <p:grpSpPr>
          <a:xfrm>
            <a:off x="633844" y="2037278"/>
            <a:ext cx="984817" cy="4704608"/>
            <a:chOff x="434910" y="1497801"/>
            <a:chExt cx="984817" cy="4704608"/>
          </a:xfrm>
        </p:grpSpPr>
        <p:sp>
          <p:nvSpPr>
            <p:cNvPr id="23" name="Up-Down Arrow 22">
              <a:extLst>
                <a:ext uri="{FF2B5EF4-FFF2-40B4-BE49-F238E27FC236}">
                  <a16:creationId xmlns:a16="http://schemas.microsoft.com/office/drawing/2014/main" id="{72AED31E-AE84-D24E-ADAA-33E669DF5DF7}"/>
                </a:ext>
              </a:extLst>
            </p:cNvPr>
            <p:cNvSpPr/>
            <p:nvPr/>
          </p:nvSpPr>
          <p:spPr>
            <a:xfrm>
              <a:off x="1130969" y="2761247"/>
              <a:ext cx="288758" cy="2105526"/>
            </a:xfrm>
            <a:prstGeom prst="upDownArrow">
              <a:avLst/>
            </a:prstGeom>
            <a:solidFill>
              <a:srgbClr val="0F6FC6"/>
            </a:solidFill>
            <a:ln w="9525" cap="flat" cmpd="sng" algn="ctr">
              <a:solidFill>
                <a:srgbClr val="0F6F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Up-Down Arrow 23">
              <a:extLst>
                <a:ext uri="{FF2B5EF4-FFF2-40B4-BE49-F238E27FC236}">
                  <a16:creationId xmlns:a16="http://schemas.microsoft.com/office/drawing/2014/main" id="{19FAB78B-B768-274E-911D-8F7347DBAC72}"/>
                </a:ext>
              </a:extLst>
            </p:cNvPr>
            <p:cNvSpPr/>
            <p:nvPr/>
          </p:nvSpPr>
          <p:spPr>
            <a:xfrm>
              <a:off x="1130969" y="2225841"/>
              <a:ext cx="288758" cy="493295"/>
            </a:xfrm>
            <a:prstGeom prst="upDownArrow">
              <a:avLst/>
            </a:prstGeom>
            <a:gradFill rotWithShape="1">
              <a:gsLst>
                <a:gs pos="0">
                  <a:srgbClr val="0F6FC6">
                    <a:shade val="51000"/>
                    <a:satMod val="130000"/>
                  </a:srgbClr>
                </a:gs>
                <a:gs pos="80000">
                  <a:srgbClr val="0F6FC6">
                    <a:shade val="93000"/>
                    <a:satMod val="130000"/>
                  </a:srgbClr>
                </a:gs>
                <a:gs pos="100000">
                  <a:srgbClr val="0F6F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F6F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Up-Down Arrow 24">
              <a:extLst>
                <a:ext uri="{FF2B5EF4-FFF2-40B4-BE49-F238E27FC236}">
                  <a16:creationId xmlns:a16="http://schemas.microsoft.com/office/drawing/2014/main" id="{A2CA4BE2-935F-2C48-93FA-6B202F4980D0}"/>
                </a:ext>
              </a:extLst>
            </p:cNvPr>
            <p:cNvSpPr/>
            <p:nvPr/>
          </p:nvSpPr>
          <p:spPr>
            <a:xfrm rot="10800000">
              <a:off x="1130969" y="4908884"/>
              <a:ext cx="288758" cy="493295"/>
            </a:xfrm>
            <a:prstGeom prst="upDownArrow">
              <a:avLst/>
            </a:prstGeom>
            <a:gradFill rotWithShape="1">
              <a:gsLst>
                <a:gs pos="0">
                  <a:srgbClr val="0F6FC6">
                    <a:shade val="51000"/>
                    <a:satMod val="130000"/>
                  </a:srgbClr>
                </a:gs>
                <a:gs pos="80000">
                  <a:srgbClr val="0F6FC6">
                    <a:shade val="93000"/>
                    <a:satMod val="130000"/>
                  </a:srgbClr>
                </a:gs>
                <a:gs pos="100000">
                  <a:srgbClr val="0F6FC6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0F6F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3587BC-26F2-F348-A1D5-50FC3193CD0A}"/>
                </a:ext>
              </a:extLst>
            </p:cNvPr>
            <p:cNvSpPr txBox="1"/>
            <p:nvPr/>
          </p:nvSpPr>
          <p:spPr>
            <a:xfrm rot="16200000">
              <a:off x="101659" y="5222653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More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abstraction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F7877FD-38A8-914E-857B-EE7D46A661A5}"/>
                </a:ext>
              </a:extLst>
            </p:cNvPr>
            <p:cNvSpPr txBox="1"/>
            <p:nvPr/>
          </p:nvSpPr>
          <p:spPr>
            <a:xfrm rot="16200000">
              <a:off x="101487" y="1831225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More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abstraction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8382EF8-AD51-6240-A8B2-7AC0F4EDB0A4}"/>
                </a:ext>
              </a:extLst>
            </p:cNvPr>
            <p:cNvSpPr txBox="1"/>
            <p:nvPr/>
          </p:nvSpPr>
          <p:spPr>
            <a:xfrm rot="16200000">
              <a:off x="101486" y="3542291"/>
              <a:ext cx="13131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Less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abstraction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334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FBA329-B348-2345-881B-A3FD61DD46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from the ground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60F17-9C4F-1245-A96C-4988DA08A6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ns-3 is written in C++</a:t>
            </a:r>
          </a:p>
          <a:p>
            <a:pPr lvl="1"/>
            <a:r>
              <a:rPr lang="en-US" dirty="0"/>
              <a:t>most code conforms to C++98 standard (starting to use C++11), and makes use of the STL (standard template library)</a:t>
            </a:r>
          </a:p>
          <a:p>
            <a:pPr lvl="1"/>
            <a:r>
              <a:rPr lang="en-US" dirty="0"/>
              <a:t>ns-3 makes use of a collection of C++ design patterns and enhancements with applicability to network simulation</a:t>
            </a:r>
          </a:p>
          <a:p>
            <a:pPr lvl="1"/>
            <a:r>
              <a:rPr lang="en-US" dirty="0"/>
              <a:t>ns-3 experiments can be written in Python (more on that later)</a:t>
            </a:r>
          </a:p>
          <a:p>
            <a:r>
              <a:rPr lang="en-US" dirty="0"/>
              <a:t>ns-3 programs make use of standard C++, ns-3 libraries written in C++, and (optionally) third-party C++ libraries</a:t>
            </a:r>
          </a:p>
          <a:p>
            <a:r>
              <a:rPr lang="en-US" dirty="0"/>
              <a:t>ns-3’s build system requires a working Python (soon to require Python 3)</a:t>
            </a:r>
          </a:p>
          <a:p>
            <a:r>
              <a:rPr lang="en-US" dirty="0"/>
              <a:t>Various other tools can be used to handle output data</a:t>
            </a:r>
          </a:p>
          <a:p>
            <a:pPr lvl="1"/>
            <a:r>
              <a:rPr lang="en-US" dirty="0"/>
              <a:t>We’ll focus on Python matplotlib and </a:t>
            </a:r>
            <a:r>
              <a:rPr lang="en-US" dirty="0" err="1"/>
              <a:t>Gnuplot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93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77CDC0-8350-E041-A690-6814E6D57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ns-3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9AEEF-25A3-EE46-8B03-3379E79F83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Located in scratch/ns3-hello-world.cc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AC1862-3C9B-B84F-87D2-C9C542A69D07}"/>
              </a:ext>
            </a:extLst>
          </p:cNvPr>
          <p:cNvSpPr txBox="1"/>
          <p:nvPr/>
        </p:nvSpPr>
        <p:spPr>
          <a:xfrm>
            <a:off x="272376" y="2002972"/>
            <a:ext cx="28249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basic C++, except: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we are using methods</a:t>
            </a:r>
          </a:p>
          <a:p>
            <a:r>
              <a:rPr lang="en-US" dirty="0"/>
              <a:t>defined in an ‘ns3’</a:t>
            </a:r>
          </a:p>
          <a:p>
            <a:r>
              <a:rPr lang="en-US" dirty="0"/>
              <a:t>namespace</a:t>
            </a:r>
          </a:p>
          <a:p>
            <a:endParaRPr lang="en-US" dirty="0"/>
          </a:p>
          <a:p>
            <a:r>
              <a:rPr lang="en-US" dirty="0"/>
              <a:t>2) The object ‘</a:t>
            </a:r>
            <a:r>
              <a:rPr lang="en-US" dirty="0" err="1"/>
              <a:t>cmd</a:t>
            </a:r>
            <a:r>
              <a:rPr lang="en-US" dirty="0"/>
              <a:t>’ is an instance of the </a:t>
            </a:r>
            <a:r>
              <a:rPr lang="en-US" dirty="0" err="1"/>
              <a:t>CommandLine</a:t>
            </a:r>
            <a:r>
              <a:rPr lang="en-US" dirty="0"/>
              <a:t> C++ class.</a:t>
            </a:r>
          </a:p>
          <a:p>
            <a:endParaRPr lang="en-US" dirty="0"/>
          </a:p>
          <a:p>
            <a:r>
              <a:rPr lang="en-US" dirty="0" err="1"/>
              <a:t>CommandLine</a:t>
            </a:r>
            <a:r>
              <a:rPr lang="en-US" dirty="0"/>
              <a:t> exists in C++ namespace ‘ns3’.  </a:t>
            </a:r>
          </a:p>
          <a:p>
            <a:endParaRPr lang="en-US" dirty="0"/>
          </a:p>
          <a:p>
            <a:r>
              <a:rPr lang="en-US" dirty="0" err="1"/>
              <a:t>CommandLine</a:t>
            </a:r>
            <a:r>
              <a:rPr lang="en-US" dirty="0"/>
              <a:t> objects process command-line arguments.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AF285F4-4A2C-1F4E-BBC0-15AB955E034D}"/>
              </a:ext>
            </a:extLst>
          </p:cNvPr>
          <p:cNvCxnSpPr/>
          <p:nvPr/>
        </p:nvCxnSpPr>
        <p:spPr>
          <a:xfrm flipV="1">
            <a:off x="2336800" y="2685143"/>
            <a:ext cx="1030514" cy="478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3177128-CC4C-F84A-9A08-C3205AD34632}"/>
              </a:ext>
            </a:extLst>
          </p:cNvPr>
          <p:cNvCxnSpPr>
            <a:cxnSpLocks/>
          </p:cNvCxnSpPr>
          <p:nvPr/>
        </p:nvCxnSpPr>
        <p:spPr>
          <a:xfrm>
            <a:off x="3006145" y="3813016"/>
            <a:ext cx="56924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DE5832F-D524-BD4C-B17E-598124A57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961" y="2002972"/>
            <a:ext cx="4954408" cy="470418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34187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3D4874-406C-9A4B-9C8E-DAD0FAFE8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from the top down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C58CB-7917-B34D-81AA-8E148BA65C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Rather than (just) </a:t>
            </a:r>
            <a:r>
              <a:rPr lang="en-US" dirty="0" err="1"/>
              <a:t>CommandLine</a:t>
            </a:r>
            <a:r>
              <a:rPr lang="en-US" dirty="0"/>
              <a:t> objects, ns-3 combines objects like ‘Packets’, ‘Nodes’, ‘Applications’, etc.</a:t>
            </a:r>
          </a:p>
        </p:txBody>
      </p:sp>
      <p:sp>
        <p:nvSpPr>
          <p:cNvPr id="32" name="AutoShape 1">
            <a:extLst>
              <a:ext uri="{FF2B5EF4-FFF2-40B4-BE49-F238E27FC236}">
                <a16:creationId xmlns:a16="http://schemas.microsoft.com/office/drawing/2014/main" id="{FC0F5A3D-3F63-A542-AADE-3466B2D9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2216603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2">
            <a:extLst>
              <a:ext uri="{FF2B5EF4-FFF2-40B4-BE49-F238E27FC236}">
                <a16:creationId xmlns:a16="http://schemas.microsoft.com/office/drawing/2014/main" id="{F48630A9-11E4-8042-8D76-143E785D0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8100" y="3232603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9103E5F1-6A7B-3345-AA00-289D93B0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178503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4">
            <a:extLst>
              <a:ext uri="{FF2B5EF4-FFF2-40B4-BE49-F238E27FC236}">
                <a16:creationId xmlns:a16="http://schemas.microsoft.com/office/drawing/2014/main" id="{FFC99F0E-35FF-1247-B023-41E28E214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8900" y="3169103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id="{4B7A9EFD-5C23-3A4B-A6B1-ED64F159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3944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37" name="AutoShape 7">
            <a:extLst>
              <a:ext uri="{FF2B5EF4-FFF2-40B4-BE49-F238E27FC236}">
                <a16:creationId xmlns:a16="http://schemas.microsoft.com/office/drawing/2014/main" id="{047C156E-A31E-6E45-B153-EA438C02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341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38" name="AutoShape 8">
            <a:extLst>
              <a:ext uri="{FF2B5EF4-FFF2-40B4-BE49-F238E27FC236}">
                <a16:creationId xmlns:a16="http://schemas.microsoft.com/office/drawing/2014/main" id="{C217079C-9770-544E-A3AC-1258270B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3372303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Protocol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stack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A5AC31B3-0257-CA4D-8A35-81790365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4805816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Node</a:t>
            </a:r>
          </a:p>
        </p:txBody>
      </p:sp>
      <p:sp>
        <p:nvSpPr>
          <p:cNvPr id="40" name="AutoShape 10">
            <a:extLst>
              <a:ext uri="{FF2B5EF4-FFF2-40B4-BE49-F238E27FC236}">
                <a16:creationId xmlns:a16="http://schemas.microsoft.com/office/drawing/2014/main" id="{CBDE563D-06EF-D34C-986C-AA7C0165B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1376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NetDevice</a:t>
            </a:r>
          </a:p>
        </p:txBody>
      </p:sp>
      <p:sp>
        <p:nvSpPr>
          <p:cNvPr id="41" name="AutoShape 11">
            <a:extLst>
              <a:ext uri="{FF2B5EF4-FFF2-40B4-BE49-F238E27FC236}">
                <a16:creationId xmlns:a16="http://schemas.microsoft.com/office/drawing/2014/main" id="{C38D0B6D-28D1-4841-9580-51AE83351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2773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NetDevice</a:t>
            </a:r>
          </a:p>
        </p:txBody>
      </p:sp>
      <p:sp>
        <p:nvSpPr>
          <p:cNvPr id="42" name="AutoShape 12">
            <a:extLst>
              <a:ext uri="{FF2B5EF4-FFF2-40B4-BE49-F238E27FC236}">
                <a16:creationId xmlns:a16="http://schemas.microsoft.com/office/drawing/2014/main" id="{D3D52236-156E-7A4B-86D7-334AFABB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4325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43" name="AutoShape 13">
            <a:extLst>
              <a:ext uri="{FF2B5EF4-FFF2-40B4-BE49-F238E27FC236}">
                <a16:creationId xmlns:a16="http://schemas.microsoft.com/office/drawing/2014/main" id="{2F2DC96C-3981-FD4B-9372-47E2FB5F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25722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44" name="AutoShape 14">
            <a:extLst>
              <a:ext uri="{FF2B5EF4-FFF2-40B4-BE49-F238E27FC236}">
                <a16:creationId xmlns:a16="http://schemas.microsoft.com/office/drawing/2014/main" id="{8E631F3D-9CF1-834F-A368-D26AF36E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3410403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Protocol</a:t>
            </a:r>
          </a:p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stack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9D6D8917-DBC4-ED46-B440-2D03447F1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4843916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Node</a:t>
            </a:r>
          </a:p>
        </p:txBody>
      </p:sp>
      <p:sp>
        <p:nvSpPr>
          <p:cNvPr id="46" name="AutoShape 16">
            <a:extLst>
              <a:ext uri="{FF2B5EF4-FFF2-40B4-BE49-F238E27FC236}">
                <a16:creationId xmlns:a16="http://schemas.microsoft.com/office/drawing/2014/main" id="{E1E74AC0-9CA8-A04D-A2C3-52AC8EAB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0" y="51757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NetDevice</a:t>
            </a:r>
          </a:p>
        </p:txBody>
      </p:sp>
      <p:sp>
        <p:nvSpPr>
          <p:cNvPr id="47" name="AutoShape 17">
            <a:extLst>
              <a:ext uri="{FF2B5EF4-FFF2-40B4-BE49-F238E27FC236}">
                <a16:creationId xmlns:a16="http://schemas.microsoft.com/office/drawing/2014/main" id="{8A13EFEA-CAF4-8147-82AA-A58076E1E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53154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NetDevice</a:t>
            </a:r>
          </a:p>
        </p:txBody>
      </p:sp>
      <p:sp>
        <p:nvSpPr>
          <p:cNvPr id="48" name="Text Box 18">
            <a:extLst>
              <a:ext uri="{FF2B5EF4-FFF2-40B4-BE49-F238E27FC236}">
                <a16:creationId xmlns:a16="http://schemas.microsoft.com/office/drawing/2014/main" id="{FD4A3B2A-6FF1-3B45-A120-79670AE48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2888116"/>
            <a:ext cx="14097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Sockets-like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 API</a:t>
            </a:r>
          </a:p>
        </p:txBody>
      </p:sp>
      <p:sp>
        <p:nvSpPr>
          <p:cNvPr id="49" name="Line 19">
            <a:extLst>
              <a:ext uri="{FF2B5EF4-FFF2-40B4-BE49-F238E27FC236}">
                <a16:creationId xmlns:a16="http://schemas.microsoft.com/office/drawing/2014/main" id="{7F32F45C-95B7-2F48-A221-EAABB91C5E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01763" y="3054803"/>
            <a:ext cx="1285875" cy="25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AutoShape 20">
            <a:extLst>
              <a:ext uri="{FF2B5EF4-FFF2-40B4-BE49-F238E27FC236}">
                <a16:creationId xmlns:a16="http://schemas.microsoft.com/office/drawing/2014/main" id="{7B96035A-080C-C84B-8CB2-F574D802A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52900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51" name="Line 21">
            <a:extLst>
              <a:ext uri="{FF2B5EF4-FFF2-40B4-BE49-F238E27FC236}">
                <a16:creationId xmlns:a16="http://schemas.microsoft.com/office/drawing/2014/main" id="{8DB7C022-0FCD-7549-BD6F-0A053029D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00" y="5810703"/>
            <a:ext cx="1562100" cy="368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22">
            <a:extLst>
              <a:ext uri="{FF2B5EF4-FFF2-40B4-BE49-F238E27FC236}">
                <a16:creationId xmlns:a16="http://schemas.microsoft.com/office/drawing/2014/main" id="{0BFC22FF-AB4A-0F49-8B2E-A3EE1D788E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9800" y="5777366"/>
            <a:ext cx="2222500" cy="5111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23">
            <a:extLst>
              <a:ext uri="{FF2B5EF4-FFF2-40B4-BE49-F238E27FC236}">
                <a16:creationId xmlns:a16="http://schemas.microsoft.com/office/drawing/2014/main" id="{D8928BEB-4BC2-F947-A8B4-25F439036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5200" y="5429703"/>
            <a:ext cx="1612900" cy="114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4">
            <a:extLst>
              <a:ext uri="{FF2B5EF4-FFF2-40B4-BE49-F238E27FC236}">
                <a16:creationId xmlns:a16="http://schemas.microsoft.com/office/drawing/2014/main" id="{CD3A23EE-7295-584D-8A76-3151C0AE7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5269366"/>
            <a:ext cx="2070100" cy="3206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AutoShape 25">
            <a:extLst>
              <a:ext uri="{FF2B5EF4-FFF2-40B4-BE49-F238E27FC236}">
                <a16:creationId xmlns:a16="http://schemas.microsoft.com/office/drawing/2014/main" id="{C5C0DE8F-2AAB-1D41-A6B2-CA3625D07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7472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DC671174-7BC5-D54C-A472-ACC3394A2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3766003"/>
            <a:ext cx="495300" cy="685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AB49C6A4-21AB-F641-98AE-59D5003B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4540703"/>
            <a:ext cx="330200" cy="431800"/>
          </a:xfrm>
          <a:prstGeom prst="downArrow">
            <a:avLst>
              <a:gd name="adj1" fmla="val 50000"/>
              <a:gd name="adj2" fmla="val 32692"/>
            </a:avLst>
          </a:prstGeom>
          <a:solidFill>
            <a:srgbClr val="6699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Text Box 28">
            <a:extLst>
              <a:ext uri="{FF2B5EF4-FFF2-40B4-BE49-F238E27FC236}">
                <a16:creationId xmlns:a16="http://schemas.microsoft.com/office/drawing/2014/main" id="{5CEEF9CD-6054-654D-8722-6BE6FFE8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3853316"/>
            <a:ext cx="1146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Packet(s)</a:t>
            </a:r>
            <a:r>
              <a:rPr lang="ar-SA">
                <a:solidFill>
                  <a:srgbClr val="000000"/>
                </a:solidFill>
                <a:latin typeface="Arial" charset="0"/>
              </a:rPr>
              <a:t>‏</a:t>
            </a:r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Freeform 29">
            <a:extLst>
              <a:ext uri="{FF2B5EF4-FFF2-40B4-BE49-F238E27FC236}">
                <a16:creationId xmlns:a16="http://schemas.microsoft.com/office/drawing/2014/main" id="{DF865051-197B-F248-AA40-2202A825FA89}"/>
              </a:ext>
            </a:extLst>
          </p:cNvPr>
          <p:cNvSpPr>
            <a:spLocks/>
          </p:cNvSpPr>
          <p:nvPr/>
        </p:nvSpPr>
        <p:spPr bwMode="auto">
          <a:xfrm>
            <a:off x="1282700" y="2991303"/>
            <a:ext cx="6756400" cy="3244850"/>
          </a:xfrm>
          <a:custGeom>
            <a:avLst/>
            <a:gdLst/>
            <a:ahLst/>
            <a:cxnLst>
              <a:cxn ang="0">
                <a:pos x="56" y="64"/>
              </a:cxn>
              <a:cxn ang="0">
                <a:pos x="48" y="1120"/>
              </a:cxn>
              <a:cxn ang="0">
                <a:pos x="344" y="1760"/>
              </a:cxn>
              <a:cxn ang="0">
                <a:pos x="2048" y="2040"/>
              </a:cxn>
              <a:cxn ang="0">
                <a:pos x="3800" y="1736"/>
              </a:cxn>
              <a:cxn ang="0">
                <a:pos x="4184" y="688"/>
              </a:cxn>
              <a:cxn ang="0">
                <a:pos x="4232" y="0"/>
              </a:cxn>
            </a:cxnLst>
            <a:rect l="0" t="0" r="r" b="b"/>
            <a:pathLst>
              <a:path w="4256" h="2044">
                <a:moveTo>
                  <a:pt x="56" y="64"/>
                </a:moveTo>
                <a:cubicBezTo>
                  <a:pt x="28" y="450"/>
                  <a:pt x="0" y="837"/>
                  <a:pt x="48" y="1120"/>
                </a:cubicBezTo>
                <a:cubicBezTo>
                  <a:pt x="96" y="1403"/>
                  <a:pt x="11" y="1607"/>
                  <a:pt x="344" y="1760"/>
                </a:cubicBezTo>
                <a:cubicBezTo>
                  <a:pt x="677" y="1913"/>
                  <a:pt x="1472" y="2044"/>
                  <a:pt x="2048" y="2040"/>
                </a:cubicBezTo>
                <a:cubicBezTo>
                  <a:pt x="2624" y="2036"/>
                  <a:pt x="3444" y="1961"/>
                  <a:pt x="3800" y="1736"/>
                </a:cubicBezTo>
                <a:cubicBezTo>
                  <a:pt x="4156" y="1511"/>
                  <a:pt x="4112" y="977"/>
                  <a:pt x="4184" y="688"/>
                </a:cubicBezTo>
                <a:cubicBezTo>
                  <a:pt x="4256" y="399"/>
                  <a:pt x="4244" y="199"/>
                  <a:pt x="4232" y="0"/>
                </a:cubicBezTo>
              </a:path>
            </a:pathLst>
          </a:custGeom>
          <a:noFill/>
          <a:ln w="3816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96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316285-7DC7-AB43-9ADB-7F2D38F5F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Discrete-event simulation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ABD009-17F5-EE4D-ADB9-99515B201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are trying to represent the operation of a network within a single C++ program</a:t>
            </a:r>
          </a:p>
          <a:p>
            <a:r>
              <a:rPr lang="en-US" dirty="0"/>
              <a:t>We need a notion of </a:t>
            </a:r>
            <a:r>
              <a:rPr lang="en-US" b="1" i="1" dirty="0"/>
              <a:t>virtual time </a:t>
            </a:r>
            <a:r>
              <a:rPr lang="en-US" dirty="0"/>
              <a:t>and of </a:t>
            </a:r>
            <a:r>
              <a:rPr lang="en-US" b="1" i="1" dirty="0"/>
              <a:t>events</a:t>
            </a:r>
            <a:r>
              <a:rPr lang="en-US" dirty="0"/>
              <a:t> that occur at specified (virtual) times</a:t>
            </a:r>
          </a:p>
          <a:p>
            <a:r>
              <a:rPr lang="en-US" dirty="0"/>
              <a:t>We need a data structure (</a:t>
            </a:r>
            <a:r>
              <a:rPr lang="en-US" b="1" i="1" dirty="0"/>
              <a:t>scheduler</a:t>
            </a:r>
            <a:r>
              <a:rPr lang="en-US" dirty="0"/>
              <a:t>) to hold all of these events in temporal order</a:t>
            </a:r>
          </a:p>
          <a:p>
            <a:r>
              <a:rPr lang="en-US" dirty="0"/>
              <a:t>We need an object (</a:t>
            </a:r>
            <a:r>
              <a:rPr lang="en-US" b="1" i="1" dirty="0"/>
              <a:t>simulator</a:t>
            </a:r>
            <a:r>
              <a:rPr lang="en-US" dirty="0"/>
              <a:t>) to walk the list of events and execute them at the correct virtual time</a:t>
            </a:r>
          </a:p>
          <a:p>
            <a:r>
              <a:rPr lang="en-US" dirty="0"/>
              <a:t>We can choose to ignore things that conceptually might occur between our events of interest, focusing only on the (</a:t>
            </a:r>
            <a:r>
              <a:rPr lang="en-US" b="1" i="1" dirty="0"/>
              <a:t>discrete</a:t>
            </a:r>
            <a:r>
              <a:rPr lang="en-US" dirty="0"/>
              <a:t>) times with interesting events</a:t>
            </a:r>
          </a:p>
        </p:txBody>
      </p:sp>
    </p:spTree>
    <p:extLst>
      <p:ext uri="{BB962C8B-B14F-4D97-AF65-F5344CB8AC3E}">
        <p14:creationId xmlns:p14="http://schemas.microsoft.com/office/powerpoint/2010/main" val="2490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6D4F8-4FED-284F-9B3A-0E972FDF01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 and Instructors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EB2E8-6486-9E44-851E-03BA154269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354069"/>
            <a:ext cx="8196210" cy="5075760"/>
          </a:xfrm>
          <a:solidFill>
            <a:schemeClr val="bg2"/>
          </a:solidFill>
        </p:spPr>
        <p:txBody>
          <a:bodyPr/>
          <a:lstStyle/>
          <a:p>
            <a:r>
              <a:rPr lang="en-US" sz="2800" dirty="0"/>
              <a:t>Monday:  ns-3 overview (Tom Henderson)</a:t>
            </a:r>
            <a:endParaRPr lang="en-US" sz="2400" dirty="0"/>
          </a:p>
          <a:p>
            <a:pPr lvl="1"/>
            <a:r>
              <a:rPr lang="en-US" sz="2400" dirty="0"/>
              <a:t>software overview</a:t>
            </a:r>
          </a:p>
          <a:p>
            <a:pPr lvl="1"/>
            <a:r>
              <a:rPr lang="en-US" sz="2400" dirty="0"/>
              <a:t>sample program and experiments (M/M/1 queue)</a:t>
            </a:r>
          </a:p>
          <a:p>
            <a:r>
              <a:rPr lang="en-US" sz="2800" dirty="0"/>
              <a:t>Tuesday AM:  TCP  (Tom Henderson)</a:t>
            </a:r>
          </a:p>
          <a:p>
            <a:r>
              <a:rPr lang="en-US" sz="2800" dirty="0"/>
              <a:t>Tuesday AM:  Wi-Fi (Sebastien </a:t>
            </a:r>
            <a:r>
              <a:rPr lang="en-US" sz="2800" dirty="0" err="1"/>
              <a:t>Deronne</a:t>
            </a:r>
            <a:r>
              <a:rPr lang="en-US" sz="2800" dirty="0"/>
              <a:t>)</a:t>
            </a:r>
          </a:p>
          <a:p>
            <a:r>
              <a:rPr lang="en-US" sz="2800" dirty="0"/>
              <a:t>Tuesday PM:  LTE (</a:t>
            </a:r>
            <a:r>
              <a:rPr lang="en-US" sz="2800" dirty="0" err="1"/>
              <a:t>Zoraze</a:t>
            </a:r>
            <a:r>
              <a:rPr lang="en-US" sz="2800" dirty="0"/>
              <a:t> Ali)</a:t>
            </a:r>
          </a:p>
          <a:p>
            <a:r>
              <a:rPr lang="en-US" sz="2800" dirty="0"/>
              <a:t>Tuesday PM:  sensor networks (Tommaso </a:t>
            </a:r>
            <a:r>
              <a:rPr lang="en-US" sz="2800" dirty="0" err="1"/>
              <a:t>Pecorella</a:t>
            </a:r>
            <a:r>
              <a:rPr lang="en-US" sz="2800" dirty="0"/>
              <a:t> and Davide </a:t>
            </a:r>
            <a:r>
              <a:rPr lang="en-US" sz="2800" dirty="0" err="1"/>
              <a:t>Magrin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dirty="0"/>
              <a:t>Wiki:  </a:t>
            </a:r>
            <a:r>
              <a:rPr lang="en-US" dirty="0">
                <a:hlinkClick r:id="rId2"/>
              </a:rPr>
              <a:t>https://www.nsnam.org/wiki/AnnualTraining2019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11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980935-EBC6-284F-8CCE-606E82B0F4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Discrete-event simulation basics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B67BA-679F-CC4C-8AE7-82E1F51745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Simulation time moves in discrete jumps from event to event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C++ functions schedule events to occur at specific simulation times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 simulation scheduler orders the event execution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Simulation::Run() executes a single-threaded event list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Simulation stops at specified time or when events end</a:t>
            </a:r>
          </a:p>
          <a:p>
            <a:endParaRPr lang="en-US" dirty="0"/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7D8EE7A3-C7FC-114D-8C13-361A93E24D39}"/>
              </a:ext>
            </a:extLst>
          </p:cNvPr>
          <p:cNvSpPr/>
          <p:nvPr/>
        </p:nvSpPr>
        <p:spPr bwMode="auto">
          <a:xfrm>
            <a:off x="889000" y="5201785"/>
            <a:ext cx="7391400" cy="458787"/>
          </a:xfrm>
          <a:prstGeom prst="rightArrow">
            <a:avLst/>
          </a:prstGeom>
          <a:solidFill>
            <a:schemeClr val="tx2">
              <a:alpha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7FD5E0-EC09-8D4D-9786-82D6ADDDA6B1}"/>
              </a:ext>
            </a:extLst>
          </p:cNvPr>
          <p:cNvCxnSpPr/>
          <p:nvPr/>
        </p:nvCxnSpPr>
        <p:spPr bwMode="auto">
          <a:xfrm>
            <a:off x="1422400" y="4365172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B75449-26A4-A046-B96D-552C7392CF34}"/>
              </a:ext>
            </a:extLst>
          </p:cNvPr>
          <p:cNvCxnSpPr/>
          <p:nvPr/>
        </p:nvCxnSpPr>
        <p:spPr bwMode="auto">
          <a:xfrm flipH="1">
            <a:off x="1422400" y="4365172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E424A6-97F2-FD4F-B57C-2C8E42427FC3}"/>
              </a:ext>
            </a:extLst>
          </p:cNvPr>
          <p:cNvCxnSpPr/>
          <p:nvPr/>
        </p:nvCxnSpPr>
        <p:spPr bwMode="auto">
          <a:xfrm flipH="1">
            <a:off x="1536700" y="4341359"/>
            <a:ext cx="4762" cy="25241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C71DC1-4FA5-B445-AC1E-E34C870859E8}"/>
              </a:ext>
            </a:extLst>
          </p:cNvPr>
          <p:cNvCxnSpPr/>
          <p:nvPr/>
        </p:nvCxnSpPr>
        <p:spPr bwMode="auto">
          <a:xfrm flipH="1" flipV="1">
            <a:off x="1393825" y="4478679"/>
            <a:ext cx="285750" cy="79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C12C7E-F398-B143-A869-65AA43C630B9}"/>
              </a:ext>
            </a:extLst>
          </p:cNvPr>
          <p:cNvCxnSpPr/>
          <p:nvPr/>
        </p:nvCxnSpPr>
        <p:spPr bwMode="auto">
          <a:xfrm>
            <a:off x="1531937" y="5316878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914EBA-DDE1-7041-8A9A-EDAF3A6FAB66}"/>
              </a:ext>
            </a:extLst>
          </p:cNvPr>
          <p:cNvCxnSpPr/>
          <p:nvPr/>
        </p:nvCxnSpPr>
        <p:spPr bwMode="auto">
          <a:xfrm>
            <a:off x="2108200" y="5316878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35D02E5-509E-124A-9167-5A12D6C633A3}"/>
              </a:ext>
            </a:extLst>
          </p:cNvPr>
          <p:cNvCxnSpPr/>
          <p:nvPr/>
        </p:nvCxnSpPr>
        <p:spPr bwMode="auto">
          <a:xfrm>
            <a:off x="2336800" y="5320846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2848A3-EEFB-8943-9951-2F984E30F6B6}"/>
              </a:ext>
            </a:extLst>
          </p:cNvPr>
          <p:cNvCxnSpPr/>
          <p:nvPr/>
        </p:nvCxnSpPr>
        <p:spPr bwMode="auto">
          <a:xfrm>
            <a:off x="3251200" y="5316878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A685199-CE4E-EE4F-879A-FE8219E179F5}"/>
              </a:ext>
            </a:extLst>
          </p:cNvPr>
          <p:cNvCxnSpPr/>
          <p:nvPr/>
        </p:nvCxnSpPr>
        <p:spPr bwMode="auto">
          <a:xfrm>
            <a:off x="3403600" y="5316878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17C35DD-EEA8-224C-A1D0-0BB29068EBC4}"/>
              </a:ext>
            </a:extLst>
          </p:cNvPr>
          <p:cNvSpPr txBox="1"/>
          <p:nvPr/>
        </p:nvSpPr>
        <p:spPr>
          <a:xfrm>
            <a:off x="1689100" y="4205281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Execute a function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(may generate additional events)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009E5D6-AD41-784A-9058-D6DD0988F1C5}"/>
              </a:ext>
            </a:extLst>
          </p:cNvPr>
          <p:cNvCxnSpPr/>
          <p:nvPr/>
        </p:nvCxnSpPr>
        <p:spPr bwMode="auto">
          <a:xfrm flipV="1">
            <a:off x="1531937" y="4666946"/>
            <a:ext cx="0" cy="6126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F159C89-07CE-AB42-BAF3-E62D8E7024D7}"/>
              </a:ext>
            </a:extLst>
          </p:cNvPr>
          <p:cNvCxnSpPr/>
          <p:nvPr/>
        </p:nvCxnSpPr>
        <p:spPr bwMode="auto">
          <a:xfrm>
            <a:off x="1815306" y="4685600"/>
            <a:ext cx="302419" cy="6312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763A686-6032-E347-9DFD-6B8E70070AAF}"/>
              </a:ext>
            </a:extLst>
          </p:cNvPr>
          <p:cNvCxnSpPr/>
          <p:nvPr/>
        </p:nvCxnSpPr>
        <p:spPr bwMode="auto">
          <a:xfrm>
            <a:off x="1879600" y="4685600"/>
            <a:ext cx="1381124" cy="5893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5" name="Freeform 34">
            <a:extLst>
              <a:ext uri="{FF2B5EF4-FFF2-40B4-BE49-F238E27FC236}">
                <a16:creationId xmlns:a16="http://schemas.microsoft.com/office/drawing/2014/main" id="{918BFB2F-6F62-2543-9399-BC06D87E164B}"/>
              </a:ext>
            </a:extLst>
          </p:cNvPr>
          <p:cNvSpPr/>
          <p:nvPr/>
        </p:nvSpPr>
        <p:spPr bwMode="auto">
          <a:xfrm>
            <a:off x="1531938" y="5627235"/>
            <a:ext cx="504825" cy="347664"/>
          </a:xfrm>
          <a:custGeom>
            <a:avLst/>
            <a:gdLst>
              <a:gd name="connsiteX0" fmla="*/ 0 w 504825"/>
              <a:gd name="connsiteY0" fmla="*/ 0 h 347664"/>
              <a:gd name="connsiteX1" fmla="*/ 185737 w 504825"/>
              <a:gd name="connsiteY1" fmla="*/ 347662 h 347664"/>
              <a:gd name="connsiteX2" fmla="*/ 504825 w 504825"/>
              <a:gd name="connsiteY2" fmla="*/ 4762 h 34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347664">
                <a:moveTo>
                  <a:pt x="0" y="0"/>
                </a:moveTo>
                <a:cubicBezTo>
                  <a:pt x="50800" y="173434"/>
                  <a:pt x="101600" y="346868"/>
                  <a:pt x="185737" y="347662"/>
                </a:cubicBezTo>
                <a:cubicBezTo>
                  <a:pt x="269874" y="348456"/>
                  <a:pt x="387349" y="176609"/>
                  <a:pt x="504825" y="4762"/>
                </a:cubicBez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C94B6F-4519-BE4D-A6CA-355287B593D3}"/>
              </a:ext>
            </a:extLst>
          </p:cNvPr>
          <p:cNvSpPr txBox="1"/>
          <p:nvPr/>
        </p:nvSpPr>
        <p:spPr>
          <a:xfrm>
            <a:off x="1999852" y="5602230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Advance the virtual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to the next event (function)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992A28-E809-7D4E-8268-D2DB32FE55BE}"/>
              </a:ext>
            </a:extLst>
          </p:cNvPr>
          <p:cNvSpPr txBox="1"/>
          <p:nvPr/>
        </p:nvSpPr>
        <p:spPr>
          <a:xfrm>
            <a:off x="4230532" y="5229844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cs typeface="Arial" charset="0"/>
              </a:rPr>
              <a:t>Virtual time</a:t>
            </a:r>
          </a:p>
        </p:txBody>
      </p:sp>
    </p:spTree>
    <p:extLst>
      <p:ext uri="{BB962C8B-B14F-4D97-AF65-F5344CB8AC3E}">
        <p14:creationId xmlns:p14="http://schemas.microsoft.com/office/powerpoint/2010/main" val="3291751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3EBA91-4238-444E-9A08-E2C895E90B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simulation basics and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20D57F-B272-C04E-AEE3-71CACD1B9F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simulation ‘run’ or ‘replication’ usually consists of the following workflow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Before the notional ‘time 0’, create the scenario objects and pre-populate the scheduler with some initial events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Define stopping criteria; either a specific future virtual time, or when certain criteria are met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Start the simulation (which initializes objects, at ‘time 0’)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36763E85-06A4-2F4D-87AE-F1719E2F4208}"/>
              </a:ext>
            </a:extLst>
          </p:cNvPr>
          <p:cNvSpPr/>
          <p:nvPr/>
        </p:nvSpPr>
        <p:spPr bwMode="auto">
          <a:xfrm>
            <a:off x="3124200" y="5114699"/>
            <a:ext cx="4517572" cy="458787"/>
          </a:xfrm>
          <a:prstGeom prst="rightArrow">
            <a:avLst/>
          </a:prstGeom>
          <a:solidFill>
            <a:schemeClr val="tx2">
              <a:alpha val="5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D5CDB9-5D9A-5342-AD5F-D82986C909E5}"/>
              </a:ext>
            </a:extLst>
          </p:cNvPr>
          <p:cNvCxnSpPr/>
          <p:nvPr/>
        </p:nvCxnSpPr>
        <p:spPr bwMode="auto">
          <a:xfrm>
            <a:off x="3262086" y="4278086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9772D8-225A-EA46-9528-6EA4DCB28542}"/>
              </a:ext>
            </a:extLst>
          </p:cNvPr>
          <p:cNvCxnSpPr/>
          <p:nvPr/>
        </p:nvCxnSpPr>
        <p:spPr bwMode="auto">
          <a:xfrm flipH="1">
            <a:off x="3262086" y="4278086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42487B-0E5A-6D44-AD48-70CB1BA9D0E8}"/>
              </a:ext>
            </a:extLst>
          </p:cNvPr>
          <p:cNvCxnSpPr/>
          <p:nvPr/>
        </p:nvCxnSpPr>
        <p:spPr bwMode="auto">
          <a:xfrm flipH="1">
            <a:off x="3376386" y="4254273"/>
            <a:ext cx="4762" cy="25241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8B64ACE-2F20-A94B-A373-A273048141EF}"/>
              </a:ext>
            </a:extLst>
          </p:cNvPr>
          <p:cNvCxnSpPr/>
          <p:nvPr/>
        </p:nvCxnSpPr>
        <p:spPr bwMode="auto">
          <a:xfrm flipH="1" flipV="1">
            <a:off x="3233511" y="4391593"/>
            <a:ext cx="285750" cy="79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D64A97-8A21-504F-95D5-FC8B65A175A7}"/>
              </a:ext>
            </a:extLst>
          </p:cNvPr>
          <p:cNvCxnSpPr/>
          <p:nvPr/>
        </p:nvCxnSpPr>
        <p:spPr bwMode="auto">
          <a:xfrm>
            <a:off x="3371623" y="5229792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E7992F-94B4-BF4E-87E4-DE75AF9A142B}"/>
              </a:ext>
            </a:extLst>
          </p:cNvPr>
          <p:cNvCxnSpPr/>
          <p:nvPr/>
        </p:nvCxnSpPr>
        <p:spPr bwMode="auto">
          <a:xfrm>
            <a:off x="3947886" y="5229792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820E38-6C94-6943-98E2-9FA23683C57C}"/>
              </a:ext>
            </a:extLst>
          </p:cNvPr>
          <p:cNvCxnSpPr/>
          <p:nvPr/>
        </p:nvCxnSpPr>
        <p:spPr bwMode="auto">
          <a:xfrm>
            <a:off x="4176486" y="5233760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D5E0C3-5CB1-1946-B494-29749BD7FD13}"/>
              </a:ext>
            </a:extLst>
          </p:cNvPr>
          <p:cNvCxnSpPr/>
          <p:nvPr/>
        </p:nvCxnSpPr>
        <p:spPr bwMode="auto">
          <a:xfrm>
            <a:off x="5090886" y="5229792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905D54-4DC2-AA44-B297-F95E6C856F08}"/>
              </a:ext>
            </a:extLst>
          </p:cNvPr>
          <p:cNvCxnSpPr/>
          <p:nvPr/>
        </p:nvCxnSpPr>
        <p:spPr bwMode="auto">
          <a:xfrm>
            <a:off x="5243286" y="5229792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3E896D9-0061-2A46-9EB1-365B1CF5B615}"/>
              </a:ext>
            </a:extLst>
          </p:cNvPr>
          <p:cNvSpPr txBox="1"/>
          <p:nvPr/>
        </p:nvSpPr>
        <p:spPr>
          <a:xfrm>
            <a:off x="3528786" y="4118195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Execute a function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(may generate additional events)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4EE6C3-31A7-FA40-8557-D17C8376A329}"/>
              </a:ext>
            </a:extLst>
          </p:cNvPr>
          <p:cNvCxnSpPr/>
          <p:nvPr/>
        </p:nvCxnSpPr>
        <p:spPr bwMode="auto">
          <a:xfrm flipV="1">
            <a:off x="3371623" y="4579860"/>
            <a:ext cx="0" cy="6126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9F7B8D-36AD-BF4C-9985-339B371243BE}"/>
              </a:ext>
            </a:extLst>
          </p:cNvPr>
          <p:cNvCxnSpPr/>
          <p:nvPr/>
        </p:nvCxnSpPr>
        <p:spPr bwMode="auto">
          <a:xfrm>
            <a:off x="3654992" y="4598514"/>
            <a:ext cx="302419" cy="6312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3FC96A-AC66-FA40-AC8E-B70FF415B8BA}"/>
              </a:ext>
            </a:extLst>
          </p:cNvPr>
          <p:cNvCxnSpPr/>
          <p:nvPr/>
        </p:nvCxnSpPr>
        <p:spPr bwMode="auto">
          <a:xfrm>
            <a:off x="3719286" y="4598514"/>
            <a:ext cx="1381124" cy="5893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3E97A4FE-E37C-0A45-AB0C-5BDDF5CA45E0}"/>
              </a:ext>
            </a:extLst>
          </p:cNvPr>
          <p:cNvSpPr/>
          <p:nvPr/>
        </p:nvSpPr>
        <p:spPr bwMode="auto">
          <a:xfrm>
            <a:off x="3371624" y="5540149"/>
            <a:ext cx="504825" cy="347664"/>
          </a:xfrm>
          <a:custGeom>
            <a:avLst/>
            <a:gdLst>
              <a:gd name="connsiteX0" fmla="*/ 0 w 504825"/>
              <a:gd name="connsiteY0" fmla="*/ 0 h 347664"/>
              <a:gd name="connsiteX1" fmla="*/ 185737 w 504825"/>
              <a:gd name="connsiteY1" fmla="*/ 347662 h 347664"/>
              <a:gd name="connsiteX2" fmla="*/ 504825 w 504825"/>
              <a:gd name="connsiteY2" fmla="*/ 4762 h 34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347664">
                <a:moveTo>
                  <a:pt x="0" y="0"/>
                </a:moveTo>
                <a:cubicBezTo>
                  <a:pt x="50800" y="173434"/>
                  <a:pt x="101600" y="346868"/>
                  <a:pt x="185737" y="347662"/>
                </a:cubicBezTo>
                <a:cubicBezTo>
                  <a:pt x="269874" y="348456"/>
                  <a:pt x="387349" y="176609"/>
                  <a:pt x="504825" y="4762"/>
                </a:cubicBez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948332-5C78-094F-AD93-16C737DA59C1}"/>
              </a:ext>
            </a:extLst>
          </p:cNvPr>
          <p:cNvSpPr txBox="1"/>
          <p:nvPr/>
        </p:nvSpPr>
        <p:spPr>
          <a:xfrm>
            <a:off x="3839538" y="5515144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Advance the virtual time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black"/>
                </a:solidFill>
                <a:latin typeface="Arial" charset="0"/>
                <a:cs typeface="Arial" charset="0"/>
              </a:rPr>
              <a:t>to the next event (function)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ED56C82-1EEA-3643-B2D3-69C8A30A4683}"/>
              </a:ext>
            </a:extLst>
          </p:cNvPr>
          <p:cNvSpPr txBox="1"/>
          <p:nvPr/>
        </p:nvSpPr>
        <p:spPr>
          <a:xfrm>
            <a:off x="6070218" y="5142758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Arial" charset="0"/>
                <a:cs typeface="Arial" charset="0"/>
              </a:rPr>
              <a:t>Virtual time</a:t>
            </a:r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5564D2DA-7885-674C-82E4-5149AE8EB285}"/>
              </a:ext>
            </a:extLst>
          </p:cNvPr>
          <p:cNvSpPr/>
          <p:nvPr/>
        </p:nvSpPr>
        <p:spPr>
          <a:xfrm>
            <a:off x="2990710" y="5647367"/>
            <a:ext cx="293914" cy="4366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B993AE-4797-A544-B0F1-E4D204B928F2}"/>
              </a:ext>
            </a:extLst>
          </p:cNvPr>
          <p:cNvSpPr txBox="1"/>
          <p:nvPr/>
        </p:nvSpPr>
        <p:spPr>
          <a:xfrm>
            <a:off x="2705586" y="6135463"/>
            <a:ext cx="9590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Time 0</a:t>
            </a:r>
          </a:p>
        </p:txBody>
      </p:sp>
      <p:sp>
        <p:nvSpPr>
          <p:cNvPr id="24" name="Up Arrow 23">
            <a:extLst>
              <a:ext uri="{FF2B5EF4-FFF2-40B4-BE49-F238E27FC236}">
                <a16:creationId xmlns:a16="http://schemas.microsoft.com/office/drawing/2014/main" id="{D9B168AE-0A48-B145-BC09-0A6DFEF63046}"/>
              </a:ext>
            </a:extLst>
          </p:cNvPr>
          <p:cNvSpPr/>
          <p:nvPr/>
        </p:nvSpPr>
        <p:spPr>
          <a:xfrm>
            <a:off x="6117075" y="5647367"/>
            <a:ext cx="293914" cy="43666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DD8C426-7E53-6044-99CF-5E42F6E547E6}"/>
              </a:ext>
            </a:extLst>
          </p:cNvPr>
          <p:cNvSpPr txBox="1"/>
          <p:nvPr/>
        </p:nvSpPr>
        <p:spPr>
          <a:xfrm>
            <a:off x="5421615" y="6135463"/>
            <a:ext cx="1978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charset="0"/>
                <a:cs typeface="Arial" charset="0"/>
              </a:rPr>
              <a:t>Stop at time 60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9C28A2-AC8B-9446-AEAE-40EA02BCB7F3}"/>
              </a:ext>
            </a:extLst>
          </p:cNvPr>
          <p:cNvSpPr txBox="1"/>
          <p:nvPr/>
        </p:nvSpPr>
        <p:spPr>
          <a:xfrm>
            <a:off x="353007" y="4230177"/>
            <a:ext cx="252024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Arial" charset="0"/>
                <a:cs typeface="Arial" charset="0"/>
              </a:rPr>
              <a:t>Before time 0,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Arial" charset="0"/>
                <a:cs typeface="Arial" charset="0"/>
              </a:rPr>
              <a:t>create and configure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Arial" charset="0"/>
                <a:cs typeface="Arial" charset="0"/>
              </a:rPr>
              <a:t>objects,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Arial" charset="0"/>
                <a:cs typeface="Arial" charset="0"/>
              </a:rPr>
              <a:t>some events into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prstClr val="black"/>
                </a:solidFill>
                <a:latin typeface="Arial" charset="0"/>
                <a:cs typeface="Arial" charset="0"/>
              </a:rPr>
              <a:t>the schedule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A4A25D8-CC1F-4741-860F-1DFE50185937}"/>
              </a:ext>
            </a:extLst>
          </p:cNvPr>
          <p:cNvCxnSpPr>
            <a:cxnSpLocks/>
          </p:cNvCxnSpPr>
          <p:nvPr/>
        </p:nvCxnSpPr>
        <p:spPr bwMode="auto">
          <a:xfrm>
            <a:off x="2629864" y="5077390"/>
            <a:ext cx="677147" cy="2500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ysClr val="windowText" lastClr="00000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41933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81DFB2-15C5-0643-99EB-29FD427531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Virtual time in ns-3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FE98A-CBA1-6448-8056-73C9A83606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Time is stored as a large integer in ns-3</a:t>
            </a:r>
          </a:p>
          <a:p>
            <a:pPr lvl="1"/>
            <a:r>
              <a:rPr lang="en-US" dirty="0"/>
              <a:t>Minimize floating point discrepancies across platforms</a:t>
            </a:r>
          </a:p>
          <a:p>
            <a:r>
              <a:rPr lang="en-US" dirty="0"/>
              <a:t>Special Time classes are provided to manipulate time (such as standard operators)</a:t>
            </a:r>
          </a:p>
          <a:p>
            <a:r>
              <a:rPr lang="en-US" dirty="0"/>
              <a:t>Default time resolution is nanoseconds, but can be set to other resolutions</a:t>
            </a:r>
          </a:p>
          <a:p>
            <a:pPr lvl="1"/>
            <a:r>
              <a:rPr lang="en-US" dirty="0"/>
              <a:t>Note:  Changing resolution is not well used/tested</a:t>
            </a:r>
          </a:p>
          <a:p>
            <a:r>
              <a:rPr lang="en-US" dirty="0"/>
              <a:t>Time objects can be set by floating-point values and can export floating-point values</a:t>
            </a:r>
          </a:p>
          <a:p>
            <a:pPr lvl="1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timeDouble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t.GetSeconds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lvl="1"/>
            <a:r>
              <a:rPr lang="en-US" dirty="0"/>
              <a:t>Best practice is to avoid floating point conversions where possible and use Time arithmetic operators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4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9EEBC7C-C18D-3D48-A550-8E2118BA7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9" y="1955016"/>
            <a:ext cx="4731116" cy="449217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D46946-DC6C-1346-9D79-448B339B23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building blocks:  Callback and function pointer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0261F-1B21-CE41-B276-52BD4779E6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C++ methods are often invoked directly on objects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D9167C5-FE09-CF4B-BFCD-24D0A2CED356}"/>
              </a:ext>
            </a:extLst>
          </p:cNvPr>
          <p:cNvSpPr/>
          <p:nvPr/>
        </p:nvSpPr>
        <p:spPr>
          <a:xfrm>
            <a:off x="653149" y="3582013"/>
            <a:ext cx="1146629" cy="249758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2634DB-A0E5-0D46-8AA2-0BF1CE8FA754}"/>
              </a:ext>
            </a:extLst>
          </p:cNvPr>
          <p:cNvSpPr txBox="1"/>
          <p:nvPr/>
        </p:nvSpPr>
        <p:spPr>
          <a:xfrm>
            <a:off x="5592908" y="2419678"/>
            <a:ext cx="338778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Unlike </a:t>
            </a:r>
            <a:r>
              <a:rPr lang="en-US" dirty="0" err="1"/>
              <a:t>CommandLine.AddValue</a:t>
            </a:r>
            <a:r>
              <a:rPr lang="en-US" dirty="0"/>
              <a:t>(), </a:t>
            </a:r>
          </a:p>
          <a:p>
            <a:r>
              <a:rPr lang="en-US" dirty="0"/>
              <a:t>we more generally need to</a:t>
            </a:r>
          </a:p>
          <a:p>
            <a:r>
              <a:rPr lang="en-US" dirty="0"/>
              <a:t>call functions at some</a:t>
            </a:r>
          </a:p>
          <a:p>
            <a:r>
              <a:rPr lang="en-US" dirty="0"/>
              <a:t>future (virtual) time.</a:t>
            </a:r>
          </a:p>
          <a:p>
            <a:endParaRPr lang="en-US" dirty="0"/>
          </a:p>
          <a:p>
            <a:r>
              <a:rPr lang="en-US" dirty="0"/>
              <a:t>Some program element</a:t>
            </a:r>
          </a:p>
          <a:p>
            <a:r>
              <a:rPr lang="en-US" dirty="0"/>
              <a:t>could assign a function</a:t>
            </a:r>
          </a:p>
          <a:p>
            <a:r>
              <a:rPr lang="en-US" dirty="0"/>
              <a:t>pointer, and a (later)</a:t>
            </a:r>
          </a:p>
          <a:p>
            <a:r>
              <a:rPr lang="en-US" dirty="0"/>
              <a:t>program statement could call</a:t>
            </a:r>
          </a:p>
          <a:p>
            <a:r>
              <a:rPr lang="en-US" dirty="0"/>
              <a:t>(execute) the method</a:t>
            </a:r>
          </a:p>
        </p:txBody>
      </p:sp>
    </p:spTree>
    <p:extLst>
      <p:ext uri="{BB962C8B-B14F-4D97-AF65-F5344CB8AC3E}">
        <p14:creationId xmlns:p14="http://schemas.microsoft.com/office/powerpoint/2010/main" val="2913857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FC065A-8541-7347-A0F5-5488BC1FBF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Events in ns-3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3162A-043F-F545-8897-ED132A3662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Events are just functions (callbacks) that execute at a simulated time</a:t>
            </a:r>
          </a:p>
          <a:p>
            <a:pPr lvl="1"/>
            <a:r>
              <a:rPr lang="en-US" sz="2400" dirty="0"/>
              <a:t>nothing is special about functions or class methods that can be used as events</a:t>
            </a:r>
          </a:p>
          <a:p>
            <a:r>
              <a:rPr lang="en-US" sz="2800" dirty="0"/>
              <a:t>Events have IDs to allow them to be cancelled or to test their status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28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F3D5F-7533-D741-9DB8-2C40F5DC49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Simulator and Scheduler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E8A43-C92C-F34B-9616-898C855FF7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The Simulator class holds a scheduler, and provides the API to schedule events, start, stop, and cleanup memory</a:t>
            </a:r>
          </a:p>
          <a:p>
            <a:r>
              <a:rPr lang="en-US" sz="2800" dirty="0"/>
              <a:t>Several scheduler data structures (calendar, heap, list, map) are possible</a:t>
            </a:r>
          </a:p>
          <a:p>
            <a:r>
              <a:rPr lang="en-US" sz="2800" dirty="0"/>
              <a:t>"Realtime" simulation implementation aligns the simulation time to wall-clock time</a:t>
            </a:r>
          </a:p>
          <a:p>
            <a:pPr lvl="1"/>
            <a:r>
              <a:rPr lang="en-US" sz="2400" dirty="0"/>
              <a:t>two policies (hard and soft limit) available when the simulation and real time diverge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7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3A3C7D-3D56-6F43-9D8D-34E7405CD9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Simulator core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63D39-F372-2E46-9A79-5EF6E8D9C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Simulation time  (✓)</a:t>
            </a:r>
          </a:p>
          <a:p>
            <a:r>
              <a:rPr lang="en-US" dirty="0"/>
              <a:t>Events (✓)</a:t>
            </a:r>
          </a:p>
          <a:p>
            <a:r>
              <a:rPr lang="en-US" dirty="0"/>
              <a:t>Simulator and Scheduler (✓)</a:t>
            </a:r>
          </a:p>
          <a:p>
            <a:r>
              <a:rPr lang="en-US" dirty="0"/>
              <a:t>Command line arguments</a:t>
            </a:r>
          </a:p>
          <a:p>
            <a:r>
              <a:rPr lang="en-US" dirty="0"/>
              <a:t>Random variables</a:t>
            </a:r>
          </a:p>
          <a:p>
            <a:r>
              <a:rPr lang="en-US" dirty="0"/>
              <a:t>Example program walkthrough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33DA1B4-E903-CA44-9036-3285E0D75387}"/>
              </a:ext>
            </a:extLst>
          </p:cNvPr>
          <p:cNvSpPr/>
          <p:nvPr/>
        </p:nvSpPr>
        <p:spPr bwMode="auto">
          <a:xfrm>
            <a:off x="836386" y="5186189"/>
            <a:ext cx="7391400" cy="458787"/>
          </a:xfrm>
          <a:prstGeom prst="rightArrow">
            <a:avLst/>
          </a:prstGeom>
          <a:solidFill>
            <a:schemeClr val="tx2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5CB61C-7689-1149-989F-0065437554B7}"/>
              </a:ext>
            </a:extLst>
          </p:cNvPr>
          <p:cNvCxnSpPr/>
          <p:nvPr/>
        </p:nvCxnSpPr>
        <p:spPr bwMode="auto">
          <a:xfrm>
            <a:off x="1369786" y="4349576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4B2E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67F4741-A921-B148-B64D-63225E6035CF}"/>
              </a:ext>
            </a:extLst>
          </p:cNvPr>
          <p:cNvCxnSpPr/>
          <p:nvPr/>
        </p:nvCxnSpPr>
        <p:spPr bwMode="auto">
          <a:xfrm flipH="1">
            <a:off x="1369786" y="4349576"/>
            <a:ext cx="228600" cy="2286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4B2E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4F30AF-2FD6-5146-88E9-C50E858BA91A}"/>
              </a:ext>
            </a:extLst>
          </p:cNvPr>
          <p:cNvCxnSpPr/>
          <p:nvPr/>
        </p:nvCxnSpPr>
        <p:spPr bwMode="auto">
          <a:xfrm flipH="1">
            <a:off x="1484086" y="4325763"/>
            <a:ext cx="4762" cy="25241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4B2E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A097DA-1725-2E47-ADEF-BB1D0CB93494}"/>
              </a:ext>
            </a:extLst>
          </p:cNvPr>
          <p:cNvCxnSpPr/>
          <p:nvPr/>
        </p:nvCxnSpPr>
        <p:spPr bwMode="auto">
          <a:xfrm flipH="1" flipV="1">
            <a:off x="1341211" y="4463083"/>
            <a:ext cx="285750" cy="793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rgbClr val="4B2E8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685E50-F817-1F4E-94DE-2FB33B84B86B}"/>
              </a:ext>
            </a:extLst>
          </p:cNvPr>
          <p:cNvCxnSpPr/>
          <p:nvPr/>
        </p:nvCxnSpPr>
        <p:spPr bwMode="auto">
          <a:xfrm>
            <a:off x="1479323" y="5301282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48BFB9-9133-A349-A27D-89CED2E777F8}"/>
              </a:ext>
            </a:extLst>
          </p:cNvPr>
          <p:cNvCxnSpPr/>
          <p:nvPr/>
        </p:nvCxnSpPr>
        <p:spPr bwMode="auto">
          <a:xfrm>
            <a:off x="2055586" y="5301282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17D364-2406-0B44-A72B-AC55D8B333C4}"/>
              </a:ext>
            </a:extLst>
          </p:cNvPr>
          <p:cNvCxnSpPr/>
          <p:nvPr/>
        </p:nvCxnSpPr>
        <p:spPr bwMode="auto">
          <a:xfrm>
            <a:off x="2284186" y="5305250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E74B97-E7E8-2F44-9D19-74498F646053}"/>
              </a:ext>
            </a:extLst>
          </p:cNvPr>
          <p:cNvCxnSpPr/>
          <p:nvPr/>
        </p:nvCxnSpPr>
        <p:spPr bwMode="auto">
          <a:xfrm>
            <a:off x="3198586" y="5301282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6473A2-5A3A-514C-A455-BF906A683283}"/>
              </a:ext>
            </a:extLst>
          </p:cNvPr>
          <p:cNvCxnSpPr/>
          <p:nvPr/>
        </p:nvCxnSpPr>
        <p:spPr bwMode="auto">
          <a:xfrm>
            <a:off x="3350986" y="5301282"/>
            <a:ext cx="0" cy="2286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F9DA6C4-C07E-B842-89CB-ADFFDAF1DBC0}"/>
              </a:ext>
            </a:extLst>
          </p:cNvPr>
          <p:cNvSpPr txBox="1"/>
          <p:nvPr/>
        </p:nvSpPr>
        <p:spPr>
          <a:xfrm>
            <a:off x="1636486" y="4189685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Execute a function</a:t>
            </a:r>
          </a:p>
          <a:p>
            <a:r>
              <a:rPr lang="en-US" sz="1200" dirty="0">
                <a:solidFill>
                  <a:schemeClr val="tx1"/>
                </a:solidFill>
              </a:rPr>
              <a:t>(may generate additional events)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2F7AC2-84B4-F34B-B6DC-81C2F68DDD87}"/>
              </a:ext>
            </a:extLst>
          </p:cNvPr>
          <p:cNvCxnSpPr/>
          <p:nvPr/>
        </p:nvCxnSpPr>
        <p:spPr bwMode="auto">
          <a:xfrm flipV="1">
            <a:off x="1479323" y="4651350"/>
            <a:ext cx="0" cy="61262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A63499-9419-084D-B11E-2301CDA446D7}"/>
              </a:ext>
            </a:extLst>
          </p:cNvPr>
          <p:cNvCxnSpPr/>
          <p:nvPr/>
        </p:nvCxnSpPr>
        <p:spPr bwMode="auto">
          <a:xfrm>
            <a:off x="1762692" y="4670004"/>
            <a:ext cx="302419" cy="6312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428B4B-947B-C248-A734-265319117AE4}"/>
              </a:ext>
            </a:extLst>
          </p:cNvPr>
          <p:cNvCxnSpPr/>
          <p:nvPr/>
        </p:nvCxnSpPr>
        <p:spPr bwMode="auto">
          <a:xfrm>
            <a:off x="1826986" y="4670004"/>
            <a:ext cx="1381124" cy="58935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8" name="Freeform 17">
            <a:extLst>
              <a:ext uri="{FF2B5EF4-FFF2-40B4-BE49-F238E27FC236}">
                <a16:creationId xmlns:a16="http://schemas.microsoft.com/office/drawing/2014/main" id="{F3232F54-3CA0-A543-AB57-75283792F775}"/>
              </a:ext>
            </a:extLst>
          </p:cNvPr>
          <p:cNvSpPr/>
          <p:nvPr/>
        </p:nvSpPr>
        <p:spPr bwMode="auto">
          <a:xfrm>
            <a:off x="1479324" y="5611639"/>
            <a:ext cx="504825" cy="347664"/>
          </a:xfrm>
          <a:custGeom>
            <a:avLst/>
            <a:gdLst>
              <a:gd name="connsiteX0" fmla="*/ 0 w 504825"/>
              <a:gd name="connsiteY0" fmla="*/ 0 h 347664"/>
              <a:gd name="connsiteX1" fmla="*/ 185737 w 504825"/>
              <a:gd name="connsiteY1" fmla="*/ 347662 h 347664"/>
              <a:gd name="connsiteX2" fmla="*/ 504825 w 504825"/>
              <a:gd name="connsiteY2" fmla="*/ 4762 h 34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825" h="347664">
                <a:moveTo>
                  <a:pt x="0" y="0"/>
                </a:moveTo>
                <a:cubicBezTo>
                  <a:pt x="50800" y="173434"/>
                  <a:pt x="101600" y="346868"/>
                  <a:pt x="185737" y="347662"/>
                </a:cubicBezTo>
                <a:cubicBezTo>
                  <a:pt x="269874" y="348456"/>
                  <a:pt x="387349" y="176609"/>
                  <a:pt x="504825" y="4762"/>
                </a:cubicBez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304DF9-82BB-1049-99D5-3DA18B8D32C4}"/>
              </a:ext>
            </a:extLst>
          </p:cNvPr>
          <p:cNvSpPr txBox="1"/>
          <p:nvPr/>
        </p:nvSpPr>
        <p:spPr>
          <a:xfrm>
            <a:off x="1947238" y="5586634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Advance the virtual time</a:t>
            </a:r>
          </a:p>
          <a:p>
            <a:r>
              <a:rPr lang="en-US" sz="1200" dirty="0">
                <a:solidFill>
                  <a:schemeClr val="tx1"/>
                </a:solidFill>
              </a:rPr>
              <a:t>to the next event (function)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C1C91E-27B3-E244-8B7B-51A882231524}"/>
              </a:ext>
            </a:extLst>
          </p:cNvPr>
          <p:cNvSpPr txBox="1"/>
          <p:nvPr/>
        </p:nvSpPr>
        <p:spPr>
          <a:xfrm>
            <a:off x="4177918" y="5214248"/>
            <a:ext cx="133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Virtual time</a:t>
            </a:r>
          </a:p>
        </p:txBody>
      </p:sp>
    </p:spTree>
    <p:extLst>
      <p:ext uri="{BB962C8B-B14F-4D97-AF65-F5344CB8AC3E}">
        <p14:creationId xmlns:p14="http://schemas.microsoft.com/office/powerpoint/2010/main" val="1480101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8BD22D-25B8-2B46-B422-01AD0F0925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CommandLine</a:t>
            </a:r>
            <a:r>
              <a:rPr lang="en-US" dirty="0"/>
              <a:t> arguments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F69DC-77A5-E847-A3E9-1041ADC41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CommandLine</a:t>
            </a:r>
            <a:r>
              <a:rPr lang="en-US" dirty="0"/>
              <a:t> to your program if you want command-line argument parsing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dirty="0"/>
              <a:t>Passing --</a:t>
            </a:r>
            <a:r>
              <a:rPr lang="en-US" dirty="0" err="1"/>
              <a:t>PrintHelp</a:t>
            </a:r>
            <a:r>
              <a:rPr lang="en-US" dirty="0"/>
              <a:t> to programs will display command line options, if </a:t>
            </a:r>
            <a:r>
              <a:rPr lang="en-US" dirty="0" err="1"/>
              <a:t>CommandLine</a:t>
            </a:r>
            <a:r>
              <a:rPr lang="en-US" dirty="0"/>
              <a:t> is enabled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./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waf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--run ”ns3-hello-world --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PrintHelp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9F9180-C011-7043-BE0D-388CA95A7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2" y="2220686"/>
            <a:ext cx="310515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F45F16E2-24D4-BC46-B0F9-E15875C88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5229225" cy="100965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0476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E266A-3D2E-DC49-A0A2-06D8D61AFC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Random Variables and Run Number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457B1-F04E-9041-A342-5ADA11291B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Many ns-3 objects use random variables to model random behavior of a model, or to force randomness in a protocol</a:t>
            </a:r>
          </a:p>
          <a:p>
            <a:pPr marL="712788" lvl="1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e.g. random placement of nodes in a topology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dirty="0"/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Many simulation uses involve running a number of </a:t>
            </a:r>
            <a:r>
              <a:rPr lang="en-US" b="1" i="1" dirty="0"/>
              <a:t>independent replications </a:t>
            </a:r>
            <a:r>
              <a:rPr lang="en-US" dirty="0"/>
              <a:t>of the same scenario, by changing the random variable streams in use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In ns-3, this is typically performed by incrementing the simulation </a:t>
            </a:r>
            <a:r>
              <a:rPr lang="en-US" b="1" i="1" dirty="0"/>
              <a:t>run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30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66932-C24B-5746-A570-7241A25725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F8E2D-3244-6A4B-97DA-C33B48CCC9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12738" indent="-312738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Currently implemented distributions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Uniform: values uniformly distributed in an interval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Constant: value is always the same (not really random)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Sequential: return a sequential list of predefined values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Exponential: exponential distribution (</a:t>
            </a:r>
            <a:r>
              <a:rPr lang="en-US" dirty="0" err="1"/>
              <a:t>poisson</a:t>
            </a:r>
            <a:r>
              <a:rPr lang="en-US" dirty="0"/>
              <a:t> process)</a:t>
            </a:r>
          </a:p>
          <a:p>
            <a:pPr marL="712788" lvl="1" indent="-255588">
              <a:lnSpc>
                <a:spcPct val="90000"/>
              </a:lnSpc>
              <a:spcBef>
                <a:spcPct val="0"/>
              </a:spcBef>
              <a:buFont typeface="Arial" charset="0"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Normal (gaussian), Log-Normal, Pareto, Weibull, Triangular, </a:t>
            </a:r>
            <a:r>
              <a:rPr lang="en-US" dirty="0" err="1"/>
              <a:t>Zipf</a:t>
            </a:r>
            <a:r>
              <a:rPr lang="en-US" dirty="0"/>
              <a:t>, Zeta, Deterministic, Empirical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424C2AB-167B-B749-A294-513EA69C3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505200"/>
            <a:ext cx="329269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8573952-84E2-4747-A5D4-409BF54A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4495800" cy="2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5344909D-0DD1-3249-A4D2-C9D5BD5E1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50" y="6138843"/>
            <a:ext cx="455475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from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/core/examples/sample-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plot.py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1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6CEF72-66CC-814F-8A0F-6A31FBDE6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Working with training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2CE2A-5BA7-EB4C-80EE-17A3C52C03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See the wiki page for instructions on how to get and update the code used in this training</a:t>
            </a:r>
          </a:p>
          <a:p>
            <a:r>
              <a:rPr lang="en-US" dirty="0">
                <a:hlinkClick r:id="rId2"/>
              </a:rPr>
              <a:t>https://www.nsnam.org/wiki/AnnualTraining2019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6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A0D505-B6D9-674B-B50C-33BEA89854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0A58B-A9B4-C84A-89E5-E9E6A28490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Seed:  </a:t>
            </a:r>
            <a:r>
              <a:rPr lang="en-US" dirty="0"/>
              <a:t>A set of values that generates an entirely new PRNG sequence</a:t>
            </a:r>
          </a:p>
          <a:p>
            <a:r>
              <a:rPr lang="en-US" b="1" dirty="0"/>
              <a:t>Stream:  </a:t>
            </a:r>
            <a:r>
              <a:rPr lang="en-US" dirty="0"/>
              <a:t>The PRNG sequence is divided into non-overlapping intervals called streams</a:t>
            </a:r>
          </a:p>
          <a:p>
            <a:r>
              <a:rPr lang="en-US" b="1" dirty="0"/>
              <a:t>Run Number (</a:t>
            </a:r>
            <a:r>
              <a:rPr lang="en-US" b="1" dirty="0" err="1"/>
              <a:t>substream</a:t>
            </a:r>
            <a:r>
              <a:rPr lang="en-US" b="1" dirty="0"/>
              <a:t>):  </a:t>
            </a:r>
            <a:r>
              <a:rPr lang="en-US" dirty="0"/>
              <a:t>Each stream is further divided to </a:t>
            </a:r>
            <a:r>
              <a:rPr lang="en-US" dirty="0" err="1"/>
              <a:t>substreams</a:t>
            </a:r>
            <a:r>
              <a:rPr lang="en-US" dirty="0"/>
              <a:t>, indexed by a variable called the run number.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23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958E2-6335-5949-9473-4BE857B2B3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Streams and </a:t>
            </a:r>
            <a:r>
              <a:rPr lang="en-US" dirty="0" err="1"/>
              <a:t>Substreams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6DE6F6-9BAA-D54F-95BE-09152185F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6" y="1289128"/>
            <a:ext cx="5486400" cy="4726379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3B242D2-D827-5D40-916E-9143F5AD0B03}"/>
              </a:ext>
            </a:extLst>
          </p:cNvPr>
          <p:cNvSpPr/>
          <p:nvPr/>
        </p:nvSpPr>
        <p:spPr bwMode="auto">
          <a:xfrm>
            <a:off x="4571282" y="2187823"/>
            <a:ext cx="794090" cy="465346"/>
          </a:xfrm>
          <a:custGeom>
            <a:avLst/>
            <a:gdLst>
              <a:gd name="connsiteX0" fmla="*/ 0 w 794090"/>
              <a:gd name="connsiteY0" fmla="*/ 92812 h 465346"/>
              <a:gd name="connsiteX1" fmla="*/ 778933 w 794090"/>
              <a:gd name="connsiteY1" fmla="*/ 25079 h 465346"/>
              <a:gd name="connsiteX2" fmla="*/ 440266 w 794090"/>
              <a:gd name="connsiteY2" fmla="*/ 465346 h 46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4090" h="465346">
                <a:moveTo>
                  <a:pt x="0" y="92812"/>
                </a:moveTo>
                <a:cubicBezTo>
                  <a:pt x="352777" y="27901"/>
                  <a:pt x="705555" y="-37010"/>
                  <a:pt x="778933" y="25079"/>
                </a:cubicBezTo>
                <a:cubicBezTo>
                  <a:pt x="852311" y="87168"/>
                  <a:pt x="646288" y="276257"/>
                  <a:pt x="440266" y="465346"/>
                </a:cubicBezTo>
              </a:path>
            </a:pathLst>
          </a:cu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1F11A-5C37-4547-8375-C848B7FBA9A3}"/>
              </a:ext>
            </a:extLst>
          </p:cNvPr>
          <p:cNvSpPr txBox="1"/>
          <p:nvPr/>
        </p:nvSpPr>
        <p:spPr>
          <a:xfrm>
            <a:off x="5562600" y="1696403"/>
            <a:ext cx="2505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Incrementing the </a:t>
            </a:r>
          </a:p>
          <a:p>
            <a:r>
              <a:rPr lang="en-US" dirty="0">
                <a:solidFill>
                  <a:schemeClr val="tx1"/>
                </a:solidFill>
              </a:rPr>
              <a:t>Run Number will move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streams to a new</a:t>
            </a:r>
          </a:p>
          <a:p>
            <a:r>
              <a:rPr lang="en-US" dirty="0" err="1">
                <a:solidFill>
                  <a:schemeClr val="tx1"/>
                </a:solidFill>
              </a:rPr>
              <a:t>substream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8E4B8DB-0E80-F041-8869-27B901C9BCF7}"/>
              </a:ext>
            </a:extLst>
          </p:cNvPr>
          <p:cNvSpPr/>
          <p:nvPr/>
        </p:nvSpPr>
        <p:spPr bwMode="auto">
          <a:xfrm rot="1681728" flipH="1">
            <a:off x="4953742" y="4127400"/>
            <a:ext cx="533400" cy="1524000"/>
          </a:xfrm>
          <a:prstGeom prst="leftBrace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FE42D-1CC0-6E4D-9376-C2832B6BB4E0}"/>
              </a:ext>
            </a:extLst>
          </p:cNvPr>
          <p:cNvSpPr txBox="1"/>
          <p:nvPr/>
        </p:nvSpPr>
        <p:spPr>
          <a:xfrm>
            <a:off x="5626296" y="4268190"/>
            <a:ext cx="26297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Each ns-3</a:t>
            </a:r>
          </a:p>
          <a:p>
            <a:r>
              <a:rPr lang="en-US" dirty="0" err="1">
                <a:solidFill>
                  <a:schemeClr val="tx1"/>
                </a:solidFill>
              </a:rPr>
              <a:t>RandomVariableStream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object is assigned to a</a:t>
            </a:r>
          </a:p>
          <a:p>
            <a:r>
              <a:rPr lang="en-US" dirty="0">
                <a:solidFill>
                  <a:schemeClr val="tx1"/>
                </a:solidFill>
              </a:rPr>
              <a:t>stream (by default, </a:t>
            </a:r>
          </a:p>
          <a:p>
            <a:r>
              <a:rPr lang="en-US" dirty="0">
                <a:solidFill>
                  <a:schemeClr val="tx1"/>
                </a:solidFill>
              </a:rPr>
              <a:t>randomly)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E12BD6-3331-6C4C-A070-B9F124998A97}"/>
              </a:ext>
            </a:extLst>
          </p:cNvPr>
          <p:cNvSpPr txBox="1"/>
          <p:nvPr/>
        </p:nvSpPr>
        <p:spPr>
          <a:xfrm>
            <a:off x="448733" y="5890864"/>
            <a:ext cx="8015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Figure source:  Pierre </a:t>
            </a:r>
            <a:r>
              <a:rPr lang="en-US" sz="1200" dirty="0" err="1">
                <a:solidFill>
                  <a:schemeClr val="tx1"/>
                </a:solidFill>
              </a:rPr>
              <a:t>L’Ecuyer</a:t>
            </a:r>
            <a:r>
              <a:rPr lang="en-US" sz="1200" dirty="0">
                <a:solidFill>
                  <a:schemeClr val="tx1"/>
                </a:solidFill>
              </a:rPr>
              <a:t>, Richard Simard, E. Jack Chen, and  W. David Kelton. </a:t>
            </a:r>
          </a:p>
          <a:p>
            <a:r>
              <a:rPr lang="en-US" sz="1200" dirty="0">
                <a:solidFill>
                  <a:schemeClr val="tx1"/>
                </a:solidFill>
              </a:rPr>
              <a:t>An object-oriented random number package with  many long streams and </a:t>
            </a:r>
            <a:r>
              <a:rPr lang="en-US" sz="1200" dirty="0" err="1">
                <a:solidFill>
                  <a:schemeClr val="tx1"/>
                </a:solidFill>
              </a:rPr>
              <a:t>substreams</a:t>
            </a:r>
            <a:r>
              <a:rPr lang="en-US" sz="1200" dirty="0">
                <a:solidFill>
                  <a:schemeClr val="tx1"/>
                </a:solidFill>
              </a:rPr>
              <a:t>. Operations Research, 2001. </a:t>
            </a:r>
          </a:p>
        </p:txBody>
      </p:sp>
    </p:spTree>
    <p:extLst>
      <p:ext uri="{BB962C8B-B14F-4D97-AF65-F5344CB8AC3E}">
        <p14:creationId xmlns:p14="http://schemas.microsoft.com/office/powerpoint/2010/main" val="2307835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AD0923-50D6-4A47-8A72-AB963CEAE6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Setting the stream number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4D9F-A67D-9648-861E-7503858B24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ns-3 implementation provides access to 2^64 streams</a:t>
            </a:r>
          </a:p>
          <a:p>
            <a:r>
              <a:rPr lang="en-US" dirty="0"/>
              <a:t>2^63 are placed in a pool for automatic assignment, and 2^63 are reserved for fixed assignment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Users may optionally assign a stream number index to a random variable using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SetStream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() </a:t>
            </a:r>
            <a:r>
              <a:rPr lang="en-US" dirty="0"/>
              <a:t>method.</a:t>
            </a:r>
          </a:p>
          <a:p>
            <a:pPr lvl="1"/>
            <a:r>
              <a:rPr lang="en-US" dirty="0"/>
              <a:t>This allows better control over selected random variables</a:t>
            </a:r>
          </a:p>
          <a:p>
            <a:pPr lvl="1"/>
            <a:r>
              <a:rPr lang="en-US" dirty="0"/>
              <a:t>Many helpers have </a:t>
            </a:r>
            <a:r>
              <a:rPr lang="en-US" dirty="0" err="1"/>
              <a:t>AssignStreams</a:t>
            </a:r>
            <a:r>
              <a:rPr lang="en-US" dirty="0"/>
              <a:t> () methods to do this across many such random variables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5749B-D4BE-A64B-BFEC-139FBAE35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57" y="2612571"/>
            <a:ext cx="7477125" cy="1149208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4099029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2B092F-5C84-9C47-BC4E-78DE00E213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Run number vs. seed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6373C-3D4F-3647-9944-D73772BEE2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If you increment the seed of the PRNG, the streams of random variable objects across different runs are not guaranteed to be uncorrelated</a:t>
            </a:r>
          </a:p>
          <a:p>
            <a:pPr marL="312738" indent="-312738"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dirty="0"/>
              <a:t>If you fix the seed, but increment the run number, you will get uncorrelated streams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Set </a:t>
            </a:r>
            <a:r>
              <a:rPr lang="en-US" u="sng" dirty="0" err="1"/>
              <a:t>RngRun</a:t>
            </a:r>
            <a:r>
              <a:rPr lang="en-US" u="sng" dirty="0"/>
              <a:t>, not </a:t>
            </a:r>
            <a:r>
              <a:rPr lang="en-US" u="sng" dirty="0" err="1"/>
              <a:t>RngSeed</a:t>
            </a:r>
            <a:r>
              <a:rPr lang="en-US" u="sng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2550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9AF809-FD56-F640-84F4-A80C58819C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Example walk-through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A3791DE-BB92-EB48-A0AF-8BB5A048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5867400" cy="116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7AACA89-28C3-914A-B3D5-2AB93B0B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630555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59E089-F6F2-B845-9615-ABFF52FE72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 program:  </a:t>
            </a:r>
            <a:r>
              <a:rPr lang="en-US" sz="1800" dirty="0" err="1">
                <a:latin typeface="Courier" pitchFamily="2" charset="0"/>
              </a:rPr>
              <a:t>src</a:t>
            </a:r>
            <a:r>
              <a:rPr lang="en-US" sz="1800" dirty="0">
                <a:latin typeface="Courier" pitchFamily="2" charset="0"/>
              </a:rPr>
              <a:t>/core/examples/sample-</a:t>
            </a:r>
            <a:r>
              <a:rPr lang="en-US" sz="1800" dirty="0" err="1">
                <a:latin typeface="Courier" pitchFamily="2" charset="0"/>
              </a:rPr>
              <a:t>simulator.cc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FB0C0-2403-534F-B1C4-C507D6E00824}"/>
              </a:ext>
            </a:extLst>
          </p:cNvPr>
          <p:cNvSpPr txBox="1"/>
          <p:nvPr/>
        </p:nvSpPr>
        <p:spPr>
          <a:xfrm>
            <a:off x="337333" y="5915356"/>
            <a:ext cx="6965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Demo command line usage, event scheduling,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2084260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EAC90B-41AF-224E-87B9-C85FD357BD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Node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6A0E8-1861-D348-92E0-6BEE70E4EE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An ns-3 Node is a shell of a computer, to which applications, protocol stacks, and </a:t>
            </a:r>
            <a:r>
              <a:rPr lang="en-US" dirty="0" err="1"/>
              <a:t>NetDevices</a:t>
            </a:r>
            <a:r>
              <a:rPr lang="en-US" dirty="0"/>
              <a:t> are added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70FA6-FB2A-DE4C-AAFA-D4F5F6533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305" y="2545899"/>
            <a:ext cx="2743200" cy="236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8607F2E-E361-C947-8528-BE5BB4640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705" y="2545899"/>
            <a:ext cx="2133600" cy="685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457200" rtl="0" eaLnBrk="1" fontAlgn="auto" latinLnBrk="0" hangingPunct="1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B1B087-337C-3A4E-8D77-65FC3CE8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705" y="2698299"/>
            <a:ext cx="2133600" cy="685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457200" rtl="0" eaLnBrk="1" fontAlgn="auto" latinLnBrk="0" hangingPunct="1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0C3F81-8D89-7942-BAA7-A0A004104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105" y="2850699"/>
            <a:ext cx="2133600" cy="685800"/>
          </a:xfrm>
          <a:prstGeom prst="ellipse">
            <a:avLst/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marL="0" marR="0" lvl="0" indent="0" algn="ctr" defTabSz="457200" rtl="0" eaLnBrk="1" fontAlgn="auto" latinLnBrk="0" hangingPunct="1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44050-BA8E-EE4E-BA9B-F63CEBE6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305" y="4755699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684FD6-8C08-8243-98AE-19BF702C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905" y="4908099"/>
            <a:ext cx="15240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AutoShape 9">
            <a:extLst>
              <a:ext uri="{FF2B5EF4-FFF2-40B4-BE49-F238E27FC236}">
                <a16:creationId xmlns:a16="http://schemas.microsoft.com/office/drawing/2014/main" id="{FB16B876-20BB-214E-AEFB-845E6970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6305" y="2774499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440F5955-F5E1-0744-9411-09102B7B9F5A}"/>
              </a:ext>
            </a:extLst>
          </p:cNvPr>
          <p:cNvSpPr>
            <a:spLocks noChangeArrowheads="1"/>
          </p:cNvSpPr>
          <p:nvPr/>
        </p:nvSpPr>
        <p:spPr bwMode="auto">
          <a:xfrm rot="1560000">
            <a:off x="3040555" y="5060499"/>
            <a:ext cx="838200" cy="457200"/>
          </a:xfrm>
          <a:prstGeom prst="leftArrow">
            <a:avLst>
              <a:gd name="adj1" fmla="val 50000"/>
              <a:gd name="adj2" fmla="val 45833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F3342D-1B36-5040-BDA9-CE8DB85AA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5505" y="3612699"/>
            <a:ext cx="898525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553A58-EA16-C140-B1A8-12EBE9789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17105" y="3688899"/>
            <a:ext cx="968375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AutoShape 13">
            <a:extLst>
              <a:ext uri="{FF2B5EF4-FFF2-40B4-BE49-F238E27FC236}">
                <a16:creationId xmlns:a16="http://schemas.microsoft.com/office/drawing/2014/main" id="{00F6066C-63A5-EF48-AF61-10C651BBA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105" y="3841299"/>
            <a:ext cx="609600" cy="381000"/>
          </a:xfrm>
          <a:prstGeom prst="leftArrow">
            <a:avLst>
              <a:gd name="adj1" fmla="val 50000"/>
              <a:gd name="adj2" fmla="val 40000"/>
            </a:avLst>
          </a:prstGeom>
          <a:solidFill>
            <a:srgbClr val="00B8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527B1435-D234-764F-AB25-3B60A25E5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3130" y="4069899"/>
            <a:ext cx="1146175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6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“DTN”</a:t>
            </a:r>
          </a:p>
        </p:txBody>
      </p:sp>
    </p:spTree>
    <p:extLst>
      <p:ext uri="{BB962C8B-B14F-4D97-AF65-F5344CB8AC3E}">
        <p14:creationId xmlns:p14="http://schemas.microsoft.com/office/powerpoint/2010/main" val="28751806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3D4874-406C-9A4B-9C8E-DAD0FAFE8C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example scenario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5C58CB-7917-B34D-81AA-8E148BA65C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Most simulations involve packet exchanges such as depicted below</a:t>
            </a:r>
          </a:p>
        </p:txBody>
      </p:sp>
      <p:sp>
        <p:nvSpPr>
          <p:cNvPr id="32" name="AutoShape 1">
            <a:extLst>
              <a:ext uri="{FF2B5EF4-FFF2-40B4-BE49-F238E27FC236}">
                <a16:creationId xmlns:a16="http://schemas.microsoft.com/office/drawing/2014/main" id="{FC0F5A3D-3F63-A542-AADE-3466B2D96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2216603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2">
            <a:extLst>
              <a:ext uri="{FF2B5EF4-FFF2-40B4-BE49-F238E27FC236}">
                <a16:creationId xmlns:a16="http://schemas.microsoft.com/office/drawing/2014/main" id="{F48630A9-11E4-8042-8D76-143E785D0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8100" y="3232603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3">
            <a:extLst>
              <a:ext uri="{FF2B5EF4-FFF2-40B4-BE49-F238E27FC236}">
                <a16:creationId xmlns:a16="http://schemas.microsoft.com/office/drawing/2014/main" id="{9103E5F1-6A7B-3345-AA00-289D93B04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2178503"/>
            <a:ext cx="1955800" cy="4013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4">
            <a:extLst>
              <a:ext uri="{FF2B5EF4-FFF2-40B4-BE49-F238E27FC236}">
                <a16:creationId xmlns:a16="http://schemas.microsoft.com/office/drawing/2014/main" id="{FFC99F0E-35FF-1247-B023-41E28E2142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8900" y="3169103"/>
            <a:ext cx="1588" cy="1955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5">
            <a:extLst>
              <a:ext uri="{FF2B5EF4-FFF2-40B4-BE49-F238E27FC236}">
                <a16:creationId xmlns:a16="http://schemas.microsoft.com/office/drawing/2014/main" id="{4B7A9EFD-5C23-3A4B-A6B1-ED64F159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3944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37" name="AutoShape 7">
            <a:extLst>
              <a:ext uri="{FF2B5EF4-FFF2-40B4-BE49-F238E27FC236}">
                <a16:creationId xmlns:a16="http://schemas.microsoft.com/office/drawing/2014/main" id="{047C156E-A31E-6E45-B153-EA438C021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341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38" name="AutoShape 8">
            <a:extLst>
              <a:ext uri="{FF2B5EF4-FFF2-40B4-BE49-F238E27FC236}">
                <a16:creationId xmlns:a16="http://schemas.microsoft.com/office/drawing/2014/main" id="{C217079C-9770-544E-A3AC-1258270B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300" y="3372303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Protocol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stack</a:t>
            </a:r>
          </a:p>
        </p:txBody>
      </p:sp>
      <p:sp>
        <p:nvSpPr>
          <p:cNvPr id="39" name="Text Box 9">
            <a:extLst>
              <a:ext uri="{FF2B5EF4-FFF2-40B4-BE49-F238E27FC236}">
                <a16:creationId xmlns:a16="http://schemas.microsoft.com/office/drawing/2014/main" id="{A5AC31B3-0257-CA4D-8A35-81790365D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4805816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Node</a:t>
            </a:r>
          </a:p>
        </p:txBody>
      </p:sp>
      <p:sp>
        <p:nvSpPr>
          <p:cNvPr id="40" name="AutoShape 10">
            <a:extLst>
              <a:ext uri="{FF2B5EF4-FFF2-40B4-BE49-F238E27FC236}">
                <a16:creationId xmlns:a16="http://schemas.microsoft.com/office/drawing/2014/main" id="{CBDE563D-06EF-D34C-986C-AA7C0165B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0" y="51376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NetDevice</a:t>
            </a:r>
          </a:p>
        </p:txBody>
      </p:sp>
      <p:sp>
        <p:nvSpPr>
          <p:cNvPr id="41" name="AutoShape 11">
            <a:extLst>
              <a:ext uri="{FF2B5EF4-FFF2-40B4-BE49-F238E27FC236}">
                <a16:creationId xmlns:a16="http://schemas.microsoft.com/office/drawing/2014/main" id="{C38D0B6D-28D1-4841-9580-51AE83351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52773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NetDevice</a:t>
            </a:r>
          </a:p>
        </p:txBody>
      </p:sp>
      <p:sp>
        <p:nvSpPr>
          <p:cNvPr id="42" name="AutoShape 12">
            <a:extLst>
              <a:ext uri="{FF2B5EF4-FFF2-40B4-BE49-F238E27FC236}">
                <a16:creationId xmlns:a16="http://schemas.microsoft.com/office/drawing/2014/main" id="{D3D52236-156E-7A4B-86D7-334AFABB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24325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43" name="AutoShape 13">
            <a:extLst>
              <a:ext uri="{FF2B5EF4-FFF2-40B4-BE49-F238E27FC236}">
                <a16:creationId xmlns:a16="http://schemas.microsoft.com/office/drawing/2014/main" id="{2F2DC96C-3981-FD4B-9372-47E2FB5FA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300" y="25722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</p:txBody>
      </p:sp>
      <p:sp>
        <p:nvSpPr>
          <p:cNvPr id="44" name="AutoShape 14">
            <a:extLst>
              <a:ext uri="{FF2B5EF4-FFF2-40B4-BE49-F238E27FC236}">
                <a16:creationId xmlns:a16="http://schemas.microsoft.com/office/drawing/2014/main" id="{8E631F3D-9CF1-834F-A368-D26AF36E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00" y="3410403"/>
            <a:ext cx="12446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Protocol</a:t>
            </a:r>
          </a:p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stack</a:t>
            </a: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9D6D8917-DBC4-ED46-B440-2D03447F1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4843916"/>
            <a:ext cx="72390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Node</a:t>
            </a:r>
          </a:p>
        </p:txBody>
      </p:sp>
      <p:sp>
        <p:nvSpPr>
          <p:cNvPr id="46" name="AutoShape 16">
            <a:extLst>
              <a:ext uri="{FF2B5EF4-FFF2-40B4-BE49-F238E27FC236}">
                <a16:creationId xmlns:a16="http://schemas.microsoft.com/office/drawing/2014/main" id="{E1E74AC0-9CA8-A04D-A2C3-52AC8EAB5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1700" y="51757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NetDevice</a:t>
            </a:r>
          </a:p>
        </p:txBody>
      </p:sp>
      <p:sp>
        <p:nvSpPr>
          <p:cNvPr id="47" name="AutoShape 17">
            <a:extLst>
              <a:ext uri="{FF2B5EF4-FFF2-40B4-BE49-F238E27FC236}">
                <a16:creationId xmlns:a16="http://schemas.microsoft.com/office/drawing/2014/main" id="{8A13EFEA-CAF4-8147-82AA-A58076E1E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53154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NetDevice</a:t>
            </a:r>
          </a:p>
        </p:txBody>
      </p:sp>
      <p:sp>
        <p:nvSpPr>
          <p:cNvPr id="48" name="Text Box 18">
            <a:extLst>
              <a:ext uri="{FF2B5EF4-FFF2-40B4-BE49-F238E27FC236}">
                <a16:creationId xmlns:a16="http://schemas.microsoft.com/office/drawing/2014/main" id="{FD4A3B2A-6FF1-3B45-A120-79670AE48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4300" y="2888116"/>
            <a:ext cx="14097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Sockets-like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 API</a:t>
            </a:r>
          </a:p>
        </p:txBody>
      </p:sp>
      <p:sp>
        <p:nvSpPr>
          <p:cNvPr id="49" name="Line 19">
            <a:extLst>
              <a:ext uri="{FF2B5EF4-FFF2-40B4-BE49-F238E27FC236}">
                <a16:creationId xmlns:a16="http://schemas.microsoft.com/office/drawing/2014/main" id="{7F32F45C-95B7-2F48-A221-EAABB91C5E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01763" y="3054803"/>
            <a:ext cx="1285875" cy="2540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AutoShape 20">
            <a:extLst>
              <a:ext uri="{FF2B5EF4-FFF2-40B4-BE49-F238E27FC236}">
                <a16:creationId xmlns:a16="http://schemas.microsoft.com/office/drawing/2014/main" id="{7B96035A-080C-C84B-8CB2-F574D802A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52900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51" name="Line 21">
            <a:extLst>
              <a:ext uri="{FF2B5EF4-FFF2-40B4-BE49-F238E27FC236}">
                <a16:creationId xmlns:a16="http://schemas.microsoft.com/office/drawing/2014/main" id="{8DB7C022-0FCD-7549-BD6F-0A053029D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30400" y="5810703"/>
            <a:ext cx="1562100" cy="368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Line 22">
            <a:extLst>
              <a:ext uri="{FF2B5EF4-FFF2-40B4-BE49-F238E27FC236}">
                <a16:creationId xmlns:a16="http://schemas.microsoft.com/office/drawing/2014/main" id="{0BFC22FF-AB4A-0F49-8B2E-A3EE1D788E8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9800" y="5777366"/>
            <a:ext cx="2222500" cy="5111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23">
            <a:extLst>
              <a:ext uri="{FF2B5EF4-FFF2-40B4-BE49-F238E27FC236}">
                <a16:creationId xmlns:a16="http://schemas.microsoft.com/office/drawing/2014/main" id="{D8928BEB-4BC2-F947-A8B4-25F439036D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5200" y="5429703"/>
            <a:ext cx="1612900" cy="1143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24">
            <a:extLst>
              <a:ext uri="{FF2B5EF4-FFF2-40B4-BE49-F238E27FC236}">
                <a16:creationId xmlns:a16="http://schemas.microsoft.com/office/drawing/2014/main" id="{CD3A23EE-7295-584D-8A76-3151C0AE76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5269366"/>
            <a:ext cx="2070100" cy="32067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AutoShape 25">
            <a:extLst>
              <a:ext uri="{FF2B5EF4-FFF2-40B4-BE49-F238E27FC236}">
                <a16:creationId xmlns:a16="http://schemas.microsoft.com/office/drawing/2014/main" id="{C5C0DE8F-2AAB-1D41-A6B2-CA3625D07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747203"/>
            <a:ext cx="1244600" cy="6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fontAlgn="base">
              <a:lnSpc>
                <a:spcPct val="66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Channel</a:t>
            </a: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DC671174-7BC5-D54C-A472-ACC3394A2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3766003"/>
            <a:ext cx="495300" cy="685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AutoShape 27">
            <a:extLst>
              <a:ext uri="{FF2B5EF4-FFF2-40B4-BE49-F238E27FC236}">
                <a16:creationId xmlns:a16="http://schemas.microsoft.com/office/drawing/2014/main" id="{AB49C6A4-21AB-F641-98AE-59D5003B4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4540703"/>
            <a:ext cx="330200" cy="431800"/>
          </a:xfrm>
          <a:prstGeom prst="downArrow">
            <a:avLst>
              <a:gd name="adj1" fmla="val 50000"/>
              <a:gd name="adj2" fmla="val 32692"/>
            </a:avLst>
          </a:prstGeom>
          <a:solidFill>
            <a:srgbClr val="6699FF"/>
          </a:solidFill>
          <a:ln w="9360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Text Box 28">
            <a:extLst>
              <a:ext uri="{FF2B5EF4-FFF2-40B4-BE49-F238E27FC236}">
                <a16:creationId xmlns:a16="http://schemas.microsoft.com/office/drawing/2014/main" id="{5CEEF9CD-6054-654D-8722-6BE6FFE87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225" y="3853316"/>
            <a:ext cx="114617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t>Packet(s)</a:t>
            </a:r>
            <a:r>
              <a:rPr lang="ar-SA">
                <a:solidFill>
                  <a:srgbClr val="000000"/>
                </a:solidFill>
                <a:latin typeface="Arial" charset="0"/>
              </a:rPr>
              <a:t>‏</a:t>
            </a:r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Freeform 29">
            <a:extLst>
              <a:ext uri="{FF2B5EF4-FFF2-40B4-BE49-F238E27FC236}">
                <a16:creationId xmlns:a16="http://schemas.microsoft.com/office/drawing/2014/main" id="{DF865051-197B-F248-AA40-2202A825FA89}"/>
              </a:ext>
            </a:extLst>
          </p:cNvPr>
          <p:cNvSpPr>
            <a:spLocks/>
          </p:cNvSpPr>
          <p:nvPr/>
        </p:nvSpPr>
        <p:spPr bwMode="auto">
          <a:xfrm>
            <a:off x="1282700" y="2991303"/>
            <a:ext cx="6756400" cy="3244850"/>
          </a:xfrm>
          <a:custGeom>
            <a:avLst/>
            <a:gdLst/>
            <a:ahLst/>
            <a:cxnLst>
              <a:cxn ang="0">
                <a:pos x="56" y="64"/>
              </a:cxn>
              <a:cxn ang="0">
                <a:pos x="48" y="1120"/>
              </a:cxn>
              <a:cxn ang="0">
                <a:pos x="344" y="1760"/>
              </a:cxn>
              <a:cxn ang="0">
                <a:pos x="2048" y="2040"/>
              </a:cxn>
              <a:cxn ang="0">
                <a:pos x="3800" y="1736"/>
              </a:cxn>
              <a:cxn ang="0">
                <a:pos x="4184" y="688"/>
              </a:cxn>
              <a:cxn ang="0">
                <a:pos x="4232" y="0"/>
              </a:cxn>
            </a:cxnLst>
            <a:rect l="0" t="0" r="r" b="b"/>
            <a:pathLst>
              <a:path w="4256" h="2044">
                <a:moveTo>
                  <a:pt x="56" y="64"/>
                </a:moveTo>
                <a:cubicBezTo>
                  <a:pt x="28" y="450"/>
                  <a:pt x="0" y="837"/>
                  <a:pt x="48" y="1120"/>
                </a:cubicBezTo>
                <a:cubicBezTo>
                  <a:pt x="96" y="1403"/>
                  <a:pt x="11" y="1607"/>
                  <a:pt x="344" y="1760"/>
                </a:cubicBezTo>
                <a:cubicBezTo>
                  <a:pt x="677" y="1913"/>
                  <a:pt x="1472" y="2044"/>
                  <a:pt x="2048" y="2040"/>
                </a:cubicBezTo>
                <a:cubicBezTo>
                  <a:pt x="2624" y="2036"/>
                  <a:pt x="3444" y="1961"/>
                  <a:pt x="3800" y="1736"/>
                </a:cubicBezTo>
                <a:cubicBezTo>
                  <a:pt x="4156" y="1511"/>
                  <a:pt x="4112" y="977"/>
                  <a:pt x="4184" y="688"/>
                </a:cubicBezTo>
                <a:cubicBezTo>
                  <a:pt x="4256" y="399"/>
                  <a:pt x="4244" y="199"/>
                  <a:pt x="4232" y="0"/>
                </a:cubicBezTo>
              </a:path>
            </a:pathLst>
          </a:custGeom>
          <a:noFill/>
          <a:ln w="38160">
            <a:solidFill>
              <a:srgbClr val="3333CC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4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33AAEE-1A54-CC4C-BFDE-F2B2CD6E42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Simulation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D711F-CF5D-8B42-B861-2285FDA8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We have already explained the operation of the start of the program (configuring default values and command line arguments)</a:t>
            </a:r>
          </a:p>
          <a:p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main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char *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DataRate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dataRate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DataRate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("100Mbps");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...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CommandLine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cmd.AddValue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distance","the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distance between the two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nodes",distance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cmd.Parse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42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6D6552-43EA-D940-9D9E-7CBF68A74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Nodes and ns-3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5E495-31FB-2A44-8017-1EE79AC049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next statements create the scenario, usually starting with the Node objects: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&lt;Node&gt;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senderNode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CreateObject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&lt;Node&gt; 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&lt;Node&gt;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receiverNode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CreateObject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&lt;Node&gt; ();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NodeContainer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nodes;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nodes.Add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senderNode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nodes.Add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receiverNode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3DE7-65CB-8142-94A0-0AD81EEE1FB5}"/>
              </a:ext>
            </a:extLst>
          </p:cNvPr>
          <p:cNvSpPr txBox="1"/>
          <p:nvPr/>
        </p:nvSpPr>
        <p:spPr>
          <a:xfrm>
            <a:off x="671757" y="4601028"/>
            <a:ext cx="4222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is </a:t>
            </a:r>
            <a:r>
              <a:rPr lang="en-US" sz="2400" dirty="0" err="1"/>
              <a:t>CreateObject</a:t>
            </a:r>
            <a:r>
              <a:rPr lang="en-US" sz="2400" dirty="0"/>
              <a:t>&lt;Node&gt; ()?</a:t>
            </a:r>
          </a:p>
          <a:p>
            <a:r>
              <a:rPr lang="en-US" sz="2400" dirty="0"/>
              <a:t>What is a </a:t>
            </a:r>
            <a:r>
              <a:rPr lang="en-US" sz="2400" dirty="0" err="1"/>
              <a:t>NodeContainer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4701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C0D2B0-E32F-DB4D-97FF-89AA9AAD6B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class ns3::Object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BD5C0-0B03-0F44-A803-C589E5A32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ns-3 is, at heart, a C++ object system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ns-3 objects that inherit from base class ns3::Object get several additional features</a:t>
            </a:r>
          </a:p>
          <a:p>
            <a:pPr lvl="1"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smart-pointer memory management (Class </a:t>
            </a:r>
            <a:r>
              <a:rPr lang="en-GB" dirty="0" err="1"/>
              <a:t>Ptr</a:t>
            </a:r>
            <a:r>
              <a:rPr lang="en-GB" dirty="0"/>
              <a:t>)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dynamic run-time object aggregation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an attribute system</a:t>
            </a:r>
          </a:p>
          <a:p>
            <a:pPr marL="0" indent="0">
              <a:buNone/>
            </a:pPr>
            <a:r>
              <a:rPr lang="en-US" dirty="0"/>
              <a:t>Instead of: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Node*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senderNode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new Node;</a:t>
            </a:r>
          </a:p>
          <a:p>
            <a:pPr marL="0" indent="0">
              <a:buNone/>
            </a:pPr>
            <a:r>
              <a:rPr lang="en-GB" dirty="0"/>
              <a:t>in ns-3, we write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&lt;Node&gt;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senderNode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CreateObject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&lt;Node&gt; ();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8D174D-6CBB-E943-B2DA-33EA56BAE31D}"/>
              </a:ext>
            </a:extLst>
          </p:cNvPr>
          <p:cNvSpPr txBox="1"/>
          <p:nvPr/>
        </p:nvSpPr>
        <p:spPr>
          <a:xfrm>
            <a:off x="366957" y="5809957"/>
            <a:ext cx="502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 smart pointer to hold objects of type Node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75488A-2BB7-134B-BB04-7E2F88AB175E}"/>
              </a:ext>
            </a:extLst>
          </p:cNvPr>
          <p:cNvCxnSpPr/>
          <p:nvPr/>
        </p:nvCxnSpPr>
        <p:spPr>
          <a:xfrm flipH="1" flipV="1">
            <a:off x="1712686" y="5341257"/>
            <a:ext cx="116114" cy="468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788D7E-1904-2D45-A1B8-A9BC048C9547}"/>
              </a:ext>
            </a:extLst>
          </p:cNvPr>
          <p:cNvCxnSpPr>
            <a:cxnSpLocks/>
          </p:cNvCxnSpPr>
          <p:nvPr/>
        </p:nvCxnSpPr>
        <p:spPr>
          <a:xfrm flipH="1">
            <a:off x="5812973" y="4865745"/>
            <a:ext cx="674913" cy="1053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60ECBC-CADC-F846-A63C-331CA7020383}"/>
              </a:ext>
            </a:extLst>
          </p:cNvPr>
          <p:cNvSpPr txBox="1"/>
          <p:nvPr/>
        </p:nvSpPr>
        <p:spPr>
          <a:xfrm>
            <a:off x="5338919" y="4496413"/>
            <a:ext cx="3805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a new Node object on the heap</a:t>
            </a:r>
          </a:p>
        </p:txBody>
      </p:sp>
    </p:spTree>
    <p:extLst>
      <p:ext uri="{BB962C8B-B14F-4D97-AF65-F5344CB8AC3E}">
        <p14:creationId xmlns:p14="http://schemas.microsoft.com/office/powerpoint/2010/main" val="186382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is ns-3?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Software to build models of computer networks, to conduct performance evaluation studies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497CB-E044-B348-B7B3-62E1DAB90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76" y="3123899"/>
            <a:ext cx="8084976" cy="354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23C180-8549-CD47-9DC9-DD08ED0EB834}"/>
              </a:ext>
            </a:extLst>
          </p:cNvPr>
          <p:cNvSpPr txBox="1"/>
          <p:nvPr/>
        </p:nvSpPr>
        <p:spPr>
          <a:xfrm>
            <a:off x="1320800" y="2455938"/>
            <a:ext cx="5881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Question:  </a:t>
            </a:r>
            <a:r>
              <a:rPr lang="en-US" sz="2400" dirty="0"/>
              <a:t>Can LTE safely co-exist with Wi-Fi?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26E4D67-19C5-E74A-9249-62B3059195DB}"/>
              </a:ext>
            </a:extLst>
          </p:cNvPr>
          <p:cNvSpPr/>
          <p:nvPr/>
        </p:nvSpPr>
        <p:spPr>
          <a:xfrm>
            <a:off x="1039629" y="2406980"/>
            <a:ext cx="6232027" cy="51062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18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F37E06-176A-CB4E-BBD3-3BD8A4A045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attributes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4E71E-42F1-924A-BCE3-5B8A8E68A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Attributes are special member variables that the Object system exposes in a way to facilitate configuration</a:t>
            </a:r>
          </a:p>
          <a:p>
            <a:endParaRPr lang="en-US" sz="2800" dirty="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800" dirty="0"/>
              <a:t>An Attribute can be connected to an underlying variable or function 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/>
              <a:t>e.g. </a:t>
            </a:r>
            <a:r>
              <a:rPr lang="en-GB" sz="2400" dirty="0" err="1"/>
              <a:t>TcpSocket</a:t>
            </a:r>
            <a:r>
              <a:rPr lang="en-GB" sz="2400" dirty="0"/>
              <a:t>::</a:t>
            </a:r>
            <a:r>
              <a:rPr lang="en-GB" sz="2400" dirty="0" err="1"/>
              <a:t>m_cwnd</a:t>
            </a:r>
            <a:r>
              <a:rPr lang="en-GB" sz="2400" dirty="0"/>
              <a:t>;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sz="2400" dirty="0"/>
              <a:t>or a trace source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74998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827FC-460A-004E-AA82-56C4231EA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Helper API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E0EFD-6F46-7F4A-ACDE-BAEB2601FC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/>
              <a:t>The ns-3 “helper API” provides a set of classes and methods that make common operations easier than using the low-level API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/>
              <a:t>Consists of: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/>
              <a:t>container objects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/>
              <a:t>helper classes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/>
              <a:t>The helper API is implemented using the low-level API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Each function applies a single operation on a ''set of same objects”</a:t>
            </a:r>
          </a:p>
          <a:p>
            <a:pPr marL="711200" lvl="1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A typical operation is "Install()"</a:t>
            </a:r>
          </a:p>
          <a:p>
            <a:pPr marL="0" indent="0">
              <a:buNone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endParaRPr lang="en-US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1180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BD6131-5FAD-B84F-968E-650F4D6EE4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D6735-316C-1C41-931D-092BB648B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/>
              <a:t>Containers are part of the ns-3 “helper API”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/>
              <a:t>Containers group similar objects, for convenience</a:t>
            </a:r>
          </a:p>
          <a:p>
            <a:pPr marL="711200" lvl="1" indent="-254000">
              <a:buFont typeface="Arial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/>
              <a:t>They are often implemented using C++ </a:t>
            </a:r>
            <a:r>
              <a:rPr lang="en-US" dirty="0" err="1"/>
              <a:t>std</a:t>
            </a:r>
            <a:r>
              <a:rPr lang="en-US" dirty="0"/>
              <a:t> containers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dirty="0"/>
              <a:t>Container objects also are intended to provide more basic (typical) API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6357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1CA4E7-48FA-7F48-AEB3-83C9DC0CAD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Helper API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F662-2ABF-4E4B-863B-7D624605C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err="1"/>
              <a:t>NodeContainer</a:t>
            </a:r>
            <a:r>
              <a:rPr lang="en-GB" dirty="0"/>
              <a:t>: vector of </a:t>
            </a:r>
            <a:r>
              <a:rPr lang="en-GB" dirty="0" err="1"/>
              <a:t>Ptr</a:t>
            </a:r>
            <a:r>
              <a:rPr lang="en-GB" dirty="0"/>
              <a:t>&lt;Node&gt;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err="1"/>
              <a:t>NetDeviceContainer</a:t>
            </a:r>
            <a:r>
              <a:rPr lang="en-GB" dirty="0"/>
              <a:t>: vector of </a:t>
            </a:r>
            <a:r>
              <a:rPr lang="en-GB" dirty="0" err="1"/>
              <a:t>Ptr</a:t>
            </a:r>
            <a:r>
              <a:rPr lang="en-GB" dirty="0"/>
              <a:t>&lt;</a:t>
            </a:r>
            <a:r>
              <a:rPr lang="en-GB" dirty="0" err="1"/>
              <a:t>NetDevice</a:t>
            </a:r>
            <a:r>
              <a:rPr lang="en-GB" dirty="0"/>
              <a:t>&gt;</a:t>
            </a:r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err="1"/>
              <a:t>InternetStackHelper</a:t>
            </a:r>
            <a:endParaRPr lang="en-GB" dirty="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err="1"/>
              <a:t>WifiHelper</a:t>
            </a:r>
            <a:endParaRPr lang="en-GB" dirty="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err="1"/>
              <a:t>MobilityHelper</a:t>
            </a:r>
            <a:endParaRPr lang="en-GB" dirty="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 err="1"/>
              <a:t>OlsrHelper</a:t>
            </a:r>
            <a:endParaRPr lang="en-GB" dirty="0"/>
          </a:p>
          <a:p>
            <a:pPr marL="311150" indent="-311150">
              <a:buFont typeface="Arial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GB" dirty="0"/>
              <a:t>... many ns-3 models provide a helper class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203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8F23D-047E-E54D-83BC-D733086139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Installation onto containers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6D30C-B18E-4749-A4E9-72D666AFC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Installing models into containers, and handling containers, is a key API theme</a:t>
            </a:r>
          </a:p>
          <a:p>
            <a:endParaRPr lang="en-US" dirty="0"/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NodeContainer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c;</a:t>
            </a:r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c.Create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numNodes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mobility.Install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(c);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>
              <a:buNone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internet.Install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(c);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00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3E98BA-3959-0043-B714-283CF42F6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Native IP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99A7E-934C-5141-A35E-2FCDF05C1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IPv4 stack with ARP, ICMP, UDP, and TCP</a:t>
            </a:r>
          </a:p>
          <a:p>
            <a:r>
              <a:rPr lang="en-US" dirty="0"/>
              <a:t>IPv6 with ND, ICMPv6, IPv6 extension headers, TCP, UDP</a:t>
            </a:r>
          </a:p>
          <a:p>
            <a:r>
              <a:rPr lang="en-US" dirty="0"/>
              <a:t>IPv4 routing:  RIPv2, static, global, </a:t>
            </a:r>
            <a:r>
              <a:rPr lang="en-US" dirty="0" err="1"/>
              <a:t>NixVector</a:t>
            </a:r>
            <a:r>
              <a:rPr lang="en-US" dirty="0"/>
              <a:t>, OLSR, AODV, DSR, DSDV</a:t>
            </a:r>
          </a:p>
          <a:p>
            <a:r>
              <a:rPr lang="en-US" dirty="0"/>
              <a:t>IPv6 routing:  </a:t>
            </a:r>
            <a:r>
              <a:rPr lang="en-US" dirty="0" err="1"/>
              <a:t>RIPng</a:t>
            </a:r>
            <a:r>
              <a:rPr lang="en-US" dirty="0"/>
              <a:t>, static</a:t>
            </a:r>
          </a:p>
        </p:txBody>
      </p:sp>
    </p:spTree>
    <p:extLst>
      <p:ext uri="{BB962C8B-B14F-4D97-AF65-F5344CB8AC3E}">
        <p14:creationId xmlns:p14="http://schemas.microsoft.com/office/powerpoint/2010/main" val="4423866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1195F-5D90-1E48-9971-9BA7B67713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IP address configuration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DEA0D-9381-FD4A-9063-3F4D4C0A61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An Ipv4 (or Ipv6) address helper can assign addresses to devices in a </a:t>
            </a:r>
            <a:r>
              <a:rPr lang="en-US" altLang="en-US" dirty="0" err="1"/>
              <a:t>NetDevice</a:t>
            </a:r>
            <a:r>
              <a:rPr lang="en-US" altLang="en-US" dirty="0"/>
              <a:t> container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267BE-046E-3A4E-A18B-E2E66D6E9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86" y="2569029"/>
            <a:ext cx="67818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Ipv4AddressHelper ipv4;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ipv4.SetBase ("10.1.1.0", "255.255.255.0");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csmaInterfaces</a:t>
            </a:r>
            <a:r>
              <a:rPr lang="en-US" altLang="en-US" sz="1400" dirty="0">
                <a:latin typeface="Courier New" panose="02070309020205020404" pitchFamily="49" charset="0"/>
              </a:rPr>
              <a:t> = ipv4.Assign (</a:t>
            </a:r>
            <a:r>
              <a:rPr lang="en-US" altLang="en-US" sz="1400" dirty="0" err="1">
                <a:latin typeface="Courier New" panose="02070309020205020404" pitchFamily="49" charset="0"/>
              </a:rPr>
              <a:t>csmaDevices</a:t>
            </a:r>
            <a:r>
              <a:rPr lang="en-US" altLang="en-US" sz="1400" dirty="0">
                <a:latin typeface="Courier New" panose="02070309020205020404" pitchFamily="49" charset="0"/>
              </a:rPr>
              <a:t>);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...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endParaRPr lang="en-US" altLang="en-US" sz="1400" dirty="0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ipv4.NewNetwork ();  // bumps network to 10.1.2.0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en-US" altLang="en-US" sz="1400" dirty="0">
                <a:latin typeface="Courier New" panose="02070309020205020404" pitchFamily="49" charset="0"/>
              </a:rPr>
              <a:t>  </a:t>
            </a:r>
            <a:r>
              <a:rPr lang="en-US" altLang="en-US" sz="1400" dirty="0" err="1">
                <a:latin typeface="Courier New" panose="02070309020205020404" pitchFamily="49" charset="0"/>
              </a:rPr>
              <a:t>otherCsmaInterfaces</a:t>
            </a:r>
            <a:r>
              <a:rPr lang="en-US" altLang="en-US" sz="1400" dirty="0">
                <a:latin typeface="Courier New" panose="02070309020205020404" pitchFamily="49" charset="0"/>
              </a:rPr>
              <a:t> = ipv4.Assign (</a:t>
            </a:r>
            <a:r>
              <a:rPr lang="en-US" altLang="en-US" sz="1400" dirty="0" err="1">
                <a:latin typeface="Courier New" panose="02070309020205020404" pitchFamily="49" charset="0"/>
              </a:rPr>
              <a:t>otherCsmaDevices</a:t>
            </a:r>
            <a:r>
              <a:rPr lang="en-US" altLang="en-US" sz="1400" dirty="0">
                <a:latin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860737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89B3D1-75AC-E84D-8306-DA1616F39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Applications and sockets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8A2B6-28C6-E144-AF50-288EB05A6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11150" indent="-311150">
              <a:buFont typeface="Arial" panose="020B0604020202020204" pitchFamily="34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In general, applications in ns-3 derive from the ns3::Application base class</a:t>
            </a:r>
          </a:p>
          <a:p>
            <a:pPr marL="711200" lvl="1" indent="-254000">
              <a:buFont typeface="Arial" panose="020B0604020202020204" pitchFamily="34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A list of applications is stored in the ns3::Node</a:t>
            </a:r>
          </a:p>
          <a:p>
            <a:pPr marL="711200" lvl="1" indent="-254000">
              <a:buFont typeface="Arial" panose="020B0604020202020204" pitchFamily="34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Applications are like processes</a:t>
            </a:r>
          </a:p>
          <a:p>
            <a:pPr marL="311150" indent="-311150">
              <a:buFont typeface="Arial" panose="020B0604020202020204" pitchFamily="34" charset="0"/>
              <a:buChar char="•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Applications make use of a sockets-like API</a:t>
            </a:r>
          </a:p>
          <a:p>
            <a:pPr marL="711200" lvl="1" indent="-254000">
              <a:buFont typeface="Arial" panose="020B0604020202020204" pitchFamily="34" charset="0"/>
              <a:buChar char="–"/>
              <a:tabLst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 dirty="0"/>
              <a:t>Application::Start () may call ns3::Socket::</a:t>
            </a:r>
            <a:r>
              <a:rPr lang="en-US" altLang="en-US" dirty="0" err="1"/>
              <a:t>SendMsg</a:t>
            </a:r>
            <a:r>
              <a:rPr lang="en-US" altLang="en-US" dirty="0"/>
              <a:t>() at a lower layer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224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61013-392D-FC48-806F-B626272E9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Sockets API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2E70642-EBC5-E446-A333-2995B514A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3810000" cy="487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11150" indent="-311150" algn="l" defTabSz="457200" rtl="0" eaLnBrk="0" fontAlgn="base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defTabSz="457200" rtl="0" eaLnBrk="0" fontAlgn="base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lnSpc>
                <a:spcPct val="2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»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14325" marR="0" lvl="0" indent="-311150" algn="l" defTabSz="457200" rtl="0" eaLnBrk="0" fontAlgn="base" latinLnBrk="0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2000" b="0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Plain C sockets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int sk;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sk = </a:t>
            </a: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socket</a:t>
            </a: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(PF_INET, SOCK_DGRAM, 0);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struct </a:t>
            </a: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sockaddr_in</a:t>
            </a: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</a:t>
            </a: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src;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inet_pton(AF_INET,”0.0.0.0”,&amp;src.sin_addr);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src.sin_port = htons(80);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bind</a:t>
            </a: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(sk, (struct sockaddr *) &amp;src, sizeof(src));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struct sockaddr_in dest;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inet_pton(AF_INET,”10.0.0.1”,&amp;dest.sin_addr);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dest.sin_port = htons(80);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sendto</a:t>
            </a: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(sk, </a:t>
            </a: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”hello”, 6</a:t>
            </a: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, 0, (struct sockaddr *) &amp;dest, sizeof(dest));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char buf[6];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recv</a:t>
            </a: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(sk, buf, 6, 0);</a:t>
            </a:r>
          </a:p>
          <a:p>
            <a:pPr marL="314325" marR="0" lvl="0" indent="-3111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}</a:t>
            </a: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3C69E9F-FFF1-104D-9616-16E019DA4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95400"/>
            <a:ext cx="4343400" cy="487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14325" indent="-311150"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lnSpc>
                <a:spcPct val="3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314325" marR="0" lvl="0" indent="-311150" defTabSz="914400" eaLnBrk="1" fontAlgn="auto" latinLnBrk="0" hangingPunct="1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ns-3 sockets</a:t>
            </a: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Ptr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&lt;Socket&gt;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sk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 = </a:t>
            </a: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udpFactory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-&gt;</a:t>
            </a:r>
            <a:r>
              <a:rPr kumimoji="0" lang="en-US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CreateSocket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();</a:t>
            </a: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sk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-&gt;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Bind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(</a:t>
            </a:r>
            <a:r>
              <a:rPr kumimoji="0" lang="en-US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InetSocketAddress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(80));</a:t>
            </a: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sk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-&gt;</a:t>
            </a:r>
            <a:r>
              <a:rPr kumimoji="0" lang="en-US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SendTo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InetSocketAddress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 (Ipv4Address (”10.0.0.1”), 80), 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Create&lt;Packet&gt; (”hello”, 6)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);</a:t>
            </a: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sk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-&gt;</a:t>
            </a:r>
            <a:r>
              <a:rPr kumimoji="0" lang="en-US" alt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SetReceiveCallback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MakeCallback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 (</a:t>
            </a:r>
            <a:r>
              <a:rPr kumimoji="0" lang="en-US" alt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MySocketReceive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));</a:t>
            </a: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[…] (Simulator::Run ())</a:t>
            </a: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anose="02070309020205020404" pitchFamily="49" charset="0"/>
            </a:endParaRP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void </a:t>
            </a:r>
            <a:r>
              <a:rPr kumimoji="0" lang="en-US" altLang="en-US" sz="12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MySocketReceive</a:t>
            </a:r>
            <a:r>
              <a:rPr kumimoji="0" lang="en-US" alt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 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(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Ptr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&lt;Socket&gt;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sk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, </a:t>
            </a:r>
            <a:r>
              <a:rPr kumimoji="0" lang="en-US" alt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Ptr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&lt;Packet&gt; </a:t>
            </a:r>
            <a:r>
              <a:rPr kumimoji="0" lang="en-US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ourier New" panose="02070309020205020404" pitchFamily="49" charset="0"/>
              </a:rPr>
              <a:t>packet</a:t>
            </a: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)</a:t>
            </a: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{</a:t>
            </a: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...</a:t>
            </a:r>
          </a:p>
          <a:p>
            <a:pPr marL="314325" marR="0" lvl="0" indent="-3111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325" algn="l"/>
                <a:tab pos="771525" algn="l"/>
                <a:tab pos="1228725" algn="l"/>
                <a:tab pos="1685925" algn="l"/>
                <a:tab pos="2143125" algn="l"/>
                <a:tab pos="2600325" algn="l"/>
                <a:tab pos="3057525" algn="l"/>
                <a:tab pos="3514725" algn="l"/>
                <a:tab pos="3971925" algn="l"/>
                <a:tab pos="4429125" algn="l"/>
                <a:tab pos="4886325" algn="l"/>
                <a:tab pos="5343525" algn="l"/>
                <a:tab pos="5800725" algn="l"/>
                <a:tab pos="6257925" algn="l"/>
                <a:tab pos="6715125" algn="l"/>
                <a:tab pos="7172325" algn="l"/>
                <a:tab pos="7629525" algn="l"/>
                <a:tab pos="8086725" algn="l"/>
                <a:tab pos="8543925" algn="l"/>
                <a:tab pos="9001125" algn="l"/>
                <a:tab pos="9458325" algn="l"/>
              </a:tabLst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931B3BBE-FCF7-954E-9D48-DEAE7CBED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209800"/>
            <a:ext cx="8305800" cy="1588"/>
          </a:xfrm>
          <a:prstGeom prst="line">
            <a:avLst/>
          </a:prstGeom>
          <a:noFill/>
          <a:ln w="28440">
            <a:solidFill>
              <a:srgbClr val="3333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AAA575CC-9F7D-3E48-989F-6C37F3FA0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3429000"/>
            <a:ext cx="8305800" cy="1588"/>
          </a:xfrm>
          <a:prstGeom prst="line">
            <a:avLst/>
          </a:prstGeom>
          <a:noFill/>
          <a:ln w="28440">
            <a:solidFill>
              <a:srgbClr val="3333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3" name="Line 6">
            <a:extLst>
              <a:ext uri="{FF2B5EF4-FFF2-40B4-BE49-F238E27FC236}">
                <a16:creationId xmlns:a16="http://schemas.microsoft.com/office/drawing/2014/main" id="{3ED2ECCA-64CF-514B-B048-289D7A7C7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4724400"/>
            <a:ext cx="8305800" cy="1588"/>
          </a:xfrm>
          <a:prstGeom prst="line">
            <a:avLst/>
          </a:prstGeom>
          <a:noFill/>
          <a:ln w="28440">
            <a:solidFill>
              <a:srgbClr val="3333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996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34F671-274B-9D48-B194-E2F42FD06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Mobility and position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77BC5-B706-034B-B272-D3666E8D1E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/>
              <a:t>The </a:t>
            </a:r>
            <a:r>
              <a:rPr lang="en-US" sz="2000" dirty="0" err="1"/>
              <a:t>MobilityHelper</a:t>
            </a:r>
            <a:r>
              <a:rPr lang="en-US" sz="2000" dirty="0"/>
              <a:t> combines a </a:t>
            </a:r>
            <a:r>
              <a:rPr lang="en-US" sz="2000" b="1" dirty="0"/>
              <a:t>mobility model </a:t>
            </a:r>
            <a:r>
              <a:rPr lang="en-US" sz="2000" dirty="0"/>
              <a:t>and </a:t>
            </a:r>
            <a:r>
              <a:rPr lang="en-US" sz="2000" b="1" dirty="0"/>
              <a:t>position allocator</a:t>
            </a:r>
            <a:r>
              <a:rPr lang="en-US" sz="2000" dirty="0"/>
              <a:t>.</a:t>
            </a:r>
          </a:p>
          <a:p>
            <a:r>
              <a:rPr lang="en-US" sz="2000" dirty="0"/>
              <a:t>Position Allocators setup initial position of nodes (only used when simulation starts):</a:t>
            </a:r>
          </a:p>
          <a:p>
            <a:pPr lvl="1"/>
            <a:r>
              <a:rPr lang="en-US" sz="1800" b="1" dirty="0"/>
              <a:t>List:</a:t>
            </a:r>
            <a:r>
              <a:rPr lang="en-US" sz="1800" dirty="0"/>
              <a:t> allocate positions from a deterministic list specified by the user;</a:t>
            </a:r>
          </a:p>
          <a:p>
            <a:pPr lvl="1"/>
            <a:r>
              <a:rPr lang="en-US" sz="1800" b="1" dirty="0"/>
              <a:t>Grid: </a:t>
            </a:r>
            <a:r>
              <a:rPr lang="en-US" sz="1800" dirty="0"/>
              <a:t>allocate positions on a rectangular 2D grid (row first or column first);</a:t>
            </a:r>
          </a:p>
          <a:p>
            <a:pPr lvl="1"/>
            <a:r>
              <a:rPr lang="en-US" sz="1800" b="1" dirty="0"/>
              <a:t>Random position allocators: </a:t>
            </a:r>
            <a:r>
              <a:rPr lang="en-US" sz="1800" dirty="0"/>
              <a:t>allocate random positions within a selected form (rectangle, circle, …).</a:t>
            </a:r>
          </a:p>
          <a:p>
            <a:r>
              <a:rPr lang="en-US" sz="2000" dirty="0"/>
              <a:t>Mobility models specify how nodes will move during the simulation:</a:t>
            </a:r>
          </a:p>
          <a:p>
            <a:pPr lvl="1"/>
            <a:r>
              <a:rPr lang="en-US" sz="1800" b="1" dirty="0"/>
              <a:t>Constant: </a:t>
            </a:r>
            <a:r>
              <a:rPr lang="en-US" sz="1800" dirty="0"/>
              <a:t>position, velocity or acceleration;</a:t>
            </a:r>
          </a:p>
          <a:p>
            <a:pPr lvl="1"/>
            <a:r>
              <a:rPr lang="en-US" sz="1800" b="1" dirty="0"/>
              <a:t>Waypoint:</a:t>
            </a:r>
            <a:r>
              <a:rPr lang="en-US" sz="1800" dirty="0"/>
              <a:t> specify the location for a given time (time-position pairs);</a:t>
            </a:r>
          </a:p>
          <a:p>
            <a:pPr lvl="1"/>
            <a:r>
              <a:rPr lang="en-US" sz="1800" b="1" dirty="0"/>
              <a:t>Trace-file based: </a:t>
            </a:r>
            <a:r>
              <a:rPr lang="en-US" sz="1800" dirty="0"/>
              <a:t>parse files and convert into ns-3 mobility events, support mobility tools such as SUMO, </a:t>
            </a:r>
            <a:r>
              <a:rPr lang="en-US" sz="1800" dirty="0" err="1"/>
              <a:t>BonnMotion</a:t>
            </a:r>
            <a:r>
              <a:rPr lang="en-US" sz="1800" dirty="0"/>
              <a:t> (using NS2 format) , </a:t>
            </a:r>
            <a:r>
              <a:rPr lang="en-US" sz="1800" dirty="0" err="1"/>
              <a:t>TraNS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73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868CB-A940-0B46-A456-004F2A49C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Network Performance Analysis Fundamentals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0527D-9A3B-5545-A4F5-843A98A717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Studies are conducted to try to answer questions</a:t>
            </a:r>
          </a:p>
          <a:p>
            <a:r>
              <a:rPr lang="en-US" dirty="0"/>
              <a:t>“Can LTE safely co-exist with Wi-Fi?”</a:t>
            </a:r>
          </a:p>
          <a:p>
            <a:pPr lvl="1"/>
            <a:r>
              <a:rPr lang="en-US" dirty="0"/>
              <a:t>Question is too broad; need to sharpen its focus</a:t>
            </a:r>
          </a:p>
          <a:p>
            <a:r>
              <a:rPr lang="en-US" b="1" dirty="0"/>
              <a:t>Guideline 1:</a:t>
            </a:r>
            <a:r>
              <a:rPr lang="en-US" dirty="0"/>
              <a:t>  Clearly state the goals of the study and define the scope</a:t>
            </a:r>
          </a:p>
          <a:p>
            <a:r>
              <a:rPr lang="en-US" b="1" dirty="0"/>
              <a:t>Guideline 2:  </a:t>
            </a:r>
            <a:r>
              <a:rPr lang="en-US" dirty="0"/>
              <a:t>Select performance metrics</a:t>
            </a:r>
          </a:p>
          <a:p>
            <a:endParaRPr lang="en-US" dirty="0"/>
          </a:p>
          <a:p>
            <a:r>
              <a:rPr lang="en-US" b="1" i="1" dirty="0"/>
              <a:t>Refined question:  </a:t>
            </a:r>
            <a:r>
              <a:rPr lang="en-US" dirty="0"/>
              <a:t>”Can a specific unlicensed variant of LTE (LAA) operate in the same spectrum as a Wi-Fi network, without impacting Wi-Fi system </a:t>
            </a:r>
            <a:r>
              <a:rPr lang="en-US" u="sng" dirty="0"/>
              <a:t>throughput</a:t>
            </a:r>
            <a:r>
              <a:rPr lang="en-US" dirty="0"/>
              <a:t> and </a:t>
            </a:r>
            <a:r>
              <a:rPr lang="en-US" u="sng" dirty="0"/>
              <a:t>latency</a:t>
            </a:r>
            <a:r>
              <a:rPr lang="en-US" dirty="0"/>
              <a:t> more than another co-located Wi-Fi network would impact it?”</a:t>
            </a:r>
          </a:p>
        </p:txBody>
      </p:sp>
    </p:spTree>
    <p:extLst>
      <p:ext uri="{BB962C8B-B14F-4D97-AF65-F5344CB8AC3E}">
        <p14:creationId xmlns:p14="http://schemas.microsoft.com/office/powerpoint/2010/main" val="1495921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042346-507F-6D4B-87BD-66625BA28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Propagation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B70C82-753D-9540-A2B2-2D3FC8E3E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Propagation module defines:</a:t>
            </a:r>
          </a:p>
          <a:p>
            <a:pPr lvl="1"/>
            <a:r>
              <a:rPr lang="en-US" dirty="0"/>
              <a:t>Propagation </a:t>
            </a:r>
            <a:r>
              <a:rPr lang="en-US" u="sng" dirty="0"/>
              <a:t>loss</a:t>
            </a:r>
            <a:r>
              <a:rPr lang="en-US" dirty="0"/>
              <a:t> models: </a:t>
            </a:r>
            <a:br>
              <a:rPr lang="en-US" dirty="0"/>
            </a:br>
            <a:r>
              <a:rPr lang="en-US" dirty="0"/>
              <a:t>Calculate the Rx signal power considering the Tx signal power and the respective Rx and Tx antennas positions.</a:t>
            </a:r>
            <a:endParaRPr lang="en-US" sz="2400" dirty="0"/>
          </a:p>
          <a:p>
            <a:pPr lvl="1"/>
            <a:r>
              <a:rPr lang="en-US" dirty="0"/>
              <a:t>Propagation </a:t>
            </a:r>
            <a:r>
              <a:rPr lang="en-US" u="sng" dirty="0"/>
              <a:t>delay</a:t>
            </a:r>
            <a:r>
              <a:rPr lang="en-US" dirty="0"/>
              <a:t> models: </a:t>
            </a:r>
            <a:br>
              <a:rPr lang="en-US" dirty="0"/>
            </a:br>
            <a:r>
              <a:rPr lang="en-US" dirty="0"/>
              <a:t>Calculate the time for signals to travel from the TX antennas to RX antennas.</a:t>
            </a:r>
          </a:p>
          <a:p>
            <a:r>
              <a:rPr lang="en-US" dirty="0"/>
              <a:t>Propagation delay models almost always set to:</a:t>
            </a:r>
          </a:p>
          <a:p>
            <a:pPr lvl="1"/>
            <a:r>
              <a:rPr lang="en-US" u="sng" dirty="0" err="1"/>
              <a:t>ConstantSpeedPropagationDelayModel</a:t>
            </a:r>
            <a:r>
              <a:rPr lang="en-US" dirty="0"/>
              <a:t>: In this model, the signal travels with constant speed (defaulting to speed of light in vacuum)</a:t>
            </a:r>
          </a:p>
        </p:txBody>
      </p:sp>
    </p:spTree>
    <p:extLst>
      <p:ext uri="{BB962C8B-B14F-4D97-AF65-F5344CB8AC3E}">
        <p14:creationId xmlns:p14="http://schemas.microsoft.com/office/powerpoint/2010/main" val="18250869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341BD4-3DE6-5249-98D2-FA2849AF9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Propagation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90758-D57B-FE42-B9D1-4A3FAE2789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/>
              <a:t>Propagation loss models:</a:t>
            </a:r>
            <a:endParaRPr lang="en-US" dirty="0"/>
          </a:p>
          <a:p>
            <a:pPr lvl="1"/>
            <a:r>
              <a:rPr lang="en-US" sz="2400" dirty="0"/>
              <a:t>Many propagation loss models are implemented:</a:t>
            </a:r>
            <a:endParaRPr lang="en-US" sz="2800" dirty="0"/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Abstract propagation loss models:</a:t>
            </a:r>
            <a:br>
              <a:rPr lang="en-US" sz="2000" dirty="0"/>
            </a:br>
            <a:r>
              <a:rPr lang="en-US" sz="2000" dirty="0" err="1"/>
              <a:t>FixedRss</a:t>
            </a:r>
            <a:r>
              <a:rPr lang="en-US" sz="2000" dirty="0"/>
              <a:t>, Range, Random, Matrix, …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Deterministic path loss models:</a:t>
            </a:r>
            <a:br>
              <a:rPr lang="en-US" sz="2000" dirty="0"/>
            </a:br>
            <a:r>
              <a:rPr lang="en-US" sz="2000" dirty="0" err="1"/>
              <a:t>Friis</a:t>
            </a:r>
            <a:r>
              <a:rPr lang="en-US" sz="2000" dirty="0"/>
              <a:t>, </a:t>
            </a:r>
            <a:r>
              <a:rPr lang="en-US" sz="2000" dirty="0" err="1"/>
              <a:t>LogDistance</a:t>
            </a:r>
            <a:r>
              <a:rPr lang="en-US" sz="2000" dirty="0"/>
              <a:t>, </a:t>
            </a:r>
            <a:r>
              <a:rPr lang="en-US" sz="2000" dirty="0" err="1"/>
              <a:t>ThreeLogDistance</a:t>
            </a:r>
            <a:r>
              <a:rPr lang="en-US" sz="2000" dirty="0"/>
              <a:t>, </a:t>
            </a:r>
            <a:r>
              <a:rPr lang="en-US" sz="2000" dirty="0" err="1"/>
              <a:t>TwoRayGround</a:t>
            </a:r>
            <a:r>
              <a:rPr lang="en-US" sz="2000" dirty="0"/>
              <a:t>, …</a:t>
            </a:r>
          </a:p>
          <a:p>
            <a:pPr lvl="2">
              <a:buFont typeface="Wingdings" pitchFamily="2" charset="2"/>
              <a:buChar char="ü"/>
            </a:pPr>
            <a:r>
              <a:rPr lang="en-US" sz="2000" dirty="0"/>
              <a:t>Stochastic fading models:</a:t>
            </a:r>
            <a:br>
              <a:rPr lang="en-US" sz="2000" dirty="0"/>
            </a:br>
            <a:r>
              <a:rPr lang="en-US" sz="2000" dirty="0" err="1"/>
              <a:t>Nakagami</a:t>
            </a:r>
            <a:r>
              <a:rPr lang="en-US" sz="2000" dirty="0"/>
              <a:t>, Jakes, 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40040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7DC624-8D17-C745-9E07-C229D86F4D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Propagation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7A97-626B-DB4F-8D87-A04798AE3F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r>
              <a:rPr lang="en-US" sz="2400" dirty="0"/>
              <a:t>A propagation loss model can be “chained” to another one, making a list. The final Rx power takes into account all the chained models. </a:t>
            </a:r>
            <a:br>
              <a:rPr lang="en-US" sz="2400" dirty="0"/>
            </a:br>
            <a:r>
              <a:rPr lang="en-US" sz="2400" u="sng" dirty="0"/>
              <a:t>Example</a:t>
            </a:r>
            <a:r>
              <a:rPr lang="en-US" sz="2400" dirty="0"/>
              <a:t>: path loss model + shadowing model + fading model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4B1AF53-F55A-9541-8F25-3B0368A94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28" y="3331028"/>
            <a:ext cx="7223125" cy="2155025"/>
          </a:xfrm>
          <a:prstGeom prst="rect">
            <a:avLst/>
          </a:prstGeom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20B0E0C0-0101-134F-ADFB-9760A1838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41" y="5486053"/>
            <a:ext cx="7206194" cy="5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625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7B7CE3-6D50-E847-B80F-49C389926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NetDevices</a:t>
            </a:r>
            <a:r>
              <a:rPr lang="en-US" dirty="0"/>
              <a:t> and Channels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307936-D718-4148-8677-905C65F09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dirty="0"/>
              <a:t>Some types of </a:t>
            </a:r>
            <a:r>
              <a:rPr lang="en-GB" dirty="0" err="1"/>
              <a:t>NetDevices</a:t>
            </a:r>
            <a:r>
              <a:rPr lang="en-GB" dirty="0"/>
              <a:t> are strongly bound to Channels of a matching type</a:t>
            </a:r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/>
          </a:p>
          <a:p>
            <a:pPr marL="314325" indent="-312738">
              <a:buClrTx/>
              <a:buFontTx/>
              <a:buNone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More recently, </a:t>
            </a:r>
            <a:r>
              <a:rPr lang="en-US" dirty="0" err="1"/>
              <a:t>NetDevices</a:t>
            </a:r>
            <a:r>
              <a:rPr lang="en-US" dirty="0"/>
              <a:t> use a channel allowing multiple signal types to coexist</a:t>
            </a:r>
          </a:p>
          <a:p>
            <a:r>
              <a:rPr lang="en-US" dirty="0" err="1"/>
              <a:t>SpectrumChannel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C1111C-D8BF-4945-B516-247E2E5E7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757" y="2271486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F9D443-DD0E-9940-9702-AC2F8F24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757" y="3185886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6FA90E-DD1B-4249-897F-A72D4939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557" y="3871686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8961FA-CCE8-8C40-82D6-C6CED149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4757" y="3033486"/>
            <a:ext cx="1466850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451CAF04-E6F3-2E43-AD16-93DC21494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0293" y="4500336"/>
            <a:ext cx="1679412" cy="292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err="1">
                <a:solidFill>
                  <a:srgbClr val="000000"/>
                </a:solidFill>
              </a:rPr>
              <a:t>CsmaNetDevice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F77999-FC65-0D4B-A943-030C17396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157" y="2500086"/>
            <a:ext cx="2362200" cy="12954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7F12A33-A52C-9F40-B197-18BFFF881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957" y="2957286"/>
            <a:ext cx="1473778" cy="2925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err="1">
                <a:solidFill>
                  <a:srgbClr val="000000"/>
                </a:solidFill>
              </a:rPr>
              <a:t>CsmaChannel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B8C7D616-25B6-224E-B03E-8DF5C45C8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90957" y="2881086"/>
            <a:ext cx="1219200" cy="76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32B022DC-AC82-4D4A-A8C9-F140D3ADC3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1557" y="3470049"/>
            <a:ext cx="381000" cy="2698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6E48442C-7A10-874C-B290-DE890163541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89720" y="3698649"/>
            <a:ext cx="193675" cy="727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3">
            <a:extLst>
              <a:ext uri="{FF2B5EF4-FFF2-40B4-BE49-F238E27FC236}">
                <a16:creationId xmlns:a16="http://schemas.microsoft.com/office/drawing/2014/main" id="{AF36959D-8D95-3849-AD11-5370B3F97B1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27920" y="3241449"/>
            <a:ext cx="1108075" cy="2698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969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16F2B4-1ABB-464C-96E4-FC48AB1DD3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NetDevices</a:t>
            </a:r>
            <a:r>
              <a:rPr lang="en-US" dirty="0"/>
              <a:t> and traces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2EF9B-8850-CE41-A19E-2C12EACE9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354069"/>
            <a:ext cx="8196210" cy="4455888"/>
          </a:xfrm>
        </p:spPr>
        <p:txBody>
          <a:bodyPr/>
          <a:lstStyle/>
          <a:p>
            <a:r>
              <a:rPr lang="en-US" dirty="0"/>
              <a:t>ns-3 </a:t>
            </a:r>
            <a:r>
              <a:rPr lang="en-US" dirty="0" err="1"/>
              <a:t>TraceSource</a:t>
            </a:r>
            <a:r>
              <a:rPr lang="en-US" dirty="0"/>
              <a:t> objects are callbacks that may be hooked to obtain trace data from the simulator</a:t>
            </a:r>
          </a:p>
          <a:p>
            <a:r>
              <a:rPr lang="en-US" dirty="0"/>
              <a:t>Example:  </a:t>
            </a:r>
            <a:r>
              <a:rPr lang="en-US" dirty="0" err="1"/>
              <a:t>CsmaNetDevice</a:t>
            </a:r>
            <a:endParaRPr lang="en-US" dirty="0"/>
          </a:p>
        </p:txBody>
      </p:sp>
      <p:grpSp>
        <p:nvGrpSpPr>
          <p:cNvPr id="54" name="Group 32">
            <a:extLst>
              <a:ext uri="{FF2B5EF4-FFF2-40B4-BE49-F238E27FC236}">
                <a16:creationId xmlns:a16="http://schemas.microsoft.com/office/drawing/2014/main" id="{DEC50C8D-128A-0C42-B6B6-B3DBFCC8F142}"/>
              </a:ext>
            </a:extLst>
          </p:cNvPr>
          <p:cNvGrpSpPr/>
          <p:nvPr/>
        </p:nvGrpSpPr>
        <p:grpSpPr>
          <a:xfrm>
            <a:off x="457200" y="2235197"/>
            <a:ext cx="8196140" cy="4560332"/>
            <a:chOff x="457200" y="1524000"/>
            <a:chExt cx="8196140" cy="4560332"/>
          </a:xfrm>
        </p:grpSpPr>
        <p:pic>
          <p:nvPicPr>
            <p:cNvPr id="55" name="Picture 8">
              <a:extLst>
                <a:ext uri="{FF2B5EF4-FFF2-40B4-BE49-F238E27FC236}">
                  <a16:creationId xmlns:a16="http://schemas.microsoft.com/office/drawing/2014/main" id="{C5667B30-F21B-7741-8CC9-83577C86D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3200400"/>
              <a:ext cx="1524000" cy="9175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F160F9E-9B1C-D54B-A812-103C515D1020}"/>
                </a:ext>
              </a:extLst>
            </p:cNvPr>
            <p:cNvCxnSpPr/>
            <p:nvPr/>
          </p:nvCxnSpPr>
          <p:spPr bwMode="auto">
            <a:xfrm flipV="1">
              <a:off x="2057400" y="2209800"/>
              <a:ext cx="68580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054E5A2-6110-E641-BE77-921560C475B8}"/>
                </a:ext>
              </a:extLst>
            </p:cNvPr>
            <p:cNvCxnSpPr/>
            <p:nvPr/>
          </p:nvCxnSpPr>
          <p:spPr bwMode="auto">
            <a:xfrm>
              <a:off x="2057400" y="3505200"/>
              <a:ext cx="762000" cy="2057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71D884F-BE11-E64B-85DF-499A1591B345}"/>
                </a:ext>
              </a:extLst>
            </p:cNvPr>
            <p:cNvSpPr txBox="1"/>
            <p:nvPr/>
          </p:nvSpPr>
          <p:spPr>
            <a:xfrm>
              <a:off x="2895600" y="1905000"/>
              <a:ext cx="3217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CsmaNetDevice::Send ()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5893F62-3F81-9345-B9B4-07170BDB2AC0}"/>
                </a:ext>
              </a:extLst>
            </p:cNvPr>
            <p:cNvCxnSpPr/>
            <p:nvPr/>
          </p:nvCxnSpPr>
          <p:spPr bwMode="auto">
            <a:xfrm>
              <a:off x="4267200" y="2286000"/>
              <a:ext cx="0" cy="68580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D869587-4DF1-3C42-ADB9-1D7551DF5279}"/>
                </a:ext>
              </a:extLst>
            </p:cNvPr>
            <p:cNvCxnSpPr/>
            <p:nvPr/>
          </p:nvCxnSpPr>
          <p:spPr bwMode="auto">
            <a:xfrm>
              <a:off x="3886200" y="2895600"/>
              <a:ext cx="0" cy="914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344A6B-70E4-ED46-8FC7-8578C0A3788C}"/>
                </a:ext>
              </a:extLst>
            </p:cNvPr>
            <p:cNvCxnSpPr/>
            <p:nvPr/>
          </p:nvCxnSpPr>
          <p:spPr bwMode="auto">
            <a:xfrm>
              <a:off x="3886200" y="3810000"/>
              <a:ext cx="6858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87D1ADC-7A36-4C4B-8EBE-006C5716EB46}"/>
                </a:ext>
              </a:extLst>
            </p:cNvPr>
            <p:cNvCxnSpPr/>
            <p:nvPr/>
          </p:nvCxnSpPr>
          <p:spPr bwMode="auto">
            <a:xfrm>
              <a:off x="4572000" y="2895600"/>
              <a:ext cx="0" cy="9144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5C1B24B-B47C-4B4A-8DB7-C09F40F677FE}"/>
                </a:ext>
              </a:extLst>
            </p:cNvPr>
            <p:cNvSpPr/>
            <p:nvPr/>
          </p:nvSpPr>
          <p:spPr bwMode="auto">
            <a:xfrm>
              <a:off x="3886200" y="3581400"/>
              <a:ext cx="685800" cy="2286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04FC726-B6CD-374F-B433-707B06C6E6F0}"/>
                </a:ext>
              </a:extLst>
            </p:cNvPr>
            <p:cNvSpPr/>
            <p:nvPr/>
          </p:nvSpPr>
          <p:spPr bwMode="auto">
            <a:xfrm>
              <a:off x="3886200" y="3352800"/>
              <a:ext cx="685800" cy="228600"/>
            </a:xfrm>
            <a:prstGeom prst="rect">
              <a:avLst/>
            </a:prstGeom>
            <a:solidFill>
              <a:srgbClr val="10CF9B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F804DAF-2569-BE4E-A4A3-8C4474C45F44}"/>
                </a:ext>
              </a:extLst>
            </p:cNvPr>
            <p:cNvSpPr/>
            <p:nvPr/>
          </p:nvSpPr>
          <p:spPr bwMode="auto">
            <a:xfrm>
              <a:off x="3886200" y="3124200"/>
              <a:ext cx="685800" cy="228600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7FDCED5-F988-2E45-8C3A-5CC4C93BCC5D}"/>
                </a:ext>
              </a:extLst>
            </p:cNvPr>
            <p:cNvSpPr txBox="1"/>
            <p:nvPr/>
          </p:nvSpPr>
          <p:spPr>
            <a:xfrm>
              <a:off x="3200400" y="4800600"/>
              <a:ext cx="2252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CsmaNetDevice::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TransmitStart()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70C8C00-FFA3-874F-8B23-938019D52A8E}"/>
                </a:ext>
              </a:extLst>
            </p:cNvPr>
            <p:cNvCxnSpPr/>
            <p:nvPr/>
          </p:nvCxnSpPr>
          <p:spPr bwMode="auto">
            <a:xfrm>
              <a:off x="4267200" y="3962400"/>
              <a:ext cx="0" cy="68580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9C33ADE-69E0-8243-BCB3-BAB9059ECF5F}"/>
                </a:ext>
              </a:extLst>
            </p:cNvPr>
            <p:cNvCxnSpPr/>
            <p:nvPr/>
          </p:nvCxnSpPr>
          <p:spPr bwMode="auto">
            <a:xfrm>
              <a:off x="7010400" y="2286000"/>
              <a:ext cx="0" cy="243840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ysClr val="windowText" lastClr="000000"/>
              </a:solidFill>
              <a:prstDash val="solid"/>
              <a:round/>
              <a:headEnd type="triangle" w="lg" len="med"/>
              <a:tailEnd type="none" w="lg" len="med"/>
            </a:ln>
            <a:effectLst/>
          </p:spPr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9B417CC-F858-984C-B932-E8C3B3DAAB8D}"/>
                </a:ext>
              </a:extLst>
            </p:cNvPr>
            <p:cNvSpPr txBox="1"/>
            <p:nvPr/>
          </p:nvSpPr>
          <p:spPr>
            <a:xfrm>
              <a:off x="6019800" y="4800600"/>
              <a:ext cx="2252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CsmaNetDevice::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Receive()</a:t>
              </a:r>
            </a:p>
          </p:txBody>
        </p:sp>
        <p:sp>
          <p:nvSpPr>
            <p:cNvPr id="70" name="Can 69">
              <a:extLst>
                <a:ext uri="{FF2B5EF4-FFF2-40B4-BE49-F238E27FC236}">
                  <a16:creationId xmlns:a16="http://schemas.microsoft.com/office/drawing/2014/main" id="{BAD7956D-9C51-5F43-B9B1-0DC6D2050FDB}"/>
                </a:ext>
              </a:extLst>
            </p:cNvPr>
            <p:cNvSpPr/>
            <p:nvPr/>
          </p:nvSpPr>
          <p:spPr bwMode="auto">
            <a:xfrm rot="5400000">
              <a:off x="5372100" y="4229100"/>
              <a:ext cx="304800" cy="3276600"/>
            </a:xfrm>
            <a:prstGeom prst="can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2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4CE7C12F-4D93-464C-B2D4-8D09695CC502}"/>
                </a:ext>
              </a:extLst>
            </p:cNvPr>
            <p:cNvSpPr txBox="1"/>
            <p:nvPr/>
          </p:nvSpPr>
          <p:spPr>
            <a:xfrm>
              <a:off x="4800600" y="571500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CsmaChannel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81D6D2D-F46D-274B-852C-6E5539E2A8BB}"/>
                </a:ext>
              </a:extLst>
            </p:cNvPr>
            <p:cNvSpPr txBox="1"/>
            <p:nvPr/>
          </p:nvSpPr>
          <p:spPr>
            <a:xfrm>
              <a:off x="6400800" y="1524000"/>
              <a:ext cx="22525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NetDevice::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itchFamily="49" charset="0"/>
                  <a:cs typeface="Courier New" pitchFamily="49" charset="0"/>
                </a:rPr>
                <a:t>ReceiveCallback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BD6CF50-41BD-EB48-A06C-0CF4EFA5F882}"/>
                </a:ext>
              </a:extLst>
            </p:cNvPr>
            <p:cNvSpPr txBox="1"/>
            <p:nvPr/>
          </p:nvSpPr>
          <p:spPr>
            <a:xfrm>
              <a:off x="3124200" y="327660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queue</a:t>
              </a:r>
            </a:p>
          </p:txBody>
        </p:sp>
      </p:grpSp>
      <p:grpSp>
        <p:nvGrpSpPr>
          <p:cNvPr id="74" name="Group 43">
            <a:extLst>
              <a:ext uri="{FF2B5EF4-FFF2-40B4-BE49-F238E27FC236}">
                <a16:creationId xmlns:a16="http://schemas.microsoft.com/office/drawing/2014/main" id="{C2FF0EE7-DB16-614D-A06B-58BCCEDEB7DA}"/>
              </a:ext>
            </a:extLst>
          </p:cNvPr>
          <p:cNvGrpSpPr/>
          <p:nvPr/>
        </p:nvGrpSpPr>
        <p:grpSpPr>
          <a:xfrm>
            <a:off x="2743200" y="3225797"/>
            <a:ext cx="5784820" cy="2426732"/>
            <a:chOff x="2743200" y="2514600"/>
            <a:chExt cx="5784820" cy="24267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EC1AEB3-362C-1E40-BAD9-B4E6F71A3EA9}"/>
                </a:ext>
              </a:extLst>
            </p:cNvPr>
            <p:cNvSpPr txBox="1"/>
            <p:nvPr/>
          </p:nvSpPr>
          <p:spPr>
            <a:xfrm>
              <a:off x="7315200" y="2514600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charset="0"/>
                  <a:cs typeface="Arial" charset="0"/>
                </a:rPr>
                <a:t>MacRx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C9BBC23-3073-CC47-B362-960BF4528F8A}"/>
                </a:ext>
              </a:extLst>
            </p:cNvPr>
            <p:cNvSpPr txBox="1"/>
            <p:nvPr/>
          </p:nvSpPr>
          <p:spPr>
            <a:xfrm>
              <a:off x="4724400" y="2819400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charset="0"/>
                  <a:cs typeface="Arial" charset="0"/>
                </a:rPr>
                <a:t>MacDrop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C4623E4-C001-A446-B9DE-246FB5122510}"/>
                </a:ext>
              </a:extLst>
            </p:cNvPr>
            <p:cNvSpPr txBox="1"/>
            <p:nvPr/>
          </p:nvSpPr>
          <p:spPr>
            <a:xfrm>
              <a:off x="4495800" y="259080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charset="0"/>
                  <a:cs typeface="Arial" charset="0"/>
                </a:rPr>
                <a:t>MacTx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A8BE4E4-4D37-2B47-9DF9-01F5364EF0BB}"/>
                </a:ext>
              </a:extLst>
            </p:cNvPr>
            <p:cNvSpPr txBox="1"/>
            <p:nvPr/>
          </p:nvSpPr>
          <p:spPr>
            <a:xfrm>
              <a:off x="4343400" y="3810000"/>
              <a:ext cx="1749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charset="0"/>
                  <a:cs typeface="Arial" charset="0"/>
                </a:rPr>
                <a:t>MacTxBackoff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34366B-1D10-8F48-A128-EE191AA636CF}"/>
                </a:ext>
              </a:extLst>
            </p:cNvPr>
            <p:cNvSpPr txBox="1"/>
            <p:nvPr/>
          </p:nvSpPr>
          <p:spPr>
            <a:xfrm>
              <a:off x="2743200" y="4267200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charset="0"/>
                  <a:cs typeface="Arial" charset="0"/>
                </a:rPr>
                <a:t>PhyTxBegin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F28D4DE-A2C9-A346-8FEF-72C2BFB692D6}"/>
                </a:ext>
              </a:extLst>
            </p:cNvPr>
            <p:cNvSpPr txBox="1"/>
            <p:nvPr/>
          </p:nvSpPr>
          <p:spPr>
            <a:xfrm>
              <a:off x="2819400" y="457200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charset="0"/>
                  <a:cs typeface="Arial" charset="0"/>
                </a:rPr>
                <a:t>PhyTxEnd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293B4AC-5D1E-A54C-B095-5814B9B121C3}"/>
                </a:ext>
              </a:extLst>
            </p:cNvPr>
            <p:cNvSpPr txBox="1"/>
            <p:nvPr/>
          </p:nvSpPr>
          <p:spPr>
            <a:xfrm>
              <a:off x="4343400" y="4419600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charset="0"/>
                  <a:cs typeface="Arial" charset="0"/>
                </a:rPr>
                <a:t>PhyTxDrop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1FE5FA86-2056-FC45-98BC-1F27EC4586E5}"/>
                </a:ext>
              </a:extLst>
            </p:cNvPr>
            <p:cNvSpPr txBox="1"/>
            <p:nvPr/>
          </p:nvSpPr>
          <p:spPr>
            <a:xfrm>
              <a:off x="5486400" y="3200400"/>
              <a:ext cx="18261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Sniffer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prstClr val="black"/>
                  </a:solidFill>
                  <a:latin typeface="Arial" charset="0"/>
                  <a:cs typeface="Arial" charset="0"/>
                </a:rPr>
                <a:t>PromiscSniffer</a:t>
              </a:r>
              <a:endParaRPr lang="en-US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DF7C7E4-CC38-6647-BA07-322EE320A9B5}"/>
                </a:ext>
              </a:extLst>
            </p:cNvPr>
            <p:cNvSpPr txBox="1"/>
            <p:nvPr/>
          </p:nvSpPr>
          <p:spPr>
            <a:xfrm>
              <a:off x="7086600" y="426720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charset="0"/>
                  <a:cs typeface="Arial" charset="0"/>
                </a:rPr>
                <a:t>PhyRxEnd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prstClr val="black"/>
                  </a:solidFill>
                  <a:latin typeface="Arial" charset="0"/>
                  <a:cs typeface="Arial" charset="0"/>
                </a:rPr>
                <a:t>PhyRxDrop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37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B0DEB0-F127-7648-830B-D4CF08DDFB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ns-3 program structure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8976FA-2ADC-6940-88EE-76A06B338B04}"/>
              </a:ext>
            </a:extLst>
          </p:cNvPr>
          <p:cNvSpPr/>
          <p:nvPr/>
        </p:nvSpPr>
        <p:spPr bwMode="auto">
          <a:xfrm>
            <a:off x="685800" y="1371600"/>
            <a:ext cx="3048000" cy="84824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EBE896-158E-BC47-9A0D-01FA154F3250}"/>
              </a:ext>
            </a:extLst>
          </p:cNvPr>
          <p:cNvSpPr txBox="1"/>
          <p:nvPr/>
        </p:nvSpPr>
        <p:spPr>
          <a:xfrm>
            <a:off x="950481" y="1611054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Handle program inputs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6CEF6E4-69B3-6A4C-A4C5-27017BFC8BEF}"/>
              </a:ext>
            </a:extLst>
          </p:cNvPr>
          <p:cNvSpPr/>
          <p:nvPr/>
        </p:nvSpPr>
        <p:spPr bwMode="auto">
          <a:xfrm>
            <a:off x="685800" y="2689741"/>
            <a:ext cx="3048000" cy="84824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675760-A872-D24F-95DE-2D136B5D619B}"/>
              </a:ext>
            </a:extLst>
          </p:cNvPr>
          <p:cNvSpPr txBox="1"/>
          <p:nvPr/>
        </p:nvSpPr>
        <p:spPr>
          <a:xfrm>
            <a:off x="950481" y="2929195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Configure topology</a:t>
            </a: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id="{BAD03EA5-DBCB-7240-96D7-3139549C975E}"/>
              </a:ext>
            </a:extLst>
          </p:cNvPr>
          <p:cNvSpPr/>
          <p:nvPr/>
        </p:nvSpPr>
        <p:spPr bwMode="auto">
          <a:xfrm>
            <a:off x="2019300" y="2333624"/>
            <a:ext cx="381000" cy="251341"/>
          </a:xfrm>
          <a:prstGeom prst="downArrow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FDCE09-BB0E-AF42-A551-8C09B546DBCC}"/>
              </a:ext>
            </a:extLst>
          </p:cNvPr>
          <p:cNvSpPr/>
          <p:nvPr/>
        </p:nvSpPr>
        <p:spPr bwMode="auto">
          <a:xfrm>
            <a:off x="685800" y="4077513"/>
            <a:ext cx="3048000" cy="84824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FBC965-52AF-CD49-9E66-C59CAFF76F2F}"/>
              </a:ext>
            </a:extLst>
          </p:cNvPr>
          <p:cNvSpPr txBox="1"/>
          <p:nvPr/>
        </p:nvSpPr>
        <p:spPr>
          <a:xfrm>
            <a:off x="950481" y="431696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Run simulation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99B67280-A5DC-6641-AF0E-B5F65D66D7FB}"/>
              </a:ext>
            </a:extLst>
          </p:cNvPr>
          <p:cNvSpPr/>
          <p:nvPr/>
        </p:nvSpPr>
        <p:spPr bwMode="auto">
          <a:xfrm>
            <a:off x="2019300" y="3721396"/>
            <a:ext cx="381000" cy="251341"/>
          </a:xfrm>
          <a:prstGeom prst="downArrow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2048711-E8F9-CE48-A83E-F98A35651CC6}"/>
              </a:ext>
            </a:extLst>
          </p:cNvPr>
          <p:cNvSpPr/>
          <p:nvPr/>
        </p:nvSpPr>
        <p:spPr bwMode="auto">
          <a:xfrm>
            <a:off x="685800" y="5347771"/>
            <a:ext cx="3048000" cy="848241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651E48-1683-FE4E-BA51-2D3BDBBB9467}"/>
              </a:ext>
            </a:extLst>
          </p:cNvPr>
          <p:cNvSpPr txBox="1"/>
          <p:nvPr/>
        </p:nvSpPr>
        <p:spPr>
          <a:xfrm>
            <a:off x="950481" y="558722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charset="0"/>
                <a:cs typeface="Arial" charset="0"/>
              </a:rPr>
              <a:t>Process outputs</a:t>
            </a:r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17C6B3A2-EF12-E34F-AA36-64E6530CB716}"/>
              </a:ext>
            </a:extLst>
          </p:cNvPr>
          <p:cNvSpPr/>
          <p:nvPr/>
        </p:nvSpPr>
        <p:spPr bwMode="auto">
          <a:xfrm>
            <a:off x="2019300" y="4991654"/>
            <a:ext cx="381000" cy="251341"/>
          </a:xfrm>
          <a:prstGeom prst="downArrow">
            <a:avLst/>
          </a:prstGeom>
          <a:solidFill>
            <a:sysClr val="window" lastClr="FFFFFF">
              <a:lumMod val="75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base" latinLnBrk="0" hangingPunct="1">
              <a:lnSpc>
                <a:spcPct val="2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075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0A2CD2-2EEE-EF41-BB34-C69FE723D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Placeholder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1796D-DC74-3846-B783-51ECE8836F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Review examples/tutorial/</a:t>
            </a:r>
            <a:r>
              <a:rPr lang="en-US" dirty="0" err="1"/>
              <a:t>first.cc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80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365F80-8660-5841-B983-1DF8461DC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8947C-63C2-C247-B26B-B116E64F3B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Code organization and build system</a:t>
            </a:r>
          </a:p>
          <a:p>
            <a:r>
              <a:rPr lang="en-US" dirty="0"/>
              <a:t>Documentation system</a:t>
            </a:r>
          </a:p>
          <a:p>
            <a:r>
              <a:rPr lang="en-US" dirty="0"/>
              <a:t>Packet objects and queues</a:t>
            </a:r>
          </a:p>
          <a:p>
            <a:r>
              <a:rPr lang="en-US" dirty="0"/>
              <a:t>Walkthrough of ‘mm1-queue.cc’ example</a:t>
            </a:r>
          </a:p>
          <a:p>
            <a:pPr lvl="1"/>
            <a:r>
              <a:rPr lang="en-US" dirty="0"/>
              <a:t>Simple experiment management</a:t>
            </a:r>
          </a:p>
          <a:p>
            <a:pPr lvl="1"/>
            <a:r>
              <a:rPr lang="en-US" dirty="0"/>
              <a:t>Objects, attributes, tracing</a:t>
            </a:r>
          </a:p>
          <a:p>
            <a:pPr lvl="1"/>
            <a:r>
              <a:rPr lang="en-US" dirty="0"/>
              <a:t>Logging and debugging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67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868CB-A940-0B46-A456-004F2A49C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Network Performance Analysis Fundamentals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0527D-9A3B-5545-A4F5-843A98A717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do you mean by “throughput” and “latency”?</a:t>
            </a:r>
          </a:p>
          <a:p>
            <a:pPr lvl="1"/>
            <a:r>
              <a:rPr lang="en-US" dirty="0"/>
              <a:t>How measured? (precise definition)</a:t>
            </a:r>
          </a:p>
          <a:p>
            <a:pPr lvl="1"/>
            <a:r>
              <a:rPr lang="en-US" dirty="0"/>
              <a:t>What statistics? (average throughput, 99%th percentile, worst-case, etc.)?</a:t>
            </a:r>
          </a:p>
          <a:p>
            <a:pPr lvl="1"/>
            <a:endParaRPr lang="en-US" dirty="0"/>
          </a:p>
          <a:p>
            <a:r>
              <a:rPr lang="en-US" b="1" dirty="0"/>
              <a:t>Guideline 3:  </a:t>
            </a:r>
            <a:r>
              <a:rPr lang="en-US" dirty="0"/>
              <a:t>Select system and experimental parameters</a:t>
            </a:r>
          </a:p>
        </p:txBody>
      </p:sp>
    </p:spTree>
    <p:extLst>
      <p:ext uri="{BB962C8B-B14F-4D97-AF65-F5344CB8AC3E}">
        <p14:creationId xmlns:p14="http://schemas.microsoft.com/office/powerpoint/2010/main" val="375389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5366F7-0CB8-044E-938B-A050C9B18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Network Performance Analysis Fundamentals (cont.)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41C47C62-3454-6947-BA1E-59A393EC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74" y="1344045"/>
            <a:ext cx="4723360" cy="4872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4BF705-D950-7442-8071-0ECB4DD2307B}"/>
              </a:ext>
            </a:extLst>
          </p:cNvPr>
          <p:cNvSpPr txBox="1"/>
          <p:nvPr/>
        </p:nvSpPr>
        <p:spPr>
          <a:xfrm>
            <a:off x="914400" y="6249319"/>
            <a:ext cx="442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from: </a:t>
            </a:r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arxiv.org</a:t>
            </a:r>
            <a:r>
              <a:rPr lang="en-US" dirty="0">
                <a:hlinkClick r:id="rId3"/>
              </a:rPr>
              <a:t>/abs/1604.06826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18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5868CB-A940-0B46-A456-004F2A49C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Network Performance Analysis Fundamentals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0527D-9A3B-5545-A4F5-843A98A717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Guideline 4:  </a:t>
            </a:r>
            <a:r>
              <a:rPr lang="en-US" dirty="0"/>
              <a:t>Design experiments</a:t>
            </a:r>
          </a:p>
          <a:p>
            <a:pPr lvl="1"/>
            <a:r>
              <a:rPr lang="en-US" dirty="0"/>
              <a:t>Select evaluation techniques</a:t>
            </a:r>
          </a:p>
          <a:p>
            <a:pPr lvl="1"/>
            <a:r>
              <a:rPr lang="en-US" dirty="0"/>
              <a:t>Select factors and their values</a:t>
            </a:r>
          </a:p>
          <a:p>
            <a:r>
              <a:rPr lang="en-US" u="sng" dirty="0"/>
              <a:t>Example</a:t>
            </a:r>
            <a:r>
              <a:rPr lang="en-US" dirty="0"/>
              <a:t>:  Place two Wi-Fi networks in same region, fully load the system, and plot a CDF of observed throughputs per station.  Repeat by replacing one Wi-Fi network with LAA.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67A22E-A4F3-CE45-9D60-D0FE54BA5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78" y="3654583"/>
            <a:ext cx="7316822" cy="29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AA7A19-AA24-184A-9BAA-5BEAB68F5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Aside:  What is a ‘CDF’?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9799E-95FF-EE49-93DD-C17D67422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354069"/>
            <a:ext cx="8196210" cy="5155588"/>
          </a:xfrm>
          <a:solidFill>
            <a:schemeClr val="bg2"/>
          </a:solidFill>
        </p:spPr>
        <p:txBody>
          <a:bodyPr/>
          <a:lstStyle/>
          <a:p>
            <a:r>
              <a:rPr lang="en-US" sz="2000" dirty="0"/>
              <a:t>A cumulative distribution function measures the probability that samples fall below a specified value:  For random variable X, F(x) = P(X &lt;= x)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Why interesting?  </a:t>
            </a:r>
          </a:p>
          <a:p>
            <a:pPr lvl="1"/>
            <a:r>
              <a:rPr lang="en-US" sz="1800" dirty="0"/>
              <a:t>Many networked systems are designed with concerns about worst-case behavior</a:t>
            </a:r>
          </a:p>
          <a:p>
            <a:pPr lvl="1"/>
            <a:r>
              <a:rPr lang="en-US" sz="1800" dirty="0"/>
              <a:t>A CDF provides a sense of the spread of the data samples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D40053-8EB3-084E-BA21-A7C2D9543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695" y="2514600"/>
            <a:ext cx="4037981" cy="3037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C7E9CD-D26A-8F42-BFF2-E0015C692864}"/>
              </a:ext>
            </a:extLst>
          </p:cNvPr>
          <p:cNvSpPr txBox="1"/>
          <p:nvPr/>
        </p:nvSpPr>
        <p:spPr>
          <a:xfrm>
            <a:off x="5153575" y="2146458"/>
            <a:ext cx="1438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Wi-Fi throughput</a:t>
            </a:r>
          </a:p>
          <a:p>
            <a:r>
              <a:rPr lang="en-US" sz="1400" dirty="0">
                <a:solidFill>
                  <a:srgbClr val="00B050"/>
                </a:solidFill>
              </a:rPr>
              <a:t>measurements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FBA2F0B-2D94-BB42-951D-1E9C50C77336}"/>
              </a:ext>
            </a:extLst>
          </p:cNvPr>
          <p:cNvSpPr/>
          <p:nvPr/>
        </p:nvSpPr>
        <p:spPr>
          <a:xfrm>
            <a:off x="5758543" y="3918857"/>
            <a:ext cx="228600" cy="206829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3834E9F-7ADE-AC4E-8920-267CC0260EB1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2485126" y="4039784"/>
            <a:ext cx="1012582" cy="32767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BBE189-758D-B743-9693-0023C2F50A07}"/>
              </a:ext>
            </a:extLst>
          </p:cNvPr>
          <p:cNvSpPr txBox="1"/>
          <p:nvPr/>
        </p:nvSpPr>
        <p:spPr>
          <a:xfrm>
            <a:off x="845659" y="3864037"/>
            <a:ext cx="17978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40 % of Wi-Fi</a:t>
            </a:r>
          </a:p>
          <a:p>
            <a:r>
              <a:rPr lang="en-US" sz="1600" dirty="0"/>
              <a:t>throughputs</a:t>
            </a:r>
          </a:p>
          <a:p>
            <a:r>
              <a:rPr lang="en-US" sz="1600" dirty="0"/>
              <a:t>are below 80 Mb/s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60C61-F597-FC45-B9ED-776397F9D2FF}"/>
              </a:ext>
            </a:extLst>
          </p:cNvPr>
          <p:cNvSpPr/>
          <p:nvPr/>
        </p:nvSpPr>
        <p:spPr>
          <a:xfrm>
            <a:off x="3497708" y="3864037"/>
            <a:ext cx="388492" cy="351493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E28661-8370-354A-A396-58B0C039ECD1}"/>
              </a:ext>
            </a:extLst>
          </p:cNvPr>
          <p:cNvSpPr/>
          <p:nvPr/>
        </p:nvSpPr>
        <p:spPr>
          <a:xfrm>
            <a:off x="5663965" y="4743715"/>
            <a:ext cx="388492" cy="351493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FA9E3F-9B31-B24F-9B5B-2F5D3BA49CD1}"/>
              </a:ext>
            </a:extLst>
          </p:cNvPr>
          <p:cNvCxnSpPr>
            <a:cxnSpLocks/>
          </p:cNvCxnSpPr>
          <p:nvPr/>
        </p:nvCxnSpPr>
        <p:spPr>
          <a:xfrm>
            <a:off x="2826854" y="4618776"/>
            <a:ext cx="2735746" cy="27884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40C6F73-E526-584B-99ED-78F1FEDBD807}"/>
              </a:ext>
            </a:extLst>
          </p:cNvPr>
          <p:cNvSpPr txBox="1"/>
          <p:nvPr/>
        </p:nvSpPr>
        <p:spPr>
          <a:xfrm>
            <a:off x="6620498" y="2514600"/>
            <a:ext cx="134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LAA throughput</a:t>
            </a:r>
          </a:p>
          <a:p>
            <a:r>
              <a:rPr lang="en-US" sz="1400" dirty="0">
                <a:solidFill>
                  <a:srgbClr val="FF0000"/>
                </a:solidFill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11183924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6482</TotalTime>
  <Words>3088</Words>
  <Application>Microsoft Macintosh PowerPoint</Application>
  <PresentationFormat>On-screen Show (4:3)</PresentationFormat>
  <Paragraphs>530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Arial</vt:lpstr>
      <vt:lpstr>Calibri</vt:lpstr>
      <vt:lpstr>Courier</vt:lpstr>
      <vt:lpstr>Courier New</vt:lpstr>
      <vt:lpstr>Encode Sans Normal Black</vt:lpstr>
      <vt:lpstr>Lucida Grande</vt:lpstr>
      <vt:lpstr>Open Sans</vt:lpstr>
      <vt:lpstr>Open Sans Light</vt:lpstr>
      <vt:lpstr>Uni Sans Regular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Tom Henderson</cp:lastModifiedBy>
  <cp:revision>192</cp:revision>
  <cp:lastPrinted>2016-02-10T20:19:12Z</cp:lastPrinted>
  <dcterms:created xsi:type="dcterms:W3CDTF">2014-10-14T00:51:43Z</dcterms:created>
  <dcterms:modified xsi:type="dcterms:W3CDTF">2019-06-16T14:00:13Z</dcterms:modified>
</cp:coreProperties>
</file>