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66" r:id="rId3"/>
    <p:sldMasterId id="2147483670" r:id="rId4"/>
  </p:sldMasterIdLst>
  <p:notesMasterIdLst>
    <p:notesMasterId r:id="rId40"/>
  </p:notesMasterIdLst>
  <p:handoutMasterIdLst>
    <p:handoutMasterId r:id="rId41"/>
  </p:handoutMasterIdLst>
  <p:sldIdLst>
    <p:sldId id="1048" r:id="rId5"/>
    <p:sldId id="938" r:id="rId6"/>
    <p:sldId id="900" r:id="rId7"/>
    <p:sldId id="905" r:id="rId8"/>
    <p:sldId id="901" r:id="rId9"/>
    <p:sldId id="936" r:id="rId10"/>
    <p:sldId id="937" r:id="rId11"/>
    <p:sldId id="676" r:id="rId12"/>
    <p:sldId id="667" r:id="rId13"/>
    <p:sldId id="669" r:id="rId14"/>
    <p:sldId id="670" r:id="rId15"/>
    <p:sldId id="671" r:id="rId16"/>
    <p:sldId id="665" r:id="rId17"/>
    <p:sldId id="666" r:id="rId18"/>
    <p:sldId id="906" r:id="rId19"/>
    <p:sldId id="1050" r:id="rId20"/>
    <p:sldId id="945" r:id="rId21"/>
    <p:sldId id="909" r:id="rId22"/>
    <p:sldId id="910" r:id="rId23"/>
    <p:sldId id="939" r:id="rId24"/>
    <p:sldId id="1051" r:id="rId25"/>
    <p:sldId id="740" r:id="rId26"/>
    <p:sldId id="741" r:id="rId27"/>
    <p:sldId id="742" r:id="rId28"/>
    <p:sldId id="743" r:id="rId29"/>
    <p:sldId id="744" r:id="rId30"/>
    <p:sldId id="745" r:id="rId31"/>
    <p:sldId id="746" r:id="rId32"/>
    <p:sldId id="911" r:id="rId33"/>
    <p:sldId id="912" r:id="rId34"/>
    <p:sldId id="916" r:id="rId35"/>
    <p:sldId id="917" r:id="rId36"/>
    <p:sldId id="918" r:id="rId37"/>
    <p:sldId id="1054" r:id="rId38"/>
    <p:sldId id="105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  <a:srgbClr val="E8D3A2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 autoAdjust="0"/>
    <p:restoredTop sz="94590"/>
  </p:normalViewPr>
  <p:slideViewPr>
    <p:cSldViewPr snapToGrid="0" snapToObjects="1" showGuides="1">
      <p:cViewPr varScale="1">
        <p:scale>
          <a:sx n="88" d="100"/>
          <a:sy n="88" d="100"/>
        </p:scale>
        <p:origin x="1440" y="184"/>
      </p:cViewPr>
      <p:guideLst>
        <p:guide orient="horz" pos="2488"/>
        <p:guide pos="4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35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D25ACC-6D05-744A-BA78-66DCF8A47D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5C294-C64D-5942-8CDF-8B50493CEE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265C9-1BCF-764A-B662-811A602E84D7}" type="datetimeFigureOut">
              <a:rPr lang="en-US" smtClean="0"/>
              <a:t>6/16/19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A0F99-1946-3B47-9AF7-D08A3CE8E8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3C4EE-91B8-8047-8FA3-816829053E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084E1-3C33-2B45-9C9A-D8E6F34FD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4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DD790-1D50-4BDD-A5B8-7A96E7CDB1FD}" type="datetimeFigureOut">
              <a:rPr lang="en-US" smtClean="0"/>
              <a:t>6/16/19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A51A3-C9A1-4E69-A08D-10F50C7A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3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3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5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82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/>
            </a:pPr>
            <a:fld id="{4C8AA8BB-99E7-4648-BB08-A261E9BEDA3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82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82600" algn="l"/>
                  <a:tab pos="966788" algn="l"/>
                  <a:tab pos="1449388" algn="l"/>
                  <a:tab pos="1933575" algn="l"/>
                  <a:tab pos="2416175" algn="l"/>
                  <a:tab pos="2900363" algn="l"/>
                  <a:tab pos="3382963" algn="l"/>
                  <a:tab pos="3867150" algn="l"/>
                  <a:tab pos="4349750" algn="l"/>
                  <a:tab pos="4832350" algn="l"/>
                  <a:tab pos="5316538" algn="l"/>
                  <a:tab pos="5799138" algn="l"/>
                  <a:tab pos="6283325" algn="l"/>
                  <a:tab pos="6765925" algn="l"/>
                  <a:tab pos="7250113" algn="l"/>
                  <a:tab pos="7732713" algn="l"/>
                  <a:tab pos="8216900" algn="l"/>
                  <a:tab pos="8699500" algn="l"/>
                  <a:tab pos="9182100" algn="l"/>
                  <a:tab pos="9666288" algn="l"/>
                </a:tabLst>
                <a:defRPr/>
              </a:pPr>
              <a:t>26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28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82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/>
            </a:pPr>
            <a:fld id="{943CAA00-CBDB-4957-9904-FCF5A16615BE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82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82600" algn="l"/>
                  <a:tab pos="966788" algn="l"/>
                  <a:tab pos="1449388" algn="l"/>
                  <a:tab pos="1933575" algn="l"/>
                  <a:tab pos="2416175" algn="l"/>
                  <a:tab pos="2900363" algn="l"/>
                  <a:tab pos="3382963" algn="l"/>
                  <a:tab pos="3867150" algn="l"/>
                  <a:tab pos="4349750" algn="l"/>
                  <a:tab pos="4832350" algn="l"/>
                  <a:tab pos="5316538" algn="l"/>
                  <a:tab pos="5799138" algn="l"/>
                  <a:tab pos="6283325" algn="l"/>
                  <a:tab pos="6765925" algn="l"/>
                  <a:tab pos="7250113" algn="l"/>
                  <a:tab pos="7732713" algn="l"/>
                  <a:tab pos="8216900" algn="l"/>
                  <a:tab pos="8699500" algn="l"/>
                  <a:tab pos="9182100" algn="l"/>
                  <a:tab pos="9666288" algn="l"/>
                </a:tabLst>
                <a:defRPr/>
              </a:pPr>
              <a:t>29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82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/>
            </a:pPr>
            <a:fld id="{4C8AA8BB-99E7-4648-BB08-A261E9BEDA3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82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82600" algn="l"/>
                  <a:tab pos="966788" algn="l"/>
                  <a:tab pos="1449388" algn="l"/>
                  <a:tab pos="1933575" algn="l"/>
                  <a:tab pos="2416175" algn="l"/>
                  <a:tab pos="2900363" algn="l"/>
                  <a:tab pos="3382963" algn="l"/>
                  <a:tab pos="3867150" algn="l"/>
                  <a:tab pos="4349750" algn="l"/>
                  <a:tab pos="4832350" algn="l"/>
                  <a:tab pos="5316538" algn="l"/>
                  <a:tab pos="5799138" algn="l"/>
                  <a:tab pos="6283325" algn="l"/>
                  <a:tab pos="6765925" algn="l"/>
                  <a:tab pos="7250113" algn="l"/>
                  <a:tab pos="7732713" algn="l"/>
                  <a:tab pos="8216900" algn="l"/>
                  <a:tab pos="8699500" algn="l"/>
                  <a:tab pos="9182100" algn="l"/>
                  <a:tab pos="9666288" algn="l"/>
                </a:tabLst>
                <a:defRPr/>
              </a:pPr>
              <a:t>33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43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accent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612C8-2365-A948-B8B6-74A6F4C05F11}"/>
              </a:ext>
            </a:extLst>
          </p:cNvPr>
          <p:cNvSpPr txBox="1"/>
          <p:nvPr userDrawn="1"/>
        </p:nvSpPr>
        <p:spPr>
          <a:xfrm>
            <a:off x="175211" y="6432135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52E478C-CBA8-574D-AC0D-C4DBDA8C4D0F}" type="slidenum">
              <a:rPr lang="en-US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9827"/>
            <a:ext cx="8184662" cy="5616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800" b="1" i="0" baseline="0">
                <a:solidFill>
                  <a:srgbClr val="4B2E83"/>
                </a:solidFill>
                <a:latin typeface="Open Sans" panose="020B0606030504020204" pitchFamily="34" charset="0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54069"/>
            <a:ext cx="8196210" cy="445588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0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1114248"/>
            <a:ext cx="1358184" cy="67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614C6-3B57-984B-842E-2A2135C5CA62}"/>
              </a:ext>
            </a:extLst>
          </p:cNvPr>
          <p:cNvSpPr txBox="1"/>
          <p:nvPr userDrawn="1"/>
        </p:nvSpPr>
        <p:spPr>
          <a:xfrm>
            <a:off x="175211" y="6411182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52E478C-CBA8-574D-AC0D-C4DBDA8C4D0F}" type="slidenum">
              <a:rPr lang="en-US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B8DA5F-5E81-D247-BB16-10D9773DAD3B}"/>
              </a:ext>
            </a:extLst>
          </p:cNvPr>
          <p:cNvSpPr txBox="1"/>
          <p:nvPr userDrawn="1"/>
        </p:nvSpPr>
        <p:spPr>
          <a:xfrm>
            <a:off x="187944" y="6404811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52E478C-CBA8-574D-AC0D-C4DBDA8C4D0F}" type="slidenum">
              <a:rPr lang="en-US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ns-3 Training, June 2019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23D-B3FF-4502-901F-6DD3E2262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47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7850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397625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ns-3 Training, June 2019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8897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2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ns-3 Training, June 2019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23D-B3FF-4502-901F-6DD3E2262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580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7850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397625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ns-3 Training, June 2019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8897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1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939146"/>
            <a:ext cx="6972300" cy="2871103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2" name="Picture 1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3" name="Picture 2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4" name="Picture 3" descr="Bar_RtAngle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3947767"/>
            <a:ext cx="2451418" cy="1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1" name="Picture 10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71757" y="1736725"/>
            <a:ext cx="8184662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4B2E83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0" name="Picture 9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ns-3 Training, June 2019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7F4F442-ECC2-4426-9D1B-1D6079B1B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7" descr="ns-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" y="6204277"/>
            <a:ext cx="1143000" cy="6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dt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2pPr>
      <a:lvl3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3pPr>
      <a:lvl4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4pPr>
      <a:lvl5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5pPr>
      <a:lvl6pPr marL="4572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6pPr>
      <a:lvl7pPr marL="9144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7pPr>
      <a:lvl8pPr marL="13716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8pPr>
      <a:lvl9pPr marL="18288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9pPr>
    </p:titleStyle>
    <p:bodyStyle>
      <a:lvl1pPr marL="311150" indent="-311150" algn="l" defTabSz="457200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defTabSz="4572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ns-3 Training, June 2019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7F4F442-ECC2-4426-9D1B-1D6079B1B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7" descr="ns-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" y="6204277"/>
            <a:ext cx="1143000" cy="6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dt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2pPr>
      <a:lvl3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3pPr>
      <a:lvl4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4pPr>
      <a:lvl5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5pPr>
      <a:lvl6pPr marL="4572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6pPr>
      <a:lvl7pPr marL="9144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7pPr>
      <a:lvl8pPr marL="13716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8pPr>
      <a:lvl9pPr marL="18288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9pPr>
    </p:titleStyle>
    <p:bodyStyle>
      <a:lvl1pPr marL="311150" indent="-311150" algn="l" defTabSz="457200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defTabSz="4572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pps.nsnam.org/" TargetMode="Externa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h.ieee.org/soc/es/Nov1999/18/ned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sol.com/comsol-multiphysic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6723" y="2053744"/>
            <a:ext cx="7790073" cy="1717836"/>
          </a:xfrm>
        </p:spPr>
        <p:txBody>
          <a:bodyPr>
            <a:normAutofit/>
          </a:bodyPr>
          <a:lstStyle/>
          <a:p>
            <a:r>
              <a:rPr lang="en-US" dirty="0"/>
              <a:t>ns-3 training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21691" y="4463341"/>
            <a:ext cx="7740138" cy="1655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Tom Henderson</a:t>
            </a:r>
          </a:p>
          <a:p>
            <a:pPr marL="0" indent="0">
              <a:buNone/>
            </a:pPr>
            <a:r>
              <a:rPr lang="en-US" dirty="0"/>
              <a:t>ns-3 annual meeting 2019</a:t>
            </a:r>
          </a:p>
          <a:p>
            <a:pPr marL="0" indent="0">
              <a:spcBef>
                <a:spcPts val="1576"/>
              </a:spcBef>
              <a:buNone/>
            </a:pPr>
            <a:r>
              <a:rPr lang="en-US" sz="2400" dirty="0"/>
              <a:t>June 17-21, Florence, Italy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3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Pyviz and FlowMonitor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1295400"/>
          </a:xfrm>
        </p:spPr>
        <p:txBody>
          <a:bodyPr/>
          <a:lstStyle/>
          <a:p>
            <a:r>
              <a:rPr lang="en-US" sz="2400" dirty="0"/>
              <a:t>Example screenshot from: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--run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/flow-monitor/examples/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wifi-olsr-flowmon.py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--vis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522" y="2191430"/>
            <a:ext cx="616135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ns-3 Training, June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7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Enabling PyViz in your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Make sure </a:t>
            </a:r>
            <a:r>
              <a:rPr lang="en-US" sz="2400" dirty="0" err="1"/>
              <a:t>PyViz</a:t>
            </a:r>
            <a:r>
              <a:rPr lang="en-US" sz="2400" dirty="0"/>
              <a:t> is enabled in the build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If program supports </a:t>
            </a:r>
            <a:r>
              <a:rPr lang="en-US" sz="2400" dirty="0" err="1"/>
              <a:t>CommandLine</a:t>
            </a:r>
            <a:r>
              <a:rPr lang="en-US" sz="2400" dirty="0"/>
              <a:t> parsing, pass the option </a:t>
            </a:r>
          </a:p>
          <a:p>
            <a:pPr lvl="1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SimulatorImplementationType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</a:t>
            </a:r>
          </a:p>
          <a:p>
            <a:pPr lvl="1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ns3::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VisualSimulatorImpl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/>
              <a:t>Alternatively, pass the "--vis" option</a:t>
            </a:r>
          </a:p>
          <a:p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1767114"/>
            <a:ext cx="7267575" cy="78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ns-3 Training,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8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Network monitoring framework found in</a:t>
            </a:r>
            <a:r>
              <a:rPr lang="en-US" sz="2800" dirty="0"/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/flow-monitor/</a:t>
            </a:r>
          </a:p>
          <a:p>
            <a:r>
              <a:rPr lang="en-US" sz="2800" dirty="0">
                <a:cs typeface="Courier New" pitchFamily="49" charset="0"/>
              </a:rPr>
              <a:t>Goals: </a:t>
            </a:r>
          </a:p>
          <a:p>
            <a:pPr lvl="1"/>
            <a:r>
              <a:rPr lang="en-US" sz="2400" dirty="0">
                <a:cs typeface="Courier New" pitchFamily="49" charset="0"/>
              </a:rPr>
              <a:t>detect all flows passing through network</a:t>
            </a:r>
          </a:p>
          <a:p>
            <a:pPr lvl="1"/>
            <a:r>
              <a:rPr lang="en-US" sz="2400" dirty="0">
                <a:cs typeface="Courier New" pitchFamily="49" charset="0"/>
              </a:rPr>
              <a:t>stores metrics for analysis such as bitrates, duration, delays, packet sizes, packet loss ratios</a:t>
            </a:r>
          </a:p>
          <a:p>
            <a:pPr lvl="1"/>
            <a:endParaRPr lang="en-US" sz="2400" dirty="0"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7820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G. Carneiro, P. Fortuna, M. Ricardo, "FlowMonitor-- a network monitoring framework</a:t>
            </a:r>
          </a:p>
          <a:p>
            <a:r>
              <a:rPr lang="en-US" sz="1600">
                <a:solidFill>
                  <a:schemeClr val="tx1"/>
                </a:solidFill>
              </a:rPr>
              <a:t>for the Network Simulator ns-3," Proceedings of NSTools 2009.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ns-3 Training, June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79156-6DB8-EC4E-817C-972653B868A5}"/>
              </a:ext>
            </a:extLst>
          </p:cNvPr>
          <p:cNvSpPr txBox="1"/>
          <p:nvPr/>
        </p:nvSpPr>
        <p:spPr>
          <a:xfrm>
            <a:off x="973028" y="4441372"/>
            <a:ext cx="5482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Plan to discuss more on Tuesday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B73519A-9013-E747-9093-4EB95D8D3E07}"/>
              </a:ext>
            </a:extLst>
          </p:cNvPr>
          <p:cNvSpPr/>
          <p:nvPr/>
        </p:nvSpPr>
        <p:spPr bwMode="auto">
          <a:xfrm>
            <a:off x="914400" y="4383314"/>
            <a:ext cx="5646057" cy="62411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4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50"/>
            <a:ext cx="4953000" cy="584775"/>
          </a:xfrm>
        </p:spPr>
        <p:txBody>
          <a:bodyPr/>
          <a:lstStyle/>
          <a:p>
            <a:r>
              <a:rPr lang="en-US"/>
              <a:t>NetAnim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52562"/>
            <a:ext cx="8197850" cy="4872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"</a:t>
            </a:r>
            <a:r>
              <a:rPr lang="en-US" sz="2400" dirty="0" err="1"/>
              <a:t>NetAnim</a:t>
            </a:r>
            <a:r>
              <a:rPr lang="en-US" sz="2400" dirty="0"/>
              <a:t>" by George Riley and John Abraham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0700" y="5492234"/>
            <a:ext cx="65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pyviz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2209800" cy="425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20983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981200"/>
            <a:ext cx="19240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ns-3 Training,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NetAnim 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Animate packets over wired-links and wireless-links</a:t>
            </a:r>
          </a:p>
          <a:p>
            <a:pPr lvl="1"/>
            <a:r>
              <a:rPr lang="en-US" sz="2000" dirty="0"/>
              <a:t>limited support for LTE traces</a:t>
            </a:r>
          </a:p>
          <a:p>
            <a:r>
              <a:rPr lang="en-US" sz="2400" dirty="0"/>
              <a:t>Packet timeline with regex filter on packet meta-data. </a:t>
            </a:r>
          </a:p>
          <a:p>
            <a:r>
              <a:rPr lang="en-US" sz="2400" dirty="0"/>
              <a:t>Node position statistics with node trajectory plotting (path of a mobile node). </a:t>
            </a:r>
          </a:p>
          <a:p>
            <a:r>
              <a:rPr lang="en-US" sz="2400" dirty="0"/>
              <a:t>Print brief packet-meta data on packets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ns-3 Training,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598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levels of ns-3 software and libraries</a:t>
            </a:r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6858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895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ns-3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39624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895600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Click routing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62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Netanim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23622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pybindgen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62600" y="3048000"/>
            <a:ext cx="762000" cy="152400"/>
            <a:chOff x="5562600" y="3048000"/>
            <a:chExt cx="762000" cy="152400"/>
          </a:xfrm>
        </p:grpSpPr>
        <p:sp>
          <p:nvSpPr>
            <p:cNvPr id="17" name="Oval 16"/>
            <p:cNvSpPr/>
            <p:nvPr/>
          </p:nvSpPr>
          <p:spPr bwMode="auto">
            <a:xfrm>
              <a:off x="55626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86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722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48200" y="4252912"/>
            <a:ext cx="3962400" cy="1171576"/>
            <a:chOff x="4648200" y="4252912"/>
            <a:chExt cx="3962400" cy="1171576"/>
          </a:xfrm>
        </p:grpSpPr>
        <p:grpSp>
          <p:nvGrpSpPr>
            <p:cNvPr id="22" name="Group 21"/>
            <p:cNvGrpSpPr/>
            <p:nvPr/>
          </p:nvGrpSpPr>
          <p:grpSpPr>
            <a:xfrm>
              <a:off x="4648200" y="4953000"/>
              <a:ext cx="856325" cy="471488"/>
              <a:chOff x="4724400" y="4191000"/>
              <a:chExt cx="856325" cy="471488"/>
            </a:xfrm>
          </p:grpSpPr>
          <p:sp>
            <p:nvSpPr>
              <p:cNvPr id="20" name="Flowchart: Alternate Process 1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module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48200" y="4267200"/>
              <a:ext cx="856325" cy="471488"/>
              <a:chOff x="4724400" y="4191000"/>
              <a:chExt cx="856325" cy="471488"/>
            </a:xfrm>
          </p:grpSpPr>
          <p:sp>
            <p:nvSpPr>
              <p:cNvPr id="24" name="Flowchart: Alternate Process 23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module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715000" y="4267200"/>
              <a:ext cx="856325" cy="471488"/>
              <a:chOff x="4724400" y="4191000"/>
              <a:chExt cx="856325" cy="471488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module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715000" y="4953000"/>
              <a:ext cx="856325" cy="471488"/>
              <a:chOff x="4724400" y="4191000"/>
              <a:chExt cx="856325" cy="471488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module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7818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866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91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754275" y="4252912"/>
              <a:ext cx="856325" cy="471488"/>
              <a:chOff x="4724400" y="4191000"/>
              <a:chExt cx="856325" cy="471488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module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754275" y="4938712"/>
              <a:ext cx="856325" cy="471488"/>
              <a:chOff x="4724400" y="4191000"/>
              <a:chExt cx="856325" cy="471488"/>
            </a:xfrm>
          </p:grpSpPr>
          <p:sp>
            <p:nvSpPr>
              <p:cNvPr id="39" name="Flowchart: Alternate Process 38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module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 bwMode="auto">
          <a:xfrm flipH="1">
            <a:off x="4648200" y="3352800"/>
            <a:ext cx="2057400" cy="762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3429000"/>
            <a:ext cx="457200" cy="685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09600" y="2057400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1) Several supporting libraries, not system-installed, can be in parallel to ns-3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9600" y="426720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2) ns-3 modules exist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within the ns-3 directory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</p:spTree>
    <p:extLst>
      <p:ext uri="{BB962C8B-B14F-4D97-AF65-F5344CB8AC3E}">
        <p14:creationId xmlns:p14="http://schemas.microsoft.com/office/powerpoint/2010/main" val="65119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DEEC-5CBC-DF4A-9C2E-D356C01F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module source code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71EB2-7DE4-8940-9A0D-50E37D22F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model/</a:t>
            </a:r>
          </a:p>
          <a:p>
            <a:pPr marL="0" indent="0">
              <a:buNone/>
            </a:pPr>
            <a:r>
              <a:rPr lang="en-US" dirty="0"/>
              <a:t>examples/</a:t>
            </a:r>
          </a:p>
          <a:p>
            <a:pPr marL="0" indent="0">
              <a:buNone/>
            </a:pPr>
            <a:r>
              <a:rPr lang="en-US" dirty="0"/>
              <a:t>test/</a:t>
            </a:r>
          </a:p>
          <a:p>
            <a:pPr marL="0" indent="0">
              <a:buNone/>
            </a:pPr>
            <a:r>
              <a:rPr lang="en-US" dirty="0"/>
              <a:t>bindings/</a:t>
            </a:r>
          </a:p>
          <a:p>
            <a:pPr marL="0" indent="0">
              <a:buNone/>
            </a:pPr>
            <a:r>
              <a:rPr lang="en-US" dirty="0"/>
              <a:t>doc/</a:t>
            </a:r>
          </a:p>
          <a:p>
            <a:pPr marL="0" indent="0">
              <a:buNone/>
            </a:pPr>
            <a:r>
              <a:rPr lang="en-US" dirty="0" err="1"/>
              <a:t>wscript</a:t>
            </a:r>
            <a:r>
              <a:rPr lang="en-US" dirty="0"/>
              <a:t>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0C11-9409-7649-B51E-44BCD4A08942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ns-3 Training, June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96659-EEC3-274F-B591-480D485CF35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812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55BC07-249B-9C4C-B8A5-F98355196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Modules in ns-3 mainline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40F00E3-A11C-B64C-B835-61E4D081CBE3}"/>
              </a:ext>
            </a:extLst>
          </p:cNvPr>
          <p:cNvGrpSpPr/>
          <p:nvPr/>
        </p:nvGrpSpPr>
        <p:grpSpPr>
          <a:xfrm>
            <a:off x="2945765" y="1982837"/>
            <a:ext cx="2693035" cy="2118886"/>
            <a:chOff x="2945765" y="1982837"/>
            <a:chExt cx="2693035" cy="2118886"/>
          </a:xfrm>
        </p:grpSpPr>
        <p:sp>
          <p:nvSpPr>
            <p:cNvPr id="103" name="Flowchart: Alternate Process 10">
              <a:extLst>
                <a:ext uri="{FF2B5EF4-FFF2-40B4-BE49-F238E27FC236}">
                  <a16:creationId xmlns:a16="http://schemas.microsoft.com/office/drawing/2014/main" id="{C4EC8E4B-A747-C945-8C41-B6B7646A7240}"/>
                </a:ext>
              </a:extLst>
            </p:cNvPr>
            <p:cNvSpPr/>
            <p:nvPr/>
          </p:nvSpPr>
          <p:spPr bwMode="auto">
            <a:xfrm>
              <a:off x="2991655" y="1994694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4" name="Flowchart: Alternate Process 11">
              <a:extLst>
                <a:ext uri="{FF2B5EF4-FFF2-40B4-BE49-F238E27FC236}">
                  <a16:creationId xmlns:a16="http://schemas.microsoft.com/office/drawing/2014/main" id="{848FA041-881C-F348-9696-B163A1F8E242}"/>
                </a:ext>
              </a:extLst>
            </p:cNvPr>
            <p:cNvSpPr/>
            <p:nvPr/>
          </p:nvSpPr>
          <p:spPr bwMode="auto">
            <a:xfrm>
              <a:off x="3352800" y="27432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144618F-585D-754A-BE54-B3DC2E911B22}"/>
                </a:ext>
              </a:extLst>
            </p:cNvPr>
            <p:cNvSpPr txBox="1"/>
            <p:nvPr/>
          </p:nvSpPr>
          <p:spPr>
            <a:xfrm>
              <a:off x="2945765" y="2070894"/>
              <a:ext cx="1265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applications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E8E8D08-2C00-2B4F-B911-8A88F61C1A3C}"/>
                </a:ext>
              </a:extLst>
            </p:cNvPr>
            <p:cNvSpPr txBox="1"/>
            <p:nvPr/>
          </p:nvSpPr>
          <p:spPr>
            <a:xfrm>
              <a:off x="3429000" y="2743200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internet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IPv4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/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v6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07" name="Flowchart: Alternate Process 96">
              <a:extLst>
                <a:ext uri="{FF2B5EF4-FFF2-40B4-BE49-F238E27FC236}">
                  <a16:creationId xmlns:a16="http://schemas.microsoft.com/office/drawing/2014/main" id="{718FB7B2-7F4C-C34F-AB83-254BFC244EB1}"/>
                </a:ext>
              </a:extLst>
            </p:cNvPr>
            <p:cNvSpPr/>
            <p:nvPr/>
          </p:nvSpPr>
          <p:spPr bwMode="auto">
            <a:xfrm>
              <a:off x="4323545" y="1982837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F922187-7E23-C34A-8FF5-B2F394188B66}"/>
                </a:ext>
              </a:extLst>
            </p:cNvPr>
            <p:cNvSpPr txBox="1"/>
            <p:nvPr/>
          </p:nvSpPr>
          <p:spPr>
            <a:xfrm>
              <a:off x="4256690" y="2105566"/>
              <a:ext cx="1382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internet-apps</a:t>
              </a:r>
            </a:p>
          </p:txBody>
        </p:sp>
        <p:sp>
          <p:nvSpPr>
            <p:cNvPr id="109" name="Flowchart: Alternate Process 130">
              <a:extLst>
                <a:ext uri="{FF2B5EF4-FFF2-40B4-BE49-F238E27FC236}">
                  <a16:creationId xmlns:a16="http://schemas.microsoft.com/office/drawing/2014/main" id="{098471F1-A89D-6845-9214-83500BFB6AB4}"/>
                </a:ext>
              </a:extLst>
            </p:cNvPr>
            <p:cNvSpPr/>
            <p:nvPr/>
          </p:nvSpPr>
          <p:spPr bwMode="auto">
            <a:xfrm>
              <a:off x="3352433" y="3492123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47B3836-512D-0B4B-91B0-715437FE39D3}"/>
                </a:ext>
              </a:extLst>
            </p:cNvPr>
            <p:cNvSpPr txBox="1"/>
            <p:nvPr/>
          </p:nvSpPr>
          <p:spPr>
            <a:xfrm>
              <a:off x="3293226" y="3612406"/>
              <a:ext cx="1368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traffic-control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5394C86-A287-C149-8325-258E51158DDE}"/>
              </a:ext>
            </a:extLst>
          </p:cNvPr>
          <p:cNvGrpSpPr/>
          <p:nvPr/>
        </p:nvGrpSpPr>
        <p:grpSpPr>
          <a:xfrm>
            <a:off x="228600" y="1219200"/>
            <a:ext cx="2667000" cy="5516979"/>
            <a:chOff x="228600" y="1219200"/>
            <a:chExt cx="2667000" cy="5516979"/>
          </a:xfrm>
        </p:grpSpPr>
        <p:sp>
          <p:nvSpPr>
            <p:cNvPr id="112" name="Flowchart: Alternate Process 98">
              <a:extLst>
                <a:ext uri="{FF2B5EF4-FFF2-40B4-BE49-F238E27FC236}">
                  <a16:creationId xmlns:a16="http://schemas.microsoft.com/office/drawing/2014/main" id="{81783A64-429D-0A48-8FAD-1B4BCF54A8A7}"/>
                </a:ext>
              </a:extLst>
            </p:cNvPr>
            <p:cNvSpPr/>
            <p:nvPr/>
          </p:nvSpPr>
          <p:spPr bwMode="auto">
            <a:xfrm>
              <a:off x="228600" y="1828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3" name="Flowchart: Alternate Process 99">
              <a:extLst>
                <a:ext uri="{FF2B5EF4-FFF2-40B4-BE49-F238E27FC236}">
                  <a16:creationId xmlns:a16="http://schemas.microsoft.com/office/drawing/2014/main" id="{1A9F6E17-188F-E846-AC2A-8072AB731A2D}"/>
                </a:ext>
              </a:extLst>
            </p:cNvPr>
            <p:cNvSpPr/>
            <p:nvPr/>
          </p:nvSpPr>
          <p:spPr bwMode="auto">
            <a:xfrm>
              <a:off x="228600" y="2590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4" name="Flowchart: Alternate Process 100">
              <a:extLst>
                <a:ext uri="{FF2B5EF4-FFF2-40B4-BE49-F238E27FC236}">
                  <a16:creationId xmlns:a16="http://schemas.microsoft.com/office/drawing/2014/main" id="{11453558-CC34-4E4D-9B71-B68D7AA61609}"/>
                </a:ext>
              </a:extLst>
            </p:cNvPr>
            <p:cNvSpPr/>
            <p:nvPr/>
          </p:nvSpPr>
          <p:spPr bwMode="auto">
            <a:xfrm>
              <a:off x="228600" y="3352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5" name="Flowchart: Alternate Process 104">
              <a:extLst>
                <a:ext uri="{FF2B5EF4-FFF2-40B4-BE49-F238E27FC236}">
                  <a16:creationId xmlns:a16="http://schemas.microsoft.com/office/drawing/2014/main" id="{ABF76F26-9998-7443-853E-98E916442866}"/>
                </a:ext>
              </a:extLst>
            </p:cNvPr>
            <p:cNvSpPr/>
            <p:nvPr/>
          </p:nvSpPr>
          <p:spPr bwMode="auto">
            <a:xfrm>
              <a:off x="228600" y="4114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6" name="Flowchart: Alternate Process 105">
              <a:extLst>
                <a:ext uri="{FF2B5EF4-FFF2-40B4-BE49-F238E27FC236}">
                  <a16:creationId xmlns:a16="http://schemas.microsoft.com/office/drawing/2014/main" id="{CE3020AA-AE56-C24B-BE32-A902963970D2}"/>
                </a:ext>
              </a:extLst>
            </p:cNvPr>
            <p:cNvSpPr/>
            <p:nvPr/>
          </p:nvSpPr>
          <p:spPr bwMode="auto">
            <a:xfrm>
              <a:off x="228600" y="4876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7" name="Flowchart: Alternate Process 106">
              <a:extLst>
                <a:ext uri="{FF2B5EF4-FFF2-40B4-BE49-F238E27FC236}">
                  <a16:creationId xmlns:a16="http://schemas.microsoft.com/office/drawing/2014/main" id="{9EBFA3C3-9024-F647-A422-2F86ED78384B}"/>
                </a:ext>
              </a:extLst>
            </p:cNvPr>
            <p:cNvSpPr/>
            <p:nvPr/>
          </p:nvSpPr>
          <p:spPr bwMode="auto">
            <a:xfrm>
              <a:off x="1676400" y="2590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8" name="Flowchart: Alternate Process 107">
              <a:extLst>
                <a:ext uri="{FF2B5EF4-FFF2-40B4-BE49-F238E27FC236}">
                  <a16:creationId xmlns:a16="http://schemas.microsoft.com/office/drawing/2014/main" id="{72EBAE43-A429-3748-A1B5-97A3C9025AE3}"/>
                </a:ext>
              </a:extLst>
            </p:cNvPr>
            <p:cNvSpPr/>
            <p:nvPr/>
          </p:nvSpPr>
          <p:spPr bwMode="auto">
            <a:xfrm>
              <a:off x="1676400" y="3352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9" name="Flowchart: Alternate Process 108">
              <a:extLst>
                <a:ext uri="{FF2B5EF4-FFF2-40B4-BE49-F238E27FC236}">
                  <a16:creationId xmlns:a16="http://schemas.microsoft.com/office/drawing/2014/main" id="{8099F363-5831-2348-B6F3-8163F7349B42}"/>
                </a:ext>
              </a:extLst>
            </p:cNvPr>
            <p:cNvSpPr/>
            <p:nvPr/>
          </p:nvSpPr>
          <p:spPr bwMode="auto">
            <a:xfrm>
              <a:off x="1676400" y="4114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20" name="Flowchart: Alternate Process 109">
              <a:extLst>
                <a:ext uri="{FF2B5EF4-FFF2-40B4-BE49-F238E27FC236}">
                  <a16:creationId xmlns:a16="http://schemas.microsoft.com/office/drawing/2014/main" id="{0F0F3949-E782-E74A-847B-601952F27E03}"/>
                </a:ext>
              </a:extLst>
            </p:cNvPr>
            <p:cNvSpPr/>
            <p:nvPr/>
          </p:nvSpPr>
          <p:spPr bwMode="auto">
            <a:xfrm>
              <a:off x="1676400" y="4876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21" name="Flowchart: Alternate Process 110">
              <a:extLst>
                <a:ext uri="{FF2B5EF4-FFF2-40B4-BE49-F238E27FC236}">
                  <a16:creationId xmlns:a16="http://schemas.microsoft.com/office/drawing/2014/main" id="{015181BA-DAD8-4B4B-8603-224DD5231F5A}"/>
                </a:ext>
              </a:extLst>
            </p:cNvPr>
            <p:cNvSpPr/>
            <p:nvPr/>
          </p:nvSpPr>
          <p:spPr bwMode="auto">
            <a:xfrm>
              <a:off x="1676400" y="5638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22" name="Flowchart: Alternate Process 111">
              <a:extLst>
                <a:ext uri="{FF2B5EF4-FFF2-40B4-BE49-F238E27FC236}">
                  <a16:creationId xmlns:a16="http://schemas.microsoft.com/office/drawing/2014/main" id="{95A1074E-2193-3943-9976-D6D3D93A664D}"/>
                </a:ext>
              </a:extLst>
            </p:cNvPr>
            <p:cNvSpPr/>
            <p:nvPr/>
          </p:nvSpPr>
          <p:spPr bwMode="auto">
            <a:xfrm>
              <a:off x="1676400" y="6400800"/>
              <a:ext cx="1219200" cy="335379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83CA6-2873-4943-840F-3952C40D7F1F}"/>
                </a:ext>
              </a:extLst>
            </p:cNvPr>
            <p:cNvSpPr txBox="1"/>
            <p:nvPr/>
          </p:nvSpPr>
          <p:spPr>
            <a:xfrm>
              <a:off x="457200" y="1981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bridge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20623D5-C677-8344-9A86-B58D35EE3BE1}"/>
                </a:ext>
              </a:extLst>
            </p:cNvPr>
            <p:cNvSpPr txBox="1"/>
            <p:nvPr/>
          </p:nvSpPr>
          <p:spPr>
            <a:xfrm>
              <a:off x="457200" y="26670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csma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D6D06BE-3930-474D-97F3-1FE77F3075AE}"/>
                </a:ext>
              </a:extLst>
            </p:cNvPr>
            <p:cNvSpPr txBox="1"/>
            <p:nvPr/>
          </p:nvSpPr>
          <p:spPr>
            <a:xfrm>
              <a:off x="457200" y="34290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emu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44CA879-CD39-624A-ACCA-D81E54936B7E}"/>
                </a:ext>
              </a:extLst>
            </p:cNvPr>
            <p:cNvSpPr txBox="1"/>
            <p:nvPr/>
          </p:nvSpPr>
          <p:spPr>
            <a:xfrm>
              <a:off x="304800" y="4114800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point-to-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point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EDF1359-892B-E348-AC7C-B3A43BCFACED}"/>
                </a:ext>
              </a:extLst>
            </p:cNvPr>
            <p:cNvSpPr txBox="1"/>
            <p:nvPr/>
          </p:nvSpPr>
          <p:spPr>
            <a:xfrm>
              <a:off x="1752600" y="2743200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spectrum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F5B7330-16DB-0F4F-A0A7-E3EB5A2A54B1}"/>
                </a:ext>
              </a:extLst>
            </p:cNvPr>
            <p:cNvSpPr txBox="1"/>
            <p:nvPr/>
          </p:nvSpPr>
          <p:spPr>
            <a:xfrm>
              <a:off x="1752600" y="358140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tap-bridge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EB66E0A-8703-2D44-9489-76542F5DC303}"/>
                </a:ext>
              </a:extLst>
            </p:cNvPr>
            <p:cNvSpPr txBox="1"/>
            <p:nvPr/>
          </p:nvSpPr>
          <p:spPr>
            <a:xfrm>
              <a:off x="1752600" y="4876800"/>
              <a:ext cx="113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virtual-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net-device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7366684-18D9-8D4C-9205-6CCA5A4AC1C0}"/>
                </a:ext>
              </a:extLst>
            </p:cNvPr>
            <p:cNvSpPr txBox="1"/>
            <p:nvPr/>
          </p:nvSpPr>
          <p:spPr>
            <a:xfrm>
              <a:off x="1828800" y="57912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wifi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8C62788-83B5-E349-B732-40FF52437991}"/>
                </a:ext>
              </a:extLst>
            </p:cNvPr>
            <p:cNvSpPr txBox="1"/>
            <p:nvPr/>
          </p:nvSpPr>
          <p:spPr>
            <a:xfrm>
              <a:off x="381000" y="50292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lte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C6258B4-429E-3E41-B792-9A36523AD67D}"/>
                </a:ext>
              </a:extLst>
            </p:cNvPr>
            <p:cNvSpPr txBox="1"/>
            <p:nvPr/>
          </p:nvSpPr>
          <p:spPr>
            <a:xfrm>
              <a:off x="1884889" y="639762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wimax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33" name="Right Brace 132">
              <a:extLst>
                <a:ext uri="{FF2B5EF4-FFF2-40B4-BE49-F238E27FC236}">
                  <a16:creationId xmlns:a16="http://schemas.microsoft.com/office/drawing/2014/main" id="{B0ED6384-E183-5C49-86BB-94A9F544CD91}"/>
                </a:ext>
              </a:extLst>
            </p:cNvPr>
            <p:cNvSpPr/>
            <p:nvPr/>
          </p:nvSpPr>
          <p:spPr bwMode="auto">
            <a:xfrm rot="16200000">
              <a:off x="1485900" y="342900"/>
              <a:ext cx="228600" cy="2590800"/>
            </a:xfrm>
            <a:prstGeom prst="rightBrac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ABD64B7-9C56-3545-B4B0-A7B029FF7988}"/>
                </a:ext>
              </a:extLst>
            </p:cNvPr>
            <p:cNvSpPr txBox="1"/>
            <p:nvPr/>
          </p:nvSpPr>
          <p:spPr>
            <a:xfrm>
              <a:off x="1219200" y="12192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devices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D737144-B008-D84A-B9E7-EB0AF516BEE2}"/>
                </a:ext>
              </a:extLst>
            </p:cNvPr>
            <p:cNvSpPr txBox="1"/>
            <p:nvPr/>
          </p:nvSpPr>
          <p:spPr>
            <a:xfrm>
              <a:off x="1828800" y="42672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uan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36" name="Flowchart: Alternate Process 125">
              <a:extLst>
                <a:ext uri="{FF2B5EF4-FFF2-40B4-BE49-F238E27FC236}">
                  <a16:creationId xmlns:a16="http://schemas.microsoft.com/office/drawing/2014/main" id="{27A9939C-42E9-DD4E-B3FB-BB3BBDA9FE5C}"/>
                </a:ext>
              </a:extLst>
            </p:cNvPr>
            <p:cNvSpPr/>
            <p:nvPr/>
          </p:nvSpPr>
          <p:spPr bwMode="auto">
            <a:xfrm>
              <a:off x="1641396" y="1824454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D56473E-DDF7-8A41-A52F-DDF0222FEC7F}"/>
                </a:ext>
              </a:extLst>
            </p:cNvPr>
            <p:cNvSpPr txBox="1"/>
            <p:nvPr/>
          </p:nvSpPr>
          <p:spPr>
            <a:xfrm>
              <a:off x="1782304" y="1961137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mesh</a:t>
              </a:r>
            </a:p>
          </p:txBody>
        </p:sp>
        <p:sp>
          <p:nvSpPr>
            <p:cNvPr id="138" name="Flowchart: Alternate Process 127">
              <a:extLst>
                <a:ext uri="{FF2B5EF4-FFF2-40B4-BE49-F238E27FC236}">
                  <a16:creationId xmlns:a16="http://schemas.microsoft.com/office/drawing/2014/main" id="{2F67279C-F6F8-E94F-AC6E-7C574C763D1B}"/>
                </a:ext>
              </a:extLst>
            </p:cNvPr>
            <p:cNvSpPr/>
            <p:nvPr/>
          </p:nvSpPr>
          <p:spPr bwMode="auto">
            <a:xfrm>
              <a:off x="239707" y="5636627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9135817-E159-E44A-9E1B-EE10ECCB70A8}"/>
                </a:ext>
              </a:extLst>
            </p:cNvPr>
            <p:cNvSpPr txBox="1"/>
            <p:nvPr/>
          </p:nvSpPr>
          <p:spPr>
            <a:xfrm>
              <a:off x="392107" y="5789027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lr-wpan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41" name="Group 120">
            <a:extLst>
              <a:ext uri="{FF2B5EF4-FFF2-40B4-BE49-F238E27FC236}">
                <a16:creationId xmlns:a16="http://schemas.microsoft.com/office/drawing/2014/main" id="{CAC5CA77-73D2-0042-AD60-7CF3E6E08C86}"/>
              </a:ext>
            </a:extLst>
          </p:cNvPr>
          <p:cNvGrpSpPr/>
          <p:nvPr/>
        </p:nvGrpSpPr>
        <p:grpSpPr>
          <a:xfrm>
            <a:off x="3276600" y="5638800"/>
            <a:ext cx="1219200" cy="609600"/>
            <a:chOff x="3276600" y="5638800"/>
            <a:chExt cx="1219200" cy="609600"/>
          </a:xfrm>
          <a:solidFill>
            <a:srgbClr val="A5C249">
              <a:lumMod val="40000"/>
              <a:lumOff val="60000"/>
            </a:srgbClr>
          </a:solidFill>
        </p:grpSpPr>
        <p:sp>
          <p:nvSpPr>
            <p:cNvPr id="142" name="Flowchart: Alternate Process 4">
              <a:extLst>
                <a:ext uri="{FF2B5EF4-FFF2-40B4-BE49-F238E27FC236}">
                  <a16:creationId xmlns:a16="http://schemas.microsoft.com/office/drawing/2014/main" id="{BB57D63D-6F73-5948-9D87-CDB048C4DB43}"/>
                </a:ext>
              </a:extLst>
            </p:cNvPr>
            <p:cNvSpPr/>
            <p:nvPr/>
          </p:nvSpPr>
          <p:spPr bwMode="auto">
            <a:xfrm>
              <a:off x="3276600" y="5638800"/>
              <a:ext cx="12192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C8618AA-02B0-DE43-95DF-B643A3D656B1}"/>
                </a:ext>
              </a:extLst>
            </p:cNvPr>
            <p:cNvSpPr txBox="1"/>
            <p:nvPr/>
          </p:nvSpPr>
          <p:spPr>
            <a:xfrm>
              <a:off x="3581400" y="5715000"/>
              <a:ext cx="583814" cy="2633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core</a:t>
              </a:r>
            </a:p>
          </p:txBody>
        </p:sp>
      </p:grpSp>
      <p:grpSp>
        <p:nvGrpSpPr>
          <p:cNvPr id="144" name="Group 119">
            <a:extLst>
              <a:ext uri="{FF2B5EF4-FFF2-40B4-BE49-F238E27FC236}">
                <a16:creationId xmlns:a16="http://schemas.microsoft.com/office/drawing/2014/main" id="{0DAB4AE2-9654-504F-BE58-BD0142C7D40E}"/>
              </a:ext>
            </a:extLst>
          </p:cNvPr>
          <p:cNvGrpSpPr/>
          <p:nvPr/>
        </p:nvGrpSpPr>
        <p:grpSpPr>
          <a:xfrm>
            <a:off x="3276600" y="4876800"/>
            <a:ext cx="1219200" cy="609600"/>
            <a:chOff x="3276600" y="4876800"/>
            <a:chExt cx="1219200" cy="609600"/>
          </a:xfrm>
          <a:solidFill>
            <a:srgbClr val="A5C249">
              <a:lumMod val="40000"/>
              <a:lumOff val="60000"/>
            </a:srgbClr>
          </a:solidFill>
        </p:grpSpPr>
        <p:sp>
          <p:nvSpPr>
            <p:cNvPr id="145" name="Flowchart: Alternate Process 7">
              <a:extLst>
                <a:ext uri="{FF2B5EF4-FFF2-40B4-BE49-F238E27FC236}">
                  <a16:creationId xmlns:a16="http://schemas.microsoft.com/office/drawing/2014/main" id="{902A654D-09D0-F741-BF3A-2903D2D77721}"/>
                </a:ext>
              </a:extLst>
            </p:cNvPr>
            <p:cNvSpPr/>
            <p:nvPr/>
          </p:nvSpPr>
          <p:spPr bwMode="auto">
            <a:xfrm>
              <a:off x="3276600" y="4876800"/>
              <a:ext cx="12192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D831C74-A90F-DD41-8CEE-E3A7750A6A30}"/>
                </a:ext>
              </a:extLst>
            </p:cNvPr>
            <p:cNvSpPr txBox="1"/>
            <p:nvPr/>
          </p:nvSpPr>
          <p:spPr>
            <a:xfrm>
              <a:off x="3429000" y="4995333"/>
              <a:ext cx="902811" cy="2633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network</a:t>
              </a:r>
            </a:p>
          </p:txBody>
        </p:sp>
      </p:grpSp>
      <p:grpSp>
        <p:nvGrpSpPr>
          <p:cNvPr id="147" name="Group 122">
            <a:extLst>
              <a:ext uri="{FF2B5EF4-FFF2-40B4-BE49-F238E27FC236}">
                <a16:creationId xmlns:a16="http://schemas.microsoft.com/office/drawing/2014/main" id="{6DC7EA5C-2864-9740-B5F9-7A46E06E73B7}"/>
              </a:ext>
            </a:extLst>
          </p:cNvPr>
          <p:cNvGrpSpPr/>
          <p:nvPr/>
        </p:nvGrpSpPr>
        <p:grpSpPr>
          <a:xfrm>
            <a:off x="4800600" y="2743200"/>
            <a:ext cx="1266693" cy="3276600"/>
            <a:chOff x="4800600" y="2743200"/>
            <a:chExt cx="1266693" cy="3276600"/>
          </a:xfrm>
        </p:grpSpPr>
        <p:sp>
          <p:nvSpPr>
            <p:cNvPr id="148" name="Flowchart: Alternate Process 28">
              <a:extLst>
                <a:ext uri="{FF2B5EF4-FFF2-40B4-BE49-F238E27FC236}">
                  <a16:creationId xmlns:a16="http://schemas.microsoft.com/office/drawing/2014/main" id="{C8783262-E7AA-6240-81C4-1C76E6B4AA53}"/>
                </a:ext>
              </a:extLst>
            </p:cNvPr>
            <p:cNvSpPr/>
            <p:nvPr/>
          </p:nvSpPr>
          <p:spPr bwMode="auto">
            <a:xfrm>
              <a:off x="4800600" y="5334000"/>
              <a:ext cx="1219200" cy="6858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8B3A0C9-1CC1-7642-A348-9F999083FA53}"/>
                </a:ext>
              </a:extLst>
            </p:cNvPr>
            <p:cNvSpPr txBox="1"/>
            <p:nvPr/>
          </p:nvSpPr>
          <p:spPr>
            <a:xfrm>
              <a:off x="4800600" y="548640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propagation</a:t>
              </a:r>
            </a:p>
          </p:txBody>
        </p:sp>
        <p:sp>
          <p:nvSpPr>
            <p:cNvPr id="150" name="Flowchart: Alternate Process 30">
              <a:extLst>
                <a:ext uri="{FF2B5EF4-FFF2-40B4-BE49-F238E27FC236}">
                  <a16:creationId xmlns:a16="http://schemas.microsoft.com/office/drawing/2014/main" id="{71FA219B-62BA-7544-8E4E-4901B111E5F9}"/>
                </a:ext>
              </a:extLst>
            </p:cNvPr>
            <p:cNvSpPr/>
            <p:nvPr/>
          </p:nvSpPr>
          <p:spPr bwMode="auto">
            <a:xfrm>
              <a:off x="4800600" y="4495800"/>
              <a:ext cx="1219200" cy="6858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6BBF947-285E-3942-86BB-7AF498882044}"/>
                </a:ext>
              </a:extLst>
            </p:cNvPr>
            <p:cNvSpPr txBox="1"/>
            <p:nvPr/>
          </p:nvSpPr>
          <p:spPr>
            <a:xfrm>
              <a:off x="4953000" y="47244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mobility</a:t>
              </a:r>
            </a:p>
          </p:txBody>
        </p:sp>
        <p:sp>
          <p:nvSpPr>
            <p:cNvPr id="152" name="Flowchart: Alternate Process 32">
              <a:extLst>
                <a:ext uri="{FF2B5EF4-FFF2-40B4-BE49-F238E27FC236}">
                  <a16:creationId xmlns:a16="http://schemas.microsoft.com/office/drawing/2014/main" id="{67508FA7-FA79-BF44-88C8-BD0F0EE92098}"/>
                </a:ext>
              </a:extLst>
            </p:cNvPr>
            <p:cNvSpPr/>
            <p:nvPr/>
          </p:nvSpPr>
          <p:spPr bwMode="auto">
            <a:xfrm>
              <a:off x="4800600" y="3657600"/>
              <a:ext cx="1219200" cy="6858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EDE9FD4-E5AD-E142-A446-BA76101C89A5}"/>
                </a:ext>
              </a:extLst>
            </p:cNvPr>
            <p:cNvSpPr txBox="1"/>
            <p:nvPr/>
          </p:nvSpPr>
          <p:spPr>
            <a:xfrm>
              <a:off x="5105400" y="3810000"/>
              <a:ext cx="51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mpi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54" name="Flowchart: Alternate Process 34">
              <a:extLst>
                <a:ext uri="{FF2B5EF4-FFF2-40B4-BE49-F238E27FC236}">
                  <a16:creationId xmlns:a16="http://schemas.microsoft.com/office/drawing/2014/main" id="{A7F33B35-6B8C-614A-B76F-535FF56611C4}"/>
                </a:ext>
              </a:extLst>
            </p:cNvPr>
            <p:cNvSpPr/>
            <p:nvPr/>
          </p:nvSpPr>
          <p:spPr bwMode="auto">
            <a:xfrm>
              <a:off x="4800600" y="2743200"/>
              <a:ext cx="1219200" cy="6858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DE49422-134A-D148-A660-691B48D5E663}"/>
                </a:ext>
              </a:extLst>
            </p:cNvPr>
            <p:cNvSpPr txBox="1"/>
            <p:nvPr/>
          </p:nvSpPr>
          <p:spPr>
            <a:xfrm>
              <a:off x="4953000" y="2895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energy</a:t>
              </a:r>
            </a:p>
          </p:txBody>
        </p:sp>
      </p:grpSp>
      <p:grpSp>
        <p:nvGrpSpPr>
          <p:cNvPr id="156" name="Group 82">
            <a:extLst>
              <a:ext uri="{FF2B5EF4-FFF2-40B4-BE49-F238E27FC236}">
                <a16:creationId xmlns:a16="http://schemas.microsoft.com/office/drawing/2014/main" id="{1B619F75-977A-624A-8659-5455C8FFA639}"/>
              </a:ext>
            </a:extLst>
          </p:cNvPr>
          <p:cNvGrpSpPr/>
          <p:nvPr/>
        </p:nvGrpSpPr>
        <p:grpSpPr>
          <a:xfrm>
            <a:off x="6248400" y="1219200"/>
            <a:ext cx="1219462" cy="5105400"/>
            <a:chOff x="6248400" y="1219200"/>
            <a:chExt cx="1219462" cy="5105400"/>
          </a:xfrm>
        </p:grpSpPr>
        <p:sp>
          <p:nvSpPr>
            <p:cNvPr id="157" name="Flowchart: Alternate Process 15">
              <a:extLst>
                <a:ext uri="{FF2B5EF4-FFF2-40B4-BE49-F238E27FC236}">
                  <a16:creationId xmlns:a16="http://schemas.microsoft.com/office/drawing/2014/main" id="{CA7ED3A2-0F97-E042-89B1-3DA67C961C15}"/>
                </a:ext>
              </a:extLst>
            </p:cNvPr>
            <p:cNvSpPr/>
            <p:nvPr/>
          </p:nvSpPr>
          <p:spPr bwMode="auto">
            <a:xfrm>
              <a:off x="6248400" y="19050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58" name="Flowchart: Alternate Process 16">
              <a:extLst>
                <a:ext uri="{FF2B5EF4-FFF2-40B4-BE49-F238E27FC236}">
                  <a16:creationId xmlns:a16="http://schemas.microsoft.com/office/drawing/2014/main" id="{1A094491-875F-1244-A32C-E7155FCEB4FF}"/>
                </a:ext>
              </a:extLst>
            </p:cNvPr>
            <p:cNvSpPr/>
            <p:nvPr/>
          </p:nvSpPr>
          <p:spPr bwMode="auto">
            <a:xfrm>
              <a:off x="6248400" y="26670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59" name="Flowchart: Alternate Process 17">
              <a:extLst>
                <a:ext uri="{FF2B5EF4-FFF2-40B4-BE49-F238E27FC236}">
                  <a16:creationId xmlns:a16="http://schemas.microsoft.com/office/drawing/2014/main" id="{2F3D0449-C202-EE4E-9C34-A210B47EE40B}"/>
                </a:ext>
              </a:extLst>
            </p:cNvPr>
            <p:cNvSpPr/>
            <p:nvPr/>
          </p:nvSpPr>
          <p:spPr bwMode="auto">
            <a:xfrm>
              <a:off x="6248400" y="34290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0" name="Flowchart: Alternate Process 18">
              <a:extLst>
                <a:ext uri="{FF2B5EF4-FFF2-40B4-BE49-F238E27FC236}">
                  <a16:creationId xmlns:a16="http://schemas.microsoft.com/office/drawing/2014/main" id="{EA1597E4-74A4-494A-AF73-58B91DDCB76D}"/>
                </a:ext>
              </a:extLst>
            </p:cNvPr>
            <p:cNvSpPr/>
            <p:nvPr/>
          </p:nvSpPr>
          <p:spPr bwMode="auto">
            <a:xfrm>
              <a:off x="6248400" y="41910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1" name="Flowchart: Alternate Process 19">
              <a:extLst>
                <a:ext uri="{FF2B5EF4-FFF2-40B4-BE49-F238E27FC236}">
                  <a16:creationId xmlns:a16="http://schemas.microsoft.com/office/drawing/2014/main" id="{C7F77C66-B608-7F4A-A80D-5054448CC7ED}"/>
                </a:ext>
              </a:extLst>
            </p:cNvPr>
            <p:cNvSpPr/>
            <p:nvPr/>
          </p:nvSpPr>
          <p:spPr bwMode="auto">
            <a:xfrm>
              <a:off x="6248400" y="49530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99A816D-8098-3546-ADF7-BDFCB420F4FB}"/>
                </a:ext>
              </a:extLst>
            </p:cNvPr>
            <p:cNvSpPr txBox="1"/>
            <p:nvPr/>
          </p:nvSpPr>
          <p:spPr>
            <a:xfrm>
              <a:off x="6324600" y="4953000"/>
              <a:ext cx="1143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nix-vector-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routing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C6B02DE8-2D34-8148-8062-14BC74A018C4}"/>
                </a:ext>
              </a:extLst>
            </p:cNvPr>
            <p:cNvSpPr txBox="1"/>
            <p:nvPr/>
          </p:nvSpPr>
          <p:spPr>
            <a:xfrm>
              <a:off x="6400800" y="20574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aodv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D53B8F7-2BE5-E444-B7CE-4E4F156A0ADC}"/>
                </a:ext>
              </a:extLst>
            </p:cNvPr>
            <p:cNvSpPr txBox="1"/>
            <p:nvPr/>
          </p:nvSpPr>
          <p:spPr>
            <a:xfrm>
              <a:off x="6400800" y="274320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dsdv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23DFC1B-DA00-C345-818D-41CF3B713117}"/>
                </a:ext>
              </a:extLst>
            </p:cNvPr>
            <p:cNvSpPr txBox="1"/>
            <p:nvPr/>
          </p:nvSpPr>
          <p:spPr>
            <a:xfrm>
              <a:off x="6477000" y="3581400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olsr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0B42E0E5-1D8F-7C42-8817-C4CC4CFF6A27}"/>
                </a:ext>
              </a:extLst>
            </p:cNvPr>
            <p:cNvSpPr txBox="1"/>
            <p:nvPr/>
          </p:nvSpPr>
          <p:spPr>
            <a:xfrm>
              <a:off x="6477000" y="4343400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click</a:t>
              </a:r>
            </a:p>
          </p:txBody>
        </p:sp>
        <p:sp>
          <p:nvSpPr>
            <p:cNvPr id="167" name="Right Brace 166">
              <a:extLst>
                <a:ext uri="{FF2B5EF4-FFF2-40B4-BE49-F238E27FC236}">
                  <a16:creationId xmlns:a16="http://schemas.microsoft.com/office/drawing/2014/main" id="{A4FF9CA4-0148-8744-AC48-73DE89B6C751}"/>
                </a:ext>
              </a:extLst>
            </p:cNvPr>
            <p:cNvSpPr/>
            <p:nvPr/>
          </p:nvSpPr>
          <p:spPr bwMode="auto">
            <a:xfrm rot="16200000">
              <a:off x="6743700" y="1181100"/>
              <a:ext cx="228600" cy="1066800"/>
            </a:xfrm>
            <a:prstGeom prst="rightBrac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142B4226-C2B3-3D47-8CB7-72A455DDF5F6}"/>
                </a:ext>
              </a:extLst>
            </p:cNvPr>
            <p:cNvSpPr txBox="1"/>
            <p:nvPr/>
          </p:nvSpPr>
          <p:spPr>
            <a:xfrm>
              <a:off x="6400800" y="1219200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protocols</a:t>
              </a:r>
            </a:p>
          </p:txBody>
        </p:sp>
        <p:sp>
          <p:nvSpPr>
            <p:cNvPr id="169" name="Flowchart: Alternate Process 81">
              <a:extLst>
                <a:ext uri="{FF2B5EF4-FFF2-40B4-BE49-F238E27FC236}">
                  <a16:creationId xmlns:a16="http://schemas.microsoft.com/office/drawing/2014/main" id="{90E441AE-DF65-D340-880E-049B855EA10A}"/>
                </a:ext>
              </a:extLst>
            </p:cNvPr>
            <p:cNvSpPr/>
            <p:nvPr/>
          </p:nvSpPr>
          <p:spPr bwMode="auto">
            <a:xfrm>
              <a:off x="6248400" y="57150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openflow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70" name="Group 85">
            <a:extLst>
              <a:ext uri="{FF2B5EF4-FFF2-40B4-BE49-F238E27FC236}">
                <a16:creationId xmlns:a16="http://schemas.microsoft.com/office/drawing/2014/main" id="{A22D5715-F1B1-BF4B-900F-11FA0E11F99E}"/>
              </a:ext>
            </a:extLst>
          </p:cNvPr>
          <p:cNvGrpSpPr/>
          <p:nvPr/>
        </p:nvGrpSpPr>
        <p:grpSpPr>
          <a:xfrm>
            <a:off x="7620000" y="533400"/>
            <a:ext cx="1301959" cy="5791200"/>
            <a:chOff x="7620000" y="533400"/>
            <a:chExt cx="1301959" cy="5791200"/>
          </a:xfrm>
        </p:grpSpPr>
        <p:sp>
          <p:nvSpPr>
            <p:cNvPr id="171" name="Flowchart: Alternate Process 64">
              <a:extLst>
                <a:ext uri="{FF2B5EF4-FFF2-40B4-BE49-F238E27FC236}">
                  <a16:creationId xmlns:a16="http://schemas.microsoft.com/office/drawing/2014/main" id="{CB93E159-51E3-4246-A7DF-B6CF4C9B2A12}"/>
                </a:ext>
              </a:extLst>
            </p:cNvPr>
            <p:cNvSpPr/>
            <p:nvPr/>
          </p:nvSpPr>
          <p:spPr bwMode="auto">
            <a:xfrm>
              <a:off x="7696200" y="19050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72" name="Flowchart: Alternate Process 65">
              <a:extLst>
                <a:ext uri="{FF2B5EF4-FFF2-40B4-BE49-F238E27FC236}">
                  <a16:creationId xmlns:a16="http://schemas.microsoft.com/office/drawing/2014/main" id="{276CB8D3-ADE5-B047-8301-E27FA117C219}"/>
                </a:ext>
              </a:extLst>
            </p:cNvPr>
            <p:cNvSpPr/>
            <p:nvPr/>
          </p:nvSpPr>
          <p:spPr bwMode="auto">
            <a:xfrm>
              <a:off x="7696200" y="26670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73" name="Flowchart: Alternate Process 66">
              <a:extLst>
                <a:ext uri="{FF2B5EF4-FFF2-40B4-BE49-F238E27FC236}">
                  <a16:creationId xmlns:a16="http://schemas.microsoft.com/office/drawing/2014/main" id="{0FCF786A-6732-444E-8AB3-1853D88937CE}"/>
                </a:ext>
              </a:extLst>
            </p:cNvPr>
            <p:cNvSpPr/>
            <p:nvPr/>
          </p:nvSpPr>
          <p:spPr bwMode="auto">
            <a:xfrm>
              <a:off x="7696200" y="34290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74" name="Flowchart: Alternate Process 67">
              <a:extLst>
                <a:ext uri="{FF2B5EF4-FFF2-40B4-BE49-F238E27FC236}">
                  <a16:creationId xmlns:a16="http://schemas.microsoft.com/office/drawing/2014/main" id="{0F40323A-5000-BD4C-9434-39F914B43635}"/>
                </a:ext>
              </a:extLst>
            </p:cNvPr>
            <p:cNvSpPr/>
            <p:nvPr/>
          </p:nvSpPr>
          <p:spPr bwMode="auto">
            <a:xfrm>
              <a:off x="7696200" y="41910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75" name="Flowchart: Alternate Process 68">
              <a:extLst>
                <a:ext uri="{FF2B5EF4-FFF2-40B4-BE49-F238E27FC236}">
                  <a16:creationId xmlns:a16="http://schemas.microsoft.com/office/drawing/2014/main" id="{25C9A6B3-AAE6-5744-B4C7-E7222492C510}"/>
                </a:ext>
              </a:extLst>
            </p:cNvPr>
            <p:cNvSpPr/>
            <p:nvPr/>
          </p:nvSpPr>
          <p:spPr bwMode="auto">
            <a:xfrm>
              <a:off x="7696200" y="49530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76" name="Flowchart: Alternate Process 69">
              <a:extLst>
                <a:ext uri="{FF2B5EF4-FFF2-40B4-BE49-F238E27FC236}">
                  <a16:creationId xmlns:a16="http://schemas.microsoft.com/office/drawing/2014/main" id="{83838FD3-6C5D-E542-9B91-5743FC176FB0}"/>
                </a:ext>
              </a:extLst>
            </p:cNvPr>
            <p:cNvSpPr/>
            <p:nvPr/>
          </p:nvSpPr>
          <p:spPr bwMode="auto">
            <a:xfrm>
              <a:off x="7696200" y="57150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CD99D83D-FADE-654F-8CFC-21D1A13027E3}"/>
                </a:ext>
              </a:extLst>
            </p:cNvPr>
            <p:cNvSpPr txBox="1"/>
            <p:nvPr/>
          </p:nvSpPr>
          <p:spPr>
            <a:xfrm>
              <a:off x="7620000" y="2743200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flow-monitor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2DECC2F-C2B8-0341-B39C-E481BC18BC61}"/>
                </a:ext>
              </a:extLst>
            </p:cNvPr>
            <p:cNvSpPr txBox="1"/>
            <p:nvPr/>
          </p:nvSpPr>
          <p:spPr>
            <a:xfrm>
              <a:off x="7772400" y="5867400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BRITE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B5149B3E-2C4F-CA4B-BEE3-C9CDC57EBADB}"/>
                </a:ext>
              </a:extLst>
            </p:cNvPr>
            <p:cNvSpPr txBox="1"/>
            <p:nvPr/>
          </p:nvSpPr>
          <p:spPr>
            <a:xfrm>
              <a:off x="7772400" y="4953000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topology-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read</a:t>
              </a:r>
            </a:p>
          </p:txBody>
        </p:sp>
        <p:sp>
          <p:nvSpPr>
            <p:cNvPr id="180" name="Right Brace 179">
              <a:extLst>
                <a:ext uri="{FF2B5EF4-FFF2-40B4-BE49-F238E27FC236}">
                  <a16:creationId xmlns:a16="http://schemas.microsoft.com/office/drawing/2014/main" id="{2B205448-02F3-FB40-9C51-80AC5E1366E1}"/>
                </a:ext>
              </a:extLst>
            </p:cNvPr>
            <p:cNvSpPr/>
            <p:nvPr/>
          </p:nvSpPr>
          <p:spPr bwMode="auto">
            <a:xfrm rot="16200000">
              <a:off x="8191500" y="495300"/>
              <a:ext cx="228600" cy="1066800"/>
            </a:xfrm>
            <a:prstGeom prst="rightBrac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932F8249-8754-EA40-AC34-86452209E1DB}"/>
                </a:ext>
              </a:extLst>
            </p:cNvPr>
            <p:cNvSpPr txBox="1"/>
            <p:nvPr/>
          </p:nvSpPr>
          <p:spPr>
            <a:xfrm>
              <a:off x="7848600" y="533400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utilities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D7CE5EE-F194-4F48-8A87-92DAF5DB2E6D}"/>
                </a:ext>
              </a:extLst>
            </p:cNvPr>
            <p:cNvSpPr txBox="1"/>
            <p:nvPr/>
          </p:nvSpPr>
          <p:spPr>
            <a:xfrm>
              <a:off x="7772400" y="4343400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stats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506FB5E-6AB6-234D-BD17-C28256969B33}"/>
                </a:ext>
              </a:extLst>
            </p:cNvPr>
            <p:cNvSpPr txBox="1"/>
            <p:nvPr/>
          </p:nvSpPr>
          <p:spPr>
            <a:xfrm>
              <a:off x="7772400" y="190500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config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-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store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024CF47-4EB2-B246-AD3F-5C0C0E474F73}"/>
                </a:ext>
              </a:extLst>
            </p:cNvPr>
            <p:cNvSpPr txBox="1"/>
            <p:nvPr/>
          </p:nvSpPr>
          <p:spPr>
            <a:xfrm>
              <a:off x="7772400" y="350520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netanim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85" name="Flowchart: Alternate Process 80">
              <a:extLst>
                <a:ext uri="{FF2B5EF4-FFF2-40B4-BE49-F238E27FC236}">
                  <a16:creationId xmlns:a16="http://schemas.microsoft.com/office/drawing/2014/main" id="{EFE6944B-F5E7-B14D-9348-D53E2C224F77}"/>
                </a:ext>
              </a:extLst>
            </p:cNvPr>
            <p:cNvSpPr/>
            <p:nvPr/>
          </p:nvSpPr>
          <p:spPr bwMode="auto">
            <a:xfrm>
              <a:off x="7696200" y="11430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9BECA30-D6E2-2144-B623-7EB02A8BBEDE}"/>
                </a:ext>
              </a:extLst>
            </p:cNvPr>
            <p:cNvSpPr txBox="1"/>
            <p:nvPr/>
          </p:nvSpPr>
          <p:spPr>
            <a:xfrm>
              <a:off x="7772400" y="1219200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visualizer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9F33875-481B-C840-A297-B19DF7FB63AF}"/>
              </a:ext>
            </a:extLst>
          </p:cNvPr>
          <p:cNvGrpSpPr/>
          <p:nvPr/>
        </p:nvGrpSpPr>
        <p:grpSpPr>
          <a:xfrm>
            <a:off x="0" y="4267200"/>
            <a:ext cx="2961602" cy="1243584"/>
            <a:chOff x="381000" y="5257800"/>
            <a:chExt cx="3896845" cy="762000"/>
          </a:xfrm>
        </p:grpSpPr>
        <p:sp>
          <p:nvSpPr>
            <p:cNvPr id="188" name="AutoShape 28">
              <a:extLst>
                <a:ext uri="{FF2B5EF4-FFF2-40B4-BE49-F238E27FC236}">
                  <a16:creationId xmlns:a16="http://schemas.microsoft.com/office/drawing/2014/main" id="{7E8C1933-8707-8449-BA96-0933C32E0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5257800"/>
              <a:ext cx="3810000" cy="762000"/>
            </a:xfrm>
            <a:prstGeom prst="wedgeRoundRectCallout">
              <a:avLst>
                <a:gd name="adj1" fmla="val 62448"/>
                <a:gd name="adj2" fmla="val 71661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9" name="Text Box 29">
              <a:extLst>
                <a:ext uri="{FF2B5EF4-FFF2-40B4-BE49-F238E27FC236}">
                  <a16:creationId xmlns:a16="http://schemas.microsoft.com/office/drawing/2014/main" id="{8032CFDF-311F-9244-B11D-7C7BEBCDC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225" y="5410200"/>
              <a:ext cx="1667093" cy="3973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Smart pointers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Dynamic types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Attributes</a:t>
              </a:r>
            </a:p>
          </p:txBody>
        </p:sp>
        <p:sp>
          <p:nvSpPr>
            <p:cNvPr id="190" name="Text Box 30">
              <a:extLst>
                <a:ext uri="{FF2B5EF4-FFF2-40B4-BE49-F238E27FC236}">
                  <a16:creationId xmlns:a16="http://schemas.microsoft.com/office/drawing/2014/main" id="{1850CB5A-FE68-BE42-B6FF-7FFC57D6F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4413" y="5410200"/>
              <a:ext cx="1993432" cy="5105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Callbacks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Tracing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Logging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Random Variables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4E93DE4-EF04-8B40-B6E7-2DE9E7EB3E8A}"/>
              </a:ext>
            </a:extLst>
          </p:cNvPr>
          <p:cNvGrpSpPr/>
          <p:nvPr/>
        </p:nvGrpSpPr>
        <p:grpSpPr>
          <a:xfrm>
            <a:off x="5221287" y="4800600"/>
            <a:ext cx="1309688" cy="990600"/>
            <a:chOff x="5221287" y="4800600"/>
            <a:chExt cx="1309688" cy="990600"/>
          </a:xfrm>
        </p:grpSpPr>
        <p:sp>
          <p:nvSpPr>
            <p:cNvPr id="192" name="AutoShape 22">
              <a:extLst>
                <a:ext uri="{FF2B5EF4-FFF2-40B4-BE49-F238E27FC236}">
                  <a16:creationId xmlns:a16="http://schemas.microsoft.com/office/drawing/2014/main" id="{B24392A3-1380-8E4E-B892-3AD9C143E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800600"/>
              <a:ext cx="1182687" cy="990600"/>
            </a:xfrm>
            <a:prstGeom prst="wedgeRoundRectCallout">
              <a:avLst>
                <a:gd name="adj1" fmla="val -118995"/>
                <a:gd name="adj2" fmla="val 40546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3" name="Text Box 23">
              <a:extLst>
                <a:ext uri="{FF2B5EF4-FFF2-40B4-BE49-F238E27FC236}">
                  <a16:creationId xmlns:a16="http://schemas.microsoft.com/office/drawing/2014/main" id="{C7057C48-7BCC-CC4D-B0D7-5E7C28953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1287" y="5029200"/>
              <a:ext cx="1309688" cy="641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Events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Scheduler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Time arithmetic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8491A37-7E80-F74C-8968-7D1256E9E871}"/>
              </a:ext>
            </a:extLst>
          </p:cNvPr>
          <p:cNvGrpSpPr/>
          <p:nvPr/>
        </p:nvGrpSpPr>
        <p:grpSpPr>
          <a:xfrm>
            <a:off x="4648200" y="3352800"/>
            <a:ext cx="1752600" cy="838200"/>
            <a:chOff x="4648200" y="3352800"/>
            <a:chExt cx="1752600" cy="838200"/>
          </a:xfrm>
        </p:grpSpPr>
        <p:sp>
          <p:nvSpPr>
            <p:cNvPr id="195" name="AutoShape 26">
              <a:extLst>
                <a:ext uri="{FF2B5EF4-FFF2-40B4-BE49-F238E27FC236}">
                  <a16:creationId xmlns:a16="http://schemas.microsoft.com/office/drawing/2014/main" id="{1657588F-BAE9-1243-A7AE-A144C18F0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3352800"/>
              <a:ext cx="1752600" cy="838200"/>
            </a:xfrm>
            <a:prstGeom prst="wedgeRoundRectCallout">
              <a:avLst>
                <a:gd name="adj1" fmla="val -62872"/>
                <a:gd name="adj2" fmla="val 12955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6" name="Text Box 27">
              <a:extLst>
                <a:ext uri="{FF2B5EF4-FFF2-40B4-BE49-F238E27FC236}">
                  <a16:creationId xmlns:a16="http://schemas.microsoft.com/office/drawing/2014/main" id="{49852811-7764-DB42-9BD6-04D6FA84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3352800"/>
              <a:ext cx="1736725" cy="823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Packets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Packet Tags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Packet Headers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Pcap/ascii file writing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9C31DD0-F20F-684A-BE35-0842EA7A9E4D}"/>
              </a:ext>
            </a:extLst>
          </p:cNvPr>
          <p:cNvGrpSpPr/>
          <p:nvPr/>
        </p:nvGrpSpPr>
        <p:grpSpPr>
          <a:xfrm>
            <a:off x="1981200" y="1981200"/>
            <a:ext cx="1708150" cy="2030412"/>
            <a:chOff x="457200" y="2008188"/>
            <a:chExt cx="1708150" cy="2030412"/>
          </a:xfrm>
        </p:grpSpPr>
        <p:sp>
          <p:nvSpPr>
            <p:cNvPr id="198" name="AutoShape 31">
              <a:extLst>
                <a:ext uri="{FF2B5EF4-FFF2-40B4-BE49-F238E27FC236}">
                  <a16:creationId xmlns:a16="http://schemas.microsoft.com/office/drawing/2014/main" id="{916CA173-FDBF-734F-ACAE-F40E71FD6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08188"/>
              <a:ext cx="1447800" cy="2030412"/>
            </a:xfrm>
            <a:prstGeom prst="wedgeRoundRectCallout">
              <a:avLst>
                <a:gd name="adj1" fmla="val 68704"/>
                <a:gd name="adj2" fmla="val 8777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9" name="Text Box 32">
              <a:extLst>
                <a:ext uri="{FF2B5EF4-FFF2-40B4-BE49-F238E27FC236}">
                  <a16:creationId xmlns:a16="http://schemas.microsoft.com/office/drawing/2014/main" id="{59DB1B8B-1368-064A-A127-F65EA9D27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286000"/>
              <a:ext cx="1631950" cy="1554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Node class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NetDevice ABC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Address types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(Ipv4, MAC, etc.)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Queues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Socket ABC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Ipv4 ABCs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Packet sockets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56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ns-3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ns-3 programs are C++ executables that link the needed shared libraries</a:t>
            </a:r>
          </a:p>
          <a:p>
            <a:pPr lvl="1"/>
            <a:r>
              <a:rPr lang="en-US" sz="2400" dirty="0"/>
              <a:t> or Python programs that import the needed modules</a:t>
            </a:r>
          </a:p>
          <a:p>
            <a:r>
              <a:rPr lang="en-US" sz="2800" dirty="0"/>
              <a:t>The ns-3 build tool, called '</a:t>
            </a:r>
            <a:r>
              <a:rPr lang="en-US" sz="2800" dirty="0" err="1"/>
              <a:t>waf</a:t>
            </a:r>
            <a:r>
              <a:rPr lang="en-US" sz="2800" dirty="0"/>
              <a:t>', can be used to run programs</a:t>
            </a:r>
          </a:p>
          <a:p>
            <a:r>
              <a:rPr lang="en-US" sz="2800" dirty="0" err="1"/>
              <a:t>waf</a:t>
            </a:r>
            <a:r>
              <a:rPr lang="en-US" sz="2800" dirty="0"/>
              <a:t> will place headers, object files, libraries, and executables in a 'build' directory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</p:spTree>
    <p:extLst>
      <p:ext uri="{BB962C8B-B14F-4D97-AF65-F5344CB8AC3E}">
        <p14:creationId xmlns:p14="http://schemas.microsoft.com/office/powerpoint/2010/main" val="98399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ns-3 uses a program called </a:t>
            </a:r>
            <a:r>
              <a:rPr lang="en-US" sz="2800" dirty="0" err="1"/>
              <a:t>PyBindGen</a:t>
            </a:r>
            <a:r>
              <a:rPr lang="en-US" sz="2800" dirty="0"/>
              <a:t> to generate Python bindings for all libraries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Folded Corner 5"/>
          <p:cNvSpPr/>
          <p:nvPr/>
        </p:nvSpPr>
        <p:spPr bwMode="auto">
          <a:xfrm>
            <a:off x="533400" y="2895600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594" y="356303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C++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header 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1988994" y="3563034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Folded Corner 8"/>
          <p:cNvSpPr/>
          <p:nvPr/>
        </p:nvSpPr>
        <p:spPr bwMode="auto">
          <a:xfrm>
            <a:off x="2773075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3269" y="3439551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Intermediate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Python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program</a:t>
            </a:r>
          </a:p>
        </p:txBody>
      </p:sp>
      <p:sp>
        <p:nvSpPr>
          <p:cNvPr id="11" name="Folded Corner 10"/>
          <p:cNvSpPr/>
          <p:nvPr/>
        </p:nvSpPr>
        <p:spPr bwMode="auto">
          <a:xfrm>
            <a:off x="5012750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2944" y="3439551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C++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bindings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code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4241225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484366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Folded Corner 14"/>
          <p:cNvSpPr/>
          <p:nvPr/>
        </p:nvSpPr>
        <p:spPr bwMode="auto">
          <a:xfrm>
            <a:off x="7094357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4551" y="3439551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Python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module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209800" y="40858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04675" y="5609986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CastXML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gccxml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517787" y="4039716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956499" y="560998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PyBindGen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6766995" y="40926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05707" y="566295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C++ compiler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</p:spTree>
    <p:extLst>
      <p:ext uri="{BB962C8B-B14F-4D97-AF65-F5344CB8AC3E}">
        <p14:creationId xmlns:p14="http://schemas.microsoft.com/office/powerpoint/2010/main" val="261415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365F80-8660-5841-B983-1DF8461DC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8947C-63C2-C247-B26B-B116E64F3B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Code organization and build system</a:t>
            </a:r>
          </a:p>
          <a:p>
            <a:r>
              <a:rPr lang="en-US" dirty="0"/>
              <a:t>Documentation system</a:t>
            </a:r>
          </a:p>
          <a:p>
            <a:r>
              <a:rPr lang="en-US" dirty="0"/>
              <a:t>Packet objects and queues</a:t>
            </a:r>
          </a:p>
          <a:p>
            <a:r>
              <a:rPr lang="en-US" dirty="0"/>
              <a:t>Walkthrough of ‘mm1-queue.cc’ example</a:t>
            </a:r>
          </a:p>
          <a:p>
            <a:pPr lvl="1"/>
            <a:r>
              <a:rPr lang="en-US" dirty="0"/>
              <a:t>Simple experiment management</a:t>
            </a:r>
          </a:p>
          <a:p>
            <a:pPr lvl="1"/>
            <a:r>
              <a:rPr lang="en-US" dirty="0"/>
              <a:t>Objects, attributes, tracing</a:t>
            </a:r>
          </a:p>
          <a:p>
            <a:pPr lvl="1"/>
            <a:r>
              <a:rPr lang="en-US" dirty="0"/>
              <a:t>Logging and debugging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7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bindings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API scanning for Python used to use a tool called </a:t>
            </a:r>
            <a:r>
              <a:rPr lang="en-US" sz="2800" dirty="0" err="1"/>
              <a:t>gccxml</a:t>
            </a:r>
            <a:endParaRPr lang="en-US" sz="2800" dirty="0"/>
          </a:p>
          <a:p>
            <a:r>
              <a:rPr lang="en-US" sz="2800" dirty="0"/>
              <a:t>ns-3 has moved to the successor, </a:t>
            </a:r>
            <a:r>
              <a:rPr lang="en-US" sz="2800" dirty="0" err="1"/>
              <a:t>CastXML</a:t>
            </a:r>
            <a:endParaRPr lang="en-US" sz="2800" dirty="0"/>
          </a:p>
          <a:p>
            <a:pPr lvl="1"/>
            <a:r>
              <a:rPr lang="en-US" sz="2400" dirty="0"/>
              <a:t>requires a development installation of clang</a:t>
            </a:r>
          </a:p>
          <a:p>
            <a:r>
              <a:rPr lang="en-US" sz="2800" dirty="0"/>
              <a:t>Automated testing currently only for Linux 64-bit systems</a:t>
            </a:r>
          </a:p>
          <a:p>
            <a:pPr lvl="1"/>
            <a:r>
              <a:rPr lang="en-US" sz="2400" dirty="0"/>
              <a:t>MacOS API scanning is not tested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</p:spTree>
    <p:extLst>
      <p:ext uri="{BB962C8B-B14F-4D97-AF65-F5344CB8AC3E}">
        <p14:creationId xmlns:p14="http://schemas.microsoft.com/office/powerpoint/2010/main" val="2235684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2BEB-ED7C-C44F-B394-32166927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waf</a:t>
            </a:r>
            <a:r>
              <a:rPr lang="en-US" dirty="0"/>
              <a:t>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CFF1A-E637-C14A-BC51-0B927D3D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This slide is a placeholder to demonstrate </a:t>
            </a:r>
            <a:r>
              <a:rPr lang="en-US" sz="2400" dirty="0" err="1"/>
              <a:t>Waf</a:t>
            </a:r>
            <a:r>
              <a:rPr lang="en-US" sz="2400" dirty="0"/>
              <a:t> operation</a:t>
            </a:r>
          </a:p>
          <a:p>
            <a:pPr lvl="1"/>
            <a:r>
              <a:rPr lang="en-US" sz="2000" dirty="0"/>
              <a:t>‘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build’ </a:t>
            </a:r>
            <a:r>
              <a:rPr lang="en-US" sz="2000" dirty="0"/>
              <a:t>will compile and link source code into executables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--run’ </a:t>
            </a:r>
            <a:r>
              <a:rPr lang="en-US" sz="2000" dirty="0"/>
              <a:t>will run an executable in a special shell that knows the path to ns-3 libraries</a:t>
            </a:r>
          </a:p>
          <a:p>
            <a:pPr lvl="1"/>
            <a:r>
              <a:rPr lang="en-US" sz="2000" dirty="0"/>
              <a:t>New option: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--run-no-build’ </a:t>
            </a:r>
            <a:r>
              <a:rPr lang="en-US" sz="2000" dirty="0"/>
              <a:t>will skip the build step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FE739-B3BC-5B40-B731-AFA157FB805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ns-3 Training, June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349D0-E7F4-0C41-9520-59B0F372AB1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33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waf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Key waf configuration examples</a:t>
            </a:r>
          </a:p>
          <a:p>
            <a:pPr lvl="1">
              <a:buNone/>
            </a:pPr>
            <a:r>
              <a:rPr lang="en-US" sz="24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./waf configure</a:t>
            </a:r>
          </a:p>
          <a:p>
            <a:pPr lvl="2">
              <a:buNone/>
            </a:pPr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--enable-examples</a:t>
            </a:r>
          </a:p>
          <a:p>
            <a:pPr lvl="2">
              <a:buNone/>
            </a:pPr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--enable-tests</a:t>
            </a:r>
          </a:p>
          <a:p>
            <a:pPr lvl="2">
              <a:buNone/>
            </a:pPr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--disable-python</a:t>
            </a:r>
          </a:p>
          <a:p>
            <a:pPr lvl="2">
              <a:buNone/>
            </a:pPr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--enable-modules</a:t>
            </a:r>
          </a:p>
          <a:p>
            <a:r>
              <a:rPr lang="en-US" sz="2800">
                <a:solidFill>
                  <a:schemeClr val="tx1"/>
                </a:solidFill>
                <a:cs typeface="Courier New" pitchFamily="49" charset="0"/>
              </a:rPr>
              <a:t>Whenever build scripts change, need to reconfigure</a:t>
            </a:r>
          </a:p>
          <a:p>
            <a:endParaRPr lang="en-US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" y="47244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Demo: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./waf --help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./waf configure --enable-examples --enable-tests --enable-modules='core'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ourier New" pitchFamily="49" charset="0"/>
              </a:rPr>
              <a:t>Look at: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build/c4che/_cache.py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3201A23D-B3FF-4502-901F-6DD3E2262D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22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7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wscript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97850" cy="487203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## -*- Mode: python; py-indent-offset: 4; indent-tabs-mode: nil; coding: utf-8; -*-</a:t>
            </a:r>
          </a:p>
          <a:p>
            <a:pPr>
              <a:spcBef>
                <a:spcPts val="0"/>
              </a:spcBef>
              <a:buNone/>
            </a:pPr>
            <a:endParaRPr lang="en-US" sz="12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def build(bld):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obj = bld.create_ns3_module('csma', ['network', 'applications'])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obj.source = [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'model/backoff.cc',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'model/csma-net-device.cc',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'model/csma-channel.cc',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'helper/csma-helper.cc',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]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headers = bld.new_task_gen(features=['ns3header'])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headers.module = 'csma'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headers.source = [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'model/backoff.h',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'model/csma-net-device.h',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'model/csma-channel.h',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'helper/csma-helper.h',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]</a:t>
            </a:r>
          </a:p>
          <a:p>
            <a:pPr>
              <a:spcBef>
                <a:spcPts val="0"/>
              </a:spcBef>
              <a:buNone/>
            </a:pPr>
            <a:endParaRPr lang="en-US" sz="12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if bld.env['ENABLE_EXAMPLES']: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bld.add_subdirs('examples')</a:t>
            </a:r>
          </a:p>
          <a:p>
            <a:pPr>
              <a:spcBef>
                <a:spcPts val="0"/>
              </a:spcBef>
              <a:buNone/>
            </a:pPr>
            <a:endParaRPr lang="en-US" sz="12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bld.ns3_python_bindings()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3201A23D-B3FF-4502-901F-6DD3E2262D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37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waf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project is configured, can build via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build </a:t>
            </a:r>
            <a:r>
              <a:rPr lang="en-US" dirty="0"/>
              <a:t>or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err="1">
                <a:cs typeface="Courier New" pitchFamily="49" charset="0"/>
              </a:rPr>
              <a:t>waf</a:t>
            </a:r>
            <a:r>
              <a:rPr lang="en-US" dirty="0">
                <a:cs typeface="Courier New" pitchFamily="49" charset="0"/>
              </a:rPr>
              <a:t> will build in parallel on multiple cores</a:t>
            </a:r>
          </a:p>
          <a:p>
            <a:r>
              <a:rPr lang="en-US" dirty="0" err="1">
                <a:cs typeface="Courier New" pitchFamily="49" charset="0"/>
              </a:rPr>
              <a:t>waf</a:t>
            </a:r>
            <a:r>
              <a:rPr lang="en-US" dirty="0">
                <a:cs typeface="Courier New" pitchFamily="49" charset="0"/>
              </a:rPr>
              <a:t> displays modules built at end of build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38100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Demo: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./waf build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ourier New" pitchFamily="49" charset="0"/>
              </a:rPr>
              <a:t>Look at: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build/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ourier New" pitchFamily="49" charset="0"/>
              </a:rPr>
              <a:t>libraries and executables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3201A23D-B3FF-4502-901F-6DD3E2262D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00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ourier New" pitchFamily="49" charset="0"/>
                <a:cs typeface="Courier New" pitchFamily="49" charset="0"/>
              </a:rPr>
              <a:t>./waf shell</a:t>
            </a:r>
            <a:r>
              <a:rPr lang="en-US"/>
              <a:t> provides a special shell for running programs</a:t>
            </a:r>
          </a:p>
          <a:p>
            <a:pPr lvl="1"/>
            <a:r>
              <a:rPr lang="en-US"/>
              <a:t>Sets key environment variables</a:t>
            </a:r>
          </a:p>
          <a:p>
            <a:pPr lvl="1"/>
            <a:endParaRPr lang="en-US"/>
          </a:p>
          <a:p>
            <a:pPr lvl="1"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./waf --run sample-simulator</a:t>
            </a:r>
          </a:p>
          <a:p>
            <a:pPr lvl="1"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./waf --pyrun src/core/examples/sample-simulator.py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3201A23D-B3FF-4502-901F-6DD3E2262D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04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Configuring a build type is done at </a:t>
            </a:r>
            <a:r>
              <a:rPr lang="en-US" dirty="0" err="1"/>
              <a:t>waf</a:t>
            </a:r>
            <a:r>
              <a:rPr lang="en-US" dirty="0"/>
              <a:t> configuration time</a:t>
            </a:r>
          </a:p>
          <a:p>
            <a:r>
              <a:rPr lang="en-US" dirty="0"/>
              <a:t>debug build (default):  all asserts and debugging code enabled</a:t>
            </a:r>
          </a:p>
          <a:p>
            <a:pPr lvl="1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-d debug configure</a:t>
            </a:r>
          </a:p>
          <a:p>
            <a:r>
              <a:rPr lang="en-US" dirty="0"/>
              <a:t>optimized</a:t>
            </a:r>
          </a:p>
          <a:p>
            <a:pPr lvl="1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-d optimized configure</a:t>
            </a:r>
          </a:p>
          <a:p>
            <a:r>
              <a:rPr lang="en-US" dirty="0"/>
              <a:t>static libraries</a:t>
            </a:r>
          </a:p>
          <a:p>
            <a:pPr lvl="1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--enable-static configure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3201A23D-B3FF-4502-901F-6DD3E2262D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26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75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Controlling the modular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3886200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</a:rPr>
              <a:t>One way to disable modules: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./waf configure --enable-modules='a','b','c'</a:t>
            </a:r>
          </a:p>
          <a:p>
            <a:r>
              <a:rPr lang="en-US" sz="2400">
                <a:solidFill>
                  <a:schemeClr val="tx1"/>
                </a:solidFill>
              </a:rPr>
              <a:t>The</a:t>
            </a:r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.ns3rc</a:t>
            </a:r>
            <a:r>
              <a:rPr lang="en-US" sz="2400">
                <a:solidFill>
                  <a:schemeClr val="tx1"/>
                </a:solidFill>
              </a:rPr>
              <a:t> file (found in utils/ directory) can be used to control the modules built</a:t>
            </a:r>
          </a:p>
          <a:p>
            <a:r>
              <a:rPr lang="en-US" sz="2400">
                <a:solidFill>
                  <a:schemeClr val="tx1"/>
                </a:solidFill>
              </a:rPr>
              <a:t>Precedence in controlling build</a:t>
            </a:r>
          </a:p>
          <a:p>
            <a:pPr lvl="1">
              <a:buNone/>
            </a:pPr>
            <a:r>
              <a:rPr lang="en-US" sz="2000">
                <a:solidFill>
                  <a:schemeClr val="tx1"/>
                </a:solidFill>
              </a:rPr>
              <a:t>1) command line arguments</a:t>
            </a:r>
          </a:p>
          <a:p>
            <a:pPr lvl="1">
              <a:buNone/>
            </a:pPr>
            <a:r>
              <a:rPr lang="en-US" sz="2000">
                <a:solidFill>
                  <a:schemeClr val="tx1"/>
                </a:solidFill>
              </a:rPr>
              <a:t>2) .ns3rc in ns-3 top level directory</a:t>
            </a:r>
          </a:p>
          <a:p>
            <a:pPr lvl="1">
              <a:buNone/>
            </a:pPr>
            <a:r>
              <a:rPr lang="en-US" sz="2000">
                <a:solidFill>
                  <a:schemeClr val="tx1"/>
                </a:solidFill>
              </a:rPr>
              <a:t>3) .ns3rc in user's home directory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09600" y="4953000"/>
            <a:ext cx="78486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Demo how .ns3rc 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3201A23D-B3FF-4502-901F-6DD3E2262D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27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37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without wscript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The scratch/ directory can be used to build programs without </a:t>
            </a:r>
            <a:r>
              <a:rPr lang="en-US" sz="2800" dirty="0" err="1">
                <a:solidFill>
                  <a:schemeClr val="tx1"/>
                </a:solidFill>
              </a:rPr>
              <a:t>wscripts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25146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Demo how programs can be built without wscripts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3201A23D-B3FF-4502-901F-6DD3E2262D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508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/>
              <a:t>Integrating other tools and libraries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</p:spTree>
    <p:extLst>
      <p:ext uri="{BB962C8B-B14F-4D97-AF65-F5344CB8AC3E}">
        <p14:creationId xmlns:p14="http://schemas.microsoft.com/office/powerpoint/2010/main" val="899376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Key differences from other network simulators:</a:t>
            </a:r>
          </a:p>
          <a:p>
            <a:pPr marL="0" indent="0">
              <a:buNone/>
            </a:pPr>
            <a:r>
              <a:rPr lang="en-US" sz="2400" dirty="0"/>
              <a:t>1) Command-line, Unix orientation</a:t>
            </a:r>
          </a:p>
          <a:p>
            <a:pPr lvl="1"/>
            <a:r>
              <a:rPr lang="en-US" sz="2000" dirty="0"/>
              <a:t>vs. Integrated Development Environment (IDE)</a:t>
            </a:r>
          </a:p>
          <a:p>
            <a:pPr marL="82550" indent="0">
              <a:buNone/>
            </a:pPr>
            <a:r>
              <a:rPr lang="en-US" sz="2400" dirty="0"/>
              <a:t>2) Simulations and models written directly in C++ and Python</a:t>
            </a:r>
          </a:p>
          <a:p>
            <a:pPr marL="939800" lvl="1" indent="-457200"/>
            <a:r>
              <a:rPr lang="en-US" sz="2000" dirty="0"/>
              <a:t>vs. a domain-specific simulation language</a:t>
            </a:r>
          </a:p>
          <a:p>
            <a:pPr marL="8255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</p:spTree>
    <p:extLst>
      <p:ext uri="{BB962C8B-B14F-4D97-AF65-F5344CB8AC3E}">
        <p14:creationId xmlns:p14="http://schemas.microsoft.com/office/powerpoint/2010/main" val="2065199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more sophisticated scenarios and models typically leverage other libraries</a:t>
            </a:r>
          </a:p>
          <a:p>
            <a:r>
              <a:rPr lang="en-US" sz="2400" dirty="0"/>
              <a:t>ns-3 main distribution uses optional libraries (libxml2, </a:t>
            </a:r>
            <a:r>
              <a:rPr lang="en-US" sz="2400" dirty="0" err="1"/>
              <a:t>gsl</a:t>
            </a:r>
            <a:r>
              <a:rPr lang="en-US" sz="2400" dirty="0"/>
              <a:t>, </a:t>
            </a:r>
            <a:r>
              <a:rPr lang="en-US" sz="2400" dirty="0" err="1"/>
              <a:t>mysql</a:t>
            </a:r>
            <a:r>
              <a:rPr lang="en-US" sz="2400" dirty="0"/>
              <a:t>) but care is taken to avoid strict build dependencies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Waf</a:t>
            </a:r>
            <a:r>
              <a:rPr lang="en-US" sz="2000" dirty="0"/>
              <a:t> </a:t>
            </a:r>
            <a:r>
              <a:rPr lang="en-US" sz="2000" dirty="0" err="1"/>
              <a:t>wscripts</a:t>
            </a:r>
            <a:r>
              <a:rPr lang="en-US" sz="2000" dirty="0"/>
              <a:t> can be consulted as examples</a:t>
            </a:r>
          </a:p>
          <a:p>
            <a:pPr lvl="1"/>
            <a:r>
              <a:rPr lang="en-US" sz="2000" dirty="0"/>
              <a:t>example:  sqlite3 in </a:t>
            </a:r>
            <a:r>
              <a:rPr lang="en-US" sz="2000" dirty="0" err="1"/>
              <a:t>src</a:t>
            </a:r>
            <a:r>
              <a:rPr lang="en-US" sz="2000" dirty="0"/>
              <a:t>/stats/</a:t>
            </a:r>
            <a:r>
              <a:rPr lang="en-US" sz="2000" dirty="0" err="1"/>
              <a:t>wscript</a:t>
            </a:r>
            <a:endParaRPr lang="en-US" sz="2000" dirty="0"/>
          </a:p>
          <a:p>
            <a:r>
              <a:rPr lang="en-US" sz="2400" dirty="0"/>
              <a:t>the 'bake' tool (described later) helps to manage library dependencies</a:t>
            </a:r>
          </a:p>
          <a:p>
            <a:r>
              <a:rPr lang="en-US" sz="2400" dirty="0"/>
              <a:t>users are free to write their own </a:t>
            </a:r>
            <a:r>
              <a:rPr lang="en-US" sz="2400" dirty="0" err="1"/>
              <a:t>Makefiles</a:t>
            </a:r>
            <a:r>
              <a:rPr lang="en-US" sz="2400" dirty="0"/>
              <a:t> or </a:t>
            </a:r>
            <a:r>
              <a:rPr lang="en-US" sz="2400" dirty="0" err="1"/>
              <a:t>wscripts</a:t>
            </a:r>
            <a:r>
              <a:rPr lang="en-US" sz="2400" dirty="0"/>
              <a:t> to do something special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</p:spTree>
    <p:extLst>
      <p:ext uri="{BB962C8B-B14F-4D97-AF65-F5344CB8AC3E}">
        <p14:creationId xmlns:p14="http://schemas.microsoft.com/office/powerpoint/2010/main" val="3894482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emulator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5762"/>
            <a:ext cx="8197850" cy="4711314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</p:spTree>
    <p:extLst>
      <p:ext uri="{BB962C8B-B14F-4D97-AF65-F5344CB8AC3E}">
        <p14:creationId xmlns:p14="http://schemas.microsoft.com/office/powerpoint/2010/main" val="305295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mininet</a:t>
            </a:r>
            <a:r>
              <a:rPr lang="en-US" dirty="0"/>
              <a:t> emulator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5158"/>
            <a:ext cx="8197850" cy="4392522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ns-3 Training, June 2019</a:t>
            </a:r>
          </a:p>
        </p:txBody>
      </p:sp>
    </p:spTree>
    <p:extLst>
      <p:ext uri="{BB962C8B-B14F-4D97-AF65-F5344CB8AC3E}">
        <p14:creationId xmlns:p14="http://schemas.microsoft.com/office/powerpoint/2010/main" val="4199923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Co-simulation frameworks have emerged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PNNL's FNCS framework integrates ns-3 with transmission and distribution simulators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9" y="2305303"/>
            <a:ext cx="7187152" cy="3862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009372"/>
            <a:ext cx="60580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Image source: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PNNLgov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YouTube video: </a:t>
            </a: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Introducing FNCS: Framework for Network Co-Simulation</a:t>
            </a:r>
          </a:p>
        </p:txBody>
      </p:sp>
    </p:spTree>
    <p:extLst>
      <p:ext uri="{BB962C8B-B14F-4D97-AF65-F5344CB8AC3E}">
        <p14:creationId xmlns:p14="http://schemas.microsoft.com/office/powerpoint/2010/main" val="747306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8819-9FA9-8E40-A96C-28C8A954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ns-3 App 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85F01-8150-3A4A-AA7B-15A7B8653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Project is migrating away from a centralized repository to a modular system called the ‘ns-3 App Store’</a:t>
            </a:r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err="1">
                <a:hlinkClick r:id="rId2"/>
              </a:rPr>
              <a:t>apps.nsnam.org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27CD7-3063-384F-BE67-78857740CB8D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ns-3 Training, June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C5853-B146-F646-AACC-EC7BBBD67C7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39214F-E805-6147-A96F-CDC457846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2577758"/>
            <a:ext cx="6655027" cy="38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31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563F-1633-FF4E-830D-FBBDEAA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7765-0D13-D04A-B7AC-A9F8D55AF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Placeholder slide:  online browsing of</a:t>
            </a:r>
          </a:p>
          <a:p>
            <a:pPr lvl="1"/>
            <a:r>
              <a:rPr lang="en-US" sz="2400" dirty="0" err="1"/>
              <a:t>Doxygen</a:t>
            </a:r>
            <a:endParaRPr lang="en-US" sz="2400" dirty="0"/>
          </a:p>
          <a:p>
            <a:pPr lvl="1"/>
            <a:r>
              <a:rPr lang="en-US" sz="2400" dirty="0"/>
              <a:t>ns-3 manual, model library, tutorial</a:t>
            </a:r>
          </a:p>
          <a:p>
            <a:pPr lvl="1"/>
            <a:r>
              <a:rPr lang="en-US" sz="2400" dirty="0"/>
              <a:t>wiki</a:t>
            </a:r>
          </a:p>
          <a:p>
            <a:pPr lvl="1"/>
            <a:r>
              <a:rPr lang="en-US" sz="2400" dirty="0"/>
              <a:t>command-line help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B3FC4-22FA-C540-9BDB-272448073089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ns-3 Training, June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214FF-BB87-D445-AE47-76EEB929F6A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06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ns-3 not written in a high-level language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29532"/>
            <a:ext cx="5867400" cy="4325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685554"/>
            <a:ext cx="7891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Example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OMNeT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++ Network Description (NED) language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Figure excerpted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http://www.ewh.ieee.org/soc/es/Nov1999/18/ned.htm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0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ns-3 does not have a graphical IDE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  <p:pic>
        <p:nvPicPr>
          <p:cNvPr id="1026" name="Picture 2" descr="https://cdn.comsol.com/products/comsol/flu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993515" cy="44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8178" y="6085443"/>
            <a:ext cx="639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Figure source: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https://www.comsol.com/comsol-multiphysics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3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ns-3 uses outside programs for graphics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8631" y="1317667"/>
            <a:ext cx="4838455" cy="4666728"/>
            <a:chOff x="4305545" y="1309995"/>
            <a:chExt cx="4838455" cy="46667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545" y="2036419"/>
              <a:ext cx="4838455" cy="394030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631182" y="1309995"/>
              <a:ext cx="3281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Radio environment map showing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signal strength from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eNBs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92071" y="598439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gnuplot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899CF-A3E7-7444-A583-72A8CB630BC3}"/>
              </a:ext>
            </a:extLst>
          </p:cNvPr>
          <p:cNvSpPr txBox="1"/>
          <p:nvPr/>
        </p:nvSpPr>
        <p:spPr>
          <a:xfrm>
            <a:off x="5878286" y="2830286"/>
            <a:ext cx="25015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LTE radio environment</a:t>
            </a:r>
          </a:p>
          <a:p>
            <a:r>
              <a:rPr lang="en-US" dirty="0"/>
              <a:t>map (REM)</a:t>
            </a:r>
          </a:p>
          <a:p>
            <a:endParaRPr lang="en-US" dirty="0"/>
          </a:p>
          <a:p>
            <a:r>
              <a:rPr lang="en-US" dirty="0"/>
              <a:t>Will experiment with</a:t>
            </a:r>
          </a:p>
          <a:p>
            <a:r>
              <a:rPr lang="en-US" dirty="0"/>
              <a:t>this on Tuesday</a:t>
            </a:r>
          </a:p>
        </p:txBody>
      </p:sp>
    </p:spTree>
    <p:extLst>
      <p:ext uri="{BB962C8B-B14F-4D97-AF65-F5344CB8AC3E}">
        <p14:creationId xmlns:p14="http://schemas.microsoft.com/office/powerpoint/2010/main" val="39093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ns-3 users typically write scripts to plot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ns-3 Training, June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2430" y="1437032"/>
            <a:ext cx="46501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EmsVideo_1_Server 942.36392953 RX 1012 1061 U 2395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EmsVideo_1_Client 942.37317727 TX 1012 1061 U 2398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EmsVideo_1_Client 942.377 RX 64 113 U 2397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WebBrowsingGraphics_0_Server 942.38092876 TX 1024 1073 U 2399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WebBrowsingGraphics_0_Client 942.394 RX 1024 1073 U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2399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AvlAssetPerimeter_1_Server 942.42492988 RX 1408 1457 U 2401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1698" y="1145617"/>
            <a:ext cx="332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Raw trace data generated by ns-3</a:t>
            </a:r>
          </a:p>
        </p:txBody>
      </p:sp>
      <p:sp>
        <p:nvSpPr>
          <p:cNvPr id="8" name="Right Arrow 7"/>
          <p:cNvSpPr/>
          <p:nvPr/>
        </p:nvSpPr>
        <p:spPr>
          <a:xfrm rot="1936841">
            <a:off x="5599491" y="1461036"/>
            <a:ext cx="725488" cy="3519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925" y="234458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Animated</a:t>
            </a:r>
          </a:p>
        </p:txBody>
      </p:sp>
      <p:sp>
        <p:nvSpPr>
          <p:cNvPr id="10" name="Right Arrow 9"/>
          <p:cNvSpPr/>
          <p:nvPr/>
        </p:nvSpPr>
        <p:spPr>
          <a:xfrm rot="17325373" flipH="1">
            <a:off x="849564" y="1829541"/>
            <a:ext cx="725488" cy="3845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4970" y="183714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Used to measure KPIs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013" y="2360524"/>
            <a:ext cx="2698406" cy="1689370"/>
          </a:xfrm>
          <a:prstGeom prst="rect">
            <a:avLst/>
          </a:prstGeom>
          <a:solidFill>
            <a:schemeClr val="bg2"/>
          </a:solidFill>
          <a:ln>
            <a:solidFill>
              <a:srgbClr val="000000">
                <a:alpha val="49000"/>
              </a:srgb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5" y="2897998"/>
            <a:ext cx="5676291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8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 preferred visualizer for ns-3</a:t>
            </a:r>
          </a:p>
          <a:p>
            <a:r>
              <a:rPr lang="en-US" sz="2800" dirty="0"/>
              <a:t>Two tools have been developed over the years, with some scope limitations</a:t>
            </a:r>
          </a:p>
          <a:p>
            <a:pPr lvl="1"/>
            <a:r>
              <a:rPr lang="en-US" sz="2400" dirty="0" err="1"/>
              <a:t>Pyviz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FlowMonitor</a:t>
            </a:r>
            <a:r>
              <a:rPr lang="en-US" sz="2000" dirty="0"/>
              <a:t> (statistics with </a:t>
            </a:r>
            <a:r>
              <a:rPr lang="en-US" sz="2000" dirty="0" err="1"/>
              <a:t>Pyviz</a:t>
            </a:r>
            <a:r>
              <a:rPr lang="en-US" sz="2000" dirty="0"/>
              <a:t> linkage)</a:t>
            </a:r>
          </a:p>
          <a:p>
            <a:pPr lvl="1"/>
            <a:r>
              <a:rPr lang="en-US" sz="2400" dirty="0" err="1"/>
              <a:t>NetAnim</a:t>
            </a:r>
            <a:r>
              <a:rPr lang="en-US" sz="2400" dirty="0"/>
              <a:t> (George Riley and John Abraham)</a:t>
            </a:r>
          </a:p>
          <a:p>
            <a:pPr lvl="1"/>
            <a:endParaRPr lang="en-US" sz="2400" dirty="0"/>
          </a:p>
          <a:p>
            <a:r>
              <a:rPr lang="en-US" sz="2800" dirty="0"/>
              <a:t>Support is lagging for these tools (help wanted)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ns-3 Training,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PyViz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Developed by Gustavo </a:t>
            </a:r>
            <a:r>
              <a:rPr lang="en-US" sz="2400" dirty="0" err="1"/>
              <a:t>Carneiro</a:t>
            </a:r>
            <a:endParaRPr lang="en-US" sz="2400" dirty="0"/>
          </a:p>
          <a:p>
            <a:r>
              <a:rPr lang="en-US" sz="2400" dirty="0"/>
              <a:t>Live simulation visualizer (no trace files)</a:t>
            </a:r>
          </a:p>
          <a:p>
            <a:r>
              <a:rPr lang="en-US" sz="2400" dirty="0"/>
              <a:t>Useful for debugging</a:t>
            </a:r>
          </a:p>
          <a:p>
            <a:pPr lvl="1"/>
            <a:r>
              <a:rPr lang="en-US" sz="2000" dirty="0"/>
              <a:t>mobility model behavior</a:t>
            </a:r>
          </a:p>
          <a:p>
            <a:pPr lvl="1"/>
            <a:r>
              <a:rPr lang="en-US" sz="2000" dirty="0"/>
              <a:t>where are packets being dropped?</a:t>
            </a:r>
          </a:p>
          <a:p>
            <a:r>
              <a:rPr lang="en-US" sz="2400" dirty="0"/>
              <a:t>Built-in interactive Python console to debug the state of running objects</a:t>
            </a:r>
          </a:p>
          <a:p>
            <a:r>
              <a:rPr lang="en-US" sz="2400" dirty="0"/>
              <a:t>Works with Python and C++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ns-3 Training,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182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6459</TotalTime>
  <Words>1604</Words>
  <Application>Microsoft Macintosh PowerPoint</Application>
  <PresentationFormat>On-screen Show (4:3)</PresentationFormat>
  <Paragraphs>352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Courier New</vt:lpstr>
      <vt:lpstr>Encode Sans Normal Black</vt:lpstr>
      <vt:lpstr>Lucida Grande</vt:lpstr>
      <vt:lpstr>Open Sans</vt:lpstr>
      <vt:lpstr>Open Sans Light</vt:lpstr>
      <vt:lpstr>Uni Sans Regular</vt:lpstr>
      <vt:lpstr>Custom Design</vt:lpstr>
      <vt:lpstr>1_Custom Design</vt:lpstr>
      <vt:lpstr>Default Design</vt:lpstr>
      <vt:lpstr>1_Default Design</vt:lpstr>
      <vt:lpstr>PowerPoint Presentation</vt:lpstr>
      <vt:lpstr>PowerPoint Presentation</vt:lpstr>
      <vt:lpstr>Software orientation</vt:lpstr>
      <vt:lpstr>ns-3 not written in a high-level language</vt:lpstr>
      <vt:lpstr>ns-3 does not have a graphical IDE</vt:lpstr>
      <vt:lpstr>ns-3 uses outside programs for graphics</vt:lpstr>
      <vt:lpstr>ns-3 users typically write scripts to plot</vt:lpstr>
      <vt:lpstr>Visualization</vt:lpstr>
      <vt:lpstr>PyViz overview</vt:lpstr>
      <vt:lpstr>Pyviz and FlowMonitor</vt:lpstr>
      <vt:lpstr>Enabling PyViz in your simulations</vt:lpstr>
      <vt:lpstr>FlowMonitor</vt:lpstr>
      <vt:lpstr>NetAnim</vt:lpstr>
      <vt:lpstr>NetAnim key features</vt:lpstr>
      <vt:lpstr>Software organization</vt:lpstr>
      <vt:lpstr>Typical module source code organization</vt:lpstr>
      <vt:lpstr>PowerPoint Presentation</vt:lpstr>
      <vt:lpstr>ns-3 programs</vt:lpstr>
      <vt:lpstr>Python bindings</vt:lpstr>
      <vt:lpstr>Python bindings status</vt:lpstr>
      <vt:lpstr>waf operation</vt:lpstr>
      <vt:lpstr>waf configuration</vt:lpstr>
      <vt:lpstr>wscript example</vt:lpstr>
      <vt:lpstr>waf build</vt:lpstr>
      <vt:lpstr>Running programs</vt:lpstr>
      <vt:lpstr>Build variations</vt:lpstr>
      <vt:lpstr>Controlling the modular build</vt:lpstr>
      <vt:lpstr>Building without wscript</vt:lpstr>
      <vt:lpstr>Integrating other tools and libraries</vt:lpstr>
      <vt:lpstr>Other libraries</vt:lpstr>
      <vt:lpstr>CORE emulator</vt:lpstr>
      <vt:lpstr>mininet emulator</vt:lpstr>
      <vt:lpstr>Co-simulation frameworks have emerged</vt:lpstr>
      <vt:lpstr>ns-3 App Store</vt:lpstr>
      <vt:lpstr>Documentation overview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Tom Henderson</cp:lastModifiedBy>
  <cp:revision>199</cp:revision>
  <cp:lastPrinted>2016-02-10T20:19:12Z</cp:lastPrinted>
  <dcterms:created xsi:type="dcterms:W3CDTF">2014-10-14T00:51:43Z</dcterms:created>
  <dcterms:modified xsi:type="dcterms:W3CDTF">2019-06-16T16:37:34Z</dcterms:modified>
</cp:coreProperties>
</file>