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3"/>
  </p:notesMasterIdLst>
  <p:sldIdLst>
    <p:sldId id="1048" r:id="rId3"/>
    <p:sldId id="926" r:id="rId4"/>
    <p:sldId id="927" r:id="rId5"/>
    <p:sldId id="928" r:id="rId6"/>
    <p:sldId id="929" r:id="rId7"/>
    <p:sldId id="930" r:id="rId8"/>
    <p:sldId id="931" r:id="rId9"/>
    <p:sldId id="932" r:id="rId10"/>
    <p:sldId id="933" r:id="rId11"/>
    <p:sldId id="934" r:id="rId12"/>
    <p:sldId id="935" r:id="rId13"/>
    <p:sldId id="936" r:id="rId14"/>
    <p:sldId id="937" r:id="rId15"/>
    <p:sldId id="825" r:id="rId16"/>
    <p:sldId id="826" r:id="rId17"/>
    <p:sldId id="827" r:id="rId18"/>
    <p:sldId id="828" r:id="rId19"/>
    <p:sldId id="829" r:id="rId20"/>
    <p:sldId id="830" r:id="rId21"/>
    <p:sldId id="831" r:id="rId22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C00"/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1" autoAdjust="0"/>
    <p:restoredTop sz="94590"/>
  </p:normalViewPr>
  <p:slideViewPr>
    <p:cSldViewPr>
      <p:cViewPr varScale="1">
        <p:scale>
          <a:sx n="88" d="100"/>
          <a:sy n="88" d="100"/>
        </p:scale>
        <p:origin x="1568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1" d="100"/>
        <a:sy n="161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E916AA-C709-4320-8471-D9033522AFFD}" type="slidenum">
              <a:rPr lang="en-GB"/>
              <a:pPr/>
              <a:t>2</a:t>
            </a:fld>
            <a:endParaRPr lang="en-GB"/>
          </a:p>
        </p:txBody>
      </p:sp>
      <p:sp>
        <p:nvSpPr>
          <p:cNvPr id="1259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70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93977C-FB14-4DD0-B169-DD41EB05538B}" type="slidenum">
              <a:rPr lang="en-GB"/>
              <a:pPr/>
              <a:t>3</a:t>
            </a:fld>
            <a:endParaRPr lang="en-GB"/>
          </a:p>
        </p:txBody>
      </p:sp>
      <p:sp>
        <p:nvSpPr>
          <p:cNvPr id="1269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868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AF640F-C92B-47EC-A58A-822905FD9824}" type="slidenum">
              <a:rPr lang="en-GB"/>
              <a:pPr/>
              <a:t>4</a:t>
            </a:fld>
            <a:endParaRPr lang="en-GB"/>
          </a:p>
        </p:txBody>
      </p:sp>
      <p:sp>
        <p:nvSpPr>
          <p:cNvPr id="1280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55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9E20C8-2943-4137-83DA-77F8B470F130}" type="slidenum">
              <a:rPr lang="en-GB"/>
              <a:pPr/>
              <a:t>14</a:t>
            </a:fld>
            <a:endParaRPr lang="en-GB"/>
          </a:p>
        </p:txBody>
      </p:sp>
      <p:sp>
        <p:nvSpPr>
          <p:cNvPr id="178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1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335B9B-9056-4005-83B7-061EEB381100}" type="slidenum">
              <a:rPr lang="en-GB"/>
              <a:pPr/>
              <a:t>15</a:t>
            </a:fld>
            <a:endParaRPr lang="en-GB"/>
          </a:p>
        </p:txBody>
      </p:sp>
      <p:sp>
        <p:nvSpPr>
          <p:cNvPr id="179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13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4F9334-692E-4A9A-8199-13B860F8C5DE}" type="slidenum">
              <a:rPr lang="en-GB"/>
              <a:pPr/>
              <a:t>18</a:t>
            </a:fld>
            <a:endParaRPr lang="en-GB"/>
          </a:p>
        </p:txBody>
      </p:sp>
      <p:sp>
        <p:nvSpPr>
          <p:cNvPr id="18022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01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7FA2DF-1506-49B0-A55A-FB5E85AF2F98}" type="slidenum">
              <a:rPr lang="en-GB"/>
              <a:pPr/>
              <a:t>19</a:t>
            </a:fld>
            <a:endParaRPr lang="en-GB"/>
          </a:p>
        </p:txBody>
      </p:sp>
      <p:sp>
        <p:nvSpPr>
          <p:cNvPr id="181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66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65686E-3EE9-4222-B9D5-7EF64D442C1B}" type="slidenum">
              <a:rPr lang="en-GB"/>
              <a:pPr/>
              <a:t>20</a:t>
            </a:fld>
            <a:endParaRPr lang="en-GB"/>
          </a:p>
        </p:txBody>
      </p:sp>
      <p:sp>
        <p:nvSpPr>
          <p:cNvPr id="182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ns-3 training, June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671757" y="1736725"/>
            <a:ext cx="8184662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4B2E83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10" name="Picture 9" descr="Bar_RtAng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402894"/>
            <a:ext cx="1371201" cy="6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04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ns-3 training, June 2017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642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71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369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73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939146"/>
            <a:ext cx="6972300" cy="2871103"/>
          </a:xfrm>
          <a:prstGeom prst="rect">
            <a:avLst/>
          </a:prstGeom>
          <a:ln>
            <a:noFill/>
          </a:ln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3" name="Picture 2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4" name="Picture 3" descr="Bar_RtAngle_HEX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3947767"/>
            <a:ext cx="2451418" cy="12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78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71757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REGULAR, 24 PT.)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12" name="Picture 11" descr="Bar_RtAng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402894"/>
            <a:ext cx="1371201" cy="6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294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11" name="Picture 10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12" name="Picture 11" descr="Bar_RtAng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402894"/>
            <a:ext cx="1371201" cy="6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3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/>
              <a:t>ns-3 training, June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0732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6723" y="2053744"/>
            <a:ext cx="7790073" cy="1717836"/>
          </a:xfrm>
        </p:spPr>
        <p:txBody>
          <a:bodyPr>
            <a:normAutofit/>
          </a:bodyPr>
          <a:lstStyle/>
          <a:p>
            <a:r>
              <a:rPr lang="en-US" dirty="0"/>
              <a:t>ns-3 training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721691" y="4463341"/>
            <a:ext cx="7740138" cy="16557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8D3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Tom Henderson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E8D3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ns-3 annual meeting 2019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576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E8D3A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June 17-21, Florence, Italy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E8D3A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956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metadata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Packets may optionally carry metadata</a:t>
            </a:r>
          </a:p>
          <a:p>
            <a:pPr lvl="1"/>
            <a:r>
              <a:rPr lang="en-US" sz="2400" dirty="0"/>
              <a:t>record every operation on a packet's buffer</a:t>
            </a:r>
          </a:p>
          <a:p>
            <a:pPr lvl="1"/>
            <a:r>
              <a:rPr lang="en-US" sz="2400" dirty="0"/>
              <a:t>implementation of Packet::Print for pretty-printing of the packet</a:t>
            </a:r>
          </a:p>
          <a:p>
            <a:pPr lvl="1"/>
            <a:r>
              <a:rPr lang="en-US" sz="2400" dirty="0"/>
              <a:t>sanity check that when a Header is removed, the Header was actually present to begin with</a:t>
            </a:r>
          </a:p>
          <a:p>
            <a:r>
              <a:rPr lang="en-US" sz="2800" dirty="0"/>
              <a:t>Not enabled by default, for performance reasons</a:t>
            </a:r>
          </a:p>
          <a:p>
            <a:r>
              <a:rPr lang="en-US" sz="2800" dirty="0"/>
              <a:t>To enable, insert one or both statements: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Packet::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EnablePrinting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Packet::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EnableChecking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71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Ptr</a:t>
            </a:r>
            <a:r>
              <a:rPr lang="en-US" dirty="0"/>
              <a:t>&lt;Packet&gt;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Packets are reference counted objects that support the smart pointer class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dirty="0"/>
              <a:t>Use a templated "Create" method instead of </a:t>
            </a:r>
            <a:r>
              <a:rPr lang="en-US" sz="2800" dirty="0" err="1"/>
              <a:t>CreateObject</a:t>
            </a:r>
            <a:r>
              <a:rPr lang="en-US" sz="2800" dirty="0"/>
              <a:t> for ns3::Objects</a:t>
            </a:r>
          </a:p>
          <a:p>
            <a:r>
              <a:rPr lang="en-US" sz="2800" dirty="0"/>
              <a:t>Typical creation:  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&lt;Packet&gt;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Create&lt;Packet&gt; ();</a:t>
            </a:r>
          </a:p>
          <a:p>
            <a:r>
              <a:rPr lang="en-US" sz="2800" dirty="0"/>
              <a:t>In model code, Packet pointers may be </a:t>
            </a:r>
            <a:r>
              <a:rPr lang="en-US" sz="2800" dirty="0" err="1"/>
              <a:t>const</a:t>
            </a:r>
            <a:r>
              <a:rPr lang="en-US" sz="2800" dirty="0"/>
              <a:t> or non-</a:t>
            </a:r>
            <a:r>
              <a:rPr lang="en-US" sz="2800" dirty="0" err="1"/>
              <a:t>const</a:t>
            </a:r>
            <a:r>
              <a:rPr lang="en-US" sz="2800" dirty="0"/>
              <a:t>; often Packet::Copy() is used to obtain non-</a:t>
            </a:r>
            <a:r>
              <a:rPr lang="en-US" sz="2800" dirty="0" err="1"/>
              <a:t>const</a:t>
            </a:r>
            <a:r>
              <a:rPr lang="en-US" sz="2800" dirty="0"/>
              <a:t> from </a:t>
            </a:r>
            <a:r>
              <a:rPr lang="en-US" sz="2800" dirty="0" err="1"/>
              <a:t>const</a:t>
            </a:r>
            <a:endParaRPr lang="en-US" sz="2800" dirty="0"/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Packet&gt;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cpkt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...;</a:t>
            </a:r>
          </a:p>
          <a:p>
            <a:pPr lvl="1"/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&lt;Packet&gt; p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cpkt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-&gt;Copy ();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463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18A70-4930-4D46-999C-C0D21484A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 in ns-3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C2E12-D95B-2B49-88C1-C27EB32F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07" y="1326356"/>
            <a:ext cx="8197850" cy="4872038"/>
          </a:xfrm>
        </p:spPr>
        <p:txBody>
          <a:bodyPr/>
          <a:lstStyle/>
          <a:p>
            <a:r>
              <a:rPr lang="en-US" sz="2800" dirty="0"/>
              <a:t>Queues are objects for storing packets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 templated Queue class exists to support a few use cases</a:t>
            </a:r>
            <a:endParaRPr lang="en-US" sz="2400" dirty="0"/>
          </a:p>
          <a:p>
            <a:pPr lvl="1"/>
            <a:r>
              <a:rPr lang="en-US" sz="2400" dirty="0"/>
              <a:t>simple queues such as a </a:t>
            </a:r>
            <a:r>
              <a:rPr lang="en-US" sz="2400" dirty="0" err="1"/>
              <a:t>DropTail</a:t>
            </a:r>
            <a:endParaRPr lang="en-US" sz="2400" dirty="0"/>
          </a:p>
          <a:p>
            <a:pPr lvl="1"/>
            <a:r>
              <a:rPr lang="en-US" sz="2400" dirty="0" err="1"/>
              <a:t>WifiMacQueue</a:t>
            </a:r>
            <a:endParaRPr lang="en-US" sz="2400" dirty="0"/>
          </a:p>
          <a:p>
            <a:pPr lvl="1"/>
            <a:r>
              <a:rPr lang="en-US" sz="2400" dirty="0"/>
              <a:t>a Linux-like </a:t>
            </a:r>
            <a:r>
              <a:rPr lang="en-US" sz="2400" dirty="0" err="1"/>
              <a:t>QueueDisc</a:t>
            </a:r>
            <a:r>
              <a:rPr lang="en-US" sz="2400" dirty="0"/>
              <a:t>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C17D7-2A1E-DE4B-AE28-120D7B7F49A5}"/>
              </a:ext>
            </a:extLst>
          </p:cNvPr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ns-3 training, June 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A84977-1F91-444D-A329-AF824433243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2DD4CD-63A8-7540-94B8-8CE686F48A50}"/>
              </a:ext>
            </a:extLst>
          </p:cNvPr>
          <p:cNvCxnSpPr/>
          <p:nvPr/>
        </p:nvCxnSpPr>
        <p:spPr bwMode="auto">
          <a:xfrm>
            <a:off x="2362200" y="2667000"/>
            <a:ext cx="1752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523C79-3933-5D4F-8D47-BE633F3C108B}"/>
              </a:ext>
            </a:extLst>
          </p:cNvPr>
          <p:cNvCxnSpPr/>
          <p:nvPr/>
        </p:nvCxnSpPr>
        <p:spPr bwMode="auto">
          <a:xfrm>
            <a:off x="2362200" y="1981200"/>
            <a:ext cx="1752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C23C19F-A9EF-9D47-9509-A1B0A20DDE2D}"/>
              </a:ext>
            </a:extLst>
          </p:cNvPr>
          <p:cNvCxnSpPr>
            <a:cxnSpLocks/>
          </p:cNvCxnSpPr>
          <p:nvPr/>
        </p:nvCxnSpPr>
        <p:spPr bwMode="auto">
          <a:xfrm flipV="1">
            <a:off x="4114800" y="1981200"/>
            <a:ext cx="0" cy="68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BE3FD9-8BD5-EA49-9992-8CFC4972F1D8}"/>
              </a:ext>
            </a:extLst>
          </p:cNvPr>
          <p:cNvCxnSpPr>
            <a:cxnSpLocks/>
          </p:cNvCxnSpPr>
          <p:nvPr/>
        </p:nvCxnSpPr>
        <p:spPr bwMode="auto">
          <a:xfrm flipV="1">
            <a:off x="3886200" y="1981200"/>
            <a:ext cx="0" cy="68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BC456CB-B124-6742-9262-3DD6F46FDC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657600" y="1981200"/>
            <a:ext cx="0" cy="68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10A8E43-8787-D344-8642-090E2244A813}"/>
              </a:ext>
            </a:extLst>
          </p:cNvPr>
          <p:cNvCxnSpPr>
            <a:cxnSpLocks/>
          </p:cNvCxnSpPr>
          <p:nvPr/>
        </p:nvCxnSpPr>
        <p:spPr bwMode="auto">
          <a:xfrm flipV="1">
            <a:off x="3352800" y="1981200"/>
            <a:ext cx="0" cy="68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ight Arrow 14">
            <a:extLst>
              <a:ext uri="{FF2B5EF4-FFF2-40B4-BE49-F238E27FC236}">
                <a16:creationId xmlns:a16="http://schemas.microsoft.com/office/drawing/2014/main" id="{6738F623-97DA-D749-8DEF-6D3F8B42735C}"/>
              </a:ext>
            </a:extLst>
          </p:cNvPr>
          <p:cNvSpPr/>
          <p:nvPr/>
        </p:nvSpPr>
        <p:spPr bwMode="auto">
          <a:xfrm>
            <a:off x="1752601" y="2171700"/>
            <a:ext cx="990600" cy="3048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5BDBD789-9B7F-0A49-BC1B-EB0F2B2FE0FD}"/>
              </a:ext>
            </a:extLst>
          </p:cNvPr>
          <p:cNvSpPr/>
          <p:nvPr/>
        </p:nvSpPr>
        <p:spPr bwMode="auto">
          <a:xfrm>
            <a:off x="4325257" y="2171700"/>
            <a:ext cx="990600" cy="3048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8E7830-1D7B-B749-B229-5DEEB9E96AED}"/>
              </a:ext>
            </a:extLst>
          </p:cNvPr>
          <p:cNvSpPr txBox="1"/>
          <p:nvPr/>
        </p:nvSpPr>
        <p:spPr>
          <a:xfrm>
            <a:off x="5498396" y="2137229"/>
            <a:ext cx="112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Dequeue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3FEEA6-E960-E740-A4B2-6CB8D8674700}"/>
              </a:ext>
            </a:extLst>
          </p:cNvPr>
          <p:cNvSpPr txBox="1"/>
          <p:nvPr/>
        </p:nvSpPr>
        <p:spPr>
          <a:xfrm>
            <a:off x="526553" y="213722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Enqueue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49542E5-88E6-184C-BB7B-0CF5B72FC7D8}"/>
              </a:ext>
            </a:extLst>
          </p:cNvPr>
          <p:cNvSpPr txBox="1"/>
          <p:nvPr/>
        </p:nvSpPr>
        <p:spPr>
          <a:xfrm>
            <a:off x="914400" y="2846494"/>
            <a:ext cx="5993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Common operations:  </a:t>
            </a:r>
            <a:r>
              <a:rPr lang="en-US" dirty="0" err="1">
                <a:solidFill>
                  <a:schemeClr val="tx1"/>
                </a:solidFill>
              </a:rPr>
              <a:t>GetNBytes</a:t>
            </a:r>
            <a:r>
              <a:rPr lang="en-US" dirty="0">
                <a:solidFill>
                  <a:schemeClr val="tx1"/>
                </a:solidFill>
              </a:rPr>
              <a:t> (); </a:t>
            </a:r>
            <a:r>
              <a:rPr lang="en-US" dirty="0" err="1">
                <a:solidFill>
                  <a:schemeClr val="tx1"/>
                </a:solidFill>
              </a:rPr>
              <a:t>GetNPackets</a:t>
            </a:r>
            <a:r>
              <a:rPr lang="en-US" dirty="0">
                <a:solidFill>
                  <a:schemeClr val="tx1"/>
                </a:solidFill>
              </a:rPr>
              <a:t> (); etc.</a:t>
            </a:r>
          </a:p>
        </p:txBody>
      </p:sp>
    </p:spTree>
    <p:extLst>
      <p:ext uri="{BB962C8B-B14F-4D97-AF65-F5344CB8AC3E}">
        <p14:creationId xmlns:p14="http://schemas.microsoft.com/office/powerpoint/2010/main" val="1898003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18A70-4930-4D46-999C-C0D21484A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Linux-like TC architecture in ns-3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C2E12-D95B-2B49-88C1-C27EB32F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907" y="1326356"/>
            <a:ext cx="8197850" cy="4872038"/>
          </a:xfrm>
        </p:spPr>
        <p:txBody>
          <a:bodyPr/>
          <a:lstStyle/>
          <a:p>
            <a:r>
              <a:rPr lang="en-US" sz="2400" dirty="0"/>
              <a:t>Figure source:  Stefano </a:t>
            </a:r>
            <a:r>
              <a:rPr lang="en-US" sz="2400" dirty="0" err="1"/>
              <a:t>Avallone</a:t>
            </a:r>
            <a:r>
              <a:rPr lang="en-US" sz="2400" dirty="0"/>
              <a:t> (2017 training)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4C17D7-2A1E-DE4B-AE28-120D7B7F49A5}"/>
              </a:ext>
            </a:extLst>
          </p:cNvPr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ns-3 training, June 2019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A84977-1F91-444D-A329-AF824433243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F32DEE-9A0D-7D4F-96A5-474BCDD35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776186"/>
            <a:ext cx="6298514" cy="466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4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Debugging support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Assertions: NS_ASSERT (expression);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Aborts the program if expression evaluates to false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Includes source file name and line number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Unconditional Breakpoints: NS_BREAKPOINT ();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Forces an unconditional breakpoint, compiled in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Debug Logging (not to be confused with tracing!)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Purpose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Used to trace code execution logic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For debugging, not to extract results!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Properties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NS_LOG* macros work with C++ IO streams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E.g.: NS_LOG_UNCOND (”I have received ” &lt;&lt; p-&gt;GetSize () &lt;&lt; ” bytes”);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 macros evaluate to nothing in optimized builds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When debugging is done, logging does not get in the way of execution performance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ns-3 training, June 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509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Debugging support (cont.)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Logging levels: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NS_LOG_ERROR (...): serious error messages only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NS_LOG_WARN (...): warning messages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NS_LOG_DEBUG (...): rare ad-hoc debug messages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NS_LOG_INFO (...): informational messages (eg. banners)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NS_LOG_FUNCTION (...):function tracing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NS_LOG_PARAM (...): parameters to functions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NS_LOG_LOGIC (...): control flow tracing within functions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Logging ”components”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Logging messages organized by components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Usually one component is one .cc source file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NS_LOG_COMPONENT_DEFINE ("OlsrAgent");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Displaying log messages. Two ways: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Programatically: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400"/>
              <a:t>LogComponentEnable("OlsrAgent", LOG_LEVEL_ALL);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From the environment: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400"/>
              <a:t>NS_LOG="OlsrAgent" ./my-program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ns-3 training, June 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756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Running C++ programs through gdb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</a:t>
            </a:r>
            <a:r>
              <a:rPr lang="en-US" sz="2800" dirty="0" err="1"/>
              <a:t>gdb</a:t>
            </a:r>
            <a:r>
              <a:rPr lang="en-US" sz="2800" dirty="0"/>
              <a:t> debugger can be used directly on binaries in the build directory</a:t>
            </a:r>
          </a:p>
          <a:p>
            <a:r>
              <a:rPr lang="en-US" sz="2800" dirty="0"/>
              <a:t>An easier way is to use a </a:t>
            </a:r>
            <a:r>
              <a:rPr lang="en-US" sz="2800" dirty="0" err="1"/>
              <a:t>waf</a:t>
            </a:r>
            <a:r>
              <a:rPr lang="en-US" sz="2800" dirty="0"/>
              <a:t> shortcut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--command-template="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%s" --run &lt;program-name&gt;</a:t>
            </a:r>
          </a:p>
          <a:p>
            <a:pPr lvl="1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ns-3 training, June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60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C++ programs through </a:t>
            </a:r>
            <a:r>
              <a:rPr lang="en-US" dirty="0" err="1"/>
              <a:t>valgrind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valgrind</a:t>
            </a:r>
            <a:r>
              <a:rPr lang="en-US" sz="2800" dirty="0"/>
              <a:t> </a:t>
            </a:r>
            <a:r>
              <a:rPr lang="en-US" sz="2800" dirty="0" err="1"/>
              <a:t>memcheck</a:t>
            </a:r>
            <a:r>
              <a:rPr lang="en-US" sz="2800" dirty="0"/>
              <a:t> can be used directly on binaries in the build directory</a:t>
            </a:r>
          </a:p>
          <a:p>
            <a:r>
              <a:rPr lang="en-US" sz="2800" dirty="0"/>
              <a:t>An easier way is to use a </a:t>
            </a:r>
            <a:r>
              <a:rPr lang="en-US" sz="2800" dirty="0" err="1"/>
              <a:t>waf</a:t>
            </a:r>
            <a:r>
              <a:rPr lang="en-US" sz="2800" dirty="0"/>
              <a:t> shortcut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--command-template="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valgrind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%s" --run &lt;program-name&gt;</a:t>
            </a:r>
          </a:p>
          <a:p>
            <a:pPr lvl="1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>
                <a:cs typeface="Courier New" pitchFamily="49" charset="0"/>
              </a:rPr>
              <a:t>Note: disable GTK at configure time when running </a:t>
            </a:r>
            <a:r>
              <a:rPr lang="en-US" sz="2800" dirty="0" err="1">
                <a:cs typeface="Courier New" pitchFamily="49" charset="0"/>
              </a:rPr>
              <a:t>valgrind</a:t>
            </a:r>
            <a:r>
              <a:rPr lang="en-US" sz="2800" dirty="0">
                <a:cs typeface="Courier New" pitchFamily="49" charset="0"/>
              </a:rPr>
              <a:t> (to suppress spurious reports)</a:t>
            </a:r>
          </a:p>
          <a:p>
            <a:pPr marL="311150" lvl="1" indent="-311150">
              <a:spcBef>
                <a:spcPts val="800"/>
              </a:spcBef>
              <a:buFont typeface="Arial" charset="0"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configure --disable-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gtk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--enable-tests ...</a:t>
            </a:r>
            <a:endParaRPr lang="en-US" sz="2800" dirty="0">
              <a:cs typeface="Courier New" pitchFamily="49" charset="0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ns-3 training, June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209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Testing</a:t>
            </a:r>
          </a:p>
        </p:txBody>
      </p:sp>
      <p:sp>
        <p:nvSpPr>
          <p:cNvPr id="90114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1330325"/>
            <a:ext cx="8229600" cy="5146675"/>
          </a:xfrm>
          <a:solidFill>
            <a:srgbClr val="FFFFFF"/>
          </a:solidFill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 dirty="0"/>
              <a:t>ns-3 models need tests verifiable by others (often overlooked)</a:t>
            </a:r>
            <a:endParaRPr lang="en-GB" sz="2400" dirty="0"/>
          </a:p>
          <a:p>
            <a:pPr marL="939800" lvl="1" indent="-457200">
              <a:buFont typeface="Arial" panose="020B0604020202020204" pitchFamily="34" charset="0"/>
              <a:buChar char="-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Onus is on the simulation project to validate and document results</a:t>
            </a:r>
          </a:p>
          <a:p>
            <a:pPr marL="939800" lvl="1" indent="-457200">
              <a:buFont typeface="Arial" panose="020B0604020202020204" pitchFamily="34" charset="0"/>
              <a:buChar char="-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Onus is also on the researcher to verify results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 dirty="0"/>
              <a:t>ns-3 strategies: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regression tests</a:t>
            </a:r>
          </a:p>
          <a:p>
            <a:pPr marL="1139825" lvl="2" indent="-225425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000" dirty="0"/>
              <a:t>Aim for </a:t>
            </a:r>
            <a:r>
              <a:rPr lang="en-GB" sz="2000" b="1" i="1" dirty="0"/>
              <a:t>event-based </a:t>
            </a:r>
            <a:r>
              <a:rPr lang="en-GB" sz="2000" dirty="0"/>
              <a:t>rather than </a:t>
            </a:r>
            <a:r>
              <a:rPr lang="en-GB" sz="2000" b="1" i="1" dirty="0"/>
              <a:t>trace-based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unit tests for verification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validation of models on </a:t>
            </a:r>
            <a:r>
              <a:rPr lang="en-GB" sz="2400" dirty="0" err="1"/>
              <a:t>testbeds</a:t>
            </a:r>
            <a:r>
              <a:rPr lang="en-GB" sz="2400" dirty="0"/>
              <a:t> where possible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 dirty="0"/>
              <a:t>reuse of code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ns-3 training, June 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5207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Test framework</a:t>
            </a:r>
          </a:p>
        </p:txBody>
      </p:sp>
      <p:sp>
        <p:nvSpPr>
          <p:cNvPr id="9113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 dirty="0"/>
              <a:t>ns-3-dev is checked nightly on multiple platforms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dirty="0"/>
              <a:t>Linux gcc-4.x, i386 and x86_64, OS X, FreeBSD clang, and Cygwin (occasionally)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dirty="0">
                <a:latin typeface="Courier New" pitchFamily="49" charset="0"/>
              </a:rPr>
              <a:t>./test.py</a:t>
            </a:r>
            <a:r>
              <a:rPr lang="en-US" sz="2800" dirty="0"/>
              <a:t> will run regression tests</a:t>
            </a:r>
          </a:p>
          <a:p>
            <a:pPr marL="711200" lvl="1" indent="-25400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81000" y="34290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>
                <a:solidFill>
                  <a:schemeClr val="tx1"/>
                </a:solidFill>
              </a:rPr>
              <a:t>Walk through test code, test terminology (suite, case), and examples of how tests are run</a:t>
            </a: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ns-3 training, June 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166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Packet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Packet is an advanced data structure with the following capabilities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fragmentation and reassembly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real or virtual application data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Extensible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Serializable (for emulation)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Supports pretty-printing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Efficient (copy-on-write semantics)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017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Improving performance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Debug vs optimized builds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./waf -d debug configure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./waf -d debug optimized</a:t>
            </a:r>
          </a:p>
          <a:p>
            <a:pPr marL="311150" indent="-31115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sz="2800"/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Build ns-3 with static libraries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./waf --enable-static</a:t>
            </a:r>
          </a:p>
          <a:p>
            <a:pPr marL="311150" indent="-31115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sz="2800"/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Use different compilers (icc)</a:t>
            </a:r>
          </a:p>
          <a:p>
            <a:pPr lvl="1" indent="-311150"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has been done in past, not regularly tested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ns-3 training, June 2019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872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ns-3 Packet structure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Analogous to an mbuf/skbuff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3</a:t>
            </a:fld>
            <a:endParaRPr lang="en-GB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057400"/>
            <a:ext cx="3894138" cy="3886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620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01025" cy="86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Copy-on-write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/>
              <a:t>Copy data bytes only as needed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FC9F80B6-4050-47C8-8EE0-B255F9D12BC6}" type="slidenum">
              <a:rPr lang="en-GB"/>
              <a:pPr/>
              <a:t>4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286000"/>
            <a:ext cx="5981700" cy="366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371600" y="685800"/>
            <a:ext cx="228600" cy="1588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08179" y="6023253"/>
            <a:ext cx="4895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Figure source:  Mathieu </a:t>
            </a:r>
            <a:r>
              <a:rPr lang="en-US" dirty="0" err="1">
                <a:solidFill>
                  <a:schemeClr val="tx1"/>
                </a:solidFill>
              </a:rPr>
              <a:t>Lacage's</a:t>
            </a:r>
            <a:r>
              <a:rPr lang="en-US" dirty="0">
                <a:solidFill>
                  <a:schemeClr val="tx1"/>
                </a:solidFill>
              </a:rPr>
              <a:t> Ph.D. thesis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2480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Headers and trailers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Most operations on packet involve adding and removing an ns3::Header</a:t>
            </a:r>
          </a:p>
          <a:p>
            <a:r>
              <a:rPr lang="en-US" sz="2800" dirty="0"/>
              <a:t>class ns3::Header must implement four methods: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Serialize()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Deserialize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GetSerializedSize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164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Headers and trailers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Headers are serialized into the packet byte buffer with Packet::</a:t>
            </a:r>
            <a:r>
              <a:rPr lang="en-US" sz="2800" dirty="0" err="1"/>
              <a:t>AddHeader</a:t>
            </a:r>
            <a:r>
              <a:rPr lang="en-US" sz="2800" dirty="0"/>
              <a:t>() and removed with Packet::</a:t>
            </a:r>
            <a:r>
              <a:rPr lang="en-US" sz="2800" dirty="0" err="1"/>
              <a:t>RemoveHeader</a:t>
            </a:r>
            <a:r>
              <a:rPr lang="en-US" sz="2800" dirty="0"/>
              <a:t>()</a:t>
            </a:r>
          </a:p>
          <a:p>
            <a:r>
              <a:rPr lang="en-US" sz="2800" dirty="0"/>
              <a:t>Headers can also be 'Peeked' without removal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&lt;Packet&gt;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Create&lt;Packet&gt; ();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UdpHeader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hdr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// Note:  not heap allocated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AddHeader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hdr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Ipv4Header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iphdr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pkt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AddHeader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iphdr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117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Packet tag objects allow packets to carry around simulator-specific metadata</a:t>
            </a:r>
          </a:p>
          <a:p>
            <a:pPr lvl="1"/>
            <a:r>
              <a:rPr lang="en-US" sz="2400" dirty="0"/>
              <a:t>Such as a "unique ID" for packets or cross-layer info</a:t>
            </a:r>
          </a:p>
          <a:p>
            <a:r>
              <a:rPr lang="en-US" sz="2800" dirty="0"/>
              <a:t>Tags may associate with byte ranges of data, or with the whole packet</a:t>
            </a:r>
          </a:p>
          <a:p>
            <a:pPr lvl="1"/>
            <a:r>
              <a:rPr lang="en-US" sz="2400" dirty="0"/>
              <a:t>Distinction is important when packets are fragmented and reassembled</a:t>
            </a:r>
          </a:p>
          <a:p>
            <a:r>
              <a:rPr lang="en-US" sz="2800" dirty="0"/>
              <a:t>Tags presently are not preserved across serialization boundaries (e.g. MPI)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79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PacketTag</a:t>
            </a:r>
            <a:r>
              <a:rPr lang="en-US" dirty="0"/>
              <a:t> vs. </a:t>
            </a:r>
            <a:r>
              <a:rPr lang="en-US" dirty="0" err="1"/>
              <a:t>ByteTag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Two tag types are available:  </a:t>
            </a:r>
            <a:r>
              <a:rPr lang="en-US" sz="2800" dirty="0" err="1"/>
              <a:t>PacketTag</a:t>
            </a:r>
            <a:r>
              <a:rPr lang="en-US" sz="2800" dirty="0"/>
              <a:t> and </a:t>
            </a:r>
            <a:r>
              <a:rPr lang="en-US" sz="2800" dirty="0" err="1"/>
              <a:t>ByteTag</a:t>
            </a:r>
            <a:endParaRPr lang="en-US" sz="2800" dirty="0"/>
          </a:p>
          <a:p>
            <a:pPr lvl="1"/>
            <a:r>
              <a:rPr lang="en-US" sz="2400" dirty="0" err="1"/>
              <a:t>ByteTags</a:t>
            </a:r>
            <a:r>
              <a:rPr lang="en-US" sz="2400" dirty="0"/>
              <a:t> run with bytes</a:t>
            </a:r>
          </a:p>
          <a:p>
            <a:pPr lvl="1"/>
            <a:r>
              <a:rPr lang="en-US" sz="2400" dirty="0" err="1"/>
              <a:t>PacketTags</a:t>
            </a:r>
            <a:r>
              <a:rPr lang="en-US" sz="2400" dirty="0"/>
              <a:t> run with packets</a:t>
            </a:r>
          </a:p>
          <a:p>
            <a:r>
              <a:rPr lang="en-US" sz="2800" dirty="0"/>
              <a:t>When Packet is fragmented, both copies of Packet get copies of </a:t>
            </a:r>
            <a:r>
              <a:rPr lang="en-US" sz="2800" dirty="0" err="1"/>
              <a:t>PacketTags</a:t>
            </a:r>
            <a:endParaRPr lang="en-US" sz="2800" dirty="0"/>
          </a:p>
          <a:p>
            <a:r>
              <a:rPr lang="en-US" sz="2800" dirty="0"/>
              <a:t>When two Packets are merged, only the </a:t>
            </a:r>
            <a:r>
              <a:rPr lang="en-US" sz="2800" dirty="0" err="1"/>
              <a:t>PacketTags</a:t>
            </a:r>
            <a:r>
              <a:rPr lang="en-US" sz="2800" dirty="0"/>
              <a:t> of the first are preserved</a:t>
            </a:r>
          </a:p>
          <a:p>
            <a:r>
              <a:rPr lang="en-US" sz="2800" dirty="0" err="1"/>
              <a:t>PacketTags</a:t>
            </a:r>
            <a:r>
              <a:rPr lang="en-US" sz="2800" dirty="0"/>
              <a:t> may be removed individually; </a:t>
            </a:r>
            <a:r>
              <a:rPr lang="en-US" sz="2800" dirty="0" err="1"/>
              <a:t>ByteTags</a:t>
            </a:r>
            <a:r>
              <a:rPr lang="en-US" sz="2800" dirty="0"/>
              <a:t> may be removed all at once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290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Here is a simple example illustrating the use of tags from the code in </a:t>
            </a:r>
            <a:r>
              <a:rPr lang="en-US" sz="2000" dirty="0" err="1"/>
              <a:t>src</a:t>
            </a:r>
            <a:r>
              <a:rPr lang="en-US" sz="2000" dirty="0"/>
              <a:t>/internet/model/udp-socket-impl.cc: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&lt;Packet&gt; p;  // pointer to a pre-existing packet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SocketIpTtlTag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tag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tag.SetTtl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m_ipMulticastTtl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 // Convey the TTL from UDP layer to IP layer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AddPacketTag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(tag);</a:t>
            </a:r>
          </a:p>
          <a:p>
            <a:r>
              <a:rPr lang="en-US" sz="2000" dirty="0"/>
              <a:t>This tag is read at the IP layer, then stripped (</a:t>
            </a:r>
            <a:r>
              <a:rPr lang="en-US" sz="2000" dirty="0" err="1"/>
              <a:t>src</a:t>
            </a:r>
            <a:r>
              <a:rPr lang="en-US" sz="2000" dirty="0"/>
              <a:t>/internet/model/ipv4-l3-protocol.cc):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uint8_t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m_defaultTtl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SocketIpTtlTag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tag;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bool found = packet-&gt;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RemovePacketTag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(tag);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if (found)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tag.GetTtl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ns-3 Annual meeting June 2019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44177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3902</TotalTime>
  <Words>1273</Words>
  <Application>Microsoft Macintosh PowerPoint</Application>
  <PresentationFormat>On-screen Show (4:3)</PresentationFormat>
  <Paragraphs>205</Paragraphs>
  <Slides>20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Arial</vt:lpstr>
      <vt:lpstr>Calibri</vt:lpstr>
      <vt:lpstr>Courier New</vt:lpstr>
      <vt:lpstr>Encode Sans Normal Black</vt:lpstr>
      <vt:lpstr>Lucida Grande</vt:lpstr>
      <vt:lpstr>Open Sans</vt:lpstr>
      <vt:lpstr>Open Sans Light</vt:lpstr>
      <vt:lpstr>Times New Roman</vt:lpstr>
      <vt:lpstr>Uni Sans Regular</vt:lpstr>
      <vt:lpstr>Default Design</vt:lpstr>
      <vt:lpstr>Custom Design</vt:lpstr>
      <vt:lpstr>PowerPoint Presentation</vt:lpstr>
      <vt:lpstr>ns-3 Packet</vt:lpstr>
      <vt:lpstr>ns-3 Packet structure</vt:lpstr>
      <vt:lpstr>Copy-on-write</vt:lpstr>
      <vt:lpstr>Headers and trailers</vt:lpstr>
      <vt:lpstr>Headers and trailers (cont.)</vt:lpstr>
      <vt:lpstr>Packet tags</vt:lpstr>
      <vt:lpstr>PacketTag vs. ByteTag</vt:lpstr>
      <vt:lpstr>Tag example</vt:lpstr>
      <vt:lpstr>Packet metadata</vt:lpstr>
      <vt:lpstr>Ptr&lt;Packet&gt;</vt:lpstr>
      <vt:lpstr>Queues in ns-3</vt:lpstr>
      <vt:lpstr>Linux-like TC architecture in ns-3</vt:lpstr>
      <vt:lpstr>Debugging support</vt:lpstr>
      <vt:lpstr>Debugging support (cont.)</vt:lpstr>
      <vt:lpstr>Running C++ programs through gdb</vt:lpstr>
      <vt:lpstr>Running C++ programs through valgrind</vt:lpstr>
      <vt:lpstr>Testing</vt:lpstr>
      <vt:lpstr>Test framework</vt:lpstr>
      <vt:lpstr>Improving performance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 Henderson</cp:lastModifiedBy>
  <cp:revision>260</cp:revision>
  <dcterms:modified xsi:type="dcterms:W3CDTF">2019-06-16T22:06:38Z</dcterms:modified>
</cp:coreProperties>
</file>