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0" r:id="rId1"/>
    <p:sldMasterId id="2147483652" r:id="rId2"/>
    <p:sldMasterId id="2147483666" r:id="rId3"/>
  </p:sldMasterIdLst>
  <p:notesMasterIdLst>
    <p:notesMasterId r:id="rId19"/>
  </p:notesMasterIdLst>
  <p:handoutMasterIdLst>
    <p:handoutMasterId r:id="rId20"/>
  </p:handoutMasterIdLst>
  <p:sldIdLst>
    <p:sldId id="1048" r:id="rId4"/>
    <p:sldId id="1055" r:id="rId5"/>
    <p:sldId id="262" r:id="rId6"/>
    <p:sldId id="264" r:id="rId7"/>
    <p:sldId id="1057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1058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2E83"/>
    <a:srgbClr val="E8D3A2"/>
    <a:srgbClr val="E8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71" autoAdjust="0"/>
    <p:restoredTop sz="94590"/>
  </p:normalViewPr>
  <p:slideViewPr>
    <p:cSldViewPr snapToGrid="0" snapToObjects="1" showGuides="1">
      <p:cViewPr varScale="1">
        <p:scale>
          <a:sx n="88" d="100"/>
          <a:sy n="88" d="100"/>
        </p:scale>
        <p:origin x="1440" y="184"/>
      </p:cViewPr>
      <p:guideLst>
        <p:guide orient="horz" pos="2488"/>
        <p:guide pos="4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74" d="100"/>
          <a:sy n="74" d="100"/>
        </p:scale>
        <p:origin x="3528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D25ACC-6D05-744A-BA78-66DCF8A47D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55C294-C64D-5942-8CDF-8B50493CEE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265C9-1BCF-764A-B662-811A602E84D7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DA0F99-1946-3B47-9AF7-D08A3CE8E8C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D3C4EE-91B8-8047-8FA3-816829053E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2084E1-3C33-2B45-9C9A-D8E6F34FD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0462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DD790-1D50-4BDD-A5B8-7A96E7CDB1FD}" type="datetimeFigureOut">
              <a:rPr lang="en-US" smtClean="0"/>
              <a:t>6/18/19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A51A3-C9A1-4E69-A08D-10F50C7A4B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37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34912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LIGHT, 24 PT.)</a:t>
            </a:r>
          </a:p>
        </p:txBody>
      </p:sp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78612C8-2365-A948-B8B6-74A6F4C05F11}"/>
              </a:ext>
            </a:extLst>
          </p:cNvPr>
          <p:cNvSpPr txBox="1"/>
          <p:nvPr userDrawn="1"/>
        </p:nvSpPr>
        <p:spPr>
          <a:xfrm>
            <a:off x="175211" y="6432135"/>
            <a:ext cx="48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52E478C-CBA8-574D-AC0D-C4DBDA8C4D0F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2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9827"/>
            <a:ext cx="8184662" cy="56165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800" b="1" i="0" baseline="0">
                <a:solidFill>
                  <a:srgbClr val="4B2E83"/>
                </a:solidFill>
                <a:latin typeface="Open Sans" panose="020B0606030504020204" pitchFamily="34" charset="0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354069"/>
            <a:ext cx="8196210" cy="4455888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0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57" y="1114248"/>
            <a:ext cx="1358184" cy="670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8614C6-3B57-984B-842E-2A2135C5CA62}"/>
              </a:ext>
            </a:extLst>
          </p:cNvPr>
          <p:cNvSpPr txBox="1"/>
          <p:nvPr userDrawn="1"/>
        </p:nvSpPr>
        <p:spPr>
          <a:xfrm>
            <a:off x="175211" y="6411182"/>
            <a:ext cx="48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52E478C-CBA8-574D-AC0D-C4DBDA8C4D0F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220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999999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7" name="Picture 6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3105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4B8DA5F-5E81-D247-BB16-10D9773DAD3B}"/>
              </a:ext>
            </a:extLst>
          </p:cNvPr>
          <p:cNvSpPr txBox="1"/>
          <p:nvPr userDrawn="1"/>
        </p:nvSpPr>
        <p:spPr>
          <a:xfrm>
            <a:off x="187944" y="6404811"/>
            <a:ext cx="484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F52E478C-CBA8-574D-AC0D-C4DBDA8C4D0F}" type="slidenum">
              <a:rPr lang="en-US" smtClean="0">
                <a:solidFill>
                  <a:schemeClr val="tx1"/>
                </a:solidFill>
              </a:r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5524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0423551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46422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xfrm>
            <a:off x="8687532" y="6397625"/>
            <a:ext cx="304069" cy="290984"/>
          </a:xfrm>
          <a:prstGeom prst="rect">
            <a:avLst/>
          </a:prstGeom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588147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FFFFFF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	, 24 PT.)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240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Content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FFFFFF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FFFFFF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FFFFFF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FFFFFF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FFFFFF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Light, 24 pt.)</a:t>
            </a:r>
          </a:p>
          <a:p>
            <a:pPr lvl="1"/>
            <a:r>
              <a:rPr lang="en-US" dirty="0"/>
              <a:t>Second level (Open Sans Light, 20)</a:t>
            </a:r>
          </a:p>
          <a:p>
            <a:pPr lvl="2"/>
            <a:r>
              <a:rPr lang="en-US" dirty="0"/>
              <a:t>Third level (Open Sans Light, 18)</a:t>
            </a:r>
          </a:p>
          <a:p>
            <a:pPr lvl="3"/>
            <a:r>
              <a:rPr lang="en-US" dirty="0"/>
              <a:t>Fourth level (Open Sans Light, 16)</a:t>
            </a:r>
          </a:p>
          <a:p>
            <a:pPr lvl="4"/>
            <a:r>
              <a:rPr lang="en-US" dirty="0"/>
              <a:t>Fifth level (Open Sans Light, 14)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337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+ Graphic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48401" y="6354234"/>
            <a:ext cx="2540000" cy="266700"/>
          </a:xfrm>
          <a:prstGeom prst="rect">
            <a:avLst/>
          </a:prstGeom>
        </p:spPr>
      </p:pic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FFFFFF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FFFFF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8" name="Picture 7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560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939146"/>
            <a:ext cx="6972300" cy="2871103"/>
          </a:xfrm>
          <a:prstGeom prst="rect">
            <a:avLst/>
          </a:prstGeom>
          <a:ln>
            <a:noFill/>
          </a:ln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2" name="Picture 1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3" name="Picture 2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4" name="Picture 3" descr="Bar_RtAngle_HEX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3947767"/>
            <a:ext cx="2451418" cy="12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259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Sub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71757" y="2320239"/>
            <a:ext cx="8197114" cy="3810086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90000"/>
              </a:lnSpc>
              <a:buNone/>
              <a:defRPr sz="2400" b="0" i="0" baseline="0">
                <a:solidFill>
                  <a:srgbClr val="4B2E83"/>
                </a:solidFill>
                <a:latin typeface="Uni Sans Regular"/>
                <a:cs typeface="Uni Sans Regular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SUB-HEADER HERE (UNI SANS REGULAR, 24 PT.)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12" name="Picture 11" descr="Bar_RtAng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402894"/>
            <a:ext cx="1371201" cy="6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143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 dirty="0"/>
              <a:t>Bulleted content here (Open Sans Bold, 24 pt.)</a:t>
            </a:r>
          </a:p>
          <a:p>
            <a:pPr lvl="1"/>
            <a:r>
              <a:rPr lang="en-US" dirty="0"/>
              <a:t>Second level (Open Sans Bold, 20)</a:t>
            </a:r>
          </a:p>
          <a:p>
            <a:pPr lvl="2"/>
            <a:r>
              <a:rPr lang="en-US" dirty="0"/>
              <a:t>Third level (Open Sans Bold, 18)</a:t>
            </a:r>
          </a:p>
          <a:p>
            <a:pPr lvl="3"/>
            <a:r>
              <a:rPr lang="en-US" dirty="0"/>
              <a:t>Fourth level (Open Sans Bold, 16)</a:t>
            </a:r>
          </a:p>
          <a:p>
            <a:pPr lvl="4"/>
            <a:r>
              <a:rPr lang="en-US" dirty="0"/>
              <a:t>Fifth level (Open Sans Bold, 14)</a:t>
            </a:r>
          </a:p>
        </p:txBody>
      </p:sp>
      <p:pic>
        <p:nvPicPr>
          <p:cNvPr id="11" name="Picture 10" descr="Wordmark_center_Purple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2155" y="6487457"/>
            <a:ext cx="2425295" cy="163374"/>
          </a:xfrm>
          <a:prstGeom prst="rect">
            <a:avLst/>
          </a:prstGeom>
        </p:spPr>
      </p:pic>
      <p:pic>
        <p:nvPicPr>
          <p:cNvPr id="12" name="Picture 11" descr="Bar_RtAng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402894"/>
            <a:ext cx="1371201" cy="6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922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er +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hart Placeholder 11"/>
          <p:cNvSpPr>
            <a:spLocks noGrp="1"/>
          </p:cNvSpPr>
          <p:nvPr>
            <p:ph type="chart" sz="quarter" idx="12" hasCustomPrompt="1"/>
          </p:nvPr>
        </p:nvSpPr>
        <p:spPr>
          <a:xfrm>
            <a:off x="671757" y="1736725"/>
            <a:ext cx="8184662" cy="44323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0" i="1" baseline="0">
                <a:solidFill>
                  <a:srgbClr val="4B2E83"/>
                </a:solidFill>
                <a:latin typeface="Open Sans Light"/>
                <a:cs typeface="Open Sans Light"/>
              </a:defRPr>
            </a:lvl1pPr>
          </a:lstStyle>
          <a:p>
            <a:r>
              <a:rPr lang="en-US" dirty="0"/>
              <a:t>Graphics can go here – </a:t>
            </a:r>
            <a:br>
              <a:rPr lang="en-US" dirty="0"/>
            </a:br>
            <a:r>
              <a:rPr lang="en-US" dirty="0"/>
              <a:t>replace this box with your image or chart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HEADER HERE </a:t>
            </a:r>
          </a:p>
          <a:p>
            <a:pPr lvl="0"/>
            <a:r>
              <a:rPr lang="en-US" dirty="0"/>
              <a:t>(ENCODE NORMAL BLACK, 30 PT.)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10" name="Picture 9" descr="Bar_RtAng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050" y="1402894"/>
            <a:ext cx="1371201" cy="69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547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/>
              <a:t>TITLE HERE</a:t>
            </a:r>
          </a:p>
          <a:p>
            <a:pPr lvl="0"/>
            <a:r>
              <a:rPr lang="en-US" dirty="0"/>
              <a:t>ENCODE NORMAL</a:t>
            </a:r>
          </a:p>
          <a:p>
            <a:pPr lvl="0"/>
            <a:r>
              <a:rPr lang="en-US" dirty="0"/>
              <a:t>BLACK, 50 PT. </a:t>
            </a:r>
          </a:p>
        </p:txBody>
      </p:sp>
      <p:pic>
        <p:nvPicPr>
          <p:cNvPr id="8" name="Picture 7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9" name="Picture 8" descr="Wordmark_center_Purple_HEX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39" y="6487457"/>
            <a:ext cx="2425295" cy="163374"/>
          </a:xfrm>
          <a:prstGeom prst="rect">
            <a:avLst/>
          </a:prstGeom>
        </p:spPr>
      </p:pic>
      <p:pic>
        <p:nvPicPr>
          <p:cNvPr id="6" name="Picture 5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191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37030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54" r:id="rId5"/>
    <p:sldLayoutId id="2147483655" r:id="rId6"/>
    <p:sldLayoutId id="2147483656" r:id="rId7"/>
    <p:sldLayoutId id="2147483657" r:id="rId8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9868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63" r:id="rId2"/>
    <p:sldLayoutId id="2147483664" r:id="rId3"/>
    <p:sldLayoutId id="2147483665" r:id="rId4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304800" y="1219200"/>
            <a:ext cx="8534400" cy="1588"/>
          </a:xfrm>
          <a:prstGeom prst="line">
            <a:avLst/>
          </a:prstGeom>
          <a:ln w="38160">
            <a:solidFill>
              <a:srgbClr val="0066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3" name="image1.png" descr="ns-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52400" y="6204277"/>
            <a:ext cx="1143000" cy="65372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732" y="6397625"/>
            <a:ext cx="304069" cy="290984"/>
          </a:xfrm>
          <a:prstGeom prst="rect">
            <a:avLst/>
          </a:prstGeom>
          <a:ln w="12700">
            <a:miter lim="400000"/>
          </a:ln>
        </p:spPr>
        <p:txBody>
          <a:bodyPr wrap="none" lIns="46799" tIns="46799" rIns="46799" bIns="46799">
            <a:spAutoFit/>
          </a:bodyPr>
          <a:lstStyle>
            <a:lvl1pPr algn="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405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0066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11150" marR="0" indent="-31115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47485" marR="0" indent="-290285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457200" rtl="0" latinLnBrk="0">
        <a:lnSpc>
          <a:spcPct val="100000"/>
        </a:lnSpc>
        <a:spcBef>
          <a:spcPts val="800"/>
        </a:spcBef>
        <a:spcAft>
          <a:spcPts val="0"/>
        </a:spcAft>
        <a:buClr>
          <a:srgbClr val="000000"/>
        </a:buClr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457200" algn="l"/>
          <a:tab pos="914400" algn="l"/>
          <a:tab pos="1371600" algn="l"/>
          <a:tab pos="1828800" algn="l"/>
          <a:tab pos="2286000" algn="l"/>
          <a:tab pos="2743200" algn="l"/>
          <a:tab pos="3200400" algn="l"/>
          <a:tab pos="3657600" algn="l"/>
          <a:tab pos="4114800" algn="l"/>
          <a:tab pos="4572000" algn="l"/>
          <a:tab pos="5029200" algn="l"/>
          <a:tab pos="5486400" algn="l"/>
          <a:tab pos="5943600" algn="l"/>
          <a:tab pos="6400800" algn="l"/>
          <a:tab pos="6858000" algn="l"/>
          <a:tab pos="7315200" algn="l"/>
          <a:tab pos="7772400" algn="l"/>
          <a:tab pos="8229600" algn="l"/>
          <a:tab pos="8686800" algn="l"/>
          <a:tab pos="9144000" algn="l"/>
        </a:tabLst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ttc.ku.edu/resilinets/papers/Gangadhar-Nguyen-Umapathi-Sterbenz-2013.pdf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6723" y="2053744"/>
            <a:ext cx="7790073" cy="1717836"/>
          </a:xfrm>
        </p:spPr>
        <p:txBody>
          <a:bodyPr>
            <a:normAutofit/>
          </a:bodyPr>
          <a:lstStyle/>
          <a:p>
            <a:r>
              <a:rPr lang="en-US" dirty="0"/>
              <a:t>ns-3 training</a:t>
            </a:r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721691" y="4463341"/>
            <a:ext cx="7740138" cy="1655762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Tom Henderson</a:t>
            </a:r>
          </a:p>
          <a:p>
            <a:pPr marL="0" indent="0">
              <a:buNone/>
            </a:pPr>
            <a:r>
              <a:rPr lang="en-US" dirty="0"/>
              <a:t>ns-3 annual meeting 2019</a:t>
            </a:r>
          </a:p>
          <a:p>
            <a:pPr marL="0" indent="0">
              <a:spcBef>
                <a:spcPts val="1576"/>
              </a:spcBef>
              <a:buNone/>
            </a:pPr>
            <a:r>
              <a:rPr lang="en-US" sz="2400" dirty="0"/>
              <a:t>June 17-21, Florence, Italy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39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102" name="Shape 10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TcpSocketFactoryImpl class</a:t>
            </a:r>
          </a:p>
        </p:txBody>
      </p:sp>
      <p:sp>
        <p:nvSpPr>
          <p:cNvPr id="103" name="Shape 103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200"/>
            </a:pPr>
            <a:r>
              <a:t>is an implementation of socket factory for ns-3 TCP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creates sockets of type TcpSocketBase</a:t>
            </a:r>
          </a:p>
        </p:txBody>
      </p:sp>
      <p:pic>
        <p:nvPicPr>
          <p:cNvPr id="104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84550" y="3003550"/>
            <a:ext cx="2374900" cy="24257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hape 105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0556323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108" name="Shape 10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TcpSocketBase class</a:t>
            </a:r>
          </a:p>
        </p:txBody>
      </p:sp>
      <p:sp>
        <p:nvSpPr>
          <p:cNvPr id="109" name="Shape 109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/>
          <a:lstStyle/>
          <a:p>
            <a:pPr marL="301815" indent="-301815" defTabSz="443484">
              <a:spcBef>
                <a:spcPts val="700"/>
              </a:spcBef>
              <a:defRPr sz="2134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689863" lvl="1" indent="-246380" defTabSz="443484">
              <a:spcBef>
                <a:spcPts val="600"/>
              </a:spcBef>
              <a:defRPr sz="2134"/>
            </a:pPr>
            <a:r>
              <a:t>is a base class for the implementation of TCP stream socket</a:t>
            </a:r>
          </a:p>
          <a:p>
            <a:pPr marL="689863" lvl="1" indent="-246380" defTabSz="443484">
              <a:spcBef>
                <a:spcPts val="600"/>
              </a:spcBef>
              <a:defRPr sz="2134"/>
            </a:pPr>
            <a:r>
              <a:t>contains essential components of TCP and provides a socket interface for upper layers to call</a:t>
            </a:r>
          </a:p>
          <a:p>
            <a:pPr marL="301815" indent="-301815" defTabSz="443484">
              <a:spcBef>
                <a:spcPts val="700"/>
              </a:spcBef>
              <a:defRPr sz="2134"/>
            </a:pPr>
            <a:r>
              <a:t>Examples of components include: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689863" lvl="1" indent="-246380" defTabSz="443484">
              <a:spcBef>
                <a:spcPts val="600"/>
              </a:spcBef>
              <a:defRPr sz="2134"/>
            </a:pPr>
            <a:r>
              <a:t>Connection orientation</a:t>
            </a:r>
          </a:p>
          <a:p>
            <a:pPr marL="689863" lvl="1" indent="-246380" defTabSz="443484">
              <a:spcBef>
                <a:spcPts val="600"/>
              </a:spcBef>
              <a:defRPr sz="2134"/>
            </a:pPr>
            <a:r>
              <a:t>Sliding window mechanism</a:t>
            </a:r>
          </a:p>
          <a:p>
            <a:pPr marL="689863" lvl="1" indent="-246380" defTabSz="443484">
              <a:spcBef>
                <a:spcPts val="600"/>
              </a:spcBef>
              <a:defRPr sz="2134"/>
            </a:pPr>
            <a:r>
              <a:t>Fast retransmit</a:t>
            </a:r>
          </a:p>
          <a:p>
            <a:pPr marL="689863" lvl="1" indent="-246380" defTabSz="443484">
              <a:spcBef>
                <a:spcPts val="600"/>
              </a:spcBef>
              <a:defRPr sz="2134"/>
            </a:pPr>
            <a:r>
              <a:t>Fast recovery</a:t>
            </a:r>
          </a:p>
          <a:p>
            <a:pPr marL="689863" lvl="1" indent="-246380" defTabSz="443484">
              <a:spcBef>
                <a:spcPts val="600"/>
              </a:spcBef>
              <a:defRPr sz="2134"/>
            </a:pPr>
            <a:r>
              <a:t>Enable/disable window scaling, timestamps</a:t>
            </a:r>
          </a:p>
          <a:p>
            <a:pPr marL="689863" lvl="1" indent="-246380" defTabSz="443484">
              <a:spcBef>
                <a:spcPts val="600"/>
              </a:spcBef>
              <a:defRPr sz="2134"/>
            </a:pPr>
            <a:r>
              <a:t>Congestion state machine</a:t>
            </a:r>
          </a:p>
          <a:p>
            <a:pPr marL="689863" lvl="1" indent="-246380" defTabSz="443484">
              <a:spcBef>
                <a:spcPts val="600"/>
              </a:spcBef>
              <a:defRPr sz="2134"/>
            </a:pPr>
            <a:r>
              <a:t>Congestion control interface</a:t>
            </a:r>
          </a:p>
        </p:txBody>
      </p:sp>
      <p:pic>
        <p:nvPicPr>
          <p:cNvPr id="110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743700" y="3479800"/>
            <a:ext cx="1854200" cy="2413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1" name="Shape 111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74340322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114" name="Shape 11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TcpSocketState class</a:t>
            </a:r>
          </a:p>
        </p:txBody>
      </p:sp>
      <p:sp>
        <p:nvSpPr>
          <p:cNvPr id="115" name="Shape 115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200"/>
            </a:pPr>
            <a:r>
              <a:t>records the congestion state of a connection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saves the information that is passed between the socket and the congestion control algorithms</a:t>
            </a:r>
          </a:p>
          <a:p>
            <a:pPr>
              <a:defRPr sz="2200"/>
            </a:pPr>
            <a:r>
              <a:t>Examples of such information include: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200"/>
            </a:pPr>
            <a:r>
              <a:t>the current value of congestion window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the current congestion state (CA_OPEN, CA_RECOVERY, etc)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the current value of slow start threshold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Last sequence number acknowledged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Next sequence number to be transmitted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…</a:t>
            </a:r>
          </a:p>
        </p:txBody>
      </p:sp>
      <p:sp>
        <p:nvSpPr>
          <p:cNvPr id="116" name="Shape 116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98250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119" name="Shape 1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TcpCongestionOps class</a:t>
            </a:r>
          </a:p>
        </p:txBody>
      </p:sp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200"/>
            </a:pPr>
            <a:r>
              <a:t>is an abstract class for congestion control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provides an interface between the main socket code and congestion control; variables are stored in TcpSocketState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inspired by the design in Linux</a:t>
            </a:r>
          </a:p>
          <a:p>
            <a:pPr>
              <a:defRPr sz="2200"/>
            </a:pPr>
            <a:r>
              <a:t>Some methods implemented in this class include: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0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GetSsThresh (Ptr&lt;TcpSocketState&gt;, uint32_t)</a:t>
            </a:r>
          </a:p>
          <a:p>
            <a:pPr marL="711200" lvl="1" indent="-254000">
              <a:spcBef>
                <a:spcPts val="700"/>
              </a:spcBef>
              <a:defRPr sz="20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IncreaseWindow (Ptr&lt;TcpSocketState&gt;, uint32_t)</a:t>
            </a:r>
          </a:p>
          <a:p>
            <a:pPr marL="711200" lvl="1" indent="-254000">
              <a:spcBef>
                <a:spcPts val="700"/>
              </a:spcBef>
              <a:defRPr sz="20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CongestionStateSet (Ptr&lt;TcpSocketState&gt;, TcpSocketState::TcpCongState_t)</a:t>
            </a:r>
          </a:p>
          <a:p>
            <a:pPr marL="711200" lvl="1" indent="-254000">
              <a:spcBef>
                <a:spcPts val="700"/>
              </a:spcBef>
              <a:defRPr sz="20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PktsAcked (Ptr&lt;TcpSocketState&gt;, uint32_t, Time)</a:t>
            </a:r>
          </a:p>
        </p:txBody>
      </p:sp>
      <p:sp>
        <p:nvSpPr>
          <p:cNvPr id="121" name="Shape 121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4528752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TcpCongestionOps class</a:t>
            </a:r>
          </a:p>
        </p:txBody>
      </p:sp>
      <p:pic>
        <p:nvPicPr>
          <p:cNvPr id="125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0955" y="1515026"/>
            <a:ext cx="5106865" cy="4610615"/>
          </a:xfrm>
          <a:prstGeom prst="rect">
            <a:avLst/>
          </a:prstGeom>
          <a:ln w="12700">
            <a:miter lim="400000"/>
          </a:ln>
        </p:spPr>
      </p:pic>
      <p:sp>
        <p:nvSpPr>
          <p:cNvPr id="126" name="Shape 126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1688664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9BC2A-1323-F24C-BBDF-F86DF0E38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review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5E9737E-9433-5A4B-9ADE-F5932318A9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found in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examples/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tcp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tcp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-variants-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comparison.cc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based on past WNS3 paper:</a:t>
            </a:r>
          </a:p>
          <a:p>
            <a:pPr lvl="2"/>
            <a:r>
              <a:rPr lang="en-US" sz="2400" dirty="0">
                <a:hlinkClick r:id="rId2"/>
              </a:rPr>
              <a:t>http://</a:t>
            </a:r>
            <a:r>
              <a:rPr lang="en-US" sz="2400" dirty="0" err="1">
                <a:hlinkClick r:id="rId2"/>
              </a:rPr>
              <a:t>www.ittc.ku.edu</a:t>
            </a:r>
            <a:r>
              <a:rPr lang="en-US" sz="2400" dirty="0">
                <a:hlinkClick r:id="rId2"/>
              </a:rPr>
              <a:t>/</a:t>
            </a:r>
            <a:r>
              <a:rPr lang="en-US" sz="2400" dirty="0" err="1">
                <a:hlinkClick r:id="rId2"/>
              </a:rPr>
              <a:t>resilinets</a:t>
            </a:r>
            <a:r>
              <a:rPr lang="en-US" sz="2400" dirty="0">
                <a:hlinkClick r:id="rId2"/>
              </a:rPr>
              <a:t>/papers/Gangadhar-Nguyen-Umapathi-Sterbenz-2013.pdf</a:t>
            </a:r>
            <a:endParaRPr lang="en-US" sz="2400" dirty="0"/>
          </a:p>
          <a:p>
            <a:pPr lvl="1"/>
            <a:r>
              <a:rPr lang="en-US" dirty="0"/>
              <a:t>PCAP output</a:t>
            </a:r>
          </a:p>
          <a:p>
            <a:pPr lvl="1"/>
            <a:r>
              <a:rPr lang="en-US" dirty="0"/>
              <a:t>flow monitor output</a:t>
            </a:r>
          </a:p>
          <a:p>
            <a:pPr lvl="1"/>
            <a:r>
              <a:rPr lang="en-US" dirty="0"/>
              <a:t>the need to defer connection of trace sinks until after time 0</a:t>
            </a:r>
          </a:p>
        </p:txBody>
      </p:sp>
    </p:spTree>
    <p:extLst>
      <p:ext uri="{BB962C8B-B14F-4D97-AF65-F5344CB8AC3E}">
        <p14:creationId xmlns:p14="http://schemas.microsoft.com/office/powerpoint/2010/main" val="98664075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3A36CAE-B663-2B46-8005-6BE626A795E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80A3B0-469C-8A45-B12D-F74BF779CDE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2800" dirty="0"/>
              <a:t>TCP</a:t>
            </a:r>
          </a:p>
          <a:p>
            <a:pPr lvl="1"/>
            <a:r>
              <a:rPr lang="en-US" sz="2400" dirty="0" err="1"/>
              <a:t>tcp</a:t>
            </a:r>
            <a:r>
              <a:rPr lang="en-US" sz="2400" dirty="0"/>
              <a:t>-variants-</a:t>
            </a:r>
            <a:r>
              <a:rPr lang="en-US" sz="2400" dirty="0" err="1"/>
              <a:t>comparison.cc</a:t>
            </a:r>
            <a:r>
              <a:rPr lang="en-US" sz="2400" dirty="0"/>
              <a:t> example</a:t>
            </a:r>
          </a:p>
          <a:p>
            <a:pPr lvl="1"/>
            <a:r>
              <a:rPr lang="en-US" sz="2400" dirty="0"/>
              <a:t>Connection of TCP trace sources at runtime</a:t>
            </a:r>
          </a:p>
          <a:p>
            <a:pPr lvl="1"/>
            <a:r>
              <a:rPr lang="en-US" sz="2400" dirty="0"/>
              <a:t>PCAP tracing</a:t>
            </a:r>
          </a:p>
          <a:p>
            <a:pPr lvl="1"/>
            <a:r>
              <a:rPr lang="en-US" sz="2400" dirty="0"/>
              <a:t>Flow Monitor tracing and processing</a:t>
            </a:r>
          </a:p>
          <a:p>
            <a:r>
              <a:rPr lang="en-US" sz="2800" dirty="0"/>
              <a:t>Flow Monitor</a:t>
            </a:r>
          </a:p>
          <a:p>
            <a:pPr lvl="1"/>
            <a:r>
              <a:rPr lang="en-US" sz="2400" dirty="0" err="1"/>
              <a:t>PyViz</a:t>
            </a:r>
            <a:r>
              <a:rPr lang="en-US" sz="2400" dirty="0"/>
              <a:t> demonstration</a:t>
            </a:r>
          </a:p>
          <a:p>
            <a:r>
              <a:rPr lang="en-US" sz="2800" dirty="0"/>
              <a:t>Bake and DCE (included in another presentation)</a:t>
            </a:r>
          </a:p>
        </p:txBody>
      </p:sp>
    </p:spTree>
    <p:extLst>
      <p:ext uri="{BB962C8B-B14F-4D97-AF65-F5344CB8AC3E}">
        <p14:creationId xmlns:p14="http://schemas.microsoft.com/office/powerpoint/2010/main" val="242404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pPr marL="0" marR="0" lvl="0" indent="0" algn="ct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ns-3 Training, June 201</a:t>
            </a:r>
            <a:r>
              <a:rPr kumimoji="0" 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9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History of ns-3 TCP</a:t>
            </a:r>
          </a:p>
        </p:txBody>
      </p:sp>
      <p:sp>
        <p:nvSpPr>
          <p:cNvPr id="58" name="Shape 58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rPr dirty="0"/>
              <a:t>Until ns-3.10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 dirty="0"/>
              <a:t>it was a port of TCP model from </a:t>
            </a:r>
            <a:r>
              <a:rPr dirty="0" err="1"/>
              <a:t>GTNetS</a:t>
            </a:r>
            <a:r>
              <a:rPr dirty="0"/>
              <a:t> (Georgia Tech Network Simulator)</a:t>
            </a:r>
          </a:p>
          <a:p>
            <a:pPr>
              <a:defRPr sz="2200"/>
            </a:pPr>
            <a:r>
              <a:rPr dirty="0"/>
              <a:t>For ns-3.10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 dirty="0"/>
              <a:t>it was substantially rewritten by </a:t>
            </a:r>
            <a:r>
              <a:rPr dirty="0" err="1"/>
              <a:t>Adriam</a:t>
            </a:r>
            <a:r>
              <a:rPr dirty="0"/>
              <a:t> Tam in 2011</a:t>
            </a:r>
          </a:p>
          <a:p>
            <a:pPr>
              <a:defRPr sz="2200"/>
            </a:pPr>
            <a:r>
              <a:rPr dirty="0"/>
              <a:t>For ns-3.25 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 dirty="0"/>
              <a:t>the module was refactored as a part of </a:t>
            </a:r>
            <a:r>
              <a:rPr dirty="0" err="1"/>
              <a:t>GSoC</a:t>
            </a:r>
            <a:r>
              <a:rPr dirty="0"/>
              <a:t> 2015 project by Natale </a:t>
            </a:r>
            <a:r>
              <a:rPr dirty="0" err="1"/>
              <a:t>Patriciello</a:t>
            </a:r>
            <a:endParaRPr dirty="0"/>
          </a:p>
          <a:p>
            <a:pPr marL="711200" lvl="1" indent="-254000">
              <a:spcBef>
                <a:spcPts val="700"/>
              </a:spcBef>
              <a:defRPr sz="2200"/>
            </a:pPr>
            <a:r>
              <a:rPr dirty="0"/>
              <a:t>one of the major changes involved how congestion control algorithms are implemented (more details to follow)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 dirty="0"/>
              <a:t>other notable change was about automating the tests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 dirty="0"/>
              <a:t>Target is to align the implementation with that of Linux 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4294967295"/>
          </p:nvPr>
        </p:nvSpPr>
        <p:spPr>
          <a:xfrm>
            <a:off x="8862616" y="6397625"/>
            <a:ext cx="205184" cy="29098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pPr marL="0" marR="0" lvl="0" indent="0" algn="r" defTabSz="457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fld id="{86CB4B4D-7CA3-9044-876B-883B54F8677D}" type="slidenum">
              <a:rPr kumimoji="0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457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2716BD-3F57-1749-A6FC-17C2AA73CF32}"/>
              </a:ext>
            </a:extLst>
          </p:cNvPr>
          <p:cNvSpPr txBox="1"/>
          <p:nvPr/>
        </p:nvSpPr>
        <p:spPr>
          <a:xfrm>
            <a:off x="5809658" y="6358452"/>
            <a:ext cx="2845392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slide credit:  Mohit </a:t>
            </a:r>
            <a:r>
              <a:rPr kumimoji="0" lang="en-US" sz="1800" b="0" i="0" u="none" strike="noStrike" cap="none" spc="0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Tahiliani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939178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201</a:t>
            </a:r>
            <a:r>
              <a:rPr lang="en-US" dirty="0"/>
              <a:t>9</a:t>
            </a:r>
            <a:endParaRPr dirty="0"/>
          </a:p>
        </p:txBody>
      </p:sp>
      <p:sp>
        <p:nvSpPr>
          <p:cNvPr id="65" name="Shape 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Congestion control algorithms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 err="1"/>
              <a:t>NewReno</a:t>
            </a:r>
            <a:r>
              <a:rPr dirty="0"/>
              <a:t> (</a:t>
            </a:r>
            <a:r>
              <a:rPr i="1" dirty="0"/>
              <a:t>default</a:t>
            </a:r>
            <a:r>
              <a:rPr dirty="0"/>
              <a:t>)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/>
              <a:t>Westwood, Westwood+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 err="1"/>
              <a:t>Hybla</a:t>
            </a:r>
            <a:endParaRPr dirty="0"/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 err="1"/>
              <a:t>HighSpeed</a:t>
            </a:r>
            <a:endParaRPr dirty="0"/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/>
              <a:t>Vegas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/>
              <a:t>Scalable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 err="1"/>
              <a:t>Veno</a:t>
            </a:r>
            <a:endParaRPr dirty="0"/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/>
              <a:t>Binary Increase Congestion Control (BIC)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/>
              <a:t>Yet another </a:t>
            </a:r>
            <a:r>
              <a:rPr dirty="0" err="1"/>
              <a:t>HighSpeed</a:t>
            </a:r>
            <a:r>
              <a:rPr dirty="0"/>
              <a:t> TCP (</a:t>
            </a:r>
            <a:r>
              <a:rPr dirty="0" err="1"/>
              <a:t>YeAH</a:t>
            </a:r>
            <a:r>
              <a:rPr dirty="0"/>
              <a:t>)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/>
              <a:t>Illinois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/>
              <a:t>H-TCP</a:t>
            </a:r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dirty="0"/>
              <a:t>Low Extra Delay Background Transport (LEDBAT)</a:t>
            </a:r>
            <a:endParaRPr lang="en-US" dirty="0"/>
          </a:p>
          <a:p>
            <a:pPr marL="273811" indent="-273811" defTabSz="402336">
              <a:spcBef>
                <a:spcPts val="700"/>
              </a:spcBef>
              <a:defRPr sz="2112"/>
            </a:pPr>
            <a:r>
              <a:rPr lang="en-US" dirty="0"/>
              <a:t>Data Center TCP (DCTCP)-- under review</a:t>
            </a:r>
            <a:endParaRPr dirty="0"/>
          </a:p>
        </p:txBody>
      </p:sp>
      <p:sp>
        <p:nvSpPr>
          <p:cNvPr id="67" name="Shape 67"/>
          <p:cNvSpPr>
            <a:spLocks noGrp="1"/>
          </p:cNvSpPr>
          <p:nvPr>
            <p:ph type="sldNum" sz="quarter" idx="4294967295"/>
          </p:nvPr>
        </p:nvSpPr>
        <p:spPr>
          <a:xfrm>
            <a:off x="8862616" y="6397625"/>
            <a:ext cx="205184" cy="29098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6674579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70" name="Shape 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Loss detection and recovery algorithms</a:t>
            </a:r>
          </a:p>
        </p:txBody>
      </p:sp>
      <p:sp>
        <p:nvSpPr>
          <p:cNvPr id="71" name="Shape 71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400"/>
            </a:pPr>
            <a:r>
              <a:rPr lang="en-US" dirty="0"/>
              <a:t>Loss detection</a:t>
            </a:r>
          </a:p>
          <a:p>
            <a:pPr lvl="1">
              <a:defRPr sz="2400"/>
            </a:pPr>
            <a:r>
              <a:rPr lang="en-US" dirty="0"/>
              <a:t>Traditional timeout</a:t>
            </a:r>
          </a:p>
          <a:p>
            <a:pPr lvl="1">
              <a:defRPr sz="2400"/>
            </a:pPr>
            <a:r>
              <a:rPr lang="en-US" dirty="0"/>
              <a:t>Traditional 3 DUPACKs</a:t>
            </a:r>
          </a:p>
          <a:p>
            <a:pPr lvl="1">
              <a:defRPr sz="2400"/>
            </a:pPr>
            <a:r>
              <a:rPr lang="en-US" dirty="0"/>
              <a:t>SACK</a:t>
            </a:r>
          </a:p>
          <a:p>
            <a:pPr lvl="1">
              <a:defRPr sz="2400"/>
            </a:pPr>
            <a:r>
              <a:rPr lang="en-US" dirty="0"/>
              <a:t>RACK (under review)</a:t>
            </a:r>
          </a:p>
          <a:p>
            <a:pPr>
              <a:defRPr sz="2400"/>
            </a:pPr>
            <a:r>
              <a:rPr lang="en-US" dirty="0"/>
              <a:t>Recovery mechanisms</a:t>
            </a:r>
          </a:p>
          <a:p>
            <a:pPr lvl="1">
              <a:defRPr sz="2400"/>
            </a:pPr>
            <a:r>
              <a:rPr lang="en-US" dirty="0"/>
              <a:t>Traditional timeout</a:t>
            </a:r>
          </a:p>
          <a:p>
            <a:pPr lvl="1">
              <a:defRPr sz="2400"/>
            </a:pPr>
            <a:r>
              <a:rPr lang="en-US" dirty="0" err="1"/>
              <a:t>NewReno</a:t>
            </a:r>
            <a:r>
              <a:rPr lang="en-US" dirty="0"/>
              <a:t> f</a:t>
            </a:r>
            <a:r>
              <a:rPr dirty="0"/>
              <a:t>ast retransmit</a:t>
            </a:r>
            <a:r>
              <a:rPr lang="en-US" dirty="0"/>
              <a:t> and </a:t>
            </a:r>
            <a:r>
              <a:rPr dirty="0"/>
              <a:t>recovery</a:t>
            </a:r>
          </a:p>
          <a:p>
            <a:pPr lvl="1">
              <a:defRPr sz="2400"/>
            </a:pPr>
            <a:r>
              <a:rPr lang="en-US" dirty="0"/>
              <a:t>Proportional Rate Reduction (PRR)</a:t>
            </a:r>
            <a:endParaRPr dirty="0"/>
          </a:p>
        </p:txBody>
      </p:sp>
      <p:sp>
        <p:nvSpPr>
          <p:cNvPr id="72" name="Shape 72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663995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9199" y="1260178"/>
            <a:ext cx="6299201" cy="2194222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hape 78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79" name="Shape 7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TCP implementation in ns-3</a:t>
            </a:r>
          </a:p>
        </p:txBody>
      </p:sp>
      <p:sp>
        <p:nvSpPr>
          <p:cNvPr id="80" name="Shape 80"/>
          <p:cNvSpPr>
            <a:spLocks noGrp="1"/>
          </p:cNvSpPr>
          <p:nvPr>
            <p:ph type="body" sz="half" idx="1"/>
          </p:nvPr>
        </p:nvSpPr>
        <p:spPr>
          <a:xfrm>
            <a:off x="533400" y="3454400"/>
            <a:ext cx="8197850" cy="283969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defRPr sz="2200"/>
            </a:pPr>
            <a:r>
              <a:rPr dirty="0"/>
              <a:t>Source code can be found at: </a:t>
            </a: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src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/internet/model/</a:t>
            </a:r>
          </a:p>
          <a:p>
            <a:pPr marL="711200" lvl="1" indent="-254000">
              <a:spcBef>
                <a:spcPts val="700"/>
              </a:spcBef>
              <a:defRPr sz="1800"/>
            </a:pP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tcp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-header.{</a:t>
            </a: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h,cc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711200" lvl="1" indent="-254000">
              <a:spcBef>
                <a:spcPts val="700"/>
              </a:spcBef>
              <a:defRPr sz="1800"/>
            </a:pP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tcp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-socket.{</a:t>
            </a: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h,cc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711200" lvl="1" indent="-254000">
              <a:spcBef>
                <a:spcPts val="700"/>
              </a:spcBef>
              <a:defRPr sz="1800"/>
            </a:pP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tcp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-socket-base.{</a:t>
            </a: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h,cc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711200" lvl="1" indent="-254000">
              <a:spcBef>
                <a:spcPts val="700"/>
              </a:spcBef>
              <a:defRPr sz="1800"/>
            </a:pP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tcp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-socket-factory-</a:t>
            </a: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impl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.{</a:t>
            </a: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h,cc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711200" lvl="1" indent="-254000">
              <a:spcBef>
                <a:spcPts val="700"/>
              </a:spcBef>
              <a:defRPr sz="1800"/>
            </a:pP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tcp-l4-protocol.{</a:t>
            </a: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h,cc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711200" lvl="1" indent="-254000">
              <a:spcBef>
                <a:spcPts val="700"/>
              </a:spcBef>
              <a:defRPr sz="1800"/>
            </a:pP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tcp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-congestion-ops.{</a:t>
            </a:r>
            <a:r>
              <a:rPr dirty="0" err="1">
                <a:latin typeface="Courier New"/>
                <a:ea typeface="Courier New"/>
                <a:cs typeface="Courier New"/>
                <a:sym typeface="Courier New"/>
              </a:rPr>
              <a:t>h,cc</a:t>
            </a:r>
            <a:r>
              <a:rPr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711200" lvl="1" indent="-254000">
              <a:spcBef>
                <a:spcPts val="700"/>
              </a:spcBef>
              <a:defRPr sz="1800"/>
            </a:pP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tcp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-recovery-ops.{</a:t>
            </a:r>
            <a:r>
              <a:rPr lang="en-US" dirty="0" err="1">
                <a:latin typeface="Courier New"/>
                <a:ea typeface="Courier New"/>
                <a:cs typeface="Courier New"/>
                <a:sym typeface="Courier New"/>
              </a:rPr>
              <a:t>h,cc</a:t>
            </a: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}</a:t>
            </a:r>
          </a:p>
          <a:p>
            <a:pPr marL="711200" lvl="1" indent="-254000">
              <a:spcBef>
                <a:spcPts val="700"/>
              </a:spcBef>
              <a:defRPr sz="1800"/>
            </a:pPr>
            <a:r>
              <a:rPr lang="en-US" dirty="0"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dirty="0"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1" name="Shape 81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75C075-6BBD-6B4A-899B-0FD73B22AFD6}"/>
              </a:ext>
            </a:extLst>
          </p:cNvPr>
          <p:cNvSpPr/>
          <p:nvPr/>
        </p:nvSpPr>
        <p:spPr>
          <a:xfrm>
            <a:off x="7508421" y="2067004"/>
            <a:ext cx="1146629" cy="580571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CAA55C-002F-9340-83A9-364FBBB09F37}"/>
              </a:ext>
            </a:extLst>
          </p:cNvPr>
          <p:cNvSpPr txBox="1"/>
          <p:nvPr/>
        </p:nvSpPr>
        <p:spPr>
          <a:xfrm>
            <a:off x="7508421" y="2107627"/>
            <a:ext cx="1107032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/>
                <a:ea typeface="Arial"/>
                <a:cs typeface="Arial"/>
                <a:sym typeface="Arial"/>
              </a:rPr>
              <a:t>Loss Recovery</a:t>
            </a:r>
          </a:p>
          <a:p>
            <a:pPr marL="0" marR="0" indent="0" algn="ctr" defTabSz="457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Algorithms</a:t>
            </a:r>
            <a:endParaRPr kumimoji="0" lang="en-US" sz="12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319AFED-EED8-2D49-9E3A-048CD2324B2A}"/>
              </a:ext>
            </a:extLst>
          </p:cNvPr>
          <p:cNvCxnSpPr/>
          <p:nvPr/>
        </p:nvCxnSpPr>
        <p:spPr>
          <a:xfrm flipH="1">
            <a:off x="3846286" y="2569290"/>
            <a:ext cx="3662135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104071550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84" name="Shape 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TcpHeader class</a:t>
            </a:r>
          </a:p>
        </p:txBody>
      </p:sp>
      <p:pic>
        <p:nvPicPr>
          <p:cNvPr id="85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549900" y="2178355"/>
            <a:ext cx="1856149" cy="3283957"/>
          </a:xfrm>
          <a:prstGeom prst="rect">
            <a:avLst/>
          </a:prstGeom>
          <a:ln w="12700">
            <a:miter lim="400000"/>
          </a:ln>
        </p:spPr>
      </p:pic>
      <p:sp>
        <p:nvSpPr>
          <p:cNvPr id="86" name="Shape 86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 implements the TCP header and contains: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200"/>
            </a:pPr>
            <a:r>
              <a:t>port numbers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sequence numbers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acknowledgment numbers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flags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…</a:t>
            </a:r>
          </a:p>
          <a:p>
            <a:pPr>
              <a:defRPr sz="2200"/>
            </a:pPr>
            <a:r>
              <a:t>It also contains: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200"/>
            </a:pPr>
            <a:r>
              <a:t>setters and getters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methods for serialization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and deserialization</a:t>
            </a:r>
          </a:p>
        </p:txBody>
      </p:sp>
      <p:sp>
        <p:nvSpPr>
          <p:cNvPr id="87" name="Shape 87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105337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90" name="Shape 9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TcpSocket class</a:t>
            </a:r>
          </a:p>
        </p:txBody>
      </p:sp>
      <p:sp>
        <p:nvSpPr>
          <p:cNvPr id="91" name="Shape 91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289578" cy="487203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200"/>
            </a:pPr>
            <a:r>
              <a:t>is an abstract base class for all TcpSockets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contains TcpSocket attributes that can be reused across different implementations.</a:t>
            </a:r>
          </a:p>
          <a:p>
            <a:pPr>
              <a:defRPr sz="2200"/>
            </a:pPr>
            <a:r>
              <a:t>Examples of such attributes include: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SndBufSize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RcvBufSize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SegmentSize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InitialCwnd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DelAckCount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DelAckTimeout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… </a:t>
            </a:r>
          </a:p>
        </p:txBody>
      </p:sp>
      <p:pic>
        <p:nvPicPr>
          <p:cNvPr id="92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191000" y="3714750"/>
            <a:ext cx="3844791" cy="1974073"/>
          </a:xfrm>
          <a:prstGeom prst="rect">
            <a:avLst/>
          </a:prstGeom>
          <a:ln w="12700">
            <a:miter lim="400000"/>
          </a:ln>
        </p:spPr>
      </p:pic>
      <p:sp>
        <p:nvSpPr>
          <p:cNvPr id="93" name="Shape 93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5535633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/>
        </p:nvSpPr>
        <p:spPr>
          <a:xfrm>
            <a:off x="3124200" y="6400800"/>
            <a:ext cx="2863850" cy="309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6799" tIns="46799" rIns="46799" bIns="46799">
            <a:spAutoFit/>
          </a:bodyPr>
          <a:lstStyle>
            <a:lvl1pPr algn="ctr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/>
            </a:lvl1pPr>
          </a:lstStyle>
          <a:p>
            <a:r>
              <a:rPr dirty="0"/>
              <a:t>ns-3 Training, June </a:t>
            </a:r>
            <a:r>
              <a:rPr lang="en-US" dirty="0"/>
              <a:t>2019</a:t>
            </a:r>
            <a:endParaRPr dirty="0"/>
          </a:p>
        </p:txBody>
      </p:sp>
      <p:sp>
        <p:nvSpPr>
          <p:cNvPr id="96" name="Shape 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TcpSocketFactory class</a:t>
            </a:r>
          </a:p>
        </p:txBody>
      </p:sp>
      <p:sp>
        <p:nvSpPr>
          <p:cNvPr id="97" name="Shape 97"/>
          <p:cNvSpPr>
            <a:spLocks noGrp="1"/>
          </p:cNvSpPr>
          <p:nvPr>
            <p:ph type="body" idx="1"/>
          </p:nvPr>
        </p:nvSpPr>
        <p:spPr>
          <a:xfrm>
            <a:off x="533400" y="1295400"/>
            <a:ext cx="8197850" cy="4872038"/>
          </a:xfrm>
          <a:prstGeom prst="rect">
            <a:avLst/>
          </a:prstGeom>
        </p:spPr>
        <p:txBody>
          <a:bodyPr/>
          <a:lstStyle/>
          <a:p>
            <a:pPr>
              <a:defRPr sz="2200"/>
            </a:pPr>
            <a:r>
              <a:t>This class: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marL="711200" lvl="1" indent="-254000">
              <a:spcBef>
                <a:spcPts val="700"/>
              </a:spcBef>
              <a:defRPr sz="2200"/>
            </a:pPr>
            <a:r>
              <a:t>is an abstract base class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defines API for TCP sockets</a:t>
            </a:r>
          </a:p>
          <a:p>
            <a:pPr marL="711200" lvl="1" indent="-254000">
              <a:spcBef>
                <a:spcPts val="700"/>
              </a:spcBef>
              <a:defRPr sz="2200"/>
            </a:pPr>
            <a:r>
              <a:t>contains global default variables to initialize new sockets</a:t>
            </a:r>
          </a:p>
        </p:txBody>
      </p:sp>
      <p:pic>
        <p:nvPicPr>
          <p:cNvPr id="98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81200" y="3390900"/>
            <a:ext cx="5334000" cy="2413000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>
            <a:spLocks noGrp="1"/>
          </p:cNvSpPr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>
            <a:lvl1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lvl1pPr>
          </a:lstStyle>
          <a:p>
            <a:fld id="{86CB4B4D-7CA3-9044-876B-883B54F8677D}" type="slidenum"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21063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Default Design">
  <a:themeElements>
    <a:clrScheme name="Default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00FF"/>
      </a:hlink>
      <a:folHlink>
        <a:srgbClr val="FF00FF"/>
      </a:folHlink>
    </a:clrScheme>
    <a:fontScheme name="Default Design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Default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6570</TotalTime>
  <Words>734</Words>
  <Application>Microsoft Macintosh PowerPoint</Application>
  <PresentationFormat>On-screen Show (4:3)</PresentationFormat>
  <Paragraphs>157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Courier New</vt:lpstr>
      <vt:lpstr>Encode Sans Normal Black</vt:lpstr>
      <vt:lpstr>Helvetica</vt:lpstr>
      <vt:lpstr>Lucida Grande</vt:lpstr>
      <vt:lpstr>Open Sans</vt:lpstr>
      <vt:lpstr>Open Sans Light</vt:lpstr>
      <vt:lpstr>Uni Sans Regular</vt:lpstr>
      <vt:lpstr>Custom Design</vt:lpstr>
      <vt:lpstr>1_Custom Design</vt:lpstr>
      <vt:lpstr>Default Design</vt:lpstr>
      <vt:lpstr>PowerPoint Presentation</vt:lpstr>
      <vt:lpstr>PowerPoint Presentation</vt:lpstr>
      <vt:lpstr>History of ns-3 TCP</vt:lpstr>
      <vt:lpstr>Congestion control algorithms</vt:lpstr>
      <vt:lpstr>Loss detection and recovery algorithms</vt:lpstr>
      <vt:lpstr>TCP implementation in ns-3</vt:lpstr>
      <vt:lpstr>TcpHeader class</vt:lpstr>
      <vt:lpstr>TcpSocket class</vt:lpstr>
      <vt:lpstr>TcpSocketFactory class</vt:lpstr>
      <vt:lpstr>TcpSocketFactoryImpl class</vt:lpstr>
      <vt:lpstr>TcpSocketBase class</vt:lpstr>
      <vt:lpstr>TcpSocketState class</vt:lpstr>
      <vt:lpstr>TcpCongestionOps class</vt:lpstr>
      <vt:lpstr>TcpCongestionOps class</vt:lpstr>
      <vt:lpstr>Example review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Alanya Cannon</dc:creator>
  <cp:lastModifiedBy>Tom Henderson</cp:lastModifiedBy>
  <cp:revision>210</cp:revision>
  <cp:lastPrinted>2016-02-10T20:19:12Z</cp:lastPrinted>
  <dcterms:created xsi:type="dcterms:W3CDTF">2014-10-14T00:51:43Z</dcterms:created>
  <dcterms:modified xsi:type="dcterms:W3CDTF">2019-06-18T10:46:59Z</dcterms:modified>
</cp:coreProperties>
</file>