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2" r:id="rId2"/>
  </p:sldMasterIdLst>
  <p:notesMasterIdLst>
    <p:notesMasterId r:id="rId30"/>
  </p:notesMasterIdLst>
  <p:sldIdLst>
    <p:sldId id="256" r:id="rId3"/>
    <p:sldId id="494" r:id="rId4"/>
    <p:sldId id="307" r:id="rId5"/>
    <p:sldId id="315" r:id="rId6"/>
    <p:sldId id="942" r:id="rId7"/>
    <p:sldId id="943" r:id="rId8"/>
    <p:sldId id="944" r:id="rId9"/>
    <p:sldId id="929" r:id="rId10"/>
    <p:sldId id="930" r:id="rId11"/>
    <p:sldId id="945" r:id="rId12"/>
    <p:sldId id="932" r:id="rId13"/>
    <p:sldId id="2016" r:id="rId14"/>
    <p:sldId id="933" r:id="rId15"/>
    <p:sldId id="1052" r:id="rId16"/>
    <p:sldId id="935" r:id="rId17"/>
    <p:sldId id="936" r:id="rId18"/>
    <p:sldId id="2013" r:id="rId19"/>
    <p:sldId id="2017" r:id="rId20"/>
    <p:sldId id="1087" r:id="rId21"/>
    <p:sldId id="1094" r:id="rId22"/>
    <p:sldId id="1057" r:id="rId23"/>
    <p:sldId id="825" r:id="rId24"/>
    <p:sldId id="826" r:id="rId25"/>
    <p:sldId id="827" r:id="rId26"/>
    <p:sldId id="828" r:id="rId27"/>
    <p:sldId id="829" r:id="rId28"/>
    <p:sldId id="830" r:id="rId29"/>
  </p:sldIdLst>
  <p:sldSz cx="12192000" cy="6858000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FFCCFF"/>
    <a:srgbClr val="FF505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9" autoAdjust="0"/>
    <p:restoredTop sz="94557"/>
  </p:normalViewPr>
  <p:slideViewPr>
    <p:cSldViewPr>
      <p:cViewPr varScale="1">
        <p:scale>
          <a:sx n="92" d="100"/>
          <a:sy n="92" d="100"/>
        </p:scale>
        <p:origin x="184" y="52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8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175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75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97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A51A3-C9A1-4E69-A08D-10F50C7A4B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45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4C8AA8BB-99E7-4648-BB08-A261E9BEDA3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551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9E20C8-2943-4137-83DA-77F8B470F130}" type="slidenum">
              <a:rPr lang="en-GB"/>
              <a:pPr/>
              <a:t>22</a:t>
            </a:fld>
            <a:endParaRPr lang="en-GB"/>
          </a:p>
        </p:txBody>
      </p:sp>
      <p:sp>
        <p:nvSpPr>
          <p:cNvPr id="178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335B9B-9056-4005-83B7-061EEB381100}" type="slidenum">
              <a:rPr lang="en-GB"/>
              <a:pPr/>
              <a:t>23</a:t>
            </a:fld>
            <a:endParaRPr lang="en-GB"/>
          </a:p>
        </p:txBody>
      </p:sp>
      <p:sp>
        <p:nvSpPr>
          <p:cNvPr id="179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13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4F9334-692E-4A9A-8199-13B860F8C5DE}" type="slidenum">
              <a:rPr lang="en-GB"/>
              <a:pPr/>
              <a:t>26</a:t>
            </a:fld>
            <a:endParaRPr lang="en-GB"/>
          </a:p>
        </p:txBody>
      </p:sp>
      <p:sp>
        <p:nvSpPr>
          <p:cNvPr id="180225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01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7FA2DF-1506-49B0-A55A-FB5E85AF2F98}" type="slidenum">
              <a:rPr lang="en-GB"/>
              <a:pPr/>
              <a:t>27</a:t>
            </a:fld>
            <a:endParaRPr lang="en-GB"/>
          </a:p>
        </p:txBody>
      </p:sp>
      <p:sp>
        <p:nvSpPr>
          <p:cNvPr id="181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6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400801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2879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941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797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588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8" y="404816"/>
            <a:ext cx="2810933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436" y="404816"/>
            <a:ext cx="8233833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336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30467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397626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1863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95676" y="379827"/>
            <a:ext cx="10912883" cy="5616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200" b="1" i="0" baseline="0">
                <a:solidFill>
                  <a:srgbClr val="92D050"/>
                </a:solidFill>
                <a:latin typeface="Open Sans" panose="020B0606030504020204" pitchFamily="34" charset="0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79073" y="1354069"/>
            <a:ext cx="10928280" cy="4455888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0" i="0" baseline="0">
                <a:solidFill>
                  <a:srgbClr val="000000"/>
                </a:solidFill>
                <a:latin typeface="Open Sans"/>
                <a:cs typeface="Open Sans"/>
              </a:defRPr>
            </a:lvl1pPr>
            <a:lvl2pPr>
              <a:defRPr sz="2000" b="0" i="0" baseline="0">
                <a:solidFill>
                  <a:srgbClr val="000000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0" i="0" baseline="0">
                <a:solidFill>
                  <a:srgbClr val="000000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000000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000000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</p:spTree>
    <p:extLst>
      <p:ext uri="{BB962C8B-B14F-4D97-AF65-F5344CB8AC3E}">
        <p14:creationId xmlns:p14="http://schemas.microsoft.com/office/powerpoint/2010/main" val="247660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6"/>
            <a:ext cx="15792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5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112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56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10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540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53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30467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10930467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165600" y="6245226"/>
            <a:ext cx="3818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737600" y="6245226"/>
            <a:ext cx="2802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406400" y="1219200"/>
            <a:ext cx="113792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03200" y="6204278"/>
            <a:ext cx="1524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704" r:id="rId3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4233" y="6598028"/>
            <a:ext cx="2641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i="0" kern="1200" dirty="0">
              <a:solidFill>
                <a:schemeClr val="bg1"/>
              </a:solidFill>
              <a:effectLst/>
              <a:latin typeface="+mj-lt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77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GB" dirty="0"/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2476500" y="38100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Tom Henderson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ns-3 Annual Meeting</a:t>
            </a:r>
          </a:p>
          <a:p>
            <a:pPr>
              <a:defRPr/>
            </a:pPr>
            <a:r>
              <a:rPr lang="en-US" sz="1800" dirty="0"/>
              <a:t>June 3, 2024</a:t>
            </a:r>
            <a:endParaRPr lang="en-GB" sz="24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3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"/>
            <a:ext cx="2133600" cy="12202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DA2F0C-98C6-F613-214A-5D01CE6D3FE1}"/>
              </a:ext>
            </a:extLst>
          </p:cNvPr>
          <p:cNvSpPr txBox="1"/>
          <p:nvPr/>
        </p:nvSpPr>
        <p:spPr>
          <a:xfrm>
            <a:off x="6578086" y="5751493"/>
            <a:ext cx="5216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Slides (and all ns-3 documentation) are provided by the authors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under Creative Commons CC-BY-SA-4.0</a:t>
            </a:r>
          </a:p>
          <a:p>
            <a:pPr lvl="1"/>
            <a:r>
              <a:rPr lang="en-US" sz="14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1B17A4-D255-BA0D-0A6C-873B5C4B3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858000" cy="444462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781F20-F63A-3A45-8342-84F046B5BA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(Demo) sample-</a:t>
            </a:r>
            <a:r>
              <a:rPr lang="en-US" dirty="0" err="1">
                <a:solidFill>
                  <a:srgbClr val="006600"/>
                </a:solidFill>
              </a:rPr>
              <a:t>simulator.cc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58303C-7E35-E446-ACFC-4F36F12620EA}"/>
              </a:ext>
            </a:extLst>
          </p:cNvPr>
          <p:cNvSpPr txBox="1"/>
          <p:nvPr/>
        </p:nvSpPr>
        <p:spPr>
          <a:xfrm>
            <a:off x="2500184" y="5659397"/>
            <a:ext cx="5746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Program excerpt:</a:t>
            </a:r>
          </a:p>
          <a:p>
            <a:r>
              <a:rPr lang="en-US" dirty="0" err="1">
                <a:solidFill>
                  <a:schemeClr val="tx1"/>
                </a:solidFill>
              </a:rPr>
              <a:t>src</a:t>
            </a:r>
            <a:r>
              <a:rPr lang="en-US" dirty="0">
                <a:solidFill>
                  <a:schemeClr val="tx1"/>
                </a:solidFill>
              </a:rPr>
              <a:t>/core/examples/sample-</a:t>
            </a:r>
            <a:r>
              <a:rPr lang="en-US" dirty="0" err="1">
                <a:solidFill>
                  <a:schemeClr val="tx1"/>
                </a:solidFill>
              </a:rPr>
              <a:t>simulator.cc</a:t>
            </a:r>
            <a:r>
              <a:rPr lang="en-US" dirty="0">
                <a:solidFill>
                  <a:schemeClr val="tx1"/>
                </a:solidFill>
              </a:rPr>
              <a:t> (lines 101-117)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D633B1D-9DBB-B547-AEF7-BF31A384D154}"/>
              </a:ext>
            </a:extLst>
          </p:cNvPr>
          <p:cNvSpPr/>
          <p:nvPr/>
        </p:nvSpPr>
        <p:spPr>
          <a:xfrm>
            <a:off x="2376616" y="5659396"/>
            <a:ext cx="6363730" cy="79083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8BD22D-25B8-2B46-B422-01AD0F0925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00"/>
                </a:solidFill>
              </a:rPr>
              <a:t>CommandLine</a:t>
            </a:r>
            <a:r>
              <a:rPr lang="en-US" dirty="0">
                <a:solidFill>
                  <a:srgbClr val="006600"/>
                </a:solidFill>
              </a:rPr>
              <a:t> arguments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F69DC-77A5-E847-A3E9-1041ADC41B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dirty="0" err="1"/>
              <a:t>CommandLine</a:t>
            </a:r>
            <a:r>
              <a:rPr lang="en-US" dirty="0"/>
              <a:t> to your program if you want command-line argument parsing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dirty="0"/>
          </a:p>
          <a:p>
            <a:r>
              <a:rPr lang="en-US" dirty="0"/>
              <a:t>Passing --</a:t>
            </a:r>
            <a:r>
              <a:rPr lang="en-US" dirty="0" err="1"/>
              <a:t>PrintHelp</a:t>
            </a:r>
            <a:r>
              <a:rPr lang="en-US" dirty="0"/>
              <a:t> to programs will display command line options, if </a:t>
            </a:r>
            <a:r>
              <a:rPr lang="en-US" dirty="0" err="1"/>
              <a:t>CommandLine</a:t>
            </a:r>
            <a:r>
              <a:rPr lang="en-US" dirty="0"/>
              <a:t> is enabled</a:t>
            </a:r>
          </a:p>
          <a:p>
            <a:pPr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./ns3 run ”sample-simulator --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PrintHelp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"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9AEFAF-AC46-F143-9917-0528FEA05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150" y="4836353"/>
            <a:ext cx="5506621" cy="1947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333C18-BABF-4C43-8C40-8D48AC7AA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149" y="2125831"/>
            <a:ext cx="6989432" cy="130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66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2D0D0-57AE-2877-AF8F-6B3C1F0C3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ns3 program handling of </a:t>
            </a:r>
            <a:r>
              <a:rPr lang="en-US" dirty="0" err="1"/>
              <a:t>CommandLine</a:t>
            </a:r>
            <a:r>
              <a:rPr lang="en-US" dirty="0"/>
              <a:t> arguments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30753-5127-0FAB-0F53-E4608CC80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Two ways to pass command-line arguments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Enclose program name and arguments in quotes</a:t>
            </a:r>
          </a:p>
          <a:p>
            <a:pPr marL="40005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"sample-simulator –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PrintHelp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Use a double-dash "- -" to separate ns3 arguments from program arguments</a:t>
            </a:r>
          </a:p>
          <a:p>
            <a:pPr marL="40005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sample-simulator -- --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PrintHelp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/>
              <a:t>This will not work, because '</a:t>
            </a:r>
            <a:r>
              <a:rPr lang="en-US" sz="2800" dirty="0" err="1"/>
              <a:t>PrintHelp</a:t>
            </a:r>
            <a:r>
              <a:rPr lang="en-US" sz="2800" dirty="0"/>
              <a:t>' is associated to './ns3'</a:t>
            </a:r>
          </a:p>
          <a:p>
            <a:pPr marL="40005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sample-simulator --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PrintHelp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09838-59E9-0496-C5BA-2C5388E342CF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EDA7D-3026-8098-145E-635276D7FDE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207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8E266A-3D2E-DC49-A0A2-06D8D61AF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Random Variables and Run Number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A457B1-F04E-9041-A342-5ADA11291B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Many ns-3 objects use random variables to model random behavior of a model, or to force randomness in a protocol</a:t>
            </a:r>
          </a:p>
          <a:p>
            <a:pPr marL="712788" lvl="1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e.g. random placement of nodes in a topology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/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Many simulation uses involve running a number of </a:t>
            </a:r>
            <a:r>
              <a:rPr lang="en-US" b="1" i="1" dirty="0"/>
              <a:t>independent replications </a:t>
            </a:r>
            <a:r>
              <a:rPr lang="en-US" dirty="0"/>
              <a:t>of the same scenario, by changing the random variable streams in use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In ns-3, this is typically performed by incrementing the simulation </a:t>
            </a:r>
            <a:r>
              <a:rPr lang="en-US" b="1" i="1" dirty="0"/>
              <a:t>run number</a:t>
            </a:r>
          </a:p>
          <a:p>
            <a:pPr marL="457200" lvl="1" indent="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‘sample-simulator --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RngRun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=2’</a:t>
            </a:r>
          </a:p>
          <a:p>
            <a:pPr marL="457200" lvl="1" indent="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NS_GLOBAL_VALUE=“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RngRun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=2” ./ns3 run sample-simulator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611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866932-C24B-5746-A570-7241A25725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Random Variables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F8E2D-3244-6A4B-97DA-C33B48CCC9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2738" indent="-312738">
              <a:lnSpc>
                <a:spcPct val="90000"/>
              </a:lnSpc>
              <a:spcBef>
                <a:spcPct val="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Currently implemented distributions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Uniform: values uniformly distributed in an interval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Constant: value is always the same (not really random)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Sequential: return a sequential list of predefined values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Exponential: exponential distribution (</a:t>
            </a:r>
            <a:r>
              <a:rPr lang="en-US" dirty="0" err="1"/>
              <a:t>poisson</a:t>
            </a:r>
            <a:r>
              <a:rPr lang="en-US" dirty="0"/>
              <a:t> process)</a:t>
            </a:r>
          </a:p>
          <a:p>
            <a:pPr marL="712788" lvl="1" indent="-255588">
              <a:lnSpc>
                <a:spcPct val="90000"/>
              </a:lnSpc>
              <a:spcBef>
                <a:spcPct val="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Normal (gaussian), Log-Normal, Pareto, Weibull, Triangular, </a:t>
            </a:r>
            <a:r>
              <a:rPr lang="en-US" dirty="0" err="1"/>
              <a:t>Zipf</a:t>
            </a:r>
            <a:r>
              <a:rPr lang="en-US" dirty="0"/>
              <a:t>, Zeta, Deterministic, Empirical</a:t>
            </a:r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424C2AB-167B-B749-A294-513EA69C3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1" y="3505200"/>
            <a:ext cx="329269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5344909D-0DD1-3249-A4D2-C9D5BD5E1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4650" y="6138844"/>
            <a:ext cx="455475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>
                <a:solidFill>
                  <a:srgbClr val="000000"/>
                </a:solidFill>
              </a:rPr>
              <a:t>from </a:t>
            </a:r>
            <a:r>
              <a:rPr lang="en-US" dirty="0" err="1">
                <a:solidFill>
                  <a:srgbClr val="000000"/>
                </a:solidFill>
              </a:rPr>
              <a:t>src</a:t>
            </a:r>
            <a:r>
              <a:rPr lang="en-US" dirty="0">
                <a:solidFill>
                  <a:srgbClr val="000000"/>
                </a:solidFill>
              </a:rPr>
              <a:t>/core/examples/sample-</a:t>
            </a:r>
            <a:r>
              <a:rPr lang="en-US" dirty="0" err="1">
                <a:solidFill>
                  <a:srgbClr val="000000"/>
                </a:solidFill>
              </a:rPr>
              <a:t>rng</a:t>
            </a:r>
            <a:r>
              <a:rPr lang="en-US" dirty="0">
                <a:solidFill>
                  <a:srgbClr val="000000"/>
                </a:solidFill>
              </a:rPr>
              <a:t>-</a:t>
            </a:r>
            <a:r>
              <a:rPr lang="en-US" dirty="0" err="1">
                <a:solidFill>
                  <a:srgbClr val="000000"/>
                </a:solidFill>
              </a:rPr>
              <a:t>plot.py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5D2D5A-36CE-FA44-8466-CA567C7FA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658" y="3505200"/>
            <a:ext cx="3713739" cy="259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42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B958E2-6335-5949-9473-4BE857B2B3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Streams and </a:t>
            </a:r>
            <a:r>
              <a:rPr lang="en-US" dirty="0" err="1">
                <a:solidFill>
                  <a:srgbClr val="006600"/>
                </a:solidFill>
              </a:rPr>
              <a:t>Substreams</a:t>
            </a:r>
            <a:endParaRPr lang="en-US" dirty="0">
              <a:solidFill>
                <a:srgbClr val="0066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6DE6F6-9BAA-D54F-95BE-09152185F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536" y="1289129"/>
            <a:ext cx="5486400" cy="4726379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43B242D2-D827-5D40-916E-9143F5AD0B03}"/>
              </a:ext>
            </a:extLst>
          </p:cNvPr>
          <p:cNvSpPr/>
          <p:nvPr/>
        </p:nvSpPr>
        <p:spPr bwMode="auto">
          <a:xfrm>
            <a:off x="6095282" y="2187823"/>
            <a:ext cx="794090" cy="465346"/>
          </a:xfrm>
          <a:custGeom>
            <a:avLst/>
            <a:gdLst>
              <a:gd name="connsiteX0" fmla="*/ 0 w 794090"/>
              <a:gd name="connsiteY0" fmla="*/ 92812 h 465346"/>
              <a:gd name="connsiteX1" fmla="*/ 778933 w 794090"/>
              <a:gd name="connsiteY1" fmla="*/ 25079 h 465346"/>
              <a:gd name="connsiteX2" fmla="*/ 440266 w 794090"/>
              <a:gd name="connsiteY2" fmla="*/ 465346 h 46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4090" h="465346">
                <a:moveTo>
                  <a:pt x="0" y="92812"/>
                </a:moveTo>
                <a:cubicBezTo>
                  <a:pt x="352777" y="27901"/>
                  <a:pt x="705555" y="-37010"/>
                  <a:pt x="778933" y="25079"/>
                </a:cubicBezTo>
                <a:cubicBezTo>
                  <a:pt x="852311" y="87168"/>
                  <a:pt x="646288" y="276257"/>
                  <a:pt x="440266" y="465346"/>
                </a:cubicBezTo>
              </a:path>
            </a:pathLst>
          </a:custGeom>
          <a:noFill/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</a:pP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1F11A-5C37-4547-8375-C848B7FBA9A3}"/>
              </a:ext>
            </a:extLst>
          </p:cNvPr>
          <p:cNvSpPr txBox="1"/>
          <p:nvPr/>
        </p:nvSpPr>
        <p:spPr>
          <a:xfrm>
            <a:off x="7086600" y="1696404"/>
            <a:ext cx="2505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Incrementing the </a:t>
            </a:r>
          </a:p>
          <a:p>
            <a:r>
              <a:rPr lang="en-US" dirty="0">
                <a:solidFill>
                  <a:schemeClr val="tx1"/>
                </a:solidFill>
              </a:rPr>
              <a:t>Run Number will move</a:t>
            </a:r>
          </a:p>
          <a:p>
            <a:r>
              <a:rPr lang="en-US" b="1" i="1" dirty="0">
                <a:solidFill>
                  <a:schemeClr val="tx1"/>
                </a:solidFill>
              </a:rPr>
              <a:t>all</a:t>
            </a:r>
            <a:r>
              <a:rPr lang="en-US" dirty="0">
                <a:solidFill>
                  <a:schemeClr val="tx1"/>
                </a:solidFill>
              </a:rPr>
              <a:t> streams to a new</a:t>
            </a:r>
          </a:p>
          <a:p>
            <a:r>
              <a:rPr lang="en-US" dirty="0" err="1">
                <a:solidFill>
                  <a:schemeClr val="tx1"/>
                </a:solidFill>
              </a:rPr>
              <a:t>substream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48E4B8DB-0E80-F041-8869-27B901C9BCF7}"/>
              </a:ext>
            </a:extLst>
          </p:cNvPr>
          <p:cNvSpPr/>
          <p:nvPr/>
        </p:nvSpPr>
        <p:spPr bwMode="auto">
          <a:xfrm rot="1681728" flipH="1">
            <a:off x="6477742" y="4127400"/>
            <a:ext cx="533400" cy="1524000"/>
          </a:xfrm>
          <a:prstGeom prst="leftBrace">
            <a:avLst/>
          </a:prstGeom>
          <a:noFill/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AFE42D-1CC0-6E4D-9376-C2832B6BB4E0}"/>
              </a:ext>
            </a:extLst>
          </p:cNvPr>
          <p:cNvSpPr txBox="1"/>
          <p:nvPr/>
        </p:nvSpPr>
        <p:spPr>
          <a:xfrm>
            <a:off x="7150297" y="4268190"/>
            <a:ext cx="26297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Each ns-3</a:t>
            </a:r>
          </a:p>
          <a:p>
            <a:r>
              <a:rPr lang="en-US" dirty="0" err="1">
                <a:solidFill>
                  <a:schemeClr val="tx1"/>
                </a:solidFill>
              </a:rPr>
              <a:t>RandomVariableStream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object is assigned to a</a:t>
            </a:r>
          </a:p>
          <a:p>
            <a:r>
              <a:rPr lang="en-US" dirty="0">
                <a:solidFill>
                  <a:schemeClr val="tx1"/>
                </a:solidFill>
              </a:rPr>
              <a:t>stream (by default, </a:t>
            </a:r>
          </a:p>
          <a:p>
            <a:r>
              <a:rPr lang="en-US" dirty="0">
                <a:solidFill>
                  <a:schemeClr val="tx1"/>
                </a:solidFill>
              </a:rPr>
              <a:t>randomly)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E12BD6-3331-6C4C-A070-B9F124998A97}"/>
              </a:ext>
            </a:extLst>
          </p:cNvPr>
          <p:cNvSpPr txBox="1"/>
          <p:nvPr/>
        </p:nvSpPr>
        <p:spPr>
          <a:xfrm>
            <a:off x="1972733" y="5890865"/>
            <a:ext cx="8015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Figure source:  Pierre </a:t>
            </a:r>
            <a:r>
              <a:rPr lang="en-US" sz="1200" dirty="0" err="1">
                <a:solidFill>
                  <a:schemeClr val="tx1"/>
                </a:solidFill>
              </a:rPr>
              <a:t>L’Ecuyer</a:t>
            </a:r>
            <a:r>
              <a:rPr lang="en-US" sz="1200" dirty="0">
                <a:solidFill>
                  <a:schemeClr val="tx1"/>
                </a:solidFill>
              </a:rPr>
              <a:t>, Richard Simard, E. Jack Chen, and  W. David Kelton. </a:t>
            </a:r>
          </a:p>
          <a:p>
            <a:r>
              <a:rPr lang="en-US" sz="1200" dirty="0">
                <a:solidFill>
                  <a:schemeClr val="tx1"/>
                </a:solidFill>
              </a:rPr>
              <a:t>An object-oriented random number package with  many long streams and </a:t>
            </a:r>
            <a:r>
              <a:rPr lang="en-US" sz="1200" dirty="0" err="1">
                <a:solidFill>
                  <a:schemeClr val="tx1"/>
                </a:solidFill>
              </a:rPr>
              <a:t>substreams</a:t>
            </a:r>
            <a:r>
              <a:rPr lang="en-US" sz="1200" dirty="0">
                <a:solidFill>
                  <a:schemeClr val="tx1"/>
                </a:solidFill>
              </a:rPr>
              <a:t>. Operations Research, 2001. </a:t>
            </a:r>
          </a:p>
        </p:txBody>
      </p:sp>
    </p:spTree>
    <p:extLst>
      <p:ext uri="{BB962C8B-B14F-4D97-AF65-F5344CB8AC3E}">
        <p14:creationId xmlns:p14="http://schemas.microsoft.com/office/powerpoint/2010/main" val="2307835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AD0923-50D6-4A47-8A72-AB963CEAE6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Setting the stream number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A4D9F-A67D-9648-861E-7503858B24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ns-3 implementation provides access to 2^64 streams</a:t>
            </a:r>
          </a:p>
          <a:p>
            <a:r>
              <a:rPr lang="en-US" dirty="0"/>
              <a:t>2^63 are placed in a pool for automatic assignment, and 2^63 are reserved for fixed assignment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Users may optionally assign a stream number index to a random variable using 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SetStream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() </a:t>
            </a:r>
            <a:r>
              <a:rPr lang="en-US" dirty="0"/>
              <a:t>method.</a:t>
            </a:r>
          </a:p>
          <a:p>
            <a:pPr lvl="1"/>
            <a:r>
              <a:rPr lang="en-US" dirty="0"/>
              <a:t>This allows better control over selected random variables</a:t>
            </a:r>
          </a:p>
          <a:p>
            <a:pPr lvl="1"/>
            <a:r>
              <a:rPr lang="en-US" dirty="0"/>
              <a:t>Many helpers have </a:t>
            </a:r>
            <a:r>
              <a:rPr lang="en-US" b="1" dirty="0" err="1">
                <a:solidFill>
                  <a:schemeClr val="tx1"/>
                </a:solidFill>
              </a:rPr>
              <a:t>AssignStreams</a:t>
            </a:r>
            <a:r>
              <a:rPr lang="en-US" b="1" dirty="0">
                <a:solidFill>
                  <a:schemeClr val="tx1"/>
                </a:solidFill>
              </a:rPr>
              <a:t> () </a:t>
            </a:r>
            <a:r>
              <a:rPr lang="en-US" dirty="0"/>
              <a:t>methods to do this across many such random variables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35749B-D4BE-A64B-BFEC-139FBAE35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58" y="2612571"/>
            <a:ext cx="7477125" cy="1149208"/>
          </a:xfrm>
          <a:prstGeom prst="rect">
            <a:avLst/>
          </a:prstGeom>
          <a:solidFill>
            <a:schemeClr val="accent4"/>
          </a:solidFill>
        </p:spPr>
      </p:pic>
    </p:spTree>
    <p:extLst>
      <p:ext uri="{BB962C8B-B14F-4D97-AF65-F5344CB8AC3E}">
        <p14:creationId xmlns:p14="http://schemas.microsoft.com/office/powerpoint/2010/main" val="4099029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2B092F-5C84-9C47-BC4E-78DE00E213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Run number vs. seed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6373C-3D4F-3647-9944-D73772BEE2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If you increment the seed of the PRNG, the streams of random variable objects across different runs are not guaranteed to be uncorrelated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If you fix the seed, but increment the run number, you will get uncorrelated streams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3200" u="sng" dirty="0"/>
              <a:t>Set </a:t>
            </a:r>
            <a:r>
              <a:rPr lang="en-US" sz="3200" u="sng" dirty="0" err="1"/>
              <a:t>RngRun</a:t>
            </a:r>
            <a:r>
              <a:rPr lang="en-US" sz="3200" u="sng" dirty="0"/>
              <a:t>, not </a:t>
            </a:r>
            <a:r>
              <a:rPr lang="en-US" sz="3200" u="sng" dirty="0" err="1"/>
              <a:t>RngSeed</a:t>
            </a:r>
            <a:r>
              <a:rPr lang="en-US" sz="3200" u="sng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02550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45E13-76AA-DE6F-E076-9DFA1120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pitfall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A581A-D320-233F-A852-399C70B9D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Perturbation of program configuration may slightly alter the assignment of streams to random variable objects</a:t>
            </a:r>
          </a:p>
          <a:p>
            <a:pPr lvl="1"/>
            <a:r>
              <a:rPr lang="en-US" sz="2000" dirty="0"/>
              <a:t>e.g., comparing a routing protocol that uses one random variable with another one that uses two</a:t>
            </a:r>
          </a:p>
          <a:p>
            <a:r>
              <a:rPr lang="en-US" sz="2400" dirty="0"/>
              <a:t>If streams are not assigned, a change in one part of the program (e.g., routing protocol) may affect the randomness in another (e.g., random walk mobility pattern)</a:t>
            </a:r>
          </a:p>
          <a:p>
            <a:endParaRPr lang="en-US" sz="2400" dirty="0"/>
          </a:p>
          <a:p>
            <a:r>
              <a:rPr lang="en-US" sz="2400" b="1" dirty="0"/>
              <a:t>Lesson:  </a:t>
            </a:r>
            <a:r>
              <a:rPr lang="en-US" sz="2400" dirty="0"/>
              <a:t>If you need randomness of one part of your program to be insensitive to changes in another part, assign a fixed stream number to those random variables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43484-F8D6-8314-35A6-781B3AF3DB22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23C46-9BF3-A3C2-EA1D-16F56742A2C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13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FD1642-8C62-1A42-A168-0CEBBCE0C2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Program output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4C7C8-5442-264C-B3BB-992762A5A8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general, ns-3 does not output data by default-- must be configured to do so</a:t>
            </a:r>
          </a:p>
          <a:p>
            <a:r>
              <a:rPr lang="en-US" dirty="0"/>
              <a:t>Raw logs</a:t>
            </a:r>
          </a:p>
          <a:p>
            <a:r>
              <a:rPr lang="en-US" dirty="0"/>
              <a:t>Trace sources</a:t>
            </a:r>
          </a:p>
          <a:p>
            <a:r>
              <a:rPr lang="en-US" dirty="0"/>
              <a:t>PCAP, ASCII, and </a:t>
            </a:r>
            <a:r>
              <a:rPr lang="en-US" dirty="0" err="1"/>
              <a:t>athstats</a:t>
            </a:r>
            <a:r>
              <a:rPr lang="en-US" dirty="0"/>
              <a:t> traces</a:t>
            </a:r>
          </a:p>
          <a:p>
            <a:r>
              <a:rPr lang="en-US" dirty="0"/>
              <a:t>Animation traces</a:t>
            </a:r>
          </a:p>
          <a:p>
            <a:r>
              <a:rPr lang="en-US" dirty="0" err="1"/>
              <a:t>Gnuplot</a:t>
            </a:r>
            <a:r>
              <a:rPr lang="en-US" dirty="0"/>
              <a:t> plot files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36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156-390A-F147-8795-C5FB74C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4FE8-C829-FE43-B6BD-C3F25EBCC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What is ns-3?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Software overview, capabilities, and build system</a:t>
            </a:r>
          </a:p>
          <a:p>
            <a:pPr>
              <a:spcBef>
                <a:spcPts val="600"/>
              </a:spcBef>
            </a:pPr>
            <a:r>
              <a:rPr lang="en-US" sz="2400" b="1" dirty="0"/>
              <a:t>ns-3 core (simulation time, events, random variables)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network (Nodes, Packets, </a:t>
            </a:r>
            <a:r>
              <a:rPr lang="en-US" sz="2400" dirty="0" err="1"/>
              <a:t>NetDevices</a:t>
            </a:r>
            <a:r>
              <a:rPr lang="en-US" sz="24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Other key modules (mobility, propagation)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TCP/IP and applications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Tracing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</a:t>
            </a:r>
            <a:r>
              <a:rPr lang="en-US" sz="2400" dirty="0" err="1"/>
              <a:t>cttc</a:t>
            </a:r>
            <a:r>
              <a:rPr lang="en-US" sz="2400" dirty="0"/>
              <a:t>-nr-demo (5G NR)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05CE-6703-EF4A-AC10-B610547D4B3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4542-F092-924E-810B-201A0F94C5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0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B3D060-62DD-4340-A5BF-140B1DFFD3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Output file formats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E1E267-2D46-E848-8A13-E0AF87FEA4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PCAP (packet capture) files can be read by programs like </a:t>
            </a:r>
            <a:r>
              <a:rPr lang="en-US" b="1" i="1" dirty="0" err="1"/>
              <a:t>tcpdump</a:t>
            </a:r>
            <a:r>
              <a:rPr lang="en-US" dirty="0"/>
              <a:t> and </a:t>
            </a:r>
            <a:r>
              <a:rPr lang="en-US" b="1" i="1" dirty="0" err="1"/>
              <a:t>wireshark</a:t>
            </a:r>
            <a:endParaRPr lang="en-US" b="1" i="1" dirty="0"/>
          </a:p>
          <a:p>
            <a:r>
              <a:rPr lang="en-US" dirty="0"/>
              <a:t>ASCII trace files are plain-text representations of packet transmissions, receptions, and drops</a:t>
            </a:r>
          </a:p>
          <a:p>
            <a:pPr lvl="1"/>
            <a:r>
              <a:rPr lang="en-US" dirty="0"/>
              <a:t>Example trace file from example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mixed-wireless</a:t>
            </a:r>
          </a:p>
          <a:p>
            <a:endParaRPr lang="en-US" dirty="0"/>
          </a:p>
          <a:p>
            <a:pPr marL="0" indent="0">
              <a:buNone/>
            </a:pPr>
            <a:endParaRPr lang="en-US" dirty="0">
              <a:cs typeface="Courier New" panose="02070309020205020404" pitchFamily="49" charset="0"/>
            </a:endParaRPr>
          </a:p>
          <a:p>
            <a:r>
              <a:rPr lang="en-US" dirty="0" err="1">
                <a:cs typeface="Courier New" panose="02070309020205020404" pitchFamily="49" charset="0"/>
              </a:rPr>
              <a:t>Athstats</a:t>
            </a:r>
            <a:r>
              <a:rPr lang="en-US" dirty="0">
                <a:cs typeface="Courier New" panose="02070309020205020404" pitchFamily="49" charset="0"/>
              </a:rPr>
              <a:t> traces use Wi-Fi trace sources to provide debugging similar to </a:t>
            </a:r>
            <a:r>
              <a:rPr lang="en-US" dirty="0" err="1">
                <a:cs typeface="Courier New" panose="02070309020205020404" pitchFamily="49" charset="0"/>
              </a:rPr>
              <a:t>Madwifi</a:t>
            </a:r>
            <a:r>
              <a:rPr lang="en-US" dirty="0">
                <a:cs typeface="Courier New" panose="02070309020205020404" pitchFamily="49" charset="0"/>
              </a:rPr>
              <a:t> drivers</a:t>
            </a:r>
          </a:p>
          <a:p>
            <a:pPr marL="400050" lvl="1" indent="0">
              <a:buNone/>
            </a:pPr>
            <a:r>
              <a:rPr lang="en-US" dirty="0">
                <a:cs typeface="Courier New" panose="02070309020205020404" pitchFamily="49" charset="0"/>
              </a:rPr>
              <a:t>Example </a:t>
            </a:r>
            <a:r>
              <a:rPr lang="en-US" dirty="0" err="1">
                <a:cs typeface="Courier New" panose="02070309020205020404" pitchFamily="49" charset="0"/>
              </a:rPr>
              <a:t>athstats</a:t>
            </a:r>
            <a:r>
              <a:rPr lang="en-US" dirty="0">
                <a:cs typeface="Courier New" panose="02070309020205020404" pitchFamily="49" charset="0"/>
              </a:rPr>
              <a:t> output from example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wifi-ap</a:t>
            </a:r>
            <a:endParaRPr lang="en-US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8C14CF-87CD-F24F-B3A8-A23A52583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652" y="5282493"/>
            <a:ext cx="5166154" cy="12935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A9BAA6-072F-FE49-BFC7-DFE2EB467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985" y="3318168"/>
            <a:ext cx="5128740" cy="95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70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6B001B-7F0B-8343-A5A9-2EAB267521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(Program output demo) </a:t>
            </a:r>
            <a:r>
              <a:rPr lang="en-US" dirty="0" err="1">
                <a:solidFill>
                  <a:srgbClr val="006600"/>
                </a:solidFill>
              </a:rPr>
              <a:t>wifi</a:t>
            </a:r>
            <a:r>
              <a:rPr lang="en-US" dirty="0">
                <a:solidFill>
                  <a:srgbClr val="006600"/>
                </a:solidFill>
              </a:rPr>
              <a:t>-simple-infra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BCB87-1DAF-0B4F-8AE1-92A510C001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./ns3 run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-simple-infra</a:t>
            </a:r>
          </a:p>
          <a:p>
            <a:r>
              <a:rPr lang="en-US" dirty="0">
                <a:latin typeface="+mn-lt"/>
                <a:cs typeface="Courier New" panose="02070309020205020404" pitchFamily="49" charset="0"/>
              </a:rPr>
              <a:t>Show logs</a:t>
            </a:r>
          </a:p>
          <a:p>
            <a:r>
              <a:rPr lang="en-US" dirty="0">
                <a:latin typeface="+mn-lt"/>
                <a:cs typeface="Courier New" panose="02070309020205020404" pitchFamily="49" charset="0"/>
              </a:rPr>
              <a:t>Program output (</a:t>
            </a:r>
            <a:r>
              <a:rPr lang="en-US" dirty="0" err="1">
                <a:latin typeface="+mn-lt"/>
                <a:cs typeface="Courier New" panose="02070309020205020404" pitchFamily="49" charset="0"/>
              </a:rPr>
              <a:t>pcap</a:t>
            </a:r>
            <a:r>
              <a:rPr lang="en-US" dirty="0">
                <a:latin typeface="+mn-lt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latin typeface="+mn-lt"/>
                <a:cs typeface="Courier New" panose="02070309020205020404" pitchFamily="49" charset="0"/>
              </a:rPr>
              <a:t>View Wireshark</a:t>
            </a:r>
          </a:p>
          <a:p>
            <a:endParaRPr lang="en-US" dirty="0">
              <a:latin typeface="+mn-lt"/>
              <a:cs typeface="Courier New" panose="02070309020205020404" pitchFamily="49" charset="0"/>
            </a:endParaRP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E2EA9077-0FC6-844D-9A07-110840EA0008}"/>
              </a:ext>
            </a:extLst>
          </p:cNvPr>
          <p:cNvSpPr/>
          <p:nvPr/>
        </p:nvSpPr>
        <p:spPr>
          <a:xfrm>
            <a:off x="7162719" y="5301050"/>
            <a:ext cx="494270" cy="444843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9CD12-60B1-8E46-94AC-9B2D86F8B5DB}"/>
              </a:ext>
            </a:extLst>
          </p:cNvPr>
          <p:cNvSpPr/>
          <p:nvPr/>
        </p:nvSpPr>
        <p:spPr>
          <a:xfrm>
            <a:off x="4279555" y="5449330"/>
            <a:ext cx="321277" cy="2965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4226B1-BC86-154A-A781-02A58F2E9B32}"/>
              </a:ext>
            </a:extLst>
          </p:cNvPr>
          <p:cNvSpPr txBox="1"/>
          <p:nvPr/>
        </p:nvSpPr>
        <p:spPr>
          <a:xfrm>
            <a:off x="7191685" y="5853217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FA756B-791C-8B4C-BD8B-179402112729}"/>
              </a:ext>
            </a:extLst>
          </p:cNvPr>
          <p:cNvSpPr txBox="1"/>
          <p:nvPr/>
        </p:nvSpPr>
        <p:spPr>
          <a:xfrm>
            <a:off x="4182141" y="5853217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STA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F4706BA-BE9B-C64F-BAAF-0A2D86AE7987}"/>
              </a:ext>
            </a:extLst>
          </p:cNvPr>
          <p:cNvCxnSpPr/>
          <p:nvPr/>
        </p:nvCxnSpPr>
        <p:spPr>
          <a:xfrm flipH="1">
            <a:off x="4798542" y="4053016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ECEFAF-2072-894E-B886-AE397BB09179}"/>
              </a:ext>
            </a:extLst>
          </p:cNvPr>
          <p:cNvSpPr txBox="1"/>
          <p:nvPr/>
        </p:nvSpPr>
        <p:spPr>
          <a:xfrm>
            <a:off x="5391074" y="368368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Beacon(s)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23D511-F123-9445-A0BD-0ACAF986236C}"/>
              </a:ext>
            </a:extLst>
          </p:cNvPr>
          <p:cNvCxnSpPr>
            <a:cxnSpLocks/>
          </p:cNvCxnSpPr>
          <p:nvPr/>
        </p:nvCxnSpPr>
        <p:spPr>
          <a:xfrm>
            <a:off x="4798542" y="4539049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62EC29-0B89-9B44-8CB0-3CE335FA6D1C}"/>
              </a:ext>
            </a:extLst>
          </p:cNvPr>
          <p:cNvSpPr txBox="1"/>
          <p:nvPr/>
        </p:nvSpPr>
        <p:spPr>
          <a:xfrm>
            <a:off x="5391075" y="414808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Assoc. </a:t>
            </a:r>
            <a:r>
              <a:rPr lang="en-US" dirty="0" err="1">
                <a:solidFill>
                  <a:schemeClr val="tx1"/>
                </a:solidFill>
              </a:rPr>
              <a:t>req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A3041B-5F92-7A48-A12E-809A2A832AE6}"/>
              </a:ext>
            </a:extLst>
          </p:cNvPr>
          <p:cNvCxnSpPr>
            <a:cxnSpLocks/>
          </p:cNvCxnSpPr>
          <p:nvPr/>
        </p:nvCxnSpPr>
        <p:spPr>
          <a:xfrm>
            <a:off x="4798541" y="6208355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D96B503-4B8C-5841-B02F-ADB8EB911B25}"/>
              </a:ext>
            </a:extLst>
          </p:cNvPr>
          <p:cNvSpPr txBox="1"/>
          <p:nvPr/>
        </p:nvSpPr>
        <p:spPr>
          <a:xfrm>
            <a:off x="5021668" y="5710801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Broadcast frame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14F416C-587C-2F49-B6C4-592905D91FAA}"/>
              </a:ext>
            </a:extLst>
          </p:cNvPr>
          <p:cNvCxnSpPr/>
          <p:nvPr/>
        </p:nvCxnSpPr>
        <p:spPr>
          <a:xfrm flipH="1">
            <a:off x="4806737" y="4810897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08FD37-380A-924A-B6EB-03F8A7DC1FC5}"/>
              </a:ext>
            </a:extLst>
          </p:cNvPr>
          <p:cNvSpPr txBox="1"/>
          <p:nvPr/>
        </p:nvSpPr>
        <p:spPr>
          <a:xfrm>
            <a:off x="5417712" y="446629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ACK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DB7D4C-1399-304F-A8BA-179A8DD145B9}"/>
              </a:ext>
            </a:extLst>
          </p:cNvPr>
          <p:cNvCxnSpPr/>
          <p:nvPr/>
        </p:nvCxnSpPr>
        <p:spPr>
          <a:xfrm flipH="1">
            <a:off x="4798541" y="5161005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A767A3B-4D96-DF44-A86C-9257DDE405FD}"/>
              </a:ext>
            </a:extLst>
          </p:cNvPr>
          <p:cNvSpPr txBox="1"/>
          <p:nvPr/>
        </p:nvSpPr>
        <p:spPr>
          <a:xfrm>
            <a:off x="5302652" y="481089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Assoc. </a:t>
            </a:r>
            <a:r>
              <a:rPr lang="en-US" dirty="0" err="1">
                <a:solidFill>
                  <a:schemeClr val="tx1"/>
                </a:solidFill>
              </a:rPr>
              <a:t>resp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8AFD6F-11F0-A541-8479-8C231870DF9B}"/>
              </a:ext>
            </a:extLst>
          </p:cNvPr>
          <p:cNvCxnSpPr>
            <a:cxnSpLocks/>
          </p:cNvCxnSpPr>
          <p:nvPr/>
        </p:nvCxnSpPr>
        <p:spPr>
          <a:xfrm>
            <a:off x="4806737" y="5449330"/>
            <a:ext cx="21500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7303E1-E396-0640-9D3B-11E3FE53C1C3}"/>
              </a:ext>
            </a:extLst>
          </p:cNvPr>
          <p:cNvSpPr txBox="1"/>
          <p:nvPr/>
        </p:nvSpPr>
        <p:spPr>
          <a:xfrm>
            <a:off x="5417712" y="512516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FFDAFC-9C13-9A42-8A6B-E39BF4A0DE28}"/>
              </a:ext>
            </a:extLst>
          </p:cNvPr>
          <p:cNvSpPr txBox="1"/>
          <p:nvPr/>
        </p:nvSpPr>
        <p:spPr>
          <a:xfrm>
            <a:off x="2884457" y="4369065"/>
            <a:ext cx="6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Time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9DE4D4-5A10-AD46-9198-CA2CC2C4928A}"/>
              </a:ext>
            </a:extLst>
          </p:cNvPr>
          <p:cNvCxnSpPr/>
          <p:nvPr/>
        </p:nvCxnSpPr>
        <p:spPr>
          <a:xfrm>
            <a:off x="3538151" y="4312508"/>
            <a:ext cx="0" cy="812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316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26169"/>
            <a:ext cx="8201025" cy="858837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Debugging support</a:t>
            </a:r>
          </a:p>
        </p:txBody>
      </p:sp>
      <p:sp>
        <p:nvSpPr>
          <p:cNvPr id="88066" name="Rectangle 2"/>
          <p:cNvSpPr>
            <a:spLocks noGrp="1" noChangeArrowheads="1"/>
          </p:cNvSpPr>
          <p:nvPr>
            <p:ph idx="1"/>
          </p:nvPr>
        </p:nvSpPr>
        <p:spPr>
          <a:xfrm>
            <a:off x="547255" y="1372385"/>
            <a:ext cx="8201025" cy="4875213"/>
          </a:xfrm>
          <a:ln/>
        </p:spPr>
        <p:txBody>
          <a:bodyPr/>
          <a:lstStyle/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 dirty="0"/>
              <a:t>Assertions: NS_ASSERT (expression);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Aborts the program if expression evaluates to false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Includes source file name and line number</a:t>
            </a:r>
          </a:p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 dirty="0"/>
              <a:t>Unconditional Breakpoints: NS_BREAKPOINT ();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Forces an unconditional breakpoint, compiled into the code</a:t>
            </a:r>
          </a:p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000" dirty="0"/>
              <a:t>Debug Logging (not to be confused with tracing!)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Purpose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Used to trace code execution logic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For debugging, not to extract results!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Properties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NS_LOG* macros work with C++ IO streams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E.g.: NS_LOG_UNCOND (”I have received ” &lt;&lt; p-&gt;</a:t>
            </a:r>
            <a:r>
              <a:rPr lang="en-US" sz="1600" dirty="0" err="1"/>
              <a:t>GetSize</a:t>
            </a:r>
            <a:r>
              <a:rPr lang="en-US" sz="1600" dirty="0"/>
              <a:t> () &lt;&lt; ” bytes”);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 macros evaluate to nothing in optimized builds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When debugging is done, logging does not get in the way of execution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09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Grp="1" noChangeArrowheads="1"/>
          </p:cNvSpPr>
          <p:nvPr>
            <p:ph type="title"/>
          </p:nvPr>
        </p:nvSpPr>
        <p:spPr>
          <a:xfrm>
            <a:off x="1981201" y="274639"/>
            <a:ext cx="8201025" cy="858837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Debugging support (cont.)</a:t>
            </a:r>
          </a:p>
        </p:txBody>
      </p:sp>
      <p:sp>
        <p:nvSpPr>
          <p:cNvPr id="89090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1305183"/>
            <a:ext cx="8201025" cy="4875213"/>
          </a:xfrm>
          <a:ln/>
        </p:spPr>
        <p:txBody>
          <a:bodyPr/>
          <a:lstStyle/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Logging levels: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NS_LOG_ERROR (...): serious error messages only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NS_LOG_WARN (...): warning messages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NS_LOG_INFO (...): main control flow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NS_LOG_FUNCTION (...):function tracing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NS_LOG_LOGIC (...): being deprecated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NS_LOG_DEBUG (...): voluminous debug messages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NS_LOG_ALL (...); /* everything */</a:t>
            </a:r>
          </a:p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Logging ”components”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Logging messages organized by components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Usually one component is one .cc source file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e.g., NS_LOG_COMPONENT_DEFINE ("</a:t>
            </a:r>
            <a:r>
              <a:rPr lang="en-US" sz="1600" dirty="0" err="1"/>
              <a:t>OlsrAgent</a:t>
            </a:r>
            <a:r>
              <a:rPr lang="en-US" sz="1600" dirty="0"/>
              <a:t>");</a:t>
            </a:r>
          </a:p>
          <a:p>
            <a:pPr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800" dirty="0"/>
              <a:t>Displaying log messages. Two ways: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 err="1"/>
              <a:t>Programatically</a:t>
            </a:r>
            <a:r>
              <a:rPr lang="en-US" sz="1600" dirty="0"/>
              <a:t>: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400" dirty="0" err="1"/>
              <a:t>LogComponentEnable</a:t>
            </a:r>
            <a:r>
              <a:rPr lang="en-US" sz="1400" dirty="0"/>
              <a:t>("</a:t>
            </a:r>
            <a:r>
              <a:rPr lang="en-US" sz="1400" dirty="0" err="1"/>
              <a:t>OlsrAgent</a:t>
            </a:r>
            <a:r>
              <a:rPr lang="en-US" sz="1400" dirty="0"/>
              <a:t>", LOG_LEVEL_ALL);</a:t>
            </a:r>
          </a:p>
          <a:p>
            <a:pPr lvl="1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600" dirty="0"/>
              <a:t>From the environment </a:t>
            </a:r>
            <a:r>
              <a:rPr lang="en-US" sz="1600" dirty="0" err="1"/>
              <a:t>varable</a:t>
            </a:r>
            <a:r>
              <a:rPr lang="en-US" sz="1600" dirty="0"/>
              <a:t> "NS_LOG":</a:t>
            </a:r>
          </a:p>
          <a:p>
            <a:pPr marL="1139825" lvl="2" indent="-225425">
              <a:lnSpc>
                <a:spcPct val="80000"/>
              </a:lnSpc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1400" dirty="0"/>
              <a:t>NS_LOG="</a:t>
            </a:r>
            <a:r>
              <a:rPr lang="en-US" sz="1400" dirty="0" err="1"/>
              <a:t>OlsrAgent</a:t>
            </a:r>
            <a:r>
              <a:rPr lang="en-US" sz="1400" dirty="0"/>
              <a:t>" ./my-program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4DBBB13-1324-596F-A829-41764990F4A9}"/>
              </a:ext>
            </a:extLst>
          </p:cNvPr>
          <p:cNvSpPr/>
          <p:nvPr/>
        </p:nvSpPr>
        <p:spPr bwMode="auto">
          <a:xfrm>
            <a:off x="1676400" y="2057400"/>
            <a:ext cx="5562600" cy="457200"/>
          </a:xfrm>
          <a:prstGeom prst="ellipse">
            <a:avLst/>
          </a:prstGeom>
          <a:noFill/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28C122-6CC8-1EBF-9F77-158B7439CE26}"/>
              </a:ext>
            </a:extLst>
          </p:cNvPr>
          <p:cNvSpPr/>
          <p:nvPr/>
        </p:nvSpPr>
        <p:spPr bwMode="auto">
          <a:xfrm>
            <a:off x="1655618" y="2971800"/>
            <a:ext cx="5562600" cy="609600"/>
          </a:xfrm>
          <a:prstGeom prst="ellipse">
            <a:avLst/>
          </a:prstGeom>
          <a:noFill/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2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C47623-ED14-3741-7AB6-46D8DAC1E9A1}"/>
              </a:ext>
            </a:extLst>
          </p:cNvPr>
          <p:cNvSpPr txBox="1"/>
          <p:nvPr/>
        </p:nvSpPr>
        <p:spPr>
          <a:xfrm>
            <a:off x="7525499" y="1966357"/>
            <a:ext cx="365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Curated logging of important state</a:t>
            </a:r>
          </a:p>
          <a:p>
            <a:r>
              <a:rPr lang="en-US" dirty="0">
                <a:solidFill>
                  <a:schemeClr val="tx1"/>
                </a:solidFill>
              </a:rPr>
              <a:t>changes in the models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00339-6B75-363E-524A-8738240B8F7D}"/>
              </a:ext>
            </a:extLst>
          </p:cNvPr>
          <p:cNvSpPr txBox="1"/>
          <p:nvPr/>
        </p:nvSpPr>
        <p:spPr>
          <a:xfrm>
            <a:off x="7532905" y="2934642"/>
            <a:ext cx="2185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Voluminous logging</a:t>
            </a:r>
          </a:p>
        </p:txBody>
      </p:sp>
    </p:spTree>
    <p:extLst>
      <p:ext uri="{BB962C8B-B14F-4D97-AF65-F5344CB8AC3E}">
        <p14:creationId xmlns:p14="http://schemas.microsoft.com/office/powerpoint/2010/main" val="2001275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Running C++ programs through gdb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</a:t>
            </a:r>
            <a:r>
              <a:rPr lang="en-US" sz="2800" dirty="0" err="1"/>
              <a:t>gdb</a:t>
            </a:r>
            <a:r>
              <a:rPr lang="en-US" sz="2800" dirty="0"/>
              <a:t> debugger can be used directly on binaries in the build directory</a:t>
            </a:r>
          </a:p>
          <a:p>
            <a:pPr marL="40005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./ns3 shell</a:t>
            </a:r>
          </a:p>
          <a:p>
            <a:pPr marL="400050" lvl="1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cd build/examples/tutorial</a:t>
            </a:r>
          </a:p>
          <a:p>
            <a:pPr marL="400050" lvl="1" indent="0">
              <a:buNone/>
            </a:pP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gdb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&lt;options&gt; &lt;program-name&gt; &lt;program-arguments&gt;</a:t>
            </a:r>
          </a:p>
          <a:p>
            <a:endParaRPr lang="en-US" sz="2800" dirty="0"/>
          </a:p>
          <a:p>
            <a:r>
              <a:rPr lang="en-US" sz="2800" dirty="0"/>
              <a:t>An easier way can be to use an "ns3" program shortcut</a:t>
            </a:r>
          </a:p>
          <a:p>
            <a:pPr lvl="1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./ns3 run --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gdb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&lt;program-name&gt;</a:t>
            </a:r>
          </a:p>
          <a:p>
            <a:pPr lvl="1">
              <a:buNone/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6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C++ programs through </a:t>
            </a:r>
            <a:r>
              <a:rPr lang="en-US" dirty="0" err="1"/>
              <a:t>valgrind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valgrind</a:t>
            </a:r>
            <a:r>
              <a:rPr lang="en-US" sz="2800" dirty="0"/>
              <a:t> </a:t>
            </a:r>
            <a:r>
              <a:rPr lang="en-US" sz="2800" dirty="0" err="1"/>
              <a:t>memcheck</a:t>
            </a:r>
            <a:r>
              <a:rPr lang="en-US" sz="2800" dirty="0"/>
              <a:t> can be used directly on binaries in the build directory</a:t>
            </a:r>
          </a:p>
          <a:p>
            <a:pPr marL="400050" marR="0" lvl="1" indent="0" algn="l" defTabSz="4572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./ns3 shell</a:t>
            </a:r>
          </a:p>
          <a:p>
            <a:pPr marL="400050" marR="0" lvl="1" indent="0" algn="l" defTabSz="4572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cd build/examples/tutorial</a:t>
            </a:r>
          </a:p>
          <a:p>
            <a:pPr marL="400050" marR="0" lvl="1" indent="0" algn="l" defTabSz="4572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valgrind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&lt;options&gt; &lt;program-name&gt; &lt;program-arguments&gt;</a:t>
            </a:r>
            <a:endParaRPr lang="en-US" sz="2800" dirty="0"/>
          </a:p>
          <a:p>
            <a:r>
              <a:rPr lang="en-US" sz="2800" dirty="0"/>
              <a:t>An easier way can be to use an ns3 shortcut</a:t>
            </a:r>
          </a:p>
          <a:p>
            <a:pPr lvl="1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./ns3 run –-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valgrind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&lt;program-name&gt;</a:t>
            </a:r>
          </a:p>
          <a:p>
            <a:r>
              <a:rPr lang="en-US" sz="2800" dirty="0">
                <a:cs typeface="Courier New" pitchFamily="49" charset="0"/>
              </a:rPr>
              <a:t>Note: disable GTK at configure time when running </a:t>
            </a:r>
            <a:r>
              <a:rPr lang="en-US" sz="2800" dirty="0" err="1">
                <a:cs typeface="Courier New" pitchFamily="49" charset="0"/>
              </a:rPr>
              <a:t>valgrind</a:t>
            </a:r>
            <a:r>
              <a:rPr lang="en-US" sz="2800" dirty="0">
                <a:cs typeface="Courier New" pitchFamily="49" charset="0"/>
              </a:rPr>
              <a:t> (to suppress spurious reports)</a:t>
            </a:r>
          </a:p>
          <a:p>
            <a:pPr marL="311150" lvl="1" indent="-311150">
              <a:spcBef>
                <a:spcPts val="800"/>
              </a:spcBef>
              <a:buFont typeface="Arial" charset="0"/>
              <a:buChar char="•"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./ns3 configure --disable-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gtk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--enable-tests ...</a:t>
            </a:r>
            <a:endParaRPr lang="en-US" dirty="0"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209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Grp="1" noChangeArrowheads="1"/>
          </p:cNvSpPr>
          <p:nvPr>
            <p:ph type="title"/>
          </p:nvPr>
        </p:nvSpPr>
        <p:spPr>
          <a:xfrm>
            <a:off x="406400" y="419101"/>
            <a:ext cx="8229600" cy="581025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Testing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idx="1"/>
          </p:nvPr>
        </p:nvSpPr>
        <p:spPr>
          <a:xfrm>
            <a:off x="406400" y="1292224"/>
            <a:ext cx="8229600" cy="5146675"/>
          </a:xfrm>
          <a:solidFill>
            <a:srgbClr val="FFFFFF"/>
          </a:solidFill>
          <a:ln/>
        </p:spPr>
        <p:txBody>
          <a:bodyPr/>
          <a:lstStyle/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 dirty="0"/>
              <a:t>ns-3 models need tests verifiable by others (often overlooked)</a:t>
            </a:r>
            <a:endParaRPr lang="en-GB" sz="2400" dirty="0"/>
          </a:p>
          <a:p>
            <a:pPr marL="939800" lvl="1" indent="-457200">
              <a:buFont typeface="Arial" panose="020B0604020202020204" pitchFamily="34" charset="0"/>
              <a:buChar char="-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Onus is on the simulation project to validate and document results</a:t>
            </a:r>
          </a:p>
          <a:p>
            <a:pPr marL="939800" lvl="1" indent="-457200">
              <a:buFont typeface="Arial" panose="020B0604020202020204" pitchFamily="34" charset="0"/>
              <a:buChar char="-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Onus is also on the researcher to verify results</a:t>
            </a:r>
          </a:p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 dirty="0"/>
              <a:t>ns-3 strategies: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regression tests</a:t>
            </a:r>
          </a:p>
          <a:p>
            <a:pPr marL="1139825" lvl="2" indent="-225425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000" dirty="0"/>
              <a:t>Aim for </a:t>
            </a:r>
            <a:r>
              <a:rPr lang="en-GB" sz="2000" b="1" i="1" dirty="0"/>
              <a:t>event-based </a:t>
            </a:r>
            <a:r>
              <a:rPr lang="en-GB" sz="2000" dirty="0"/>
              <a:t>rather than </a:t>
            </a:r>
            <a:r>
              <a:rPr lang="en-GB" sz="2000" b="1" i="1" dirty="0"/>
              <a:t>trace-based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unit tests for verification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validation of models on </a:t>
            </a:r>
            <a:r>
              <a:rPr lang="en-GB" sz="2400" dirty="0" err="1"/>
              <a:t>testbeds</a:t>
            </a:r>
            <a:r>
              <a:rPr lang="en-GB" sz="2400" dirty="0"/>
              <a:t> where possible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reuse of code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20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257967"/>
            <a:ext cx="8201025" cy="858837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Test framework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01025" cy="4875213"/>
          </a:xfrm>
          <a:ln/>
        </p:spPr>
        <p:txBody>
          <a:bodyPr/>
          <a:lstStyle/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sz="2400" dirty="0">
                <a:latin typeface="Courier New" pitchFamily="49" charset="0"/>
              </a:rPr>
              <a:t>./test.py</a:t>
            </a:r>
            <a:r>
              <a:rPr lang="en-US" sz="2800" dirty="0"/>
              <a:t> will run regression tests</a:t>
            </a:r>
          </a:p>
          <a:p>
            <a:pPr lvl="1">
              <a:buClrTx/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533400" y="2209006"/>
            <a:ext cx="7848600" cy="1524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sz="2400">
                <a:solidFill>
                  <a:schemeClr val="tx1"/>
                </a:solidFill>
              </a:rPr>
              <a:t>Walk through test code, test terminology (suite, case), and examples of how tests are run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516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316285-7DC7-AB43-9ADB-7F2D38F5F4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Discrete-event simulation basics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BD009-17F5-EE4D-ADB9-99515B2015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are trying to represent the operation of a network within a single C++ program</a:t>
            </a:r>
          </a:p>
          <a:p>
            <a:r>
              <a:rPr lang="en-US" dirty="0"/>
              <a:t>We need a notion of </a:t>
            </a:r>
            <a:r>
              <a:rPr lang="en-US" b="1" i="1" dirty="0"/>
              <a:t>virtual time </a:t>
            </a:r>
            <a:r>
              <a:rPr lang="en-US" dirty="0"/>
              <a:t>and of </a:t>
            </a:r>
            <a:r>
              <a:rPr lang="en-US" b="1" i="1" dirty="0"/>
              <a:t>events</a:t>
            </a:r>
            <a:r>
              <a:rPr lang="en-US" dirty="0"/>
              <a:t> that occur at specified (virtual) times</a:t>
            </a:r>
          </a:p>
          <a:p>
            <a:r>
              <a:rPr lang="en-US" dirty="0"/>
              <a:t>We need a data structure (</a:t>
            </a:r>
            <a:r>
              <a:rPr lang="en-US" b="1" i="1" dirty="0"/>
              <a:t>scheduler</a:t>
            </a:r>
            <a:r>
              <a:rPr lang="en-US" dirty="0"/>
              <a:t>) to hold all of these events in temporal order</a:t>
            </a:r>
          </a:p>
          <a:p>
            <a:r>
              <a:rPr lang="en-US" dirty="0"/>
              <a:t>We need an object (</a:t>
            </a:r>
            <a:r>
              <a:rPr lang="en-US" b="1" i="1" dirty="0"/>
              <a:t>simulator</a:t>
            </a:r>
            <a:r>
              <a:rPr lang="en-US" dirty="0"/>
              <a:t>) to walk the list of events and execute them at the correct virtual time</a:t>
            </a:r>
          </a:p>
          <a:p>
            <a:r>
              <a:rPr lang="en-US" dirty="0"/>
              <a:t>We can choose to ignore things that conceptually might occur between our events of interest, focusing only on the (</a:t>
            </a:r>
            <a:r>
              <a:rPr lang="en-US" b="1" i="1" dirty="0"/>
              <a:t>discrete</a:t>
            </a:r>
            <a:r>
              <a:rPr lang="en-US" dirty="0"/>
              <a:t>) times with interesting events</a:t>
            </a:r>
          </a:p>
        </p:txBody>
      </p:sp>
    </p:spTree>
    <p:extLst>
      <p:ext uri="{BB962C8B-B14F-4D97-AF65-F5344CB8AC3E}">
        <p14:creationId xmlns:p14="http://schemas.microsoft.com/office/powerpoint/2010/main" val="44097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980935-EBC6-284F-8CCE-606E82B0F4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Discrete-event simulation basics (cont.)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B67BA-679F-CC4C-8AE7-82E1F51745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Simulation time moves in discrete jumps from event to event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C++ functions schedule events to occur at specific simulation times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A simulation scheduler orders the event execution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Simulation::Run() executes a single-threaded event list</a:t>
            </a:r>
          </a:p>
          <a:p>
            <a:pPr marL="312738" indent="-312738"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Simulation stops at specified time or when events end</a:t>
            </a:r>
          </a:p>
          <a:p>
            <a:endParaRPr lang="en-US" dirty="0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7D8EE7A3-C7FC-114D-8C13-361A93E24D39}"/>
              </a:ext>
            </a:extLst>
          </p:cNvPr>
          <p:cNvSpPr/>
          <p:nvPr/>
        </p:nvSpPr>
        <p:spPr bwMode="auto">
          <a:xfrm>
            <a:off x="2413000" y="5201786"/>
            <a:ext cx="7391400" cy="458787"/>
          </a:xfrm>
          <a:prstGeom prst="rightArrow">
            <a:avLst/>
          </a:prstGeom>
          <a:solidFill>
            <a:schemeClr val="tx2">
              <a:alpha val="50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27000"/>
              </a:lnSpc>
              <a:buClr>
                <a:srgbClr val="000000"/>
              </a:buClr>
              <a:buSzPct val="100000"/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07FD5E0-EC09-8D4D-9786-82D6ADDDA6B1}"/>
              </a:ext>
            </a:extLst>
          </p:cNvPr>
          <p:cNvCxnSpPr/>
          <p:nvPr/>
        </p:nvCxnSpPr>
        <p:spPr bwMode="auto">
          <a:xfrm>
            <a:off x="2946400" y="4365172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AB75449-26A4-A046-B96D-552C7392CF34}"/>
              </a:ext>
            </a:extLst>
          </p:cNvPr>
          <p:cNvCxnSpPr/>
          <p:nvPr/>
        </p:nvCxnSpPr>
        <p:spPr bwMode="auto">
          <a:xfrm flipH="1">
            <a:off x="2946400" y="4365172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E424A6-97F2-FD4F-B57C-2C8E42427FC3}"/>
              </a:ext>
            </a:extLst>
          </p:cNvPr>
          <p:cNvCxnSpPr/>
          <p:nvPr/>
        </p:nvCxnSpPr>
        <p:spPr bwMode="auto">
          <a:xfrm flipH="1">
            <a:off x="3060700" y="4341360"/>
            <a:ext cx="4762" cy="25241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AC71DC1-4FA5-B445-AC1E-E34C870859E8}"/>
              </a:ext>
            </a:extLst>
          </p:cNvPr>
          <p:cNvCxnSpPr/>
          <p:nvPr/>
        </p:nvCxnSpPr>
        <p:spPr bwMode="auto">
          <a:xfrm flipH="1" flipV="1">
            <a:off x="2917825" y="4478680"/>
            <a:ext cx="285750" cy="79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1C12C7E-F398-B143-A869-65AA43C630B9}"/>
              </a:ext>
            </a:extLst>
          </p:cNvPr>
          <p:cNvCxnSpPr/>
          <p:nvPr/>
        </p:nvCxnSpPr>
        <p:spPr bwMode="auto">
          <a:xfrm>
            <a:off x="3055937" y="5316878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0914EBA-DDE1-7041-8A9A-EDAF3A6FAB66}"/>
              </a:ext>
            </a:extLst>
          </p:cNvPr>
          <p:cNvCxnSpPr/>
          <p:nvPr/>
        </p:nvCxnSpPr>
        <p:spPr bwMode="auto">
          <a:xfrm>
            <a:off x="3632200" y="5316878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5D02E5-509E-124A-9167-5A12D6C633A3}"/>
              </a:ext>
            </a:extLst>
          </p:cNvPr>
          <p:cNvCxnSpPr/>
          <p:nvPr/>
        </p:nvCxnSpPr>
        <p:spPr bwMode="auto">
          <a:xfrm>
            <a:off x="3860800" y="5320846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2848A3-EEFB-8943-9951-2F984E30F6B6}"/>
              </a:ext>
            </a:extLst>
          </p:cNvPr>
          <p:cNvCxnSpPr/>
          <p:nvPr/>
        </p:nvCxnSpPr>
        <p:spPr bwMode="auto">
          <a:xfrm>
            <a:off x="4775200" y="5316878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685199-CE4E-EE4F-879A-FE8219E179F5}"/>
              </a:ext>
            </a:extLst>
          </p:cNvPr>
          <p:cNvCxnSpPr/>
          <p:nvPr/>
        </p:nvCxnSpPr>
        <p:spPr bwMode="auto">
          <a:xfrm>
            <a:off x="4927600" y="5316878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17C35DD-EEA8-224C-A1D0-0BB29068EBC4}"/>
              </a:ext>
            </a:extLst>
          </p:cNvPr>
          <p:cNvSpPr txBox="1"/>
          <p:nvPr/>
        </p:nvSpPr>
        <p:spPr>
          <a:xfrm>
            <a:off x="3213100" y="4205282"/>
            <a:ext cx="2417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Execute a function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(may generate additional events)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009E5D6-AD41-784A-9058-D6DD0988F1C5}"/>
              </a:ext>
            </a:extLst>
          </p:cNvPr>
          <p:cNvCxnSpPr/>
          <p:nvPr/>
        </p:nvCxnSpPr>
        <p:spPr bwMode="auto">
          <a:xfrm flipV="1">
            <a:off x="3055937" y="4666946"/>
            <a:ext cx="0" cy="612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159C89-07CE-AB42-BAF3-E62D8E7024D7}"/>
              </a:ext>
            </a:extLst>
          </p:cNvPr>
          <p:cNvCxnSpPr/>
          <p:nvPr/>
        </p:nvCxnSpPr>
        <p:spPr bwMode="auto">
          <a:xfrm>
            <a:off x="3339307" y="4685600"/>
            <a:ext cx="302419" cy="6312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763A686-6032-E347-9DFD-6B8E70070AAF}"/>
              </a:ext>
            </a:extLst>
          </p:cNvPr>
          <p:cNvCxnSpPr/>
          <p:nvPr/>
        </p:nvCxnSpPr>
        <p:spPr bwMode="auto">
          <a:xfrm>
            <a:off x="3403600" y="4685601"/>
            <a:ext cx="1381124" cy="58935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5" name="Freeform 34">
            <a:extLst>
              <a:ext uri="{FF2B5EF4-FFF2-40B4-BE49-F238E27FC236}">
                <a16:creationId xmlns:a16="http://schemas.microsoft.com/office/drawing/2014/main" id="{918BFB2F-6F62-2543-9399-BC06D87E164B}"/>
              </a:ext>
            </a:extLst>
          </p:cNvPr>
          <p:cNvSpPr/>
          <p:nvPr/>
        </p:nvSpPr>
        <p:spPr bwMode="auto">
          <a:xfrm>
            <a:off x="3055939" y="5627235"/>
            <a:ext cx="504825" cy="347664"/>
          </a:xfrm>
          <a:custGeom>
            <a:avLst/>
            <a:gdLst>
              <a:gd name="connsiteX0" fmla="*/ 0 w 504825"/>
              <a:gd name="connsiteY0" fmla="*/ 0 h 347664"/>
              <a:gd name="connsiteX1" fmla="*/ 185737 w 504825"/>
              <a:gd name="connsiteY1" fmla="*/ 347662 h 347664"/>
              <a:gd name="connsiteX2" fmla="*/ 504825 w 504825"/>
              <a:gd name="connsiteY2" fmla="*/ 4762 h 34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347664">
                <a:moveTo>
                  <a:pt x="0" y="0"/>
                </a:moveTo>
                <a:cubicBezTo>
                  <a:pt x="50800" y="173434"/>
                  <a:pt x="101600" y="346868"/>
                  <a:pt x="185737" y="347662"/>
                </a:cubicBezTo>
                <a:cubicBezTo>
                  <a:pt x="269874" y="348456"/>
                  <a:pt x="387349" y="176609"/>
                  <a:pt x="504825" y="4762"/>
                </a:cubicBez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27000"/>
              </a:lnSpc>
              <a:buClr>
                <a:srgbClr val="000000"/>
              </a:buClr>
              <a:buSzPct val="100000"/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C94B6F-4519-BE4D-A6CA-355287B593D3}"/>
              </a:ext>
            </a:extLst>
          </p:cNvPr>
          <p:cNvSpPr txBox="1"/>
          <p:nvPr/>
        </p:nvSpPr>
        <p:spPr>
          <a:xfrm>
            <a:off x="3523853" y="5602231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Advance the virtual time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to the next event (function)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992A28-E809-7D4E-8268-D2DB32FE55BE}"/>
              </a:ext>
            </a:extLst>
          </p:cNvPr>
          <p:cNvSpPr txBox="1"/>
          <p:nvPr/>
        </p:nvSpPr>
        <p:spPr>
          <a:xfrm>
            <a:off x="5754533" y="5229844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charset="0"/>
                <a:cs typeface="Arial" charset="0"/>
              </a:rPr>
              <a:t>Virtual time</a:t>
            </a:r>
          </a:p>
        </p:txBody>
      </p:sp>
    </p:spTree>
    <p:extLst>
      <p:ext uri="{BB962C8B-B14F-4D97-AF65-F5344CB8AC3E}">
        <p14:creationId xmlns:p14="http://schemas.microsoft.com/office/powerpoint/2010/main" val="1169154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3EBA91-4238-444E-9A08-E2C895E90B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ns-3 simulation basics and terminology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0D57F-B272-C04E-AEE3-71CACD1B9F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 simulation ‘run’ or ‘replication’ usually consists of the following workflow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Before the notional ‘time 0’, create the scenario objects and pre-populate the scheduler with some initial events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Define stopping criteria; either a specific future virtual time, or when certain criteria are met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Start the simulation (which initializes objects, at ‘time 0’)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36763E85-06A4-2F4D-87AE-F1719E2F4208}"/>
              </a:ext>
            </a:extLst>
          </p:cNvPr>
          <p:cNvSpPr/>
          <p:nvPr/>
        </p:nvSpPr>
        <p:spPr bwMode="auto">
          <a:xfrm>
            <a:off x="4648200" y="5114700"/>
            <a:ext cx="4517572" cy="458787"/>
          </a:xfrm>
          <a:prstGeom prst="rightArrow">
            <a:avLst/>
          </a:prstGeom>
          <a:solidFill>
            <a:schemeClr val="tx2">
              <a:alpha val="50000"/>
            </a:schemeClr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27000"/>
              </a:lnSpc>
              <a:buClr>
                <a:srgbClr val="000000"/>
              </a:buClr>
              <a:buSzPct val="100000"/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2D5CDB9-5D9A-5342-AD5F-D82986C909E5}"/>
              </a:ext>
            </a:extLst>
          </p:cNvPr>
          <p:cNvCxnSpPr/>
          <p:nvPr/>
        </p:nvCxnSpPr>
        <p:spPr bwMode="auto">
          <a:xfrm>
            <a:off x="4786086" y="4278086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9772D8-225A-EA46-9528-6EA4DCB28542}"/>
              </a:ext>
            </a:extLst>
          </p:cNvPr>
          <p:cNvCxnSpPr/>
          <p:nvPr/>
        </p:nvCxnSpPr>
        <p:spPr bwMode="auto">
          <a:xfrm flipH="1">
            <a:off x="4786086" y="4278086"/>
            <a:ext cx="228600" cy="228600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542487B-0E5A-6D44-AD48-70CB1BA9D0E8}"/>
              </a:ext>
            </a:extLst>
          </p:cNvPr>
          <p:cNvCxnSpPr/>
          <p:nvPr/>
        </p:nvCxnSpPr>
        <p:spPr bwMode="auto">
          <a:xfrm flipH="1">
            <a:off x="4900386" y="4254274"/>
            <a:ext cx="4762" cy="25241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8B64ACE-2F20-A94B-A373-A273048141EF}"/>
              </a:ext>
            </a:extLst>
          </p:cNvPr>
          <p:cNvCxnSpPr/>
          <p:nvPr/>
        </p:nvCxnSpPr>
        <p:spPr bwMode="auto">
          <a:xfrm flipH="1" flipV="1">
            <a:off x="4757511" y="4391594"/>
            <a:ext cx="285750" cy="793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D64A97-8A21-504F-95D5-FC8B65A175A7}"/>
              </a:ext>
            </a:extLst>
          </p:cNvPr>
          <p:cNvCxnSpPr/>
          <p:nvPr/>
        </p:nvCxnSpPr>
        <p:spPr bwMode="auto">
          <a:xfrm>
            <a:off x="4895623" y="5229792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E7992F-94B4-BF4E-87E4-DE75AF9A142B}"/>
              </a:ext>
            </a:extLst>
          </p:cNvPr>
          <p:cNvCxnSpPr/>
          <p:nvPr/>
        </p:nvCxnSpPr>
        <p:spPr bwMode="auto">
          <a:xfrm>
            <a:off x="5471886" y="5229792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820E38-6C94-6943-98E2-9FA23683C57C}"/>
              </a:ext>
            </a:extLst>
          </p:cNvPr>
          <p:cNvCxnSpPr/>
          <p:nvPr/>
        </p:nvCxnSpPr>
        <p:spPr bwMode="auto">
          <a:xfrm>
            <a:off x="5700486" y="5233760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D5E0C3-5CB1-1946-B494-29749BD7FD13}"/>
              </a:ext>
            </a:extLst>
          </p:cNvPr>
          <p:cNvCxnSpPr/>
          <p:nvPr/>
        </p:nvCxnSpPr>
        <p:spPr bwMode="auto">
          <a:xfrm>
            <a:off x="6614886" y="5229792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905D54-4DC2-AA44-B297-F95E6C856F08}"/>
              </a:ext>
            </a:extLst>
          </p:cNvPr>
          <p:cNvCxnSpPr/>
          <p:nvPr/>
        </p:nvCxnSpPr>
        <p:spPr bwMode="auto">
          <a:xfrm>
            <a:off x="6767286" y="5229792"/>
            <a:ext cx="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E896D9-0061-2A46-9EB1-365B1CF5B615}"/>
              </a:ext>
            </a:extLst>
          </p:cNvPr>
          <p:cNvSpPr txBox="1"/>
          <p:nvPr/>
        </p:nvSpPr>
        <p:spPr>
          <a:xfrm>
            <a:off x="5052786" y="4118196"/>
            <a:ext cx="2417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Execute a function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(may generate additional events)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4EE6C3-31A7-FA40-8557-D17C8376A329}"/>
              </a:ext>
            </a:extLst>
          </p:cNvPr>
          <p:cNvCxnSpPr/>
          <p:nvPr/>
        </p:nvCxnSpPr>
        <p:spPr bwMode="auto">
          <a:xfrm flipV="1">
            <a:off x="4895623" y="4579860"/>
            <a:ext cx="0" cy="612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29F7B8D-36AD-BF4C-9985-339B371243BE}"/>
              </a:ext>
            </a:extLst>
          </p:cNvPr>
          <p:cNvCxnSpPr/>
          <p:nvPr/>
        </p:nvCxnSpPr>
        <p:spPr bwMode="auto">
          <a:xfrm>
            <a:off x="5178993" y="4598514"/>
            <a:ext cx="302419" cy="6312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3FC96A-AC66-FA40-AC8E-B70FF415B8BA}"/>
              </a:ext>
            </a:extLst>
          </p:cNvPr>
          <p:cNvCxnSpPr/>
          <p:nvPr/>
        </p:nvCxnSpPr>
        <p:spPr bwMode="auto">
          <a:xfrm>
            <a:off x="5243286" y="4598515"/>
            <a:ext cx="1381124" cy="58935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8" name="Freeform 17">
            <a:extLst>
              <a:ext uri="{FF2B5EF4-FFF2-40B4-BE49-F238E27FC236}">
                <a16:creationId xmlns:a16="http://schemas.microsoft.com/office/drawing/2014/main" id="{3E97A4FE-E37C-0A45-AB0C-5BDDF5CA45E0}"/>
              </a:ext>
            </a:extLst>
          </p:cNvPr>
          <p:cNvSpPr/>
          <p:nvPr/>
        </p:nvSpPr>
        <p:spPr bwMode="auto">
          <a:xfrm>
            <a:off x="4895625" y="5540149"/>
            <a:ext cx="504825" cy="347664"/>
          </a:xfrm>
          <a:custGeom>
            <a:avLst/>
            <a:gdLst>
              <a:gd name="connsiteX0" fmla="*/ 0 w 504825"/>
              <a:gd name="connsiteY0" fmla="*/ 0 h 347664"/>
              <a:gd name="connsiteX1" fmla="*/ 185737 w 504825"/>
              <a:gd name="connsiteY1" fmla="*/ 347662 h 347664"/>
              <a:gd name="connsiteX2" fmla="*/ 504825 w 504825"/>
              <a:gd name="connsiteY2" fmla="*/ 4762 h 34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347664">
                <a:moveTo>
                  <a:pt x="0" y="0"/>
                </a:moveTo>
                <a:cubicBezTo>
                  <a:pt x="50800" y="173434"/>
                  <a:pt x="101600" y="346868"/>
                  <a:pt x="185737" y="347662"/>
                </a:cubicBezTo>
                <a:cubicBezTo>
                  <a:pt x="269874" y="348456"/>
                  <a:pt x="387349" y="176609"/>
                  <a:pt x="504825" y="4762"/>
                </a:cubicBez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lnSpc>
                <a:spcPct val="27000"/>
              </a:lnSpc>
              <a:buClr>
                <a:srgbClr val="000000"/>
              </a:buClr>
              <a:buSzPct val="100000"/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948332-5C78-094F-AD93-16C737DA59C1}"/>
              </a:ext>
            </a:extLst>
          </p:cNvPr>
          <p:cNvSpPr txBox="1"/>
          <p:nvPr/>
        </p:nvSpPr>
        <p:spPr>
          <a:xfrm>
            <a:off x="5363539" y="5515145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Advance the virtual time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to the next event (function)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D56C82-1EEA-3643-B2D3-69C8A30A4683}"/>
              </a:ext>
            </a:extLst>
          </p:cNvPr>
          <p:cNvSpPr txBox="1"/>
          <p:nvPr/>
        </p:nvSpPr>
        <p:spPr>
          <a:xfrm>
            <a:off x="7594219" y="5142758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charset="0"/>
                <a:cs typeface="Arial" charset="0"/>
              </a:rPr>
              <a:t>Virtual time</a:t>
            </a:r>
          </a:p>
        </p:txBody>
      </p:sp>
      <p:sp>
        <p:nvSpPr>
          <p:cNvPr id="22" name="Up Arrow 21">
            <a:extLst>
              <a:ext uri="{FF2B5EF4-FFF2-40B4-BE49-F238E27FC236}">
                <a16:creationId xmlns:a16="http://schemas.microsoft.com/office/drawing/2014/main" id="{5564D2DA-7885-674C-82E4-5149AE8EB285}"/>
              </a:ext>
            </a:extLst>
          </p:cNvPr>
          <p:cNvSpPr/>
          <p:nvPr/>
        </p:nvSpPr>
        <p:spPr>
          <a:xfrm>
            <a:off x="4514710" y="5647367"/>
            <a:ext cx="293914" cy="43666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B993AE-4797-A544-B0F1-E4D204B928F2}"/>
              </a:ext>
            </a:extLst>
          </p:cNvPr>
          <p:cNvSpPr txBox="1"/>
          <p:nvPr/>
        </p:nvSpPr>
        <p:spPr>
          <a:xfrm>
            <a:off x="4229587" y="6135463"/>
            <a:ext cx="959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</a:rPr>
              <a:t>Time 0</a:t>
            </a:r>
          </a:p>
        </p:txBody>
      </p:sp>
      <p:sp>
        <p:nvSpPr>
          <p:cNvPr id="24" name="Up Arrow 23">
            <a:extLst>
              <a:ext uri="{FF2B5EF4-FFF2-40B4-BE49-F238E27FC236}">
                <a16:creationId xmlns:a16="http://schemas.microsoft.com/office/drawing/2014/main" id="{D9B168AE-0A48-B145-BC09-0A6DFEF63046}"/>
              </a:ext>
            </a:extLst>
          </p:cNvPr>
          <p:cNvSpPr/>
          <p:nvPr/>
        </p:nvSpPr>
        <p:spPr>
          <a:xfrm>
            <a:off x="7641075" y="5647367"/>
            <a:ext cx="293914" cy="43666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D8C426-7E53-6044-99CF-5E42F6E547E6}"/>
              </a:ext>
            </a:extLst>
          </p:cNvPr>
          <p:cNvSpPr txBox="1"/>
          <p:nvPr/>
        </p:nvSpPr>
        <p:spPr>
          <a:xfrm>
            <a:off x="6945616" y="6135463"/>
            <a:ext cx="1983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</a:rPr>
              <a:t>Stop at time &gt; 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9C28A2-AC8B-9446-AEAE-40EA02BCB7F3}"/>
              </a:ext>
            </a:extLst>
          </p:cNvPr>
          <p:cNvSpPr txBox="1"/>
          <p:nvPr/>
        </p:nvSpPr>
        <p:spPr>
          <a:xfrm>
            <a:off x="1877007" y="4230177"/>
            <a:ext cx="252024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prstClr val="black"/>
                </a:solidFill>
              </a:rPr>
              <a:t>Before time 0,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prstClr val="black"/>
                </a:solidFill>
              </a:rPr>
              <a:t>create and configure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prstClr val="black"/>
                </a:solidFill>
              </a:rPr>
              <a:t>objects, and insert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prstClr val="black"/>
                </a:solidFill>
              </a:rPr>
              <a:t>some events into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prstClr val="black"/>
                </a:solidFill>
              </a:rPr>
              <a:t>the schedule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4A25D8-CC1F-4741-860F-1DFE50185937}"/>
              </a:ext>
            </a:extLst>
          </p:cNvPr>
          <p:cNvCxnSpPr>
            <a:cxnSpLocks/>
          </p:cNvCxnSpPr>
          <p:nvPr/>
        </p:nvCxnSpPr>
        <p:spPr bwMode="auto">
          <a:xfrm>
            <a:off x="4153865" y="5077390"/>
            <a:ext cx="677147" cy="2500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ysClr val="windowText" lastClr="000000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6760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81DFB2-15C5-0643-99EB-29FD427531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Virtual time in ns-3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FE98A-CBA1-6448-8056-73C9A83606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 is stored as a large integer in ns-3</a:t>
            </a:r>
          </a:p>
          <a:p>
            <a:pPr lvl="1"/>
            <a:r>
              <a:rPr lang="en-US" dirty="0"/>
              <a:t>Minimizes floating point differences across platforms</a:t>
            </a:r>
          </a:p>
          <a:p>
            <a:r>
              <a:rPr lang="en-US" dirty="0"/>
              <a:t>Special Time classes are provided to manipulate time (such as standard arithmetic operators)</a:t>
            </a:r>
          </a:p>
          <a:p>
            <a:r>
              <a:rPr lang="en-US" dirty="0"/>
              <a:t>Default time resolution is nanoseconds, but can be set to other resolutions</a:t>
            </a:r>
          </a:p>
          <a:p>
            <a:pPr lvl="1"/>
            <a:r>
              <a:rPr lang="en-US" dirty="0"/>
              <a:t>Note:  Changing resolution is not well used/tested</a:t>
            </a:r>
          </a:p>
          <a:p>
            <a:r>
              <a:rPr lang="en-US" dirty="0"/>
              <a:t>Time objects can be set by floating-point values and can export floating-point values</a:t>
            </a:r>
          </a:p>
          <a:p>
            <a:pPr lvl="1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timeDouble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t.GetSeconds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/>
            <a:r>
              <a:rPr lang="en-US" dirty="0"/>
              <a:t>Best practice is to avoid floating point conversions where possible and use Time arithmetic operators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7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D46946-DC6C-1346-9D79-448B339B2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Key building blocks:  Callback and function pointer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0261F-1B21-CE41-B276-52BD4779E6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C++ methods are often invoked directly on objects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2634DB-A0E5-0D46-8AA2-0BF1CE8FA754}"/>
              </a:ext>
            </a:extLst>
          </p:cNvPr>
          <p:cNvSpPr txBox="1"/>
          <p:nvPr/>
        </p:nvSpPr>
        <p:spPr>
          <a:xfrm>
            <a:off x="7565801" y="2419678"/>
            <a:ext cx="34034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Unlike </a:t>
            </a:r>
            <a:r>
              <a:rPr lang="en-US" dirty="0" err="1">
                <a:solidFill>
                  <a:schemeClr val="tx1"/>
                </a:solidFill>
              </a:rPr>
              <a:t>CommandLine</a:t>
            </a:r>
            <a:r>
              <a:rPr lang="en-US" dirty="0">
                <a:solidFill>
                  <a:schemeClr val="tx1"/>
                </a:solidFill>
              </a:rPr>
              <a:t>::Parse(), </a:t>
            </a:r>
          </a:p>
          <a:p>
            <a:r>
              <a:rPr lang="en-US" dirty="0">
                <a:solidFill>
                  <a:schemeClr val="tx1"/>
                </a:solidFill>
              </a:rPr>
              <a:t>we more generally need to</a:t>
            </a:r>
          </a:p>
          <a:p>
            <a:r>
              <a:rPr lang="en-US" dirty="0">
                <a:solidFill>
                  <a:schemeClr val="tx1"/>
                </a:solidFill>
              </a:rPr>
              <a:t>call functions at some</a:t>
            </a:r>
          </a:p>
          <a:p>
            <a:r>
              <a:rPr lang="en-US" dirty="0">
                <a:solidFill>
                  <a:schemeClr val="tx1"/>
                </a:solidFill>
              </a:rPr>
              <a:t>future (virtual) time.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Some program element</a:t>
            </a:r>
          </a:p>
          <a:p>
            <a:r>
              <a:rPr lang="en-US" dirty="0">
                <a:solidFill>
                  <a:schemeClr val="tx1"/>
                </a:solidFill>
              </a:rPr>
              <a:t>could assign a function</a:t>
            </a:r>
          </a:p>
          <a:p>
            <a:r>
              <a:rPr lang="en-US" dirty="0">
                <a:solidFill>
                  <a:schemeClr val="tx1"/>
                </a:solidFill>
              </a:rPr>
              <a:t>pointer, and a (later)</a:t>
            </a:r>
          </a:p>
          <a:p>
            <a:r>
              <a:rPr lang="en-US" dirty="0">
                <a:solidFill>
                  <a:schemeClr val="tx1"/>
                </a:solidFill>
              </a:rPr>
              <a:t>program statement could call</a:t>
            </a:r>
          </a:p>
          <a:p>
            <a:r>
              <a:rPr lang="en-US" dirty="0">
                <a:solidFill>
                  <a:schemeClr val="tx1"/>
                </a:solidFill>
              </a:rPr>
              <a:t>(execute) the method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F958B2-AC33-E549-B230-50F756629FB3}"/>
              </a:ext>
            </a:extLst>
          </p:cNvPr>
          <p:cNvSpPr txBox="1"/>
          <p:nvPr/>
        </p:nvSpPr>
        <p:spPr>
          <a:xfrm>
            <a:off x="2500184" y="5597612"/>
            <a:ext cx="5746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Program excerpt:</a:t>
            </a:r>
          </a:p>
          <a:p>
            <a:r>
              <a:rPr lang="en-US" dirty="0" err="1">
                <a:solidFill>
                  <a:schemeClr val="tx1"/>
                </a:solidFill>
              </a:rPr>
              <a:t>src</a:t>
            </a:r>
            <a:r>
              <a:rPr lang="en-US" dirty="0">
                <a:solidFill>
                  <a:schemeClr val="tx1"/>
                </a:solidFill>
              </a:rPr>
              <a:t>/core/examples/sample-</a:t>
            </a:r>
            <a:r>
              <a:rPr lang="en-US" dirty="0" err="1">
                <a:solidFill>
                  <a:schemeClr val="tx1"/>
                </a:solidFill>
              </a:rPr>
              <a:t>simulator.cc</a:t>
            </a:r>
            <a:r>
              <a:rPr lang="en-US" dirty="0">
                <a:solidFill>
                  <a:schemeClr val="tx1"/>
                </a:solidFill>
              </a:rPr>
              <a:t> (lines 101-112)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9052133-8C6B-144A-98C5-3ECFA3E81103}"/>
              </a:ext>
            </a:extLst>
          </p:cNvPr>
          <p:cNvSpPr/>
          <p:nvPr/>
        </p:nvSpPr>
        <p:spPr>
          <a:xfrm>
            <a:off x="2376616" y="5597611"/>
            <a:ext cx="6363730" cy="79083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B4449C-42CB-F7D9-5293-8ADDBEC39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8" y="2345314"/>
            <a:ext cx="6887040" cy="245442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D9167C5-FE09-CF4B-BFCD-24D0A2CED356}"/>
              </a:ext>
            </a:extLst>
          </p:cNvPr>
          <p:cNvSpPr/>
          <p:nvPr/>
        </p:nvSpPr>
        <p:spPr>
          <a:xfrm>
            <a:off x="631868" y="4332302"/>
            <a:ext cx="5921332" cy="46743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FC065A-8541-7347-A0F5-5488BC1FBF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Events in ns-3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3162A-043F-F545-8897-ED132A3662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Events are just functions (callbacks) that execute at a simulated time</a:t>
            </a:r>
          </a:p>
          <a:p>
            <a:pPr lvl="1"/>
            <a:r>
              <a:rPr lang="en-US" sz="2400" dirty="0"/>
              <a:t>nothing is special about functions or class methods that can be used as events</a:t>
            </a:r>
          </a:p>
          <a:p>
            <a:r>
              <a:rPr lang="en-US" sz="2800" dirty="0"/>
              <a:t>Events have IDs to allow them to be cancelled or to test their status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5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8F3D5F-7533-D741-9DB8-2C40F5DC49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Simulator and Scheduler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E8A43-C92C-F34B-9616-898C855FF7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The Simulator class holds a scheduler, and provides the API to schedule events, start, stop, and cleanup memory</a:t>
            </a:r>
          </a:p>
          <a:p>
            <a:r>
              <a:rPr lang="en-US" sz="2800" dirty="0"/>
              <a:t>Several scheduler data structures (calendar, heap, list, map) are possible</a:t>
            </a:r>
          </a:p>
          <a:p>
            <a:r>
              <a:rPr lang="en-US" sz="2800" dirty="0"/>
              <a:t>"Realtime" simulation implementation aligns the simulation time to wall-clock time</a:t>
            </a:r>
          </a:p>
          <a:p>
            <a:pPr lvl="1"/>
            <a:r>
              <a:rPr lang="en-US" sz="2400" dirty="0"/>
              <a:t>two policies (hard and soft limit) available when the simulation and real time diverge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462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2060"/>
      </a:hlink>
      <a:folHlink>
        <a:srgbClr val="85DFD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17791</TotalTime>
  <Words>1951</Words>
  <Application>Microsoft Macintosh PowerPoint</Application>
  <PresentationFormat>Widescreen</PresentationFormat>
  <Paragraphs>271</Paragraphs>
  <Slides>27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Courier New</vt:lpstr>
      <vt:lpstr>Encode Sans Normal Black</vt:lpstr>
      <vt:lpstr>Lucida Grande</vt:lpstr>
      <vt:lpstr>Open Sans</vt:lpstr>
      <vt:lpstr>Times New Roman</vt:lpstr>
      <vt:lpstr>Default Design</vt:lpstr>
      <vt:lpstr>Title slide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ns3 program handling of CommandLine arguments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pitfall to avoid</vt:lpstr>
      <vt:lpstr>PowerPoint Presentation</vt:lpstr>
      <vt:lpstr>PowerPoint Presentation</vt:lpstr>
      <vt:lpstr>PowerPoint Presentation</vt:lpstr>
      <vt:lpstr>Debugging support</vt:lpstr>
      <vt:lpstr>Debugging support (cont.)</vt:lpstr>
      <vt:lpstr>Running C++ programs through gdb</vt:lpstr>
      <vt:lpstr>Running C++ programs through valgrind</vt:lpstr>
      <vt:lpstr>Testing</vt:lpstr>
      <vt:lpstr>Test framework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Henderson, Thomas R</dc:creator>
  <cp:lastModifiedBy>Tom Henderson</cp:lastModifiedBy>
  <cp:revision>342</cp:revision>
  <dcterms:created xsi:type="dcterms:W3CDTF">2013-03-03T17:21:05Z</dcterms:created>
  <dcterms:modified xsi:type="dcterms:W3CDTF">2024-06-02T19:51:44Z</dcterms:modified>
</cp:coreProperties>
</file>