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2" r:id="rId2"/>
  </p:sldMasterIdLst>
  <p:notesMasterIdLst>
    <p:notesMasterId r:id="rId37"/>
  </p:notesMasterIdLst>
  <p:sldIdLst>
    <p:sldId id="256" r:id="rId3"/>
    <p:sldId id="494" r:id="rId4"/>
    <p:sldId id="1050" r:id="rId5"/>
    <p:sldId id="926" r:id="rId6"/>
    <p:sldId id="927" r:id="rId7"/>
    <p:sldId id="928" r:id="rId8"/>
    <p:sldId id="929" r:id="rId9"/>
    <p:sldId id="930" r:id="rId10"/>
    <p:sldId id="931" r:id="rId11"/>
    <p:sldId id="932" r:id="rId12"/>
    <p:sldId id="933" r:id="rId13"/>
    <p:sldId id="934" r:id="rId14"/>
    <p:sldId id="935" r:id="rId15"/>
    <p:sldId id="936" r:id="rId16"/>
    <p:sldId id="937" r:id="rId17"/>
    <p:sldId id="1031" r:id="rId18"/>
    <p:sldId id="1032" r:id="rId19"/>
    <p:sldId id="1036" r:id="rId20"/>
    <p:sldId id="2023" r:id="rId21"/>
    <p:sldId id="1037" r:id="rId22"/>
    <p:sldId id="2016" r:id="rId23"/>
    <p:sldId id="2017" r:id="rId24"/>
    <p:sldId id="1034" r:id="rId25"/>
    <p:sldId id="2014" r:id="rId26"/>
    <p:sldId id="1035" r:id="rId27"/>
    <p:sldId id="1056" r:id="rId28"/>
    <p:sldId id="2018" r:id="rId29"/>
    <p:sldId id="1091" r:id="rId30"/>
    <p:sldId id="1038" r:id="rId31"/>
    <p:sldId id="2020" r:id="rId32"/>
    <p:sldId id="2021" r:id="rId33"/>
    <p:sldId id="2022" r:id="rId34"/>
    <p:sldId id="1095" r:id="rId35"/>
    <p:sldId id="2019" r:id="rId36"/>
  </p:sldIdLst>
  <p:sldSz cx="12192000" cy="6858000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99"/>
    <a:srgbClr val="FFCCFF"/>
    <a:srgbClr val="FF505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9" autoAdjust="0"/>
    <p:restoredTop sz="94557"/>
  </p:normalViewPr>
  <p:slideViewPr>
    <p:cSldViewPr>
      <p:cViewPr varScale="1">
        <p:scale>
          <a:sx n="92" d="100"/>
          <a:sy n="92" d="100"/>
        </p:scale>
        <p:origin x="184" y="52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8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35313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369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56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1750" cy="35909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18187" cy="431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35313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36900" cy="44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139" tIns="49472" rIns="95139" bIns="49472" numCol="1" anchor="b" anchorCtr="0" compatLnSpc="1">
            <a:prstTxWarp prst="textNoShape">
              <a:avLst/>
            </a:prstTxWarp>
          </a:bodyPr>
          <a:lstStyle>
            <a:lvl1pPr algn="r" defTabSz="482600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13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C8AA8BB-99E7-4648-BB08-A261E9BEDA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75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54866E-55A0-425D-A239-0E98A11CADC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219200" y="720725"/>
            <a:ext cx="4876800" cy="3600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450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731838" y="4560888"/>
            <a:ext cx="5819775" cy="4313237"/>
          </a:xfrm>
          <a:noFill/>
          <a:ln/>
        </p:spPr>
        <p:txBody>
          <a:bodyPr wrap="none" lIns="96661" tIns="48331" rIns="96661" bIns="4833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97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E916AA-C709-4320-8471-D9033522AFFD}" type="slidenum">
              <a:rPr lang="en-GB"/>
              <a:pPr/>
              <a:t>4</a:t>
            </a:fld>
            <a:endParaRPr lang="en-GB"/>
          </a:p>
        </p:txBody>
      </p:sp>
      <p:sp>
        <p:nvSpPr>
          <p:cNvPr id="1259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651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70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93977C-FB14-4DD0-B169-DD41EB05538B}" type="slidenum">
              <a:rPr lang="en-GB"/>
              <a:pPr/>
              <a:t>5</a:t>
            </a:fld>
            <a:endParaRPr lang="en-GB"/>
          </a:p>
        </p:txBody>
      </p:sp>
      <p:sp>
        <p:nvSpPr>
          <p:cNvPr id="1269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651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68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AF640F-C92B-47EC-A58A-822905FD9824}" type="slidenum">
              <a:rPr lang="en-GB"/>
              <a:pPr/>
              <a:t>6</a:t>
            </a:fld>
            <a:endParaRPr lang="en-GB"/>
          </a:p>
        </p:txBody>
      </p:sp>
      <p:sp>
        <p:nvSpPr>
          <p:cNvPr id="1280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449263" y="720725"/>
            <a:ext cx="6386512" cy="3594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19775" cy="43132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5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400801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2879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1A23D-B3FF-4502-901F-6DD3E2262D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3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9413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797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588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71468" y="404816"/>
            <a:ext cx="2810933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436" y="404816"/>
            <a:ext cx="8233833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336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30467" cy="855662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4165600" y="6397626"/>
            <a:ext cx="3818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9186333" y="6397626"/>
            <a:ext cx="2802467" cy="460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2161-B637-446D-9919-7C3A5524E6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95676" y="379827"/>
            <a:ext cx="10912883" cy="5616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3200" b="1" i="0" baseline="0">
                <a:solidFill>
                  <a:srgbClr val="92D050"/>
                </a:solidFill>
                <a:latin typeface="Open Sans" panose="020B0606030504020204" pitchFamily="34" charset="0"/>
                <a:cs typeface="Encode Sans Normal Black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79073" y="1354069"/>
            <a:ext cx="10928280" cy="4455888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0" i="0" baseline="0">
                <a:solidFill>
                  <a:srgbClr val="000000"/>
                </a:solidFill>
                <a:latin typeface="Open Sans"/>
                <a:cs typeface="Open Sans"/>
              </a:defRPr>
            </a:lvl1pPr>
            <a:lvl2pPr>
              <a:defRPr sz="2000" b="0" i="0" baseline="0">
                <a:solidFill>
                  <a:srgbClr val="000000"/>
                </a:solidFill>
                <a:latin typeface="Open Sans"/>
                <a:cs typeface="Open Sans"/>
              </a:defRPr>
            </a:lvl2pPr>
            <a:lvl3pPr marL="1143000" indent="-228600">
              <a:buSzPct val="100000"/>
              <a:buFont typeface="Lucida Grande"/>
              <a:buChar char="&gt;"/>
              <a:defRPr sz="1800" b="0" i="0" baseline="0">
                <a:solidFill>
                  <a:srgbClr val="000000"/>
                </a:solidFill>
                <a:latin typeface="Open Sans"/>
                <a:cs typeface="Open Sans"/>
              </a:defRPr>
            </a:lvl3pPr>
            <a:lvl4pPr>
              <a:defRPr sz="1600" b="1" i="0" baseline="0">
                <a:solidFill>
                  <a:srgbClr val="000000"/>
                </a:solidFill>
                <a:latin typeface="Open Sans"/>
                <a:cs typeface="Open Sans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rgbClr val="000000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</p:spTree>
    <p:extLst>
      <p:ext uri="{BB962C8B-B14F-4D97-AF65-F5344CB8AC3E}">
        <p14:creationId xmlns:p14="http://schemas.microsoft.com/office/powerpoint/2010/main" val="247660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51AD4080-6D3A-494C-8BF2-E1F8C9265CB5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1" y="6589716"/>
            <a:ext cx="15792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dirty="0">
              <a:solidFill>
                <a:schemeClr val="bg1"/>
              </a:solidFill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5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112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56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2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10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540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53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30467" cy="85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10930467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4165600" y="6245226"/>
            <a:ext cx="3818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737600" y="6245226"/>
            <a:ext cx="280246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97F4F442-ECC2-4426-9D1B-1D6079B1B5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406400" y="1219200"/>
            <a:ext cx="11379200" cy="1588"/>
          </a:xfrm>
          <a:prstGeom prst="line">
            <a:avLst/>
          </a:prstGeom>
          <a:noFill/>
          <a:ln w="3816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cs typeface="+mn-cs"/>
            </a:endParaRPr>
          </a:p>
        </p:txBody>
      </p:sp>
      <p:pic>
        <p:nvPicPr>
          <p:cNvPr id="8" name="Picture 7" descr="ns-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03200" y="6204278"/>
            <a:ext cx="1524000" cy="6537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1" r:id="rId2"/>
    <p:sldLayoutId id="2147483704" r:id="rId3"/>
  </p:sldLayoutIdLst>
  <p:hf hdr="0" dt="0"/>
  <p:txStyles>
    <p:titleStyle>
      <a:lvl1pPr algn="l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0066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2pPr>
      <a:lvl3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3pPr>
      <a:lvl4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4pPr>
      <a:lvl5pPr algn="l" defTabSz="457200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5pPr>
      <a:lvl6pPr marL="4572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6pPr>
      <a:lvl7pPr marL="9144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7pPr>
      <a:lvl8pPr marL="13716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8pPr>
      <a:lvl9pPr marL="1828800" algn="l" defTabSz="457200" rtl="0" fontAlgn="base">
        <a:lnSpc>
          <a:spcPct val="27000"/>
        </a:lnSpc>
        <a:spcBef>
          <a:spcPct val="0"/>
        </a:spcBef>
        <a:spcAft>
          <a:spcPct val="0"/>
        </a:spcAft>
        <a:buClr>
          <a:srgbClr val="6600FF"/>
        </a:buClr>
        <a:buSzPct val="100000"/>
        <a:buFont typeface="Arial" charset="0"/>
        <a:defRPr sz="3200" b="1">
          <a:solidFill>
            <a:srgbClr val="6600FF"/>
          </a:solidFill>
          <a:latin typeface="Arial" charset="0"/>
        </a:defRPr>
      </a:lvl9pPr>
    </p:titleStyle>
    <p:bodyStyle>
      <a:lvl1pPr marL="311150" indent="-311150" algn="l" defTabSz="457200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defTabSz="457200" rtl="0" eaLnBrk="0" fontAlgn="base" hangingPunct="0">
        <a:lnSpc>
          <a:spcPct val="100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2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1" y="6604000"/>
            <a:ext cx="12185651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4235" y="3175"/>
            <a:ext cx="12181417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341438"/>
            <a:ext cx="109728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E0ED744-2AD2-45F1-9385-55C79C00BA3B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4233" y="6598028"/>
            <a:ext cx="2641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r>
              <a:rPr lang="en-US" sz="120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22-19-0006-00-0000</a:t>
            </a:r>
            <a:endParaRPr lang="en-US" altLang="en-US" sz="1200" b="0" i="0" kern="1200" dirty="0">
              <a:solidFill>
                <a:schemeClr val="bg1"/>
              </a:solidFill>
              <a:effectLst/>
              <a:latin typeface="+mj-lt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11089219" y="5876928"/>
            <a:ext cx="1058333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77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0" y="2590800"/>
            <a:ext cx="7620000" cy="1676400"/>
          </a:xfrm>
        </p:spPr>
        <p:txBody>
          <a:bodyPr anchor="t"/>
          <a:lstStyle/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r>
              <a:rPr lang="en-GB" dirty="0"/>
              <a:t>ns-3 training</a:t>
            </a:r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  <a:p>
            <a:pPr marL="0" indent="0" algn="ctr" eaLnBrk="1" hangingPunct="1"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/>
            </a:pPr>
            <a:endParaRPr lang="en-GB" dirty="0"/>
          </a:p>
        </p:txBody>
      </p:sp>
      <p:sp useBgFill="1">
        <p:nvSpPr>
          <p:cNvPr id="16" name="Footer Placeholder 3"/>
          <p:cNvSpPr>
            <a:spLocks noGrp="1"/>
          </p:cNvSpPr>
          <p:nvPr>
            <p:ph type="ftr" idx="10"/>
          </p:nvPr>
        </p:nvSpPr>
        <p:spPr>
          <a:xfrm>
            <a:off x="2476500" y="3810000"/>
            <a:ext cx="7239000" cy="17526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Tom Henderson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ns-3 Annual Meeting</a:t>
            </a:r>
          </a:p>
          <a:p>
            <a:pPr>
              <a:defRPr/>
            </a:pPr>
            <a:r>
              <a:rPr lang="en-US" sz="1800" dirty="0"/>
              <a:t>June 3, 2024</a:t>
            </a:r>
            <a:endParaRPr lang="en-GB" sz="2400" dirty="0"/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idx="11"/>
          </p:nvPr>
        </p:nvSpPr>
        <p:spPr>
          <a:noFill/>
        </p:spPr>
        <p:txBody>
          <a:bodyPr/>
          <a:lstStyle/>
          <a:p>
            <a:fld id="{A03D83E0-59C4-4B67-B75E-BBECB8AFFDAF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3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52400"/>
            <a:ext cx="2133600" cy="12202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DA2F0C-98C6-F613-214A-5D01CE6D3FE1}"/>
              </a:ext>
            </a:extLst>
          </p:cNvPr>
          <p:cNvSpPr txBox="1"/>
          <p:nvPr/>
        </p:nvSpPr>
        <p:spPr>
          <a:xfrm>
            <a:off x="6578086" y="5751493"/>
            <a:ext cx="5216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Slides (and all ns-3 documentation) are provided by the authors</a:t>
            </a:r>
          </a:p>
          <a:p>
            <a:r>
              <a:rPr lang="en-US" sz="1400" dirty="0">
                <a:solidFill>
                  <a:schemeClr val="tx1"/>
                </a:solidFill>
              </a:rPr>
              <a:t>under Creative Commons CC-BY-SA-4.0</a:t>
            </a:r>
          </a:p>
          <a:p>
            <a:pPr lvl="1"/>
            <a:r>
              <a:rPr lang="en-US" sz="14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https://creativecommons.org/licenses/by-sa/4.0/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PacketTag</a:t>
            </a:r>
            <a:r>
              <a:rPr lang="en-US" dirty="0"/>
              <a:t> vs. </a:t>
            </a:r>
            <a:r>
              <a:rPr lang="en-US" dirty="0" err="1"/>
              <a:t>ByteTag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Two tag types are available:  </a:t>
            </a:r>
            <a:r>
              <a:rPr lang="en-US" sz="2800" dirty="0" err="1"/>
              <a:t>PacketTag</a:t>
            </a:r>
            <a:r>
              <a:rPr lang="en-US" sz="2800" dirty="0"/>
              <a:t> and </a:t>
            </a:r>
            <a:r>
              <a:rPr lang="en-US" sz="2800" dirty="0" err="1"/>
              <a:t>ByteTag</a:t>
            </a:r>
            <a:endParaRPr lang="en-US" sz="2800" dirty="0"/>
          </a:p>
          <a:p>
            <a:pPr lvl="1"/>
            <a:r>
              <a:rPr lang="en-US" sz="2400" dirty="0" err="1"/>
              <a:t>ByteTags</a:t>
            </a:r>
            <a:r>
              <a:rPr lang="en-US" sz="2400" dirty="0"/>
              <a:t> run with bytes</a:t>
            </a:r>
          </a:p>
          <a:p>
            <a:pPr lvl="1"/>
            <a:r>
              <a:rPr lang="en-US" sz="2400" dirty="0" err="1"/>
              <a:t>PacketTags</a:t>
            </a:r>
            <a:r>
              <a:rPr lang="en-US" sz="2400" dirty="0"/>
              <a:t> run with packets</a:t>
            </a:r>
          </a:p>
          <a:p>
            <a:r>
              <a:rPr lang="en-US" sz="2800" dirty="0"/>
              <a:t>When Packet is fragmented, both copies of Packet get copies of </a:t>
            </a:r>
            <a:r>
              <a:rPr lang="en-US" sz="2800" dirty="0" err="1"/>
              <a:t>PacketTags</a:t>
            </a:r>
            <a:endParaRPr lang="en-US" sz="2800" dirty="0"/>
          </a:p>
          <a:p>
            <a:r>
              <a:rPr lang="en-US" sz="2800" dirty="0"/>
              <a:t>When two Packets are merged, only the </a:t>
            </a:r>
            <a:r>
              <a:rPr lang="en-US" sz="2800" dirty="0" err="1"/>
              <a:t>PacketTags</a:t>
            </a:r>
            <a:r>
              <a:rPr lang="en-US" sz="2800" dirty="0"/>
              <a:t> of the first are preserved</a:t>
            </a:r>
          </a:p>
          <a:p>
            <a:r>
              <a:rPr lang="en-US" sz="2800" dirty="0" err="1"/>
              <a:t>PacketTags</a:t>
            </a:r>
            <a:r>
              <a:rPr lang="en-US" sz="2800" dirty="0"/>
              <a:t> may be removed individually; </a:t>
            </a:r>
            <a:r>
              <a:rPr lang="en-US" sz="2800" dirty="0" err="1"/>
              <a:t>ByteTags</a:t>
            </a:r>
            <a:r>
              <a:rPr lang="en-US" sz="2800" dirty="0"/>
              <a:t> may be removed all at once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290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Here is a simple example illustrating the use of tags from the code in </a:t>
            </a:r>
            <a:r>
              <a:rPr lang="en-US" sz="2000" dirty="0" err="1"/>
              <a:t>src</a:t>
            </a:r>
            <a:r>
              <a:rPr lang="en-US" sz="2000" dirty="0"/>
              <a:t>/internet/model/udp-socket-impl.cc: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&lt;Packet&gt; p;  // pointer to a pre-existing packet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SocketIpTtlTag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tag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tag.SetTtl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m_ipMulticastTtl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// Convey the TTL from UDP layer to IP layer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p-&gt;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AddPacketTag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(tag);</a:t>
            </a:r>
          </a:p>
          <a:p>
            <a:r>
              <a:rPr lang="en-US" sz="2000" dirty="0"/>
              <a:t>This tag is read at the IP layer, then stripped (</a:t>
            </a:r>
            <a:r>
              <a:rPr lang="en-US" sz="2000" dirty="0" err="1"/>
              <a:t>src</a:t>
            </a:r>
            <a:r>
              <a:rPr lang="en-US" sz="2000" dirty="0"/>
              <a:t>/internet/model/ipv4-l3-protocol.cc):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uint8_t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m_defaultTtl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SocketIpTtlTag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tag;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bool found = packet-&gt;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RemovePacketTag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(tag);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 (found)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tag.GetTtl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441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metadata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Packets may optionally carry metadata</a:t>
            </a:r>
          </a:p>
          <a:p>
            <a:pPr lvl="1"/>
            <a:r>
              <a:rPr lang="en-US" sz="2400" dirty="0"/>
              <a:t>record every operation on a packet's buffer</a:t>
            </a:r>
          </a:p>
          <a:p>
            <a:pPr lvl="1"/>
            <a:r>
              <a:rPr lang="en-US" sz="2400" dirty="0"/>
              <a:t>implementation of Packet::Print for pretty-printing of the packet</a:t>
            </a:r>
          </a:p>
          <a:p>
            <a:pPr lvl="1"/>
            <a:r>
              <a:rPr lang="en-US" sz="2400" dirty="0"/>
              <a:t>sanity check that when a Header is removed, the Header was actually present to begin with</a:t>
            </a:r>
          </a:p>
          <a:p>
            <a:r>
              <a:rPr lang="en-US" sz="2800" dirty="0"/>
              <a:t>Not enabled by default, for performance reasons</a:t>
            </a:r>
          </a:p>
          <a:p>
            <a:r>
              <a:rPr lang="en-US" sz="2800" dirty="0"/>
              <a:t>To enable, insert one or both statements: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Packet::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EnablePrinting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();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Packet::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EnableChecking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();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7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Ptr</a:t>
            </a:r>
            <a:r>
              <a:rPr lang="en-US" dirty="0"/>
              <a:t>&lt;Packet&gt;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Packets are reference counted objects that support the smart pointer class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/>
              <a:t>Use a templated "Create" method instead of </a:t>
            </a:r>
            <a:r>
              <a:rPr lang="en-US" sz="2800" dirty="0" err="1"/>
              <a:t>CreateObject</a:t>
            </a:r>
            <a:r>
              <a:rPr lang="en-US" sz="2800" dirty="0"/>
              <a:t> for ns3::Objects</a:t>
            </a:r>
          </a:p>
          <a:p>
            <a:r>
              <a:rPr lang="en-US" sz="2800" dirty="0"/>
              <a:t>Typical creation:  </a:t>
            </a:r>
          </a:p>
          <a:p>
            <a:pPr lvl="1"/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&lt;Packet&gt;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Create&lt;Packet&gt; ();</a:t>
            </a:r>
          </a:p>
          <a:p>
            <a:r>
              <a:rPr lang="en-US" sz="2800" dirty="0"/>
              <a:t>In model code, Packet pointers may be </a:t>
            </a:r>
            <a:r>
              <a:rPr lang="en-US" sz="2800" dirty="0" err="1"/>
              <a:t>const</a:t>
            </a:r>
            <a:r>
              <a:rPr lang="en-US" sz="2800" dirty="0"/>
              <a:t> or non-</a:t>
            </a:r>
            <a:r>
              <a:rPr lang="en-US" sz="2800" dirty="0" err="1"/>
              <a:t>const</a:t>
            </a:r>
            <a:r>
              <a:rPr lang="en-US" sz="2800" dirty="0"/>
              <a:t>; often Packet::Copy() is used to obtain non-</a:t>
            </a:r>
            <a:r>
              <a:rPr lang="en-US" sz="2800" dirty="0" err="1"/>
              <a:t>const</a:t>
            </a:r>
            <a:r>
              <a:rPr lang="en-US" sz="2800" dirty="0"/>
              <a:t> from </a:t>
            </a:r>
            <a:r>
              <a:rPr lang="en-US" sz="2800" dirty="0" err="1"/>
              <a:t>const</a:t>
            </a:r>
            <a:endParaRPr lang="en-US" sz="2800" dirty="0"/>
          </a:p>
          <a:p>
            <a:pPr lvl="1"/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Packet&gt;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...;</a:t>
            </a:r>
          </a:p>
          <a:p>
            <a:pPr lvl="1"/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&lt;Packet&gt; p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-&gt;Copy ();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63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8A70-4930-4D46-999C-C0D21484A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Queues in ns-3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2E12-D95B-2B49-88C1-C27EB32FB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875" y="1327944"/>
            <a:ext cx="8197850" cy="4872038"/>
          </a:xfrm>
        </p:spPr>
        <p:txBody>
          <a:bodyPr/>
          <a:lstStyle/>
          <a:p>
            <a:r>
              <a:rPr lang="en-US" sz="2800" dirty="0"/>
              <a:t>Queues are objects for storing packets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A templated Queue class exists to support a few use cases</a:t>
            </a:r>
            <a:endParaRPr lang="en-US" sz="2400" dirty="0"/>
          </a:p>
          <a:p>
            <a:pPr lvl="1"/>
            <a:r>
              <a:rPr lang="en-US" sz="2400" dirty="0"/>
              <a:t>simple queues such as a </a:t>
            </a:r>
            <a:r>
              <a:rPr lang="en-US" sz="2400" dirty="0" err="1"/>
              <a:t>DropTail</a:t>
            </a:r>
            <a:endParaRPr lang="en-US" sz="2400" dirty="0"/>
          </a:p>
          <a:p>
            <a:pPr lvl="1"/>
            <a:r>
              <a:rPr lang="en-US" sz="2400" dirty="0" err="1"/>
              <a:t>WifiMacQueue</a:t>
            </a:r>
            <a:endParaRPr lang="en-US" sz="2400" dirty="0"/>
          </a:p>
          <a:p>
            <a:pPr lvl="1"/>
            <a:r>
              <a:rPr lang="en-US" sz="2400" dirty="0"/>
              <a:t>a Linux-like </a:t>
            </a:r>
            <a:r>
              <a:rPr lang="en-US" sz="2400" dirty="0" err="1"/>
              <a:t>QueueDisc</a:t>
            </a:r>
            <a:r>
              <a:rPr lang="en-US" sz="2400" dirty="0"/>
              <a:t> class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C17D7-2A1E-DE4B-AE28-120D7B7F49A5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A84977-1F91-444D-A329-AF824433243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2DD4CD-63A8-7540-94B8-8CE686F48A50}"/>
              </a:ext>
            </a:extLst>
          </p:cNvPr>
          <p:cNvCxnSpPr/>
          <p:nvPr/>
        </p:nvCxnSpPr>
        <p:spPr bwMode="auto">
          <a:xfrm>
            <a:off x="2902447" y="2671880"/>
            <a:ext cx="1752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23C79-3933-5D4F-8D47-BE633F3C108B}"/>
              </a:ext>
            </a:extLst>
          </p:cNvPr>
          <p:cNvCxnSpPr/>
          <p:nvPr/>
        </p:nvCxnSpPr>
        <p:spPr bwMode="auto">
          <a:xfrm>
            <a:off x="2902447" y="1986080"/>
            <a:ext cx="1752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23C19F-A9EF-9D47-9509-A1B0A20DDE2D}"/>
              </a:ext>
            </a:extLst>
          </p:cNvPr>
          <p:cNvCxnSpPr>
            <a:cxnSpLocks/>
          </p:cNvCxnSpPr>
          <p:nvPr/>
        </p:nvCxnSpPr>
        <p:spPr bwMode="auto">
          <a:xfrm flipV="1">
            <a:off x="4655047" y="1986080"/>
            <a:ext cx="0" cy="68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BE3FD9-8BD5-EA49-9992-8CFC4972F1D8}"/>
              </a:ext>
            </a:extLst>
          </p:cNvPr>
          <p:cNvCxnSpPr>
            <a:cxnSpLocks/>
          </p:cNvCxnSpPr>
          <p:nvPr/>
        </p:nvCxnSpPr>
        <p:spPr bwMode="auto">
          <a:xfrm flipV="1">
            <a:off x="4426447" y="1986080"/>
            <a:ext cx="0" cy="68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BC456CB-B124-6742-9262-3DD6F46FDC11}"/>
              </a:ext>
            </a:extLst>
          </p:cNvPr>
          <p:cNvCxnSpPr>
            <a:cxnSpLocks/>
          </p:cNvCxnSpPr>
          <p:nvPr/>
        </p:nvCxnSpPr>
        <p:spPr bwMode="auto">
          <a:xfrm flipV="1">
            <a:off x="4197847" y="1986080"/>
            <a:ext cx="0" cy="68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0A8E43-8787-D344-8642-090E2244A813}"/>
              </a:ext>
            </a:extLst>
          </p:cNvPr>
          <p:cNvCxnSpPr>
            <a:cxnSpLocks/>
          </p:cNvCxnSpPr>
          <p:nvPr/>
        </p:nvCxnSpPr>
        <p:spPr bwMode="auto">
          <a:xfrm flipV="1">
            <a:off x="3893047" y="1986080"/>
            <a:ext cx="0" cy="68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ight Arrow 14">
            <a:extLst>
              <a:ext uri="{FF2B5EF4-FFF2-40B4-BE49-F238E27FC236}">
                <a16:creationId xmlns:a16="http://schemas.microsoft.com/office/drawing/2014/main" id="{6738F623-97DA-D749-8DEF-6D3F8B42735C}"/>
              </a:ext>
            </a:extLst>
          </p:cNvPr>
          <p:cNvSpPr/>
          <p:nvPr/>
        </p:nvSpPr>
        <p:spPr bwMode="auto">
          <a:xfrm>
            <a:off x="2292848" y="2176580"/>
            <a:ext cx="990600" cy="30480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</a:pPr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5BDBD789-9B7F-0A49-BC1B-EB0F2B2FE0FD}"/>
              </a:ext>
            </a:extLst>
          </p:cNvPr>
          <p:cNvSpPr/>
          <p:nvPr/>
        </p:nvSpPr>
        <p:spPr bwMode="auto">
          <a:xfrm>
            <a:off x="4865504" y="2176580"/>
            <a:ext cx="990600" cy="30480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7000"/>
              </a:lnSpc>
              <a:buClr>
                <a:srgbClr val="000000"/>
              </a:buClr>
              <a:buSzPct val="100000"/>
            </a:pP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8E7830-1D7B-B749-B229-5DEEB9E96AED}"/>
              </a:ext>
            </a:extLst>
          </p:cNvPr>
          <p:cNvSpPr txBox="1"/>
          <p:nvPr/>
        </p:nvSpPr>
        <p:spPr>
          <a:xfrm>
            <a:off x="6038643" y="214210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Dequeue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3FEEA6-E960-E740-A4B2-6CB8D8674700}"/>
              </a:ext>
            </a:extLst>
          </p:cNvPr>
          <p:cNvSpPr txBox="1"/>
          <p:nvPr/>
        </p:nvSpPr>
        <p:spPr>
          <a:xfrm>
            <a:off x="1066800" y="21421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Enqueue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9542E5-88E6-184C-BB7B-0CF5B72FC7D8}"/>
              </a:ext>
            </a:extLst>
          </p:cNvPr>
          <p:cNvSpPr txBox="1"/>
          <p:nvPr/>
        </p:nvSpPr>
        <p:spPr>
          <a:xfrm>
            <a:off x="1454648" y="2851374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Common operations:  </a:t>
            </a:r>
            <a:r>
              <a:rPr lang="en-US" dirty="0" err="1">
                <a:solidFill>
                  <a:schemeClr val="tx1"/>
                </a:solidFill>
              </a:rPr>
              <a:t>GetNBytes</a:t>
            </a:r>
            <a:r>
              <a:rPr lang="en-US" dirty="0">
                <a:solidFill>
                  <a:schemeClr val="tx1"/>
                </a:solidFill>
              </a:rPr>
              <a:t> (); </a:t>
            </a:r>
            <a:r>
              <a:rPr lang="en-US" dirty="0" err="1">
                <a:solidFill>
                  <a:schemeClr val="tx1"/>
                </a:solidFill>
              </a:rPr>
              <a:t>GetNPackets</a:t>
            </a:r>
            <a:r>
              <a:rPr lang="en-US" dirty="0">
                <a:solidFill>
                  <a:schemeClr val="tx1"/>
                </a:solidFill>
              </a:rPr>
              <a:t> (); etc.</a:t>
            </a:r>
          </a:p>
        </p:txBody>
      </p:sp>
    </p:spTree>
    <p:extLst>
      <p:ext uri="{BB962C8B-B14F-4D97-AF65-F5344CB8AC3E}">
        <p14:creationId xmlns:p14="http://schemas.microsoft.com/office/powerpoint/2010/main" val="1898003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8A70-4930-4D46-999C-C0D21484A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Linux-like TC architecture in ns-3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2E12-D95B-2B49-88C1-C27EB32FB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79526"/>
            <a:ext cx="8197850" cy="4872038"/>
          </a:xfrm>
        </p:spPr>
        <p:txBody>
          <a:bodyPr/>
          <a:lstStyle/>
          <a:p>
            <a:r>
              <a:rPr lang="en-US" sz="2400" dirty="0"/>
              <a:t>Figure source:  Stefano </a:t>
            </a:r>
            <a:r>
              <a:rPr lang="en-US" sz="2400" dirty="0" err="1"/>
              <a:t>Avallone</a:t>
            </a:r>
            <a:r>
              <a:rPr lang="en-US" sz="2400" dirty="0"/>
              <a:t> (2017 training)</a:t>
            </a: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C17D7-2A1E-DE4B-AE28-120D7B7F49A5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ns-3 Annual Meeting,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A84977-1F91-444D-A329-AF8244332432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F32DEE-9A0D-7D4F-96A5-474BCDD35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39901"/>
            <a:ext cx="6298514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4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33AAEE-1A54-CC4C-BFDE-F2B2CD6E42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Simulation setup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6D711F-CF5D-8B42-B861-2285FDA839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 have already explained the operation of the start of the program (configuring default values and command line arguments)</a:t>
            </a:r>
          </a:p>
          <a:p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main 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char *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[])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DataRate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dataRate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DataRate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("100Mbps");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...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CommandLine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cmd.AddValue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distance","the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distance between the two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nodes",distance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cmd.Parse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42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6D6552-43EA-D940-9D9E-7CBF68A74E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Nodes and ns-3 Objects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5E495-31FB-2A44-8017-1EE79AC049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next statements create the scenario, usually starting with the Node objects: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CreateObject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&lt;Node&gt; ();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receiverNode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CreateObject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&lt;Node&gt; ();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NodeContainer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nodes;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nodes.Add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nodes.Add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receiverNode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73DE7-65CB-8142-94A0-0AD81EEE1FB5}"/>
              </a:ext>
            </a:extLst>
          </p:cNvPr>
          <p:cNvSpPr txBox="1"/>
          <p:nvPr/>
        </p:nvSpPr>
        <p:spPr>
          <a:xfrm>
            <a:off x="2133600" y="4978960"/>
            <a:ext cx="46682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What is </a:t>
            </a:r>
            <a:r>
              <a:rPr lang="en-US" sz="2400" dirty="0" err="1">
                <a:solidFill>
                  <a:schemeClr val="tx1"/>
                </a:solidFill>
              </a:rPr>
              <a:t>CreateObject</a:t>
            </a:r>
            <a:r>
              <a:rPr lang="en-US" sz="2400" dirty="0">
                <a:solidFill>
                  <a:schemeClr val="tx1"/>
                </a:solidFill>
              </a:rPr>
              <a:t>&lt;Node&gt; ()?</a:t>
            </a:r>
          </a:p>
          <a:p>
            <a:r>
              <a:rPr lang="en-US" sz="2400" dirty="0">
                <a:solidFill>
                  <a:schemeClr val="tx1"/>
                </a:solidFill>
              </a:rPr>
              <a:t>What is a </a:t>
            </a:r>
            <a:r>
              <a:rPr lang="en-US" sz="2400" dirty="0" err="1">
                <a:solidFill>
                  <a:schemeClr val="tx1"/>
                </a:solidFill>
              </a:rPr>
              <a:t>NodeContainer</a:t>
            </a:r>
            <a:r>
              <a:rPr lang="en-US" sz="24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04701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C0D2B0-E32F-DB4D-97FF-89AA9AAD6B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class ns3::Object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BD5C0-0B03-0F44-A803-C589E5A324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1860" y="1348131"/>
            <a:ext cx="10928280" cy="4455888"/>
          </a:xfrm>
        </p:spPr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ns-3 is, at heart, a C++ object system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ns-3 objects that inherit from base class ns3::Object get several additional features beyond a standard C++ class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smart-pointer memory management (Class </a:t>
            </a:r>
            <a:r>
              <a:rPr lang="en-GB" dirty="0" err="1"/>
              <a:t>Ptr</a:t>
            </a:r>
            <a:r>
              <a:rPr lang="en-GB" dirty="0"/>
              <a:t>)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dynamic run-time object aggregation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type metadata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an attribute system</a:t>
            </a:r>
          </a:p>
          <a:p>
            <a:pPr marL="0" indent="0">
              <a:buNone/>
            </a:pPr>
            <a:r>
              <a:rPr lang="en-US" dirty="0"/>
              <a:t>Instead of: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Node*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new Node;</a:t>
            </a:r>
          </a:p>
          <a:p>
            <a:pPr marL="0" indent="0">
              <a:buNone/>
            </a:pPr>
            <a:r>
              <a:rPr lang="en-GB" dirty="0"/>
              <a:t>in ns-3, we write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CreateObject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&lt;Node&gt; ();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8D174D-6CBB-E943-B2DA-33EA56BAE31D}"/>
              </a:ext>
            </a:extLst>
          </p:cNvPr>
          <p:cNvSpPr txBox="1"/>
          <p:nvPr/>
        </p:nvSpPr>
        <p:spPr>
          <a:xfrm>
            <a:off x="1981200" y="6123640"/>
            <a:ext cx="855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Create a smart pointer to hold objects of type Node, similar to C++ std::</a:t>
            </a:r>
            <a:r>
              <a:rPr lang="en-US" dirty="0" err="1">
                <a:solidFill>
                  <a:schemeClr val="tx1"/>
                </a:solidFill>
              </a:rPr>
              <a:t>shared_ptr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475488A-2BB7-134B-BB04-7E2F88AB175E}"/>
              </a:ext>
            </a:extLst>
          </p:cNvPr>
          <p:cNvCxnSpPr>
            <a:cxnSpLocks/>
          </p:cNvCxnSpPr>
          <p:nvPr/>
        </p:nvCxnSpPr>
        <p:spPr>
          <a:xfrm flipH="1" flipV="1">
            <a:off x="4520540" y="5913416"/>
            <a:ext cx="304800" cy="2102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3788D7E-1904-2D45-A1B8-A9BC048C9547}"/>
              </a:ext>
            </a:extLst>
          </p:cNvPr>
          <p:cNvCxnSpPr>
            <a:cxnSpLocks/>
          </p:cNvCxnSpPr>
          <p:nvPr/>
        </p:nvCxnSpPr>
        <p:spPr>
          <a:xfrm flipH="1">
            <a:off x="5274654" y="4712732"/>
            <a:ext cx="674913" cy="105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060ECBC-CADC-F846-A63C-331CA7020383}"/>
              </a:ext>
            </a:extLst>
          </p:cNvPr>
          <p:cNvSpPr txBox="1"/>
          <p:nvPr/>
        </p:nvSpPr>
        <p:spPr>
          <a:xfrm>
            <a:off x="4800600" y="4343400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Create a new Node object on the heap</a:t>
            </a:r>
          </a:p>
        </p:txBody>
      </p:sp>
    </p:spTree>
    <p:extLst>
      <p:ext uri="{BB962C8B-B14F-4D97-AF65-F5344CB8AC3E}">
        <p14:creationId xmlns:p14="http://schemas.microsoft.com/office/powerpoint/2010/main" val="1863827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282FE-271E-2D83-9DE3-188C971D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aggregation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662C3B-1069-A3B6-3186-1D97D7860D9F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35D7D-BCAA-CAA3-19D3-44531CDB547A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51842161-B637-446D-9919-7C3A5524E6A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8128BE-592A-077A-81B0-9664DEFF4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21437"/>
            <a:ext cx="7335212" cy="48850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5CAC7D-E377-F40E-894F-210217158AE4}"/>
              </a:ext>
            </a:extLst>
          </p:cNvPr>
          <p:cNvSpPr txBox="1"/>
          <p:nvPr/>
        </p:nvSpPr>
        <p:spPr>
          <a:xfrm>
            <a:off x="8426971" y="5830230"/>
            <a:ext cx="3113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 source: Walid Younes</a:t>
            </a:r>
          </a:p>
        </p:txBody>
      </p:sp>
    </p:spTree>
    <p:extLst>
      <p:ext uri="{BB962C8B-B14F-4D97-AF65-F5344CB8AC3E}">
        <p14:creationId xmlns:p14="http://schemas.microsoft.com/office/powerpoint/2010/main" val="3122767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FF156-390A-F147-8795-C5FB74C6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B4FE8-C829-FE43-B6BD-C3F25EBCC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What is ns-3?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Software overview, capabilities, and build system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core (simulation time, events, random variables)</a:t>
            </a:r>
          </a:p>
          <a:p>
            <a:pPr>
              <a:spcBef>
                <a:spcPts val="600"/>
              </a:spcBef>
            </a:pPr>
            <a:r>
              <a:rPr lang="en-US" sz="2400" b="1" dirty="0"/>
              <a:t>ns-3 network (Nodes, Packets, </a:t>
            </a:r>
            <a:r>
              <a:rPr lang="en-US" sz="2400" b="1" dirty="0" err="1"/>
              <a:t>NetDevices</a:t>
            </a:r>
            <a:r>
              <a:rPr lang="en-US" sz="2400" b="1" dirty="0"/>
              <a:t>)</a:t>
            </a:r>
          </a:p>
          <a:p>
            <a:pPr>
              <a:spcBef>
                <a:spcPts val="600"/>
              </a:spcBef>
            </a:pPr>
            <a:r>
              <a:rPr lang="en-US" sz="2400" b="1" dirty="0"/>
              <a:t>Other key modules (mobility, propagation)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TCP/IP and applications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training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ns-3 </a:t>
            </a:r>
            <a:r>
              <a:rPr lang="en-US" sz="2400" dirty="0" err="1"/>
              <a:t>cttc</a:t>
            </a:r>
            <a:r>
              <a:rPr lang="en-US" sz="2400" dirty="0"/>
              <a:t>-nr-demo (5G NR)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105CE-6703-EF4A-AC10-B610547D4B31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C4542-F092-924E-810B-201A0F94C59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0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F37E06-176A-CB4E-BBD3-3BD8A4A045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ns-3 attributes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4E71E-42F1-924A-BCE3-5B8A8E68AC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Attributes are special member variables that the Object system exposes in a way to facilitate configuration</a:t>
            </a:r>
          </a:p>
          <a:p>
            <a:endParaRPr lang="en-US" sz="2800" dirty="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800" dirty="0"/>
              <a:t>An Attribute can be connected to an underlying variable or function 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e.g. </a:t>
            </a:r>
            <a:r>
              <a:rPr lang="en-GB" sz="2400" dirty="0" err="1"/>
              <a:t>TcpSocket</a:t>
            </a:r>
            <a:r>
              <a:rPr lang="en-GB" sz="2400" dirty="0"/>
              <a:t>::</a:t>
            </a:r>
            <a:r>
              <a:rPr lang="en-GB" sz="2400" dirty="0" err="1"/>
              <a:t>m_cwnd</a:t>
            </a:r>
            <a:r>
              <a:rPr lang="en-GB" sz="2400" dirty="0"/>
              <a:t>;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sz="2400" dirty="0"/>
              <a:t>or a trace source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7499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7F939-3B28-6682-1214-9D22133C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Attribute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4751-2312-5E06-0E3C-AEE381C95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 Attributes can be configured using Object::</a:t>
            </a:r>
            <a:r>
              <a:rPr lang="en-US" sz="2800" dirty="0" err="1"/>
              <a:t>SetAttribute</a:t>
            </a:r>
            <a:r>
              <a:rPr lang="en-US" sz="2800" dirty="0"/>
              <a:t>(); e.g.:</a:t>
            </a:r>
          </a:p>
          <a:p>
            <a:pPr marL="457200" lvl="1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idealBeamformingHelper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SetAttribute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BeamformingMethod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TypeIdValue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DirectPathBeamforming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GetTypeId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())); </a:t>
            </a:r>
          </a:p>
          <a:p>
            <a:pPr marL="514350" indent="-457200"/>
            <a:r>
              <a:rPr lang="en-US" sz="2800" dirty="0"/>
              <a:t>Attributes can be configured using Config::</a:t>
            </a:r>
            <a:r>
              <a:rPr lang="en-US" sz="2800" dirty="0" err="1"/>
              <a:t>SetDefault</a:t>
            </a:r>
            <a:r>
              <a:rPr lang="en-US" sz="2800" dirty="0"/>
              <a:t>(); e.g.:</a:t>
            </a:r>
          </a:p>
          <a:p>
            <a:pPr marL="4572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Config::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SetDefault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("ns3::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LteRlcUm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MaxTxBufferSize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UintegerValue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(999999999));</a:t>
            </a:r>
          </a:p>
          <a:p>
            <a:pPr marL="514350" indent="-457200"/>
            <a:r>
              <a:rPr lang="en-US" sz="2800" dirty="0"/>
              <a:t>Many ns-3 configuration helpers expose methods to configure attributes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F562F-173A-FB73-55B3-29672D20DD72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B80A9F-7C27-5A01-4BC9-610ABF41B6A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250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7F939-3B28-6682-1214-9D22133C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</a:t>
            </a:r>
            <a:r>
              <a:rPr lang="en-US" dirty="0" err="1"/>
              <a:t>TypeIds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4751-2312-5E06-0E3C-AEE381C95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TypeId</a:t>
            </a:r>
            <a:r>
              <a:rPr lang="en-US" sz="2800" dirty="0"/>
              <a:t> is metadata associated to the object, defining:</a:t>
            </a:r>
          </a:p>
          <a:p>
            <a:pPr lvl="1"/>
            <a:r>
              <a:rPr lang="en-US" sz="2400" dirty="0"/>
              <a:t>A unique string identifying the class.</a:t>
            </a:r>
          </a:p>
          <a:p>
            <a:pPr lvl="1"/>
            <a:r>
              <a:rPr lang="en-US" sz="2400" dirty="0"/>
              <a:t>The base class of the subclass, within the metadata system.</a:t>
            </a:r>
          </a:p>
          <a:p>
            <a:pPr lvl="1"/>
            <a:r>
              <a:rPr lang="en-US" sz="2400" dirty="0"/>
              <a:t>The set of accessible constructors in the subclass.</a:t>
            </a:r>
          </a:p>
          <a:p>
            <a:pPr lvl="1"/>
            <a:r>
              <a:rPr lang="en-US" sz="2400" dirty="0"/>
              <a:t>A list of publicly accessible properties ("attributes") of the class.</a:t>
            </a:r>
          </a:p>
          <a:p>
            <a:r>
              <a:rPr lang="en-US" sz="2800" dirty="0" err="1"/>
              <a:t>TypeIds</a:t>
            </a:r>
            <a:r>
              <a:rPr lang="en-US" sz="2800" dirty="0"/>
              <a:t> are commonly referred to by string (e.g., "ns3::Node")</a:t>
            </a:r>
          </a:p>
          <a:p>
            <a:r>
              <a:rPr lang="en-US" sz="2800" dirty="0"/>
              <a:t>The </a:t>
            </a:r>
            <a:r>
              <a:rPr lang="en-US" sz="2800" dirty="0" err="1"/>
              <a:t>TypeId</a:t>
            </a:r>
            <a:r>
              <a:rPr lang="en-US" sz="2800" dirty="0"/>
              <a:t> of any object can be queried from its </a:t>
            </a:r>
            <a:r>
              <a:rPr lang="en-US" sz="2800" dirty="0" err="1"/>
              <a:t>Ptr</a:t>
            </a:r>
            <a:endParaRPr lang="en-US" sz="2800" dirty="0"/>
          </a:p>
          <a:p>
            <a:pPr marL="45720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std::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&lt;&lt; p-&gt;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GetTypeId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 &lt;&lt; std::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514350" indent="-457200"/>
            <a:r>
              <a:rPr lang="en-US" sz="2800" dirty="0"/>
              <a:t>If you have a base class pointer, you can generally learn the subclass of the object that it is pointing to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F562F-173A-FB73-55B3-29672D20DD72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B80A9F-7C27-5A01-4BC9-610ABF41B6A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0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CC827FC-460A-004E-AA82-56C4231EAC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Helper API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E0EFD-6F46-7F4A-ACDE-BAEB2601FC8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The ns-3 “helper API” provides a set of classes and methods that make common operations easier than using the low-level API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Consists of: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container objects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helper classes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The helper API is implemented using the low-level API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Each function applies a single operation on a ''set of same objects”</a:t>
            </a:r>
          </a:p>
          <a:p>
            <a:pPr lvl="1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A typical operation is "Install()"</a:t>
            </a:r>
          </a:p>
          <a:p>
            <a:pPr marL="0" indent="0">
              <a:buNone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endParaRPr lang="en-US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218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BD6131-5FAD-B84F-968E-650F4D6EE4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Containers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D6735-316C-1C41-931D-092BB648B6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Containers are part of the ns-3 “helper API”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Containers group similar objects, for convenience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They are often implemented using C++ </a:t>
            </a:r>
            <a:r>
              <a:rPr lang="en-US" dirty="0" err="1"/>
              <a:t>std</a:t>
            </a:r>
            <a:r>
              <a:rPr lang="en-US" dirty="0"/>
              <a:t> containers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Container objects also are intended to provide more basic (typical) API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39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1CA4E7-48FA-7F48-AEB3-83C9DC0CAD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Helper API examples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29F662-2ABF-4E4B-863B-7D624605C7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err="1"/>
              <a:t>NodeContainer</a:t>
            </a:r>
            <a:r>
              <a:rPr lang="en-GB" dirty="0"/>
              <a:t>: vector of </a:t>
            </a:r>
            <a:r>
              <a:rPr lang="en-GB" dirty="0" err="1"/>
              <a:t>Ptr</a:t>
            </a:r>
            <a:r>
              <a:rPr lang="en-GB" dirty="0"/>
              <a:t>&lt;Node&gt;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err="1"/>
              <a:t>NetDeviceContainer</a:t>
            </a:r>
            <a:r>
              <a:rPr lang="en-GB" dirty="0"/>
              <a:t>: vector of </a:t>
            </a:r>
            <a:r>
              <a:rPr lang="en-GB" dirty="0" err="1"/>
              <a:t>Ptr</a:t>
            </a:r>
            <a:r>
              <a:rPr lang="en-GB" dirty="0"/>
              <a:t>&lt;</a:t>
            </a:r>
            <a:r>
              <a:rPr lang="en-GB" dirty="0" err="1"/>
              <a:t>NetDevice</a:t>
            </a:r>
            <a:r>
              <a:rPr lang="en-GB" dirty="0"/>
              <a:t>&gt;</a:t>
            </a:r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err="1"/>
              <a:t>InternetStackHelper</a:t>
            </a:r>
            <a:endParaRPr lang="en-GB" dirty="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err="1"/>
              <a:t>WifiHelper</a:t>
            </a:r>
            <a:endParaRPr lang="en-GB" dirty="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err="1"/>
              <a:t>MobilityHelper</a:t>
            </a:r>
            <a:endParaRPr lang="en-GB" dirty="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 err="1"/>
              <a:t>OlsrHelper</a:t>
            </a:r>
            <a:endParaRPr lang="en-GB" dirty="0"/>
          </a:p>
          <a:p>
            <a:pPr marL="311150" indent="-311150">
              <a:buFont typeface="Arial" charset="0"/>
              <a:buChar char="•"/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GB" dirty="0"/>
              <a:t>... many ns-3 models provide a helper class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964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88F23D-047E-E54D-83BC-D733086139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Installation onto containers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6D30C-B18E-4749-A4E9-72D666AFCF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Installing models into containers, and handling containers, is a key API theme</a:t>
            </a:r>
          </a:p>
          <a:p>
            <a:endParaRPr lang="en-US" dirty="0"/>
          </a:p>
          <a:p>
            <a:pPr>
              <a:buNone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NodeContainer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c;</a:t>
            </a:r>
          </a:p>
          <a:p>
            <a:pPr>
              <a:buNone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c.Create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numNodes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mobility.Install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(c);</a:t>
            </a:r>
          </a:p>
          <a:p>
            <a:pPr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internet.Install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(c);</a:t>
            </a:r>
          </a:p>
          <a:p>
            <a:pPr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338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31360-B142-C3B7-1F81-8A5BE346A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Helper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A8A12-F211-00D9-1AF8-33C34B24E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ns-3 Helper objects are not derived from ns3::Object</a:t>
            </a:r>
          </a:p>
          <a:p>
            <a:pPr lvl="1"/>
            <a:r>
              <a:rPr lang="en-US" dirty="0"/>
              <a:t>They are normal C++ classes</a:t>
            </a:r>
          </a:p>
          <a:p>
            <a:r>
              <a:rPr lang="en-US" dirty="0"/>
              <a:t>The exception is LTE and NR module</a:t>
            </a:r>
          </a:p>
          <a:p>
            <a:pPr lvl="1"/>
            <a:r>
              <a:rPr lang="en-US" dirty="0"/>
              <a:t>These helpers typically derive from ns3::Object, so are created using </a:t>
            </a:r>
            <a:r>
              <a:rPr lang="en-US" dirty="0" err="1"/>
              <a:t>CreateObject</a:t>
            </a:r>
            <a:r>
              <a:rPr lang="en-US" dirty="0"/>
              <a:t>&lt;&gt;, have attributes, etc.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ABB6-5665-3F64-3C39-332A8709A8BA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ns-3 Annual Meeting June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3EB507-82A6-A096-5AA9-A7DB2900CA17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16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D8EB99-97AE-E24A-8755-A6499F6287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357584"/>
            <a:ext cx="10912883" cy="56165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Mobility and position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067EF1-2EF3-9247-9068-E7E9B247D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015" y="1518718"/>
            <a:ext cx="6677585" cy="50921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49F91C-90F3-B04E-9146-CE547D98862D}"/>
              </a:ext>
            </a:extLst>
          </p:cNvPr>
          <p:cNvSpPr txBox="1"/>
          <p:nvPr/>
        </p:nvSpPr>
        <p:spPr>
          <a:xfrm>
            <a:off x="6837406" y="956197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Cartesian coordinate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DC86FF-04C7-6F4D-95CA-431B25C59EC9}"/>
              </a:ext>
            </a:extLst>
          </p:cNvPr>
          <p:cNvSpPr txBox="1"/>
          <p:nvPr/>
        </p:nvSpPr>
        <p:spPr>
          <a:xfrm>
            <a:off x="7747993" y="1924142"/>
            <a:ext cx="2492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Nodes typically have a</a:t>
            </a:r>
          </a:p>
          <a:p>
            <a:r>
              <a:rPr lang="en-US" dirty="0" err="1">
                <a:solidFill>
                  <a:schemeClr val="tx1"/>
                </a:solidFill>
              </a:rPr>
              <a:t>MobilityModel</a:t>
            </a:r>
            <a:r>
              <a:rPr lang="en-US" dirty="0">
                <a:solidFill>
                  <a:schemeClr val="tx1"/>
                </a:solidFill>
              </a:rPr>
              <a:t> with a</a:t>
            </a:r>
          </a:p>
          <a:p>
            <a:r>
              <a:rPr lang="en-US" dirty="0">
                <a:solidFill>
                  <a:schemeClr val="tx1"/>
                </a:solidFill>
              </a:rPr>
              <a:t>(time-varying) Position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A06F22-A2F6-BE42-B768-E29062A5AD32}"/>
              </a:ext>
            </a:extLst>
          </p:cNvPr>
          <p:cNvSpPr txBox="1"/>
          <p:nvPr/>
        </p:nvSpPr>
        <p:spPr>
          <a:xfrm>
            <a:off x="7894591" y="4267503"/>
            <a:ext cx="2095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Initial positions are</a:t>
            </a:r>
          </a:p>
          <a:p>
            <a:r>
              <a:rPr lang="en-US" dirty="0">
                <a:solidFill>
                  <a:schemeClr val="tx1"/>
                </a:solidFill>
              </a:rPr>
              <a:t>often allocated by</a:t>
            </a:r>
          </a:p>
          <a:p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dirty="0" err="1">
                <a:solidFill>
                  <a:schemeClr val="tx1"/>
                </a:solidFill>
              </a:rPr>
              <a:t>PositionAllocator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22A3B4-4D70-4EE6-3128-0C4D55FE9C00}"/>
              </a:ext>
            </a:extLst>
          </p:cNvPr>
          <p:cNvSpPr txBox="1"/>
          <p:nvPr/>
        </p:nvSpPr>
        <p:spPr>
          <a:xfrm>
            <a:off x="762000" y="1676400"/>
            <a:ext cx="1313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This is a</a:t>
            </a:r>
          </a:p>
          <a:p>
            <a:r>
              <a:rPr lang="en-US" i="1" dirty="0" err="1">
                <a:solidFill>
                  <a:schemeClr val="tx1"/>
                </a:solidFill>
              </a:rPr>
              <a:t>NetAnim</a:t>
            </a:r>
            <a:endParaRPr lang="en-US" i="1" dirty="0">
              <a:solidFill>
                <a:schemeClr val="tx1"/>
              </a:solidFill>
            </a:endParaRPr>
          </a:p>
          <a:p>
            <a:r>
              <a:rPr lang="en-US" i="1" dirty="0">
                <a:solidFill>
                  <a:schemeClr val="tx1"/>
                </a:solidFill>
              </a:rPr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36573388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34F671-274B-9D48-B194-E2F42FD06A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Mobility and position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77BC5-B706-034B-B272-D3666E8D1E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ns-3 position is represented on a 3D Cartesian (</a:t>
            </a:r>
            <a:r>
              <a:rPr lang="en-US" sz="2000" dirty="0" err="1"/>
              <a:t>x,y,z</a:t>
            </a:r>
            <a:r>
              <a:rPr lang="en-US" sz="2000" dirty="0"/>
              <a:t>) coordinate system</a:t>
            </a:r>
          </a:p>
          <a:p>
            <a:r>
              <a:rPr lang="en-US" sz="2000" dirty="0"/>
              <a:t>The </a:t>
            </a:r>
            <a:r>
              <a:rPr lang="en-US" sz="2000" dirty="0" err="1"/>
              <a:t>MobilityHelper</a:t>
            </a:r>
            <a:r>
              <a:rPr lang="en-US" sz="2000" dirty="0"/>
              <a:t> combines a </a:t>
            </a:r>
            <a:r>
              <a:rPr lang="en-US" sz="2000" b="1" dirty="0"/>
              <a:t>mobility model </a:t>
            </a:r>
            <a:r>
              <a:rPr lang="en-US" sz="2000" dirty="0"/>
              <a:t>and </a:t>
            </a:r>
            <a:r>
              <a:rPr lang="en-US" sz="2000" b="1" dirty="0"/>
              <a:t>position allocator</a:t>
            </a:r>
            <a:r>
              <a:rPr lang="en-US" sz="2000" dirty="0"/>
              <a:t>.</a:t>
            </a:r>
          </a:p>
          <a:p>
            <a:r>
              <a:rPr lang="en-US" sz="2000" dirty="0"/>
              <a:t>Position Allocators setup initial position of nodes (only used when simulation starts):</a:t>
            </a:r>
          </a:p>
          <a:p>
            <a:pPr lvl="1"/>
            <a:r>
              <a:rPr lang="en-US" sz="1800" b="1" dirty="0"/>
              <a:t>List:</a:t>
            </a:r>
            <a:r>
              <a:rPr lang="en-US" sz="1800" dirty="0"/>
              <a:t> allocate positions from a deterministic list specified by the user;</a:t>
            </a:r>
          </a:p>
          <a:p>
            <a:pPr lvl="1"/>
            <a:r>
              <a:rPr lang="en-US" sz="1800" b="1" dirty="0"/>
              <a:t>Grid: </a:t>
            </a:r>
            <a:r>
              <a:rPr lang="en-US" sz="1800" dirty="0"/>
              <a:t>allocate positions on a rectangular 2D grid (row first or column first);</a:t>
            </a:r>
          </a:p>
          <a:p>
            <a:pPr lvl="1"/>
            <a:r>
              <a:rPr lang="en-US" sz="1800" b="1" dirty="0"/>
              <a:t>Random position allocators: </a:t>
            </a:r>
            <a:r>
              <a:rPr lang="en-US" sz="1800" dirty="0"/>
              <a:t>allocate random positions within a selected form (rectangle, circle, …).</a:t>
            </a:r>
          </a:p>
          <a:p>
            <a:r>
              <a:rPr lang="en-US" sz="2000" dirty="0"/>
              <a:t>Mobility models specify how nodes will move during the simulation:</a:t>
            </a:r>
          </a:p>
          <a:p>
            <a:pPr lvl="1"/>
            <a:r>
              <a:rPr lang="en-US" sz="1800" b="1" dirty="0"/>
              <a:t>Constant: </a:t>
            </a:r>
            <a:r>
              <a:rPr lang="en-US" sz="1800" dirty="0"/>
              <a:t>position, velocity or acceleration;</a:t>
            </a:r>
          </a:p>
          <a:p>
            <a:pPr lvl="1"/>
            <a:r>
              <a:rPr lang="en-US" sz="1800" b="1" dirty="0"/>
              <a:t>Waypoint:</a:t>
            </a:r>
            <a:r>
              <a:rPr lang="en-US" sz="1800" dirty="0"/>
              <a:t> specify the location for a given time (time-position pairs);</a:t>
            </a:r>
          </a:p>
          <a:p>
            <a:pPr lvl="1"/>
            <a:r>
              <a:rPr lang="en-US" sz="1800" b="1" dirty="0"/>
              <a:t>Trace-file based: </a:t>
            </a:r>
            <a:r>
              <a:rPr lang="en-US" sz="1800" dirty="0"/>
              <a:t>parse files and convert into ns-3 mobility events, support mobility tools such as SUMO, </a:t>
            </a:r>
            <a:r>
              <a:rPr lang="en-US" sz="1800" dirty="0" err="1"/>
              <a:t>BonnMotion</a:t>
            </a:r>
            <a:r>
              <a:rPr lang="en-US" sz="1800" dirty="0"/>
              <a:t> (using NS2 format) , </a:t>
            </a:r>
            <a:r>
              <a:rPr lang="en-US" sz="1800" dirty="0" err="1"/>
              <a:t>TraNS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9195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3D4874-406C-9A4B-9C8E-DAD0FAFE8C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Nodes, Applications, </a:t>
            </a:r>
            <a:r>
              <a:rPr lang="en-US" dirty="0" err="1">
                <a:solidFill>
                  <a:srgbClr val="006600"/>
                </a:solidFill>
              </a:rPr>
              <a:t>NetDevices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C58CB-7917-B34D-81AA-8E148BA65C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Most simulations involve packet exchanges such as depicted below</a:t>
            </a:r>
          </a:p>
        </p:txBody>
      </p:sp>
      <p:sp>
        <p:nvSpPr>
          <p:cNvPr id="32" name="AutoShape 1">
            <a:extLst>
              <a:ext uri="{FF2B5EF4-FFF2-40B4-BE49-F238E27FC236}">
                <a16:creationId xmlns:a16="http://schemas.microsoft.com/office/drawing/2014/main" id="{FC0F5A3D-3F63-A542-AADE-3466B2D96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0" y="2216603"/>
            <a:ext cx="1955800" cy="40132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Line 2">
            <a:extLst>
              <a:ext uri="{FF2B5EF4-FFF2-40B4-BE49-F238E27FC236}">
                <a16:creationId xmlns:a16="http://schemas.microsoft.com/office/drawing/2014/main" id="{F48630A9-11E4-8042-8D76-143E785D0A2E}"/>
              </a:ext>
            </a:extLst>
          </p:cNvPr>
          <p:cNvSpPr>
            <a:spLocks noChangeShapeType="1"/>
          </p:cNvSpPr>
          <p:nvPr/>
        </p:nvSpPr>
        <p:spPr bwMode="auto">
          <a:xfrm>
            <a:off x="9182100" y="3232603"/>
            <a:ext cx="1588" cy="195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4" name="AutoShape 3">
            <a:extLst>
              <a:ext uri="{FF2B5EF4-FFF2-40B4-BE49-F238E27FC236}">
                <a16:creationId xmlns:a16="http://schemas.microsoft.com/office/drawing/2014/main" id="{9103E5F1-6A7B-3345-AA00-289D93B0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4700" y="2178503"/>
            <a:ext cx="1955800" cy="40132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Line 4">
            <a:extLst>
              <a:ext uri="{FF2B5EF4-FFF2-40B4-BE49-F238E27FC236}">
                <a16:creationId xmlns:a16="http://schemas.microsoft.com/office/drawing/2014/main" id="{FFC99F0E-35FF-1247-B023-41E28E21424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2900" y="3169103"/>
            <a:ext cx="1588" cy="195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AutoShape 5">
            <a:extLst>
              <a:ext uri="{FF2B5EF4-FFF2-40B4-BE49-F238E27FC236}">
                <a16:creationId xmlns:a16="http://schemas.microsoft.com/office/drawing/2014/main" id="{4B7A9EFD-5C23-3A4B-A6B1-ED64F1592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3944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Application</a:t>
            </a:r>
          </a:p>
        </p:txBody>
      </p:sp>
      <p:sp>
        <p:nvSpPr>
          <p:cNvPr id="37" name="AutoShape 7">
            <a:extLst>
              <a:ext uri="{FF2B5EF4-FFF2-40B4-BE49-F238E27FC236}">
                <a16:creationId xmlns:a16="http://schemas.microsoft.com/office/drawing/2014/main" id="{047C156E-A31E-6E45-B153-EA438C021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5341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Application</a:t>
            </a:r>
          </a:p>
        </p:txBody>
      </p:sp>
      <p:sp>
        <p:nvSpPr>
          <p:cNvPr id="38" name="AutoShape 8">
            <a:extLst>
              <a:ext uri="{FF2B5EF4-FFF2-40B4-BE49-F238E27FC236}">
                <a16:creationId xmlns:a16="http://schemas.microsoft.com/office/drawing/2014/main" id="{C217079C-9770-544E-A3AC-1258270B1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300" y="3372303"/>
            <a:ext cx="1244600" cy="1320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  <a:latin typeface="Arial" charset="0"/>
                <a:cs typeface="Arial" charset="0"/>
              </a:rPr>
              <a:t>Protocol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  <a:latin typeface="Arial" charset="0"/>
                <a:cs typeface="Arial" charset="0"/>
              </a:rPr>
              <a:t>stack</a:t>
            </a:r>
          </a:p>
        </p:txBody>
      </p:sp>
      <p:sp>
        <p:nvSpPr>
          <p:cNvPr id="39" name="Text Box 9">
            <a:extLst>
              <a:ext uri="{FF2B5EF4-FFF2-40B4-BE49-F238E27FC236}">
                <a16:creationId xmlns:a16="http://schemas.microsoft.com/office/drawing/2014/main" id="{A5AC31B3-0257-CA4D-8A35-81790365D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026" y="4805817"/>
            <a:ext cx="733191" cy="284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Node</a:t>
            </a:r>
          </a:p>
        </p:txBody>
      </p:sp>
      <p:sp>
        <p:nvSpPr>
          <p:cNvPr id="40" name="AutoShape 10">
            <a:extLst>
              <a:ext uri="{FF2B5EF4-FFF2-40B4-BE49-F238E27FC236}">
                <a16:creationId xmlns:a16="http://schemas.microsoft.com/office/drawing/2014/main" id="{CBDE563D-06EF-D34C-986C-AA7C0165B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51376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NetDevice</a:t>
            </a:r>
          </a:p>
        </p:txBody>
      </p:sp>
      <p:sp>
        <p:nvSpPr>
          <p:cNvPr id="41" name="AutoShape 11">
            <a:extLst>
              <a:ext uri="{FF2B5EF4-FFF2-40B4-BE49-F238E27FC236}">
                <a16:creationId xmlns:a16="http://schemas.microsoft.com/office/drawing/2014/main" id="{C38D0B6D-28D1-4841-9580-51AE83351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0" y="52773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NetDevice</a:t>
            </a:r>
          </a:p>
        </p:txBody>
      </p:sp>
      <p:sp>
        <p:nvSpPr>
          <p:cNvPr id="42" name="AutoShape 12">
            <a:extLst>
              <a:ext uri="{FF2B5EF4-FFF2-40B4-BE49-F238E27FC236}">
                <a16:creationId xmlns:a16="http://schemas.microsoft.com/office/drawing/2014/main" id="{D3D52236-156E-7A4B-86D7-334AFABBC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1100" y="24325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Application</a:t>
            </a:r>
          </a:p>
        </p:txBody>
      </p:sp>
      <p:sp>
        <p:nvSpPr>
          <p:cNvPr id="43" name="AutoShape 13">
            <a:extLst>
              <a:ext uri="{FF2B5EF4-FFF2-40B4-BE49-F238E27FC236}">
                <a16:creationId xmlns:a16="http://schemas.microsoft.com/office/drawing/2014/main" id="{2F2DC96C-3981-FD4B-9372-47E2FB5FA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6300" y="25722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Application</a:t>
            </a:r>
          </a:p>
        </p:txBody>
      </p:sp>
      <p:sp>
        <p:nvSpPr>
          <p:cNvPr id="44" name="AutoShape 14">
            <a:extLst>
              <a:ext uri="{FF2B5EF4-FFF2-40B4-BE49-F238E27FC236}">
                <a16:creationId xmlns:a16="http://schemas.microsoft.com/office/drawing/2014/main" id="{8E631F3D-9CF1-834F-A368-D26AF36EF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3600" y="3410403"/>
            <a:ext cx="1244600" cy="1320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Protocol</a:t>
            </a:r>
          </a:p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stack</a:t>
            </a:r>
          </a:p>
        </p:txBody>
      </p:sp>
      <p:sp>
        <p:nvSpPr>
          <p:cNvPr id="45" name="Text Box 15">
            <a:extLst>
              <a:ext uri="{FF2B5EF4-FFF2-40B4-BE49-F238E27FC236}">
                <a16:creationId xmlns:a16="http://schemas.microsoft.com/office/drawing/2014/main" id="{9D6D8917-DBC4-ED46-B440-2D03447F1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5326" y="4843917"/>
            <a:ext cx="733191" cy="284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Node</a:t>
            </a:r>
          </a:p>
        </p:txBody>
      </p:sp>
      <p:sp>
        <p:nvSpPr>
          <p:cNvPr id="46" name="AutoShape 16">
            <a:extLst>
              <a:ext uri="{FF2B5EF4-FFF2-40B4-BE49-F238E27FC236}">
                <a16:creationId xmlns:a16="http://schemas.microsoft.com/office/drawing/2014/main" id="{E1E74AC0-9CA8-A04D-A2C3-52AC8EAB5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51757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NetDevice</a:t>
            </a:r>
          </a:p>
        </p:txBody>
      </p:sp>
      <p:sp>
        <p:nvSpPr>
          <p:cNvPr id="47" name="AutoShape 17">
            <a:extLst>
              <a:ext uri="{FF2B5EF4-FFF2-40B4-BE49-F238E27FC236}">
                <a16:creationId xmlns:a16="http://schemas.microsoft.com/office/drawing/2014/main" id="{8A13EFEA-CAF4-8147-82AA-A58076E1E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900" y="53154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NetDevice</a:t>
            </a:r>
          </a:p>
        </p:txBody>
      </p:sp>
      <p:sp>
        <p:nvSpPr>
          <p:cNvPr id="48" name="Text Box 18">
            <a:extLst>
              <a:ext uri="{FF2B5EF4-FFF2-40B4-BE49-F238E27FC236}">
                <a16:creationId xmlns:a16="http://schemas.microsoft.com/office/drawing/2014/main" id="{FD4A3B2A-6FF1-3B45-A120-79670AE48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8300" y="2888116"/>
            <a:ext cx="1425688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Sockets-like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 API</a:t>
            </a:r>
          </a:p>
        </p:txBody>
      </p:sp>
      <p:sp>
        <p:nvSpPr>
          <p:cNvPr id="49" name="Line 19">
            <a:extLst>
              <a:ext uri="{FF2B5EF4-FFF2-40B4-BE49-F238E27FC236}">
                <a16:creationId xmlns:a16="http://schemas.microsoft.com/office/drawing/2014/main" id="{7F32F45C-95B7-2F48-A221-EAABB91C5E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25764" y="3054803"/>
            <a:ext cx="1285875" cy="254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0" name="AutoShape 20">
            <a:extLst>
              <a:ext uri="{FF2B5EF4-FFF2-40B4-BE49-F238E27FC236}">
                <a16:creationId xmlns:a16="http://schemas.microsoft.com/office/drawing/2014/main" id="{7B96035A-080C-C84B-8CB2-F574D802A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900" y="52900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Channel</a:t>
            </a:r>
          </a:p>
        </p:txBody>
      </p:sp>
      <p:sp>
        <p:nvSpPr>
          <p:cNvPr id="51" name="Line 21">
            <a:extLst>
              <a:ext uri="{FF2B5EF4-FFF2-40B4-BE49-F238E27FC236}">
                <a16:creationId xmlns:a16="http://schemas.microsoft.com/office/drawing/2014/main" id="{8DB7C022-0FCD-7549-BD6F-0A053029D19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4400" y="5810703"/>
            <a:ext cx="1562100" cy="368300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2" name="Line 22">
            <a:extLst>
              <a:ext uri="{FF2B5EF4-FFF2-40B4-BE49-F238E27FC236}">
                <a16:creationId xmlns:a16="http://schemas.microsoft.com/office/drawing/2014/main" id="{0BFC22FF-AB4A-0F49-8B2E-A3EE1D788E8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73800" y="5777367"/>
            <a:ext cx="2222500" cy="511175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3" name="Line 23">
            <a:extLst>
              <a:ext uri="{FF2B5EF4-FFF2-40B4-BE49-F238E27FC236}">
                <a16:creationId xmlns:a16="http://schemas.microsoft.com/office/drawing/2014/main" id="{D8928BEB-4BC2-F947-A8B4-25F439036DE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9200" y="5429703"/>
            <a:ext cx="1612900" cy="114300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4" name="Line 24">
            <a:extLst>
              <a:ext uri="{FF2B5EF4-FFF2-40B4-BE49-F238E27FC236}">
                <a16:creationId xmlns:a16="http://schemas.microsoft.com/office/drawing/2014/main" id="{CD3A23EE-7295-584D-8A76-3151C0AE76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5269367"/>
            <a:ext cx="2070100" cy="320675"/>
          </a:xfrm>
          <a:prstGeom prst="line">
            <a:avLst/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5" name="AutoShape 25">
            <a:extLst>
              <a:ext uri="{FF2B5EF4-FFF2-40B4-BE49-F238E27FC236}">
                <a16:creationId xmlns:a16="http://schemas.microsoft.com/office/drawing/2014/main" id="{C5C0DE8F-2AAB-1D41-A6B2-CA3625D07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747203"/>
            <a:ext cx="1244600" cy="635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6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Channel</a:t>
            </a:r>
          </a:p>
        </p:txBody>
      </p:sp>
      <p:sp>
        <p:nvSpPr>
          <p:cNvPr id="56" name="Rectangle 26">
            <a:extLst>
              <a:ext uri="{FF2B5EF4-FFF2-40B4-BE49-F238E27FC236}">
                <a16:creationId xmlns:a16="http://schemas.microsoft.com/office/drawing/2014/main" id="{DC671174-7BC5-D54C-A472-ACC3394A2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3766003"/>
            <a:ext cx="495300" cy="685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7" name="AutoShape 27">
            <a:extLst>
              <a:ext uri="{FF2B5EF4-FFF2-40B4-BE49-F238E27FC236}">
                <a16:creationId xmlns:a16="http://schemas.microsoft.com/office/drawing/2014/main" id="{AB49C6A4-21AB-F641-98AE-59D5003B4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1600" y="4540703"/>
            <a:ext cx="330200" cy="431800"/>
          </a:xfrm>
          <a:prstGeom prst="downArrow">
            <a:avLst>
              <a:gd name="adj1" fmla="val 50000"/>
              <a:gd name="adj2" fmla="val 32692"/>
            </a:avLst>
          </a:prstGeom>
          <a:solidFill>
            <a:srgbClr val="6699FF"/>
          </a:solidFill>
          <a:ln w="93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58" name="Text Box 28">
            <a:extLst>
              <a:ext uri="{FF2B5EF4-FFF2-40B4-BE49-F238E27FC236}">
                <a16:creationId xmlns:a16="http://schemas.microsoft.com/office/drawing/2014/main" id="{5CEEF9CD-6054-654D-8722-6BE6FFE87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0226" y="3853316"/>
            <a:ext cx="11461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  <a:cs typeface="Arial" charset="0"/>
              </a:rPr>
              <a:t>Packet(s)</a:t>
            </a:r>
            <a:r>
              <a:rPr lang="ar-SA">
                <a:solidFill>
                  <a:srgbClr val="000000"/>
                </a:solidFill>
                <a:latin typeface="Arial" charset="0"/>
              </a:rPr>
              <a:t>‏</a:t>
            </a:r>
            <a:endParaRPr lang="en-GB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9" name="Freeform 29">
            <a:extLst>
              <a:ext uri="{FF2B5EF4-FFF2-40B4-BE49-F238E27FC236}">
                <a16:creationId xmlns:a16="http://schemas.microsoft.com/office/drawing/2014/main" id="{DF865051-197B-F248-AA40-2202A825FA89}"/>
              </a:ext>
            </a:extLst>
          </p:cNvPr>
          <p:cNvSpPr>
            <a:spLocks/>
          </p:cNvSpPr>
          <p:nvPr/>
        </p:nvSpPr>
        <p:spPr bwMode="auto">
          <a:xfrm>
            <a:off x="2806700" y="2991303"/>
            <a:ext cx="6756400" cy="3244850"/>
          </a:xfrm>
          <a:custGeom>
            <a:avLst/>
            <a:gdLst/>
            <a:ahLst/>
            <a:cxnLst>
              <a:cxn ang="0">
                <a:pos x="56" y="64"/>
              </a:cxn>
              <a:cxn ang="0">
                <a:pos x="48" y="1120"/>
              </a:cxn>
              <a:cxn ang="0">
                <a:pos x="344" y="1760"/>
              </a:cxn>
              <a:cxn ang="0">
                <a:pos x="2048" y="2040"/>
              </a:cxn>
              <a:cxn ang="0">
                <a:pos x="3800" y="1736"/>
              </a:cxn>
              <a:cxn ang="0">
                <a:pos x="4184" y="688"/>
              </a:cxn>
              <a:cxn ang="0">
                <a:pos x="4232" y="0"/>
              </a:cxn>
            </a:cxnLst>
            <a:rect l="0" t="0" r="r" b="b"/>
            <a:pathLst>
              <a:path w="4256" h="2044">
                <a:moveTo>
                  <a:pt x="56" y="64"/>
                </a:moveTo>
                <a:cubicBezTo>
                  <a:pt x="28" y="450"/>
                  <a:pt x="0" y="837"/>
                  <a:pt x="48" y="1120"/>
                </a:cubicBezTo>
                <a:cubicBezTo>
                  <a:pt x="96" y="1403"/>
                  <a:pt x="11" y="1607"/>
                  <a:pt x="344" y="1760"/>
                </a:cubicBezTo>
                <a:cubicBezTo>
                  <a:pt x="677" y="1913"/>
                  <a:pt x="1472" y="2044"/>
                  <a:pt x="2048" y="2040"/>
                </a:cubicBezTo>
                <a:cubicBezTo>
                  <a:pt x="2624" y="2036"/>
                  <a:pt x="3444" y="1961"/>
                  <a:pt x="3800" y="1736"/>
                </a:cubicBezTo>
                <a:cubicBezTo>
                  <a:pt x="4156" y="1511"/>
                  <a:pt x="4112" y="977"/>
                  <a:pt x="4184" y="688"/>
                </a:cubicBezTo>
                <a:cubicBezTo>
                  <a:pt x="4256" y="399"/>
                  <a:pt x="4244" y="199"/>
                  <a:pt x="4232" y="0"/>
                </a:cubicBezTo>
              </a:path>
            </a:pathLst>
          </a:custGeom>
          <a:noFill/>
          <a:ln w="38160">
            <a:solidFill>
              <a:srgbClr val="3333CC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13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042346-507F-6D4B-87BD-66625BA281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Propagation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B70C82-753D-9540-A2B2-2D3FC8E3E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Propagation module defines:</a:t>
            </a:r>
          </a:p>
          <a:p>
            <a:pPr lvl="1"/>
            <a:r>
              <a:rPr lang="en-US" dirty="0"/>
              <a:t>Propagation </a:t>
            </a:r>
            <a:r>
              <a:rPr lang="en-US" u="sng" dirty="0"/>
              <a:t>loss</a:t>
            </a:r>
            <a:r>
              <a:rPr lang="en-US" dirty="0"/>
              <a:t> models: </a:t>
            </a:r>
            <a:br>
              <a:rPr lang="en-US" dirty="0"/>
            </a:br>
            <a:r>
              <a:rPr lang="en-US" dirty="0"/>
              <a:t>Calculate the Rx signal power considering the Tx signal power and the respective Rx and Tx antennas positions.</a:t>
            </a:r>
            <a:endParaRPr lang="en-US" sz="2400" dirty="0"/>
          </a:p>
          <a:p>
            <a:pPr lvl="1"/>
            <a:r>
              <a:rPr lang="en-US" dirty="0"/>
              <a:t>Propagation </a:t>
            </a:r>
            <a:r>
              <a:rPr lang="en-US" u="sng" dirty="0"/>
              <a:t>delay</a:t>
            </a:r>
            <a:r>
              <a:rPr lang="en-US" dirty="0"/>
              <a:t> models: </a:t>
            </a:r>
            <a:br>
              <a:rPr lang="en-US" dirty="0"/>
            </a:br>
            <a:r>
              <a:rPr lang="en-US" dirty="0"/>
              <a:t>Calculate the time for signals to travel from the TX antennas to RX antennas.</a:t>
            </a:r>
          </a:p>
          <a:p>
            <a:r>
              <a:rPr lang="en-US" dirty="0"/>
              <a:t>Propagation delay models almost always set to:</a:t>
            </a:r>
          </a:p>
          <a:p>
            <a:pPr lvl="1"/>
            <a:r>
              <a:rPr lang="en-US" u="sng" dirty="0" err="1"/>
              <a:t>ConstantSpeedPropagationDelayModel</a:t>
            </a:r>
            <a:r>
              <a:rPr lang="en-US" dirty="0"/>
              <a:t>: In this model, the signal travels with constant speed (defaulting to speed of light in vacuum)</a:t>
            </a:r>
          </a:p>
        </p:txBody>
      </p:sp>
    </p:spTree>
    <p:extLst>
      <p:ext uri="{BB962C8B-B14F-4D97-AF65-F5344CB8AC3E}">
        <p14:creationId xmlns:p14="http://schemas.microsoft.com/office/powerpoint/2010/main" val="9576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341BD4-3DE6-5249-98D2-FA2849AF9A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Propagation (cont.)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0758-D57B-FE42-B9D1-4A3FAE2789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Propagation loss models:</a:t>
            </a:r>
            <a:endParaRPr lang="en-US" dirty="0"/>
          </a:p>
          <a:p>
            <a:pPr lvl="1"/>
            <a:r>
              <a:rPr lang="en-US" sz="2400" dirty="0"/>
              <a:t>Many propagation loss models are implemented:</a:t>
            </a:r>
            <a:endParaRPr lang="en-US" sz="2800" dirty="0"/>
          </a:p>
          <a:p>
            <a:pPr lvl="2">
              <a:buFont typeface="Wingdings" pitchFamily="2" charset="2"/>
              <a:buChar char="ü"/>
            </a:pPr>
            <a:r>
              <a:rPr lang="en-US" sz="2000" dirty="0"/>
              <a:t>Abstract propagation loss models:</a:t>
            </a:r>
            <a:br>
              <a:rPr lang="en-US" sz="2000" dirty="0"/>
            </a:br>
            <a:r>
              <a:rPr lang="en-US" sz="2000" dirty="0" err="1"/>
              <a:t>FixedRss</a:t>
            </a:r>
            <a:r>
              <a:rPr lang="en-US" sz="2000" dirty="0"/>
              <a:t>, Range, Random, Matrix, …</a:t>
            </a:r>
          </a:p>
          <a:p>
            <a:pPr lvl="2">
              <a:buFont typeface="Wingdings" pitchFamily="2" charset="2"/>
              <a:buChar char="ü"/>
            </a:pPr>
            <a:r>
              <a:rPr lang="en-US" sz="2000" dirty="0"/>
              <a:t>Deterministic path loss models:</a:t>
            </a:r>
            <a:br>
              <a:rPr lang="en-US" sz="2000" dirty="0"/>
            </a:br>
            <a:r>
              <a:rPr lang="en-US" sz="2000" dirty="0" err="1"/>
              <a:t>Friis</a:t>
            </a:r>
            <a:r>
              <a:rPr lang="en-US" sz="2000" dirty="0"/>
              <a:t>, </a:t>
            </a:r>
            <a:r>
              <a:rPr lang="en-US" sz="2000" dirty="0" err="1"/>
              <a:t>LogDistance</a:t>
            </a:r>
            <a:r>
              <a:rPr lang="en-US" sz="2000" dirty="0"/>
              <a:t>, </a:t>
            </a:r>
            <a:r>
              <a:rPr lang="en-US" sz="2000" dirty="0" err="1"/>
              <a:t>ThreeLogDistance</a:t>
            </a:r>
            <a:r>
              <a:rPr lang="en-US" sz="2000" dirty="0"/>
              <a:t>, </a:t>
            </a:r>
            <a:r>
              <a:rPr lang="en-US" sz="2000" dirty="0" err="1"/>
              <a:t>TwoRayGround</a:t>
            </a:r>
            <a:r>
              <a:rPr lang="en-US" sz="2000" dirty="0"/>
              <a:t>, …</a:t>
            </a:r>
          </a:p>
          <a:p>
            <a:pPr lvl="2">
              <a:buFont typeface="Wingdings" pitchFamily="2" charset="2"/>
              <a:buChar char="ü"/>
            </a:pPr>
            <a:r>
              <a:rPr lang="en-US" sz="2000" dirty="0"/>
              <a:t>Stochastic fading models:</a:t>
            </a:r>
            <a:br>
              <a:rPr lang="en-US" sz="2000" dirty="0"/>
            </a:br>
            <a:r>
              <a:rPr lang="en-US" sz="2000" dirty="0" err="1"/>
              <a:t>Nakagami</a:t>
            </a:r>
            <a:r>
              <a:rPr lang="en-US" sz="2000" dirty="0"/>
              <a:t>, Jakes, …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0165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7DC624-8D17-C745-9E07-C229D86F4D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Propagation (cont.)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7A97-626B-DB4F-8D87-A04798AE3F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sz="2400" dirty="0"/>
              <a:t>A propagation loss model can be “chained” to another one, making a list. The final Rx power takes into account all the chained models. </a:t>
            </a:r>
            <a:br>
              <a:rPr lang="en-US" sz="2400" dirty="0"/>
            </a:br>
            <a:r>
              <a:rPr lang="en-US" sz="2400" u="sng" dirty="0"/>
              <a:t>Example</a:t>
            </a:r>
            <a:r>
              <a:rPr lang="en-US" sz="2400" dirty="0"/>
              <a:t>: path loss model + shadowing model + fading model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endParaRPr lang="en-US" sz="2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B1AF53-F55A-9541-8F25-3B0368A94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429" y="3331029"/>
            <a:ext cx="7223125" cy="2155025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20B0E0C0-0101-134F-ADFB-9760A1838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141" y="5486054"/>
            <a:ext cx="7206194" cy="563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2EAD39-A05C-2C44-A285-1CFDE2DF8ADE}"/>
              </a:ext>
            </a:extLst>
          </p:cNvPr>
          <p:cNvSpPr txBox="1"/>
          <p:nvPr/>
        </p:nvSpPr>
        <p:spPr>
          <a:xfrm>
            <a:off x="2594429" y="6222549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source:  Unknown</a:t>
            </a:r>
          </a:p>
        </p:txBody>
      </p:sp>
    </p:spTree>
    <p:extLst>
      <p:ext uri="{BB962C8B-B14F-4D97-AF65-F5344CB8AC3E}">
        <p14:creationId xmlns:p14="http://schemas.microsoft.com/office/powerpoint/2010/main" val="12051987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9F118E-F719-0741-95C3-0850F46619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Error models convert SNR to PER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8ADE4-55ED-2847-904F-0E4A4C6A5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Example error model curves used in the Wi-Fi module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EDEF6D-C067-154C-BE87-E46F0638B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498" y="2279822"/>
            <a:ext cx="5879070" cy="440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534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820EB3-08BB-B94D-8917-8D5064DC5D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6600"/>
                </a:solidFill>
              </a:rPr>
              <a:t>SpectrumChannel</a:t>
            </a:r>
            <a:r>
              <a:rPr lang="en-US" dirty="0">
                <a:solidFill>
                  <a:srgbClr val="006600"/>
                </a:solidFill>
              </a:rPr>
              <a:t> illustration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3B7CF-4682-B845-B786-4B154AD956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Figure source:  ns-3 Model Library documentation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EF0F21-7AAF-FB44-B0CF-45D39C43E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557" y="1886126"/>
            <a:ext cx="7376984" cy="444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855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01614"/>
            <a:ext cx="8201025" cy="863600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/>
              <a:t>ns-3 Packet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300621"/>
            <a:ext cx="8201025" cy="4875213"/>
          </a:xfrm>
          <a:ln/>
        </p:spPr>
        <p:txBody>
          <a:bodyPr/>
          <a:lstStyle/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Packet is an advanced data structure with the following capabilities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Supports fragmentation and reassembly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Supports real or virtual application data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Extensible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Serializable (for emulation)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Supports pretty-printing</a:t>
            </a:r>
          </a:p>
          <a:p>
            <a:pPr lvl="1"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Efficient (copy-on-write semantics)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>
          <a:xfrm>
            <a:off x="8077200" y="6245226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4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0170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1981201" y="273050"/>
            <a:ext cx="8201025" cy="863600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ns-3 Packet structure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271076"/>
            <a:ext cx="8201025" cy="4875213"/>
          </a:xfrm>
          <a:ln/>
        </p:spPr>
        <p:txBody>
          <a:bodyPr/>
          <a:lstStyle/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Analogous to an Linux or BSD </a:t>
            </a:r>
            <a:r>
              <a:rPr lang="en-US" dirty="0" err="1"/>
              <a:t>mbuf</a:t>
            </a:r>
            <a:r>
              <a:rPr lang="en-US" dirty="0"/>
              <a:t>/</a:t>
            </a:r>
            <a:r>
              <a:rPr lang="en-US" dirty="0" err="1"/>
              <a:t>skbuff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idx="11"/>
          </p:nvPr>
        </p:nvSpPr>
        <p:spPr>
          <a:xfrm>
            <a:off x="8077200" y="6245226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5</a:t>
            </a:fld>
            <a:endParaRPr lang="en-GB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057400"/>
            <a:ext cx="3894138" cy="3886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6203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676275" y="357189"/>
            <a:ext cx="8201025" cy="863600"/>
          </a:xfrm>
          <a:ln/>
        </p:spPr>
        <p:txBody>
          <a:bodyPr/>
          <a:lstStyle/>
          <a:p>
            <a:pPr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Copy-on-write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676274" y="1259026"/>
            <a:ext cx="8201025" cy="4875213"/>
          </a:xfrm>
          <a:ln/>
        </p:spPr>
        <p:txBody>
          <a:bodyPr/>
          <a:lstStyle/>
          <a:p>
            <a:pPr>
              <a:tabLst>
                <a:tab pos="452438" algn="l"/>
                <a:tab pos="909638" algn="l"/>
                <a:tab pos="1366838" algn="l"/>
                <a:tab pos="1824038" algn="l"/>
                <a:tab pos="2281238" algn="l"/>
                <a:tab pos="2738438" algn="l"/>
                <a:tab pos="3195638" algn="l"/>
                <a:tab pos="3652838" algn="l"/>
                <a:tab pos="4110038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3238" algn="l"/>
                <a:tab pos="7310438" algn="l"/>
                <a:tab pos="7767638" algn="l"/>
                <a:tab pos="8224838" algn="l"/>
                <a:tab pos="8682038" algn="l"/>
                <a:tab pos="9139238" algn="l"/>
              </a:tabLst>
            </a:pPr>
            <a:r>
              <a:rPr lang="en-US" dirty="0"/>
              <a:t>Copy data bytes only as needed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1"/>
          </p:nvPr>
        </p:nvSpPr>
        <p:spPr>
          <a:xfrm>
            <a:off x="8077200" y="6245226"/>
            <a:ext cx="2103438" cy="461963"/>
          </a:xfrm>
          <a:prstGeom prst="rect">
            <a:avLst/>
          </a:prstGeom>
        </p:spPr>
        <p:txBody>
          <a:bodyPr/>
          <a:lstStyle/>
          <a:p>
            <a:fld id="{FC9F80B6-4050-47C8-8EE0-B255F9D12BC6}" type="slidenum">
              <a:rPr lang="en-GB"/>
              <a:pPr/>
              <a:t>6</a:t>
            </a:fld>
            <a:endParaRPr lang="en-GB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51404"/>
            <a:ext cx="5981700" cy="3667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895600" y="685800"/>
            <a:ext cx="228600" cy="1588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19400" y="5987534"/>
            <a:ext cx="489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Figure source:  Mathieu </a:t>
            </a:r>
            <a:r>
              <a:rPr lang="en-US" dirty="0" err="1">
                <a:solidFill>
                  <a:schemeClr val="tx1"/>
                </a:solidFill>
              </a:rPr>
              <a:t>Lacage's</a:t>
            </a:r>
            <a:r>
              <a:rPr lang="en-US" dirty="0">
                <a:solidFill>
                  <a:schemeClr val="tx1"/>
                </a:solidFill>
              </a:rPr>
              <a:t> Ph.D. thesis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480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Headers and trailers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Most operations on packet involve adding and removing an ns3::Header</a:t>
            </a:r>
          </a:p>
          <a:p>
            <a:r>
              <a:rPr lang="en-US" sz="2800" dirty="0"/>
              <a:t>class ns3::Header must implement four methods: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Serialize()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Deserialize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GetSerializedSize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64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Headers and trailers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Headers are serialized into the packet byte buffer with Packet::</a:t>
            </a:r>
            <a:r>
              <a:rPr lang="en-US" sz="2800" dirty="0" err="1"/>
              <a:t>AddHeader</a:t>
            </a:r>
            <a:r>
              <a:rPr lang="en-US" sz="2800" dirty="0"/>
              <a:t>() and removed with Packet::</a:t>
            </a:r>
            <a:r>
              <a:rPr lang="en-US" sz="2800" dirty="0" err="1"/>
              <a:t>RemoveHeader</a:t>
            </a:r>
            <a:r>
              <a:rPr lang="en-US" sz="2800" dirty="0"/>
              <a:t>()</a:t>
            </a:r>
          </a:p>
          <a:p>
            <a:r>
              <a:rPr lang="en-US" sz="2800" dirty="0"/>
              <a:t>Headers can also be 'Peeked' without removal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&lt;Packet&gt;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Create&lt;Packet&gt; ();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UdpHeader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// Note:  not heap allocated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AddHeader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Ipv4Header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iphdr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AddHeader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iphdr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117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tags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Packet tag objects allow packets to carry around simulator-specific metadata</a:t>
            </a:r>
          </a:p>
          <a:p>
            <a:pPr lvl="1"/>
            <a:r>
              <a:rPr lang="en-US" sz="2400" dirty="0"/>
              <a:t>Such as a "unique ID" for packets or cross-layer info</a:t>
            </a:r>
          </a:p>
          <a:p>
            <a:r>
              <a:rPr lang="en-US" sz="2800" dirty="0"/>
              <a:t>Tags may associate with byte ranges of data, or with the whole packet</a:t>
            </a:r>
          </a:p>
          <a:p>
            <a:pPr lvl="1"/>
            <a:r>
              <a:rPr lang="en-US" sz="2400" dirty="0"/>
              <a:t>Distinction is important when packets are fragmented and reassembled</a:t>
            </a:r>
          </a:p>
          <a:p>
            <a:r>
              <a:rPr lang="en-US" sz="2800" dirty="0"/>
              <a:t>Tags presently are not preserved across serialization boundaries (e.g. MPI)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ns-3 Annual meeting June 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3201A23D-B3FF-4502-901F-6DD3E2262D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7954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2060"/>
      </a:hlink>
      <a:folHlink>
        <a:srgbClr val="85DFD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17757</TotalTime>
  <Words>1948</Words>
  <Application>Microsoft Macintosh PowerPoint</Application>
  <PresentationFormat>Widescreen</PresentationFormat>
  <Paragraphs>306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Courier New</vt:lpstr>
      <vt:lpstr>Encode Sans Normal Black</vt:lpstr>
      <vt:lpstr>Lucida Grande</vt:lpstr>
      <vt:lpstr>Open Sans</vt:lpstr>
      <vt:lpstr>Times New Roman</vt:lpstr>
      <vt:lpstr>Wingdings</vt:lpstr>
      <vt:lpstr>Default Design</vt:lpstr>
      <vt:lpstr>Title slide</vt:lpstr>
      <vt:lpstr>PowerPoint Presentation</vt:lpstr>
      <vt:lpstr>Agenda</vt:lpstr>
      <vt:lpstr>PowerPoint Presentation</vt:lpstr>
      <vt:lpstr>ns-3 Packet</vt:lpstr>
      <vt:lpstr>ns-3 Packet structure</vt:lpstr>
      <vt:lpstr>Copy-on-write</vt:lpstr>
      <vt:lpstr>Headers and trailers</vt:lpstr>
      <vt:lpstr>Headers and trailers (cont.)</vt:lpstr>
      <vt:lpstr>Packet tags</vt:lpstr>
      <vt:lpstr>PacketTag vs. ByteTag</vt:lpstr>
      <vt:lpstr>Tag example</vt:lpstr>
      <vt:lpstr>Packet metadata</vt:lpstr>
      <vt:lpstr>Ptr&lt;Packet&gt;</vt:lpstr>
      <vt:lpstr>Queues in ns-3</vt:lpstr>
      <vt:lpstr>Linux-like TC architecture in ns-3</vt:lpstr>
      <vt:lpstr>PowerPoint Presentation</vt:lpstr>
      <vt:lpstr>PowerPoint Presentation</vt:lpstr>
      <vt:lpstr>PowerPoint Presentation</vt:lpstr>
      <vt:lpstr>Object aggregation</vt:lpstr>
      <vt:lpstr>PowerPoint Presentation</vt:lpstr>
      <vt:lpstr>Attribute configuration</vt:lpstr>
      <vt:lpstr>Object TypeIds</vt:lpstr>
      <vt:lpstr>PowerPoint Presentation</vt:lpstr>
      <vt:lpstr>PowerPoint Presentation</vt:lpstr>
      <vt:lpstr>PowerPoint Presentation</vt:lpstr>
      <vt:lpstr>PowerPoint Presentation</vt:lpstr>
      <vt:lpstr>Helper differences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Henderson, Thomas R</dc:creator>
  <cp:lastModifiedBy>Tom Henderson</cp:lastModifiedBy>
  <cp:revision>347</cp:revision>
  <dcterms:created xsi:type="dcterms:W3CDTF">2013-03-03T17:21:05Z</dcterms:created>
  <dcterms:modified xsi:type="dcterms:W3CDTF">2024-06-02T20:22:37Z</dcterms:modified>
</cp:coreProperties>
</file>