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2" r:id="rId2"/>
  </p:sldMasterIdLst>
  <p:notesMasterIdLst>
    <p:notesMasterId r:id="rId27"/>
  </p:notesMasterIdLst>
  <p:sldIdLst>
    <p:sldId id="256" r:id="rId3"/>
    <p:sldId id="494" r:id="rId4"/>
    <p:sldId id="2016" r:id="rId5"/>
    <p:sldId id="2017" r:id="rId6"/>
    <p:sldId id="2015" r:id="rId7"/>
    <p:sldId id="1058" r:id="rId8"/>
    <p:sldId id="1059" r:id="rId9"/>
    <p:sldId id="1060" r:id="rId10"/>
    <p:sldId id="2020" r:id="rId11"/>
    <p:sldId id="2021" r:id="rId12"/>
    <p:sldId id="264" r:id="rId13"/>
    <p:sldId id="1057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018" r:id="rId24"/>
    <p:sldId id="1043" r:id="rId25"/>
    <p:sldId id="2019" r:id="rId26"/>
  </p:sldIdLst>
  <p:sldSz cx="12192000" cy="6858000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FF99"/>
    <a:srgbClr val="FFCCFF"/>
    <a:srgbClr val="FF5050"/>
    <a:srgbClr val="0000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62" autoAdjust="0"/>
    <p:restoredTop sz="94557"/>
  </p:normalViewPr>
  <p:slideViewPr>
    <p:cSldViewPr>
      <p:cViewPr varScale="1">
        <p:scale>
          <a:sx n="96" d="100"/>
          <a:sy n="96" d="100"/>
        </p:scale>
        <p:origin x="200" y="43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8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449263" y="720725"/>
            <a:ext cx="638175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775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97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4165600" y="6400801"/>
            <a:ext cx="3818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9287933" y="6397626"/>
            <a:ext cx="2802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13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9413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7976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5888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71468" y="404816"/>
            <a:ext cx="2810933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4436" y="404816"/>
            <a:ext cx="8233833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3369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30467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4165600" y="6397626"/>
            <a:ext cx="3818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9186333" y="6397626"/>
            <a:ext cx="2802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95676" y="379827"/>
            <a:ext cx="10912883" cy="5616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200" b="1" i="0" baseline="0">
                <a:solidFill>
                  <a:srgbClr val="92D050"/>
                </a:solidFill>
                <a:latin typeface="Open Sans" panose="020B0606030504020204" pitchFamily="34" charset="0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Master title style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79073" y="1354069"/>
            <a:ext cx="10928280" cy="4455888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0" i="0" baseline="0">
                <a:solidFill>
                  <a:srgbClr val="000000"/>
                </a:solidFill>
                <a:latin typeface="Open Sans"/>
                <a:cs typeface="Open Sans"/>
              </a:defRPr>
            </a:lvl1pPr>
            <a:lvl2pPr>
              <a:defRPr sz="2000" b="0" i="0" baseline="0">
                <a:solidFill>
                  <a:srgbClr val="000000"/>
                </a:solidFill>
                <a:latin typeface="Open Sans"/>
                <a:cs typeface="Open Sans"/>
              </a:defRPr>
            </a:lvl2pPr>
            <a:lvl3pPr marL="1143000" indent="-228600">
              <a:buSzPct val="100000"/>
              <a:buFont typeface="Lucida Grande"/>
              <a:buChar char="&gt;"/>
              <a:defRPr sz="1800" b="0" i="0" baseline="0">
                <a:solidFill>
                  <a:srgbClr val="000000"/>
                </a:solidFill>
                <a:latin typeface="Open Sans"/>
                <a:cs typeface="Open Sans"/>
              </a:defRPr>
            </a:lvl3pPr>
            <a:lvl4pPr>
              <a:defRPr sz="1600" b="1" i="0" baseline="0">
                <a:solidFill>
                  <a:srgbClr val="000000"/>
                </a:solidFill>
                <a:latin typeface="Open Sans"/>
                <a:cs typeface="Open Sans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rgbClr val="000000"/>
                </a:solidFill>
                <a:latin typeface="Open Sans"/>
                <a:cs typeface="Open Sans"/>
              </a:defRPr>
            </a:lvl5pPr>
          </a:lstStyle>
          <a:p>
            <a:pPr lvl="0"/>
            <a:r>
              <a:rPr lang="en-US" dirty="0"/>
              <a:t>Content here (Open Sans Bold, 24 pt.)</a:t>
            </a:r>
          </a:p>
          <a:p>
            <a:pPr lvl="1"/>
            <a:r>
              <a:rPr lang="en-US" dirty="0"/>
              <a:t>Second level (Open Sans Bold, 20)</a:t>
            </a:r>
          </a:p>
          <a:p>
            <a:pPr lvl="2"/>
            <a:r>
              <a:rPr lang="en-US" dirty="0"/>
              <a:t>Third level (Open Sans Bold, 18)</a:t>
            </a:r>
          </a:p>
          <a:p>
            <a:pPr lvl="3"/>
            <a:r>
              <a:rPr lang="en-US" dirty="0"/>
              <a:t>Fourth level (Open Sans Bold, 16)</a:t>
            </a:r>
          </a:p>
          <a:p>
            <a:pPr lvl="4"/>
            <a:r>
              <a:rPr lang="en-US" dirty="0"/>
              <a:t>Fifth level (Open Sans Bold, 14)</a:t>
            </a:r>
          </a:p>
        </p:txBody>
      </p:sp>
    </p:spTree>
    <p:extLst>
      <p:ext uri="{BB962C8B-B14F-4D97-AF65-F5344CB8AC3E}">
        <p14:creationId xmlns:p14="http://schemas.microsoft.com/office/powerpoint/2010/main" val="247660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4235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10610853" y="6589716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51AD4080-6D3A-494C-8BF2-E1F8C9265CB5}" type="slidenum"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1" y="6589716"/>
            <a:ext cx="157927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itchFamily="34" charset="0"/>
              </a:rPr>
              <a:t>22-19-0006-00-0000</a:t>
            </a:r>
            <a:endParaRPr lang="en-US" altLang="en-US" sz="1200" b="0" dirty="0">
              <a:solidFill>
                <a:schemeClr val="bg1"/>
              </a:solidFill>
              <a:latin typeface="+mj-lt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51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1120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056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3" y="1341438"/>
            <a:ext cx="53848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2433" y="1341438"/>
            <a:ext cx="53848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910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540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53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30467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295400"/>
            <a:ext cx="10930467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4165600" y="6245226"/>
            <a:ext cx="381846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737600" y="6245226"/>
            <a:ext cx="280246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406400" y="1219200"/>
            <a:ext cx="113792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03200" y="6204278"/>
            <a:ext cx="1524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  <p:sldLayoutId id="2147483704" r:id="rId3"/>
  </p:sldLayoutIdLst>
  <p:hf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1" y="6604000"/>
            <a:ext cx="12185651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4235" y="3175"/>
            <a:ext cx="12181417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04813"/>
            <a:ext cx="10972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3" y="1341438"/>
            <a:ext cx="109728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10610853" y="6589716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E0ED744-2AD2-45F1-9385-55C79C00BA3B}" type="slidenum"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4233" y="6598028"/>
            <a:ext cx="26416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400" b="1" i="0">
                <a:effectLst/>
              </a:defRPr>
            </a:lvl1pPr>
          </a:lstStyle>
          <a:p>
            <a:r>
              <a:rPr lang="en-US" sz="120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itchFamily="34" charset="0"/>
              </a:rPr>
              <a:t>22-19-0006-00-0000</a:t>
            </a:r>
            <a:endParaRPr lang="en-US" altLang="en-US" sz="1200" b="0" i="0" kern="1200" dirty="0">
              <a:solidFill>
                <a:schemeClr val="bg1"/>
              </a:solidFill>
              <a:effectLst/>
              <a:latin typeface="+mj-lt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11089219" y="5876928"/>
            <a:ext cx="1058333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367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3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eaLnBrk="0" hangingPunct="0"/>
              <a:r>
                <a:rPr lang="en-US" altLang="en-US" sz="24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9779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tc.ku.edu/resilinets/papers/Gangadhar-Nguyen-Umapathi-Sterbenz-2013.pdf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snam.org/tutorials/ns-3-tutorial-Walid-Younes.pdf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2286000" y="25908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GB" dirty="0"/>
              <a:t>ns-3 training</a:t>
            </a: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</p:txBody>
      </p:sp>
      <p:sp useBgFill="1">
        <p:nvSpPr>
          <p:cNvPr id="16" name="Footer Placeholder 3"/>
          <p:cNvSpPr>
            <a:spLocks noGrp="1"/>
          </p:cNvSpPr>
          <p:nvPr>
            <p:ph type="ftr" idx="10"/>
          </p:nvPr>
        </p:nvSpPr>
        <p:spPr>
          <a:xfrm>
            <a:off x="2476500" y="3810000"/>
            <a:ext cx="7239000" cy="1752600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Tom Henderson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ns-3 Annual Meeting</a:t>
            </a:r>
          </a:p>
          <a:p>
            <a:pPr>
              <a:defRPr/>
            </a:pPr>
            <a:r>
              <a:rPr lang="en-US" sz="1800" dirty="0"/>
              <a:t>June 3, 2024</a:t>
            </a:r>
            <a:endParaRPr lang="en-GB" sz="2400" dirty="0"/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idx="11"/>
          </p:nvPr>
        </p:nvSpPr>
        <p:spPr>
          <a:noFill/>
        </p:spPr>
        <p:txBody>
          <a:bodyPr/>
          <a:lstStyle/>
          <a:p>
            <a:fld id="{A03D83E0-59C4-4B67-B75E-BBECB8AFFDAF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13" name="Imag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52400"/>
            <a:ext cx="2133600" cy="12202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5DA2F0C-98C6-F613-214A-5D01CE6D3FE1}"/>
              </a:ext>
            </a:extLst>
          </p:cNvPr>
          <p:cNvSpPr txBox="1"/>
          <p:nvPr/>
        </p:nvSpPr>
        <p:spPr>
          <a:xfrm>
            <a:off x="6578086" y="5751493"/>
            <a:ext cx="52164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Slides (and all ns-3 documentation) are provided by the authors</a:t>
            </a:r>
          </a:p>
          <a:p>
            <a:r>
              <a:rPr lang="en-US" sz="1400" dirty="0">
                <a:solidFill>
                  <a:schemeClr val="tx1"/>
                </a:solidFill>
              </a:rPr>
              <a:t>under Creative Commons CC-BY-SA-4.0</a:t>
            </a:r>
          </a:p>
          <a:p>
            <a:pPr lvl="1"/>
            <a:r>
              <a:rPr lang="en-US" sz="14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https://creativecommons.org/licenses/by-sa/4.0/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72145-3433-2769-B11E-7201417C4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Incoming Packet lifecycle through TCP/IP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02A1D1-933E-4102-0B33-E0F937548787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E564A0-8974-FAD0-6AC6-54E66EF3D2C8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949E0C0-F9FA-1CA1-DFE6-15E8D274D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51606"/>
            <a:ext cx="6861175" cy="489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04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4648200" y="6400800"/>
            <a:ext cx="2863850" cy="309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799" tIns="46799" rIns="46799" bIns="46799">
            <a:spAutoFit/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/>
            </a:lvl1pPr>
          </a:lstStyle>
          <a:p>
            <a:r>
              <a:rPr dirty="0"/>
              <a:t>ns-3 Training, June 201</a:t>
            </a:r>
            <a:r>
              <a:rPr lang="en-US" dirty="0"/>
              <a:t>9</a:t>
            </a:r>
            <a:endParaRPr dirty="0"/>
          </a:p>
        </p:txBody>
      </p:sp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TCP </a:t>
            </a:r>
            <a:r>
              <a:rPr dirty="0"/>
              <a:t>Congestion control algorithms</a:t>
            </a:r>
          </a:p>
        </p:txBody>
      </p:sp>
      <p:sp>
        <p:nvSpPr>
          <p:cNvPr id="66" name="Shape 66"/>
          <p:cNvSpPr>
            <a:spLocks noGrp="1"/>
          </p:cNvSpPr>
          <p:nvPr>
            <p:ph type="body" idx="1"/>
          </p:nvPr>
        </p:nvSpPr>
        <p:spPr>
          <a:xfrm>
            <a:off x="762000" y="1324630"/>
            <a:ext cx="8197850" cy="48720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3811" indent="-273811" defTabSz="402336">
              <a:spcBef>
                <a:spcPts val="700"/>
              </a:spcBef>
              <a:defRPr sz="2112"/>
            </a:pPr>
            <a:r>
              <a:rPr lang="en-US" sz="1600" dirty="0"/>
              <a:t>Cubic</a:t>
            </a:r>
            <a:r>
              <a:rPr sz="1600" dirty="0"/>
              <a:t> (</a:t>
            </a:r>
            <a:r>
              <a:rPr sz="1600" i="1" dirty="0"/>
              <a:t>default</a:t>
            </a:r>
            <a:r>
              <a:rPr sz="1600" dirty="0"/>
              <a:t>)</a:t>
            </a:r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lang="en-US" sz="1600" dirty="0" err="1"/>
              <a:t>LinuxReno</a:t>
            </a:r>
            <a:endParaRPr lang="en-US" sz="1600" dirty="0"/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lang="en-US" sz="1600" dirty="0" err="1"/>
              <a:t>NewReno</a:t>
            </a:r>
            <a:endParaRPr lang="en-US" sz="1600" dirty="0"/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lang="en-US" sz="1600" dirty="0"/>
              <a:t>BBRv1</a:t>
            </a:r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lang="en-US" sz="1600" dirty="0"/>
              <a:t>DCTCP</a:t>
            </a:r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lang="en-US" sz="1600" dirty="0"/>
              <a:t>Low Extra Delay Background Transport (LEDBAT)</a:t>
            </a:r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sz="1600" dirty="0"/>
              <a:t>Westwood+</a:t>
            </a:r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sz="1600" dirty="0" err="1"/>
              <a:t>Hybla</a:t>
            </a:r>
            <a:endParaRPr sz="1600" dirty="0"/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sz="1600" dirty="0" err="1"/>
              <a:t>HighSpeed</a:t>
            </a:r>
            <a:endParaRPr sz="1600" dirty="0"/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sz="1600" dirty="0"/>
              <a:t>Vegas</a:t>
            </a:r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sz="1600" dirty="0"/>
              <a:t>Scalable</a:t>
            </a:r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sz="1600" dirty="0" err="1"/>
              <a:t>Veno</a:t>
            </a:r>
            <a:endParaRPr sz="1600" dirty="0"/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sz="1600" dirty="0"/>
              <a:t>Binary Increase Congestion Control (BIC)</a:t>
            </a:r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sz="1600" dirty="0"/>
              <a:t>Yet another </a:t>
            </a:r>
            <a:r>
              <a:rPr sz="1600" dirty="0" err="1"/>
              <a:t>HighSpeed</a:t>
            </a:r>
            <a:r>
              <a:rPr sz="1600" dirty="0"/>
              <a:t> TCP (</a:t>
            </a:r>
            <a:r>
              <a:rPr sz="1600" dirty="0" err="1"/>
              <a:t>YeAH</a:t>
            </a:r>
            <a:r>
              <a:rPr sz="1600" dirty="0"/>
              <a:t>)</a:t>
            </a:r>
          </a:p>
          <a:p>
            <a:pPr marL="273811" indent="-273811" defTabSz="402336">
              <a:spcBef>
                <a:spcPts val="700"/>
              </a:spcBef>
              <a:defRPr sz="2112"/>
            </a:pPr>
            <a:r>
              <a:rPr sz="1600" dirty="0"/>
              <a:t>Illinois</a:t>
            </a:r>
          </a:p>
        </p:txBody>
      </p:sp>
      <p:sp>
        <p:nvSpPr>
          <p:cNvPr id="67" name="Shape 67"/>
          <p:cNvSpPr>
            <a:spLocks noGrp="1"/>
          </p:cNvSpPr>
          <p:nvPr>
            <p:ph type="sldNum" sz="quarter" idx="4294967295"/>
          </p:nvPr>
        </p:nvSpPr>
        <p:spPr>
          <a:xfrm>
            <a:off x="10386616" y="6397625"/>
            <a:ext cx="205184" cy="290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fld id="{86CB4B4D-7CA3-9044-876B-883B54F8677D}" type="slidenum"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6674579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4648200" y="6400800"/>
            <a:ext cx="2863850" cy="309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799" tIns="46799" rIns="46799" bIns="46799">
            <a:spAutoFit/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/>
            </a:lvl1pPr>
          </a:lstStyle>
          <a:p>
            <a:r>
              <a:rPr dirty="0"/>
              <a:t>ns-3 Training, June </a:t>
            </a:r>
            <a:r>
              <a:rPr lang="en-US" dirty="0"/>
              <a:t>2019</a:t>
            </a:r>
            <a:endParaRPr dirty="0"/>
          </a:p>
        </p:txBody>
      </p:sp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Loss detection and recovery algorithms</a:t>
            </a:r>
          </a:p>
        </p:txBody>
      </p:sp>
      <p:sp>
        <p:nvSpPr>
          <p:cNvPr id="71" name="Shape 71"/>
          <p:cNvSpPr>
            <a:spLocks noGrp="1"/>
          </p:cNvSpPr>
          <p:nvPr>
            <p:ph type="body" idx="1"/>
          </p:nvPr>
        </p:nvSpPr>
        <p:spPr>
          <a:xfrm>
            <a:off x="549275" y="1407318"/>
            <a:ext cx="8197850" cy="4872038"/>
          </a:xfrm>
          <a:prstGeom prst="rect">
            <a:avLst/>
          </a:prstGeom>
        </p:spPr>
        <p:txBody>
          <a:bodyPr/>
          <a:lstStyle/>
          <a:p>
            <a:pPr>
              <a:defRPr sz="2400"/>
            </a:pPr>
            <a:r>
              <a:rPr lang="en-US" dirty="0"/>
              <a:t>Loss detection</a:t>
            </a:r>
          </a:p>
          <a:p>
            <a:pPr lvl="1">
              <a:defRPr sz="2400"/>
            </a:pPr>
            <a:r>
              <a:rPr lang="en-US" dirty="0"/>
              <a:t>Traditional timeout</a:t>
            </a:r>
          </a:p>
          <a:p>
            <a:pPr lvl="1">
              <a:defRPr sz="2400"/>
            </a:pPr>
            <a:r>
              <a:rPr lang="en-US" dirty="0"/>
              <a:t>Traditional 3 DUPACKs</a:t>
            </a:r>
          </a:p>
          <a:p>
            <a:pPr lvl="1">
              <a:defRPr sz="2400"/>
            </a:pPr>
            <a:r>
              <a:rPr lang="en-US" dirty="0"/>
              <a:t>SACK</a:t>
            </a:r>
          </a:p>
          <a:p>
            <a:pPr lvl="1">
              <a:defRPr sz="2400"/>
            </a:pPr>
            <a:r>
              <a:rPr lang="en-US" dirty="0"/>
              <a:t>RACK (old MR needs to be revisited)</a:t>
            </a:r>
          </a:p>
          <a:p>
            <a:pPr>
              <a:defRPr sz="2400"/>
            </a:pPr>
            <a:r>
              <a:rPr lang="en-US" dirty="0"/>
              <a:t>Recovery mechanisms</a:t>
            </a:r>
          </a:p>
          <a:p>
            <a:pPr lvl="1">
              <a:defRPr sz="2400"/>
            </a:pPr>
            <a:r>
              <a:rPr lang="en-US" dirty="0"/>
              <a:t>Traditional timeout</a:t>
            </a:r>
          </a:p>
          <a:p>
            <a:pPr lvl="1">
              <a:defRPr sz="2400"/>
            </a:pPr>
            <a:r>
              <a:rPr lang="en-US" dirty="0" err="1"/>
              <a:t>NewReno</a:t>
            </a:r>
            <a:r>
              <a:rPr lang="en-US" dirty="0"/>
              <a:t> f</a:t>
            </a:r>
            <a:r>
              <a:rPr dirty="0"/>
              <a:t>ast retransmit</a:t>
            </a:r>
            <a:r>
              <a:rPr lang="en-US" dirty="0"/>
              <a:t> and </a:t>
            </a:r>
            <a:r>
              <a:rPr dirty="0"/>
              <a:t>recovery</a:t>
            </a:r>
          </a:p>
          <a:p>
            <a:pPr lvl="1">
              <a:defRPr sz="2400"/>
            </a:pPr>
            <a:r>
              <a:rPr lang="en-US" dirty="0"/>
              <a:t>Proportional Rate Reduction (PRR)</a:t>
            </a:r>
            <a:endParaRPr dirty="0"/>
          </a:p>
        </p:txBody>
      </p:sp>
      <p:sp>
        <p:nvSpPr>
          <p:cNvPr id="72" name="Shape 72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fld id="{86CB4B4D-7CA3-9044-876B-883B54F8677D}" type="slidenum"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663995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asted-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024" y="1371600"/>
            <a:ext cx="6299201" cy="2194222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Shape 78"/>
          <p:cNvSpPr/>
          <p:nvPr/>
        </p:nvSpPr>
        <p:spPr>
          <a:xfrm>
            <a:off x="4648200" y="6400800"/>
            <a:ext cx="2863850" cy="309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799" tIns="46799" rIns="46799" bIns="46799">
            <a:spAutoFit/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/>
            </a:lvl1pPr>
          </a:lstStyle>
          <a:p>
            <a:r>
              <a:rPr dirty="0"/>
              <a:t>ns-3 Training, June </a:t>
            </a:r>
            <a:r>
              <a:rPr lang="en-US" dirty="0"/>
              <a:t>2019</a:t>
            </a:r>
            <a:endParaRPr dirty="0"/>
          </a:p>
        </p:txBody>
      </p:sp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TCP implementation in ns-3</a:t>
            </a:r>
          </a:p>
        </p:txBody>
      </p:sp>
      <p:sp>
        <p:nvSpPr>
          <p:cNvPr id="80" name="Shape 80"/>
          <p:cNvSpPr>
            <a:spLocks noGrp="1"/>
          </p:cNvSpPr>
          <p:nvPr>
            <p:ph type="body" sz="half" idx="1"/>
          </p:nvPr>
        </p:nvSpPr>
        <p:spPr>
          <a:xfrm>
            <a:off x="844551" y="3437835"/>
            <a:ext cx="8197850" cy="2839691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defRPr sz="2200"/>
            </a:pPr>
            <a:r>
              <a:rPr dirty="0"/>
              <a:t>Source code can be found at: 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src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/internet/model/</a:t>
            </a:r>
          </a:p>
          <a:p>
            <a:pPr lvl="1">
              <a:defRPr sz="18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tcp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-header.{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h,cc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1">
              <a:defRPr sz="18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tcp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-socket.{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h,cc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1">
              <a:defRPr sz="18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tcp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-socket-base.{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h,cc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1">
              <a:defRPr sz="18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tcp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-socket-factory-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impl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.{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h,cc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1">
              <a:defRPr sz="1800"/>
            </a:pP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tcp-l4-protocol.{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h,cc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1">
              <a:defRPr sz="18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tcp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-congestion-ops.{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h,cc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1">
              <a:defRPr sz="1800"/>
            </a:pPr>
            <a:r>
              <a:rPr lang="en-US" dirty="0" err="1">
                <a:latin typeface="Courier New"/>
                <a:ea typeface="Courier New"/>
                <a:cs typeface="Courier New"/>
                <a:sym typeface="Courier New"/>
              </a:rPr>
              <a:t>tcp</a:t>
            </a:r>
            <a:r>
              <a:rPr lang="en-US" dirty="0">
                <a:latin typeface="Courier New"/>
                <a:ea typeface="Courier New"/>
                <a:cs typeface="Courier New"/>
                <a:sym typeface="Courier New"/>
              </a:rPr>
              <a:t>-recovery-ops.{</a:t>
            </a:r>
            <a:r>
              <a:rPr lang="en-US" dirty="0" err="1">
                <a:latin typeface="Courier New"/>
                <a:ea typeface="Courier New"/>
                <a:cs typeface="Courier New"/>
                <a:sym typeface="Courier New"/>
              </a:rPr>
              <a:t>h,cc</a:t>
            </a:r>
            <a:r>
              <a:rPr lang="en-US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1">
              <a:defRPr sz="1800"/>
            </a:pPr>
            <a:r>
              <a:rPr lang="en-US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1" name="Shape 81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575C075-6BBD-6B4A-899B-0FD73B22AFD6}"/>
              </a:ext>
            </a:extLst>
          </p:cNvPr>
          <p:cNvSpPr/>
          <p:nvPr/>
        </p:nvSpPr>
        <p:spPr>
          <a:xfrm>
            <a:off x="6952246" y="2178426"/>
            <a:ext cx="1146629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CAA55C-002F-9340-83A9-364FBBB09F37}"/>
              </a:ext>
            </a:extLst>
          </p:cNvPr>
          <p:cNvSpPr txBox="1"/>
          <p:nvPr/>
        </p:nvSpPr>
        <p:spPr>
          <a:xfrm>
            <a:off x="6952245" y="2219050"/>
            <a:ext cx="110703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Loss Recovery</a:t>
            </a:r>
          </a:p>
          <a:p>
            <a:pPr algn="ctr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Algorithms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319AFED-EED8-2D49-9E3A-048CD2324B2A}"/>
              </a:ext>
            </a:extLst>
          </p:cNvPr>
          <p:cNvCxnSpPr/>
          <p:nvPr/>
        </p:nvCxnSpPr>
        <p:spPr>
          <a:xfrm flipH="1">
            <a:off x="3290111" y="2680712"/>
            <a:ext cx="3662135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104071550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4648200" y="6400800"/>
            <a:ext cx="2863850" cy="309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799" tIns="46799" rIns="46799" bIns="46799">
            <a:spAutoFit/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/>
            </a:lvl1pPr>
          </a:lstStyle>
          <a:p>
            <a:r>
              <a:rPr dirty="0"/>
              <a:t>ns-3 Training, June </a:t>
            </a:r>
            <a:r>
              <a:rPr lang="en-US" dirty="0"/>
              <a:t>2019</a:t>
            </a:r>
            <a:endParaRPr dirty="0"/>
          </a:p>
        </p:txBody>
      </p:sp>
      <p:sp>
        <p:nvSpPr>
          <p:cNvPr id="84" name="Shape 8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TcpHeader class</a:t>
            </a:r>
          </a:p>
        </p:txBody>
      </p:sp>
      <p:pic>
        <p:nvPicPr>
          <p:cNvPr id="85" name="pasted-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7925" y="2218008"/>
            <a:ext cx="1856149" cy="3283957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Shape 86"/>
          <p:cNvSpPr>
            <a:spLocks noGrp="1"/>
          </p:cNvSpPr>
          <p:nvPr>
            <p:ph type="body" idx="1"/>
          </p:nvPr>
        </p:nvSpPr>
        <p:spPr>
          <a:xfrm>
            <a:off x="566254" y="1329531"/>
            <a:ext cx="8197850" cy="4872038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rPr dirty="0"/>
              <a:t>This class implements the TCP header and contains: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/>
              <a:t>port numbers</a:t>
            </a:r>
          </a:p>
          <a:p>
            <a:pPr lvl="1">
              <a:defRPr sz="2200"/>
            </a:pPr>
            <a:r>
              <a:rPr dirty="0"/>
              <a:t>sequence numbers</a:t>
            </a:r>
          </a:p>
          <a:p>
            <a:pPr lvl="1">
              <a:defRPr sz="2200"/>
            </a:pPr>
            <a:r>
              <a:rPr dirty="0"/>
              <a:t>acknowledgment numbers</a:t>
            </a:r>
          </a:p>
          <a:p>
            <a:pPr lvl="1">
              <a:defRPr sz="2200"/>
            </a:pPr>
            <a:r>
              <a:rPr dirty="0"/>
              <a:t>flags</a:t>
            </a:r>
          </a:p>
          <a:p>
            <a:pPr lvl="1">
              <a:defRPr sz="2200"/>
            </a:pPr>
            <a:r>
              <a:rPr dirty="0"/>
              <a:t>…</a:t>
            </a:r>
          </a:p>
          <a:p>
            <a:pPr>
              <a:defRPr sz="2200"/>
            </a:pPr>
            <a:r>
              <a:rPr dirty="0"/>
              <a:t>It also contains: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/>
              <a:t>setters and getters</a:t>
            </a:r>
          </a:p>
          <a:p>
            <a:pPr lvl="1">
              <a:defRPr sz="2200"/>
            </a:pPr>
            <a:r>
              <a:rPr dirty="0"/>
              <a:t>methods for serialization</a:t>
            </a:r>
          </a:p>
          <a:p>
            <a:pPr lvl="1">
              <a:defRPr sz="2200"/>
            </a:pPr>
            <a:r>
              <a:rPr dirty="0"/>
              <a:t>and deserialization</a:t>
            </a:r>
          </a:p>
        </p:txBody>
      </p:sp>
      <p:sp>
        <p:nvSpPr>
          <p:cNvPr id="87" name="Shape 87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fld id="{86CB4B4D-7CA3-9044-876B-883B54F8677D}" type="slidenum"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053371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4648200" y="6400800"/>
            <a:ext cx="2863850" cy="309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799" tIns="46799" rIns="46799" bIns="46799">
            <a:spAutoFit/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/>
            </a:lvl1pPr>
          </a:lstStyle>
          <a:p>
            <a:r>
              <a:rPr dirty="0"/>
              <a:t>ns-3 Training, June </a:t>
            </a:r>
            <a:r>
              <a:rPr lang="en-US" dirty="0"/>
              <a:t>2019</a:t>
            </a:r>
            <a:endParaRPr dirty="0"/>
          </a:p>
        </p:txBody>
      </p:sp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TcpSocket class</a:t>
            </a:r>
          </a:p>
        </p:txBody>
      </p:sp>
      <p:sp>
        <p:nvSpPr>
          <p:cNvPr id="91" name="Shape 91"/>
          <p:cNvSpPr>
            <a:spLocks noGrp="1"/>
          </p:cNvSpPr>
          <p:nvPr>
            <p:ph type="body" idx="1"/>
          </p:nvPr>
        </p:nvSpPr>
        <p:spPr>
          <a:xfrm>
            <a:off x="503411" y="1326218"/>
            <a:ext cx="8289578" cy="487203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 sz="2200"/>
            </a:pPr>
            <a:r>
              <a:rPr dirty="0"/>
              <a:t>This class: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/>
              <a:t>is an abstract base class for all </a:t>
            </a:r>
            <a:r>
              <a:rPr dirty="0" err="1"/>
              <a:t>TcpSockets</a:t>
            </a:r>
            <a:endParaRPr dirty="0"/>
          </a:p>
          <a:p>
            <a:pPr lvl="1">
              <a:defRPr sz="2200"/>
            </a:pPr>
            <a:r>
              <a:rPr dirty="0"/>
              <a:t>contains </a:t>
            </a:r>
            <a:r>
              <a:rPr dirty="0" err="1"/>
              <a:t>TcpSocket</a:t>
            </a:r>
            <a:r>
              <a:rPr dirty="0"/>
              <a:t> attributes that can be reused across different implementations.</a:t>
            </a:r>
          </a:p>
          <a:p>
            <a:pPr>
              <a:defRPr sz="2200"/>
            </a:pPr>
            <a:r>
              <a:rPr dirty="0"/>
              <a:t>Examples of such attributes include: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SndBufSize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RcvBufSize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SegmentSize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InitialCwnd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DelAckCount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DelAckTimeout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… </a:t>
            </a:r>
          </a:p>
        </p:txBody>
      </p:sp>
      <p:pic>
        <p:nvPicPr>
          <p:cNvPr id="92" name="pasted-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3557709"/>
            <a:ext cx="3844791" cy="1974073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Shape 93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fld id="{86CB4B4D-7CA3-9044-876B-883B54F8677D}" type="slidenum"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5356335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4648200" y="6400800"/>
            <a:ext cx="2863850" cy="309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799" tIns="46799" rIns="46799" bIns="46799">
            <a:spAutoFit/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/>
            </a:lvl1pPr>
          </a:lstStyle>
          <a:p>
            <a:r>
              <a:rPr dirty="0"/>
              <a:t>ns-3 Training, June </a:t>
            </a:r>
            <a:r>
              <a:rPr lang="en-US" dirty="0"/>
              <a:t>2019</a:t>
            </a:r>
            <a:endParaRPr dirty="0"/>
          </a:p>
        </p:txBody>
      </p:sp>
      <p:sp>
        <p:nvSpPr>
          <p:cNvPr id="96" name="Shape 9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TcpSocketFactory class</a:t>
            </a:r>
          </a:p>
        </p:txBody>
      </p:sp>
      <p:sp>
        <p:nvSpPr>
          <p:cNvPr id="97" name="Shape 97"/>
          <p:cNvSpPr>
            <a:spLocks noGrp="1"/>
          </p:cNvSpPr>
          <p:nvPr>
            <p:ph type="body" idx="1"/>
          </p:nvPr>
        </p:nvSpPr>
        <p:spPr>
          <a:xfrm>
            <a:off x="609600" y="1251744"/>
            <a:ext cx="8197850" cy="4872038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rPr dirty="0"/>
              <a:t>This class: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/>
              <a:t>is an abstract base class</a:t>
            </a:r>
          </a:p>
          <a:p>
            <a:pPr lvl="1">
              <a:defRPr sz="2200"/>
            </a:pPr>
            <a:r>
              <a:rPr dirty="0"/>
              <a:t>defines API for TCP sockets</a:t>
            </a:r>
          </a:p>
          <a:p>
            <a:pPr lvl="1">
              <a:defRPr sz="2200"/>
            </a:pPr>
            <a:r>
              <a:rPr dirty="0"/>
              <a:t>contains global default variables to initialize new sockets</a:t>
            </a:r>
          </a:p>
        </p:txBody>
      </p:sp>
      <p:pic>
        <p:nvPicPr>
          <p:cNvPr id="98" name="pasted-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3530600"/>
            <a:ext cx="5334000" cy="2413000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hape 99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fld id="{86CB4B4D-7CA3-9044-876B-883B54F8677D}" type="slidenum"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210636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4648200" y="6400800"/>
            <a:ext cx="2863850" cy="309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799" tIns="46799" rIns="46799" bIns="46799">
            <a:spAutoFit/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/>
            </a:lvl1pPr>
          </a:lstStyle>
          <a:p>
            <a:r>
              <a:rPr dirty="0"/>
              <a:t>ns-3 Training, June </a:t>
            </a:r>
            <a:r>
              <a:rPr lang="en-US" dirty="0"/>
              <a:t>2019</a:t>
            </a:r>
            <a:endParaRPr dirty="0"/>
          </a:p>
        </p:txBody>
      </p:sp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TcpSocketFactoryImpl class</a:t>
            </a:r>
          </a:p>
        </p:txBody>
      </p:sp>
      <p:sp>
        <p:nvSpPr>
          <p:cNvPr id="103" name="Shape 103"/>
          <p:cNvSpPr>
            <a:spLocks noGrp="1"/>
          </p:cNvSpPr>
          <p:nvPr>
            <p:ph type="body" idx="1"/>
          </p:nvPr>
        </p:nvSpPr>
        <p:spPr>
          <a:xfrm>
            <a:off x="602974" y="1373188"/>
            <a:ext cx="8197850" cy="4872038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rPr dirty="0"/>
              <a:t>This class: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/>
              <a:t>is an implementation of socket factory for ns-3 TCP</a:t>
            </a:r>
          </a:p>
          <a:p>
            <a:pPr lvl="1">
              <a:defRPr sz="2200"/>
            </a:pPr>
            <a:r>
              <a:rPr dirty="0"/>
              <a:t>creates sockets of type </a:t>
            </a:r>
            <a:r>
              <a:rPr dirty="0" err="1"/>
              <a:t>TcpSocketBase</a:t>
            </a:r>
            <a:endParaRPr dirty="0"/>
          </a:p>
        </p:txBody>
      </p:sp>
      <p:pic>
        <p:nvPicPr>
          <p:cNvPr id="104" name="pasted-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200400"/>
            <a:ext cx="2374900" cy="2425700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Shape 105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fld id="{86CB4B4D-7CA3-9044-876B-883B54F8677D}" type="slidenum"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0556323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/>
        </p:nvSpPr>
        <p:spPr>
          <a:xfrm>
            <a:off x="4648200" y="6400800"/>
            <a:ext cx="2863850" cy="309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799" tIns="46799" rIns="46799" bIns="46799">
            <a:spAutoFit/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/>
            </a:lvl1pPr>
          </a:lstStyle>
          <a:p>
            <a:r>
              <a:rPr dirty="0"/>
              <a:t>ns-3 Training, June </a:t>
            </a:r>
            <a:r>
              <a:rPr lang="en-US" dirty="0"/>
              <a:t>2019</a:t>
            </a:r>
            <a:endParaRPr dirty="0"/>
          </a:p>
        </p:txBody>
      </p:sp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TcpSocketBase class</a:t>
            </a:r>
          </a:p>
        </p:txBody>
      </p:sp>
      <p:sp>
        <p:nvSpPr>
          <p:cNvPr id="109" name="Shape 109"/>
          <p:cNvSpPr>
            <a:spLocks noGrp="1"/>
          </p:cNvSpPr>
          <p:nvPr>
            <p:ph type="body" idx="1"/>
          </p:nvPr>
        </p:nvSpPr>
        <p:spPr>
          <a:xfrm>
            <a:off x="448022" y="1383127"/>
            <a:ext cx="8289578" cy="4872038"/>
          </a:xfrm>
          <a:prstGeom prst="rect">
            <a:avLst/>
          </a:prstGeom>
        </p:spPr>
        <p:txBody>
          <a:bodyPr/>
          <a:lstStyle/>
          <a:p>
            <a:pPr marL="301815" indent="-301815" defTabSz="443484">
              <a:spcBef>
                <a:spcPts val="700"/>
              </a:spcBef>
              <a:defRPr sz="2134"/>
            </a:pPr>
            <a:r>
              <a:rPr dirty="0"/>
              <a:t>This class: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689863" lvl="1" indent="-246380" defTabSz="443484">
              <a:spcBef>
                <a:spcPts val="600"/>
              </a:spcBef>
              <a:defRPr sz="2134"/>
            </a:pPr>
            <a:r>
              <a:rPr dirty="0"/>
              <a:t>is a base class for the implementation of TCP stream socket</a:t>
            </a:r>
          </a:p>
          <a:p>
            <a:pPr marL="689863" lvl="1" indent="-246380" defTabSz="443484">
              <a:spcBef>
                <a:spcPts val="600"/>
              </a:spcBef>
              <a:defRPr sz="2134"/>
            </a:pPr>
            <a:r>
              <a:rPr dirty="0"/>
              <a:t>contains essential components of TCP and provides a socket interface for upper layers to call</a:t>
            </a:r>
          </a:p>
          <a:p>
            <a:pPr marL="301815" indent="-301815" defTabSz="443484">
              <a:spcBef>
                <a:spcPts val="700"/>
              </a:spcBef>
              <a:defRPr sz="2134"/>
            </a:pPr>
            <a:r>
              <a:rPr dirty="0"/>
              <a:t>Examples of components include: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689863" lvl="1" indent="-246380" defTabSz="443484">
              <a:spcBef>
                <a:spcPts val="600"/>
              </a:spcBef>
              <a:defRPr sz="2134"/>
            </a:pPr>
            <a:r>
              <a:rPr dirty="0"/>
              <a:t>Connection orientation</a:t>
            </a:r>
          </a:p>
          <a:p>
            <a:pPr marL="689863" lvl="1" indent="-246380" defTabSz="443484">
              <a:spcBef>
                <a:spcPts val="600"/>
              </a:spcBef>
              <a:defRPr sz="2134"/>
            </a:pPr>
            <a:r>
              <a:rPr dirty="0"/>
              <a:t>Sliding window mechanism</a:t>
            </a:r>
          </a:p>
          <a:p>
            <a:pPr marL="689863" lvl="1" indent="-246380" defTabSz="443484">
              <a:spcBef>
                <a:spcPts val="600"/>
              </a:spcBef>
              <a:defRPr sz="2134"/>
            </a:pPr>
            <a:r>
              <a:rPr dirty="0"/>
              <a:t>Fast retransmit</a:t>
            </a:r>
          </a:p>
          <a:p>
            <a:pPr marL="689863" lvl="1" indent="-246380" defTabSz="443484">
              <a:spcBef>
                <a:spcPts val="600"/>
              </a:spcBef>
              <a:defRPr sz="2134"/>
            </a:pPr>
            <a:r>
              <a:rPr dirty="0"/>
              <a:t>Fast recovery</a:t>
            </a:r>
          </a:p>
          <a:p>
            <a:pPr marL="689863" lvl="1" indent="-246380" defTabSz="443484">
              <a:spcBef>
                <a:spcPts val="600"/>
              </a:spcBef>
              <a:defRPr sz="2134"/>
            </a:pPr>
            <a:r>
              <a:rPr dirty="0"/>
              <a:t>Enable/disable window scaling, timestamps</a:t>
            </a:r>
          </a:p>
          <a:p>
            <a:pPr marL="689863" lvl="1" indent="-246380" defTabSz="443484">
              <a:spcBef>
                <a:spcPts val="600"/>
              </a:spcBef>
              <a:defRPr sz="2134"/>
            </a:pPr>
            <a:r>
              <a:rPr dirty="0"/>
              <a:t>Congestion state machine</a:t>
            </a:r>
          </a:p>
          <a:p>
            <a:pPr marL="689863" lvl="1" indent="-246380" defTabSz="443484">
              <a:spcBef>
                <a:spcPts val="600"/>
              </a:spcBef>
              <a:defRPr sz="2134"/>
            </a:pPr>
            <a:r>
              <a:rPr dirty="0"/>
              <a:t>Congestion control interface</a:t>
            </a:r>
          </a:p>
        </p:txBody>
      </p:sp>
      <p:pic>
        <p:nvPicPr>
          <p:cNvPr id="110" name="pasted-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3400" y="3686591"/>
            <a:ext cx="1854200" cy="2413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hape 111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fld id="{86CB4B4D-7CA3-9044-876B-883B54F8677D}" type="slidenum"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4340322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/>
        </p:nvSpPr>
        <p:spPr>
          <a:xfrm>
            <a:off x="4648200" y="6400800"/>
            <a:ext cx="2863850" cy="309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799" tIns="46799" rIns="46799" bIns="46799">
            <a:spAutoFit/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/>
            </a:lvl1pPr>
          </a:lstStyle>
          <a:p>
            <a:r>
              <a:rPr dirty="0"/>
              <a:t>ns-3 Training, June </a:t>
            </a:r>
            <a:r>
              <a:rPr lang="en-US" dirty="0"/>
              <a:t>2019</a:t>
            </a:r>
            <a:endParaRPr dirty="0"/>
          </a:p>
        </p:txBody>
      </p:sp>
      <p:sp>
        <p:nvSpPr>
          <p:cNvPr id="114" name="Shape 1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TcpSocketState class</a:t>
            </a:r>
          </a:p>
        </p:txBody>
      </p:sp>
      <p:sp>
        <p:nvSpPr>
          <p:cNvPr id="115" name="Shape 115"/>
          <p:cNvSpPr>
            <a:spLocks noGrp="1"/>
          </p:cNvSpPr>
          <p:nvPr>
            <p:ph type="body" idx="1"/>
          </p:nvPr>
        </p:nvSpPr>
        <p:spPr>
          <a:xfrm>
            <a:off x="503411" y="1329531"/>
            <a:ext cx="8289578" cy="487203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 sz="2200"/>
            </a:pPr>
            <a:r>
              <a:rPr dirty="0"/>
              <a:t>This class: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/>
              <a:t>records the congestion state of a connection</a:t>
            </a:r>
          </a:p>
          <a:p>
            <a:pPr lvl="1">
              <a:defRPr sz="2200"/>
            </a:pPr>
            <a:r>
              <a:rPr dirty="0"/>
              <a:t>saves the information that is passed between the socket and the congestion control algorithms</a:t>
            </a:r>
          </a:p>
          <a:p>
            <a:pPr>
              <a:defRPr sz="2200"/>
            </a:pPr>
            <a:r>
              <a:rPr dirty="0"/>
              <a:t>Examples of such information include: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/>
              <a:t>the current value of congestion window</a:t>
            </a:r>
          </a:p>
          <a:p>
            <a:pPr lvl="1">
              <a:defRPr sz="2200"/>
            </a:pPr>
            <a:r>
              <a:rPr dirty="0"/>
              <a:t>the current congestion state (CA_OPEN, CA_RECOVERY, </a:t>
            </a:r>
            <a:r>
              <a:rPr dirty="0" err="1"/>
              <a:t>etc</a:t>
            </a:r>
            <a:r>
              <a:rPr dirty="0"/>
              <a:t>)</a:t>
            </a:r>
          </a:p>
          <a:p>
            <a:pPr lvl="1">
              <a:defRPr sz="2200"/>
            </a:pPr>
            <a:r>
              <a:rPr dirty="0"/>
              <a:t>the current value of slow start threshold</a:t>
            </a:r>
          </a:p>
          <a:p>
            <a:pPr lvl="1">
              <a:defRPr sz="2200"/>
            </a:pPr>
            <a:r>
              <a:rPr dirty="0"/>
              <a:t>Last sequence number acknowledged</a:t>
            </a:r>
          </a:p>
          <a:p>
            <a:pPr lvl="1">
              <a:defRPr sz="2200"/>
            </a:pPr>
            <a:r>
              <a:rPr dirty="0"/>
              <a:t>Next sequence number to be transmitted</a:t>
            </a:r>
          </a:p>
          <a:p>
            <a:pPr lvl="1">
              <a:defRPr sz="2200"/>
            </a:pPr>
            <a:r>
              <a:rPr dirty="0"/>
              <a:t>…</a:t>
            </a:r>
          </a:p>
        </p:txBody>
      </p:sp>
      <p:sp>
        <p:nvSpPr>
          <p:cNvPr id="116" name="Shape 116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fld id="{86CB4B4D-7CA3-9044-876B-883B54F8677D}" type="slidenum"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98250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FF156-390A-F147-8795-C5FB74C66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B4FE8-C829-FE43-B6BD-C3F25EBCC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/>
              <a:t>What is ns-3?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Software overview, capabilities, and build system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core (simulation time, events, random variables)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network (Nodes, Packets, </a:t>
            </a:r>
            <a:r>
              <a:rPr lang="en-US" sz="2400" dirty="0" err="1"/>
              <a:t>NetDevices</a:t>
            </a:r>
            <a:r>
              <a:rPr lang="en-US" sz="2400" dirty="0"/>
              <a:t>)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Other key modules (mobility, propagation)</a:t>
            </a:r>
          </a:p>
          <a:p>
            <a:pPr>
              <a:spcBef>
                <a:spcPts val="600"/>
              </a:spcBef>
            </a:pPr>
            <a:r>
              <a:rPr lang="en-US" sz="2400" b="1" dirty="0"/>
              <a:t>ns-3 TCP/IP and applications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tracing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</a:t>
            </a:r>
            <a:r>
              <a:rPr lang="en-US" sz="2400" dirty="0" err="1"/>
              <a:t>cttc</a:t>
            </a:r>
            <a:r>
              <a:rPr lang="en-US" sz="2400" dirty="0"/>
              <a:t>-nr-demo (5G NR)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0105CE-6703-EF4A-AC10-B610547D4B31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C4542-F092-924E-810B-201A0F94C596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960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4648200" y="6400800"/>
            <a:ext cx="2863850" cy="309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799" tIns="46799" rIns="46799" bIns="46799">
            <a:spAutoFit/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/>
            </a:lvl1pPr>
          </a:lstStyle>
          <a:p>
            <a:r>
              <a:rPr dirty="0"/>
              <a:t>ns-3 Training, June </a:t>
            </a:r>
            <a:r>
              <a:rPr lang="en-US" dirty="0"/>
              <a:t>2019</a:t>
            </a:r>
            <a:endParaRPr dirty="0"/>
          </a:p>
        </p:txBody>
      </p:sp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TcpCongestionOps class</a:t>
            </a:r>
          </a:p>
        </p:txBody>
      </p:sp>
      <p:sp>
        <p:nvSpPr>
          <p:cNvPr id="120" name="Shape 120"/>
          <p:cNvSpPr>
            <a:spLocks noGrp="1"/>
          </p:cNvSpPr>
          <p:nvPr>
            <p:ph type="body" idx="1"/>
          </p:nvPr>
        </p:nvSpPr>
        <p:spPr>
          <a:xfrm>
            <a:off x="503411" y="1407318"/>
            <a:ext cx="8289578" cy="4872038"/>
          </a:xfrm>
          <a:prstGeom prst="rect">
            <a:avLst/>
          </a:prstGeom>
        </p:spPr>
        <p:txBody>
          <a:bodyPr/>
          <a:lstStyle/>
          <a:p>
            <a:pPr>
              <a:defRPr sz="2200"/>
            </a:pPr>
            <a:r>
              <a:rPr dirty="0"/>
              <a:t>This class: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200"/>
            </a:pPr>
            <a:r>
              <a:rPr dirty="0"/>
              <a:t>is an abstract class for congestion control</a:t>
            </a:r>
          </a:p>
          <a:p>
            <a:pPr lvl="1">
              <a:defRPr sz="2200"/>
            </a:pPr>
            <a:r>
              <a:rPr dirty="0"/>
              <a:t>provides an interface between the main socket code and congestion control; variables are stored in </a:t>
            </a:r>
            <a:r>
              <a:rPr dirty="0" err="1"/>
              <a:t>TcpSocketState</a:t>
            </a:r>
            <a:endParaRPr dirty="0"/>
          </a:p>
          <a:p>
            <a:pPr lvl="1">
              <a:defRPr sz="2200"/>
            </a:pPr>
            <a:r>
              <a:rPr dirty="0"/>
              <a:t>inspired by the design in Linux</a:t>
            </a:r>
          </a:p>
          <a:p>
            <a:pPr>
              <a:defRPr sz="2200"/>
            </a:pPr>
            <a:r>
              <a:rPr dirty="0"/>
              <a:t>Some methods implemented in this class include:</a:t>
            </a:r>
            <a:endParaRPr dirty="0">
              <a:latin typeface="Courier New"/>
              <a:ea typeface="Courier New"/>
              <a:cs typeface="Courier New"/>
              <a:sym typeface="Courier New"/>
            </a:endParaRPr>
          </a:p>
          <a:p>
            <a:pPr lvl="1">
              <a:defRPr sz="20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GetSsThresh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 (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Ptr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&lt;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TcpSocketState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&gt;, uint32_t)</a:t>
            </a:r>
          </a:p>
          <a:p>
            <a:pPr lvl="1">
              <a:defRPr sz="20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IncreaseWindow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 (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Ptr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&lt;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TcpSocketState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&gt;, uint32_t)</a:t>
            </a:r>
          </a:p>
          <a:p>
            <a:pPr lvl="1">
              <a:defRPr sz="20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CongestionStateSet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 (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Ptr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&lt;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TcpSocketState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&gt;, 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TcpSocketState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::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TcpCongState_t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)</a:t>
            </a:r>
          </a:p>
          <a:p>
            <a:pPr lvl="1">
              <a:defRPr sz="2000"/>
            </a:pP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PktsAcked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 (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Ptr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&lt;</a:t>
            </a:r>
            <a:r>
              <a:rPr dirty="0" err="1">
                <a:latin typeface="Courier New"/>
                <a:ea typeface="Courier New"/>
                <a:cs typeface="Courier New"/>
                <a:sym typeface="Courier New"/>
              </a:rPr>
              <a:t>TcpSocketState</a:t>
            </a:r>
            <a:r>
              <a:rPr dirty="0">
                <a:latin typeface="Courier New"/>
                <a:ea typeface="Courier New"/>
                <a:cs typeface="Courier New"/>
                <a:sym typeface="Courier New"/>
              </a:rPr>
              <a:t>&gt;, uint32_t, Time)</a:t>
            </a:r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fld id="{86CB4B4D-7CA3-9044-876B-883B54F8677D}" type="slidenum"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4528752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/>
        </p:nvSpPr>
        <p:spPr>
          <a:xfrm>
            <a:off x="4648200" y="6400800"/>
            <a:ext cx="2863850" cy="309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6799" tIns="46799" rIns="46799" bIns="46799">
            <a:spAutoFit/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/>
            </a:lvl1pPr>
          </a:lstStyle>
          <a:p>
            <a:r>
              <a:rPr dirty="0"/>
              <a:t>ns-3 Training, June </a:t>
            </a:r>
            <a:r>
              <a:rPr lang="en-US" dirty="0"/>
              <a:t>2019</a:t>
            </a:r>
            <a:endParaRPr dirty="0"/>
          </a:p>
        </p:txBody>
      </p:sp>
      <p:sp>
        <p:nvSpPr>
          <p:cNvPr id="124" name="Shape 1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TcpCongestionOps class</a:t>
            </a:r>
          </a:p>
        </p:txBody>
      </p:sp>
      <p:pic>
        <p:nvPicPr>
          <p:cNvPr id="125" name="pasted-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866385"/>
            <a:ext cx="5106865" cy="4610615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Shape 126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fld id="{86CB4B4D-7CA3-9044-876B-883B54F8677D}" type="slidenum"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1688664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9BC2A-1323-F24C-BBDF-F86DF0E38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9737E-9433-5A4B-9ADE-F5932318A9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found in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examples/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tcp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tcp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-variants-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comparison.cc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based on past WNS3 paper:</a:t>
            </a:r>
          </a:p>
          <a:p>
            <a:pPr lvl="2"/>
            <a:r>
              <a:rPr lang="en-US" dirty="0">
                <a:hlinkClick r:id="rId2"/>
              </a:rPr>
              <a:t>http://</a:t>
            </a:r>
            <a:r>
              <a:rPr lang="en-US" dirty="0" err="1">
                <a:hlinkClick r:id="rId2"/>
              </a:rPr>
              <a:t>www.ittc.ku.edu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resilinets</a:t>
            </a:r>
            <a:r>
              <a:rPr lang="en-US" dirty="0">
                <a:hlinkClick r:id="rId2"/>
              </a:rPr>
              <a:t>/papers/Gangadhar-Nguyen-Umapathi-Sterbenz-2013.pdf</a:t>
            </a:r>
            <a:endParaRPr lang="en-US" dirty="0"/>
          </a:p>
          <a:p>
            <a:pPr lvl="1"/>
            <a:r>
              <a:rPr lang="en-US" dirty="0"/>
              <a:t>PCAP output</a:t>
            </a:r>
          </a:p>
          <a:p>
            <a:pPr lvl="1"/>
            <a:r>
              <a:rPr lang="en-US" dirty="0"/>
              <a:t>flow monitor output</a:t>
            </a:r>
          </a:p>
          <a:p>
            <a:pPr lvl="1"/>
            <a:r>
              <a:rPr lang="en-US" dirty="0"/>
              <a:t>the need to defer connection of trace sinks until after time 0</a:t>
            </a:r>
          </a:p>
        </p:txBody>
      </p:sp>
    </p:spTree>
    <p:extLst>
      <p:ext uri="{BB962C8B-B14F-4D97-AF65-F5344CB8AC3E}">
        <p14:creationId xmlns:p14="http://schemas.microsoft.com/office/powerpoint/2010/main" val="986640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16F2B4-1ABB-464C-96E4-FC48AB1DD3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6658" y="541645"/>
            <a:ext cx="10912883" cy="561650"/>
          </a:xfrm>
        </p:spPr>
        <p:txBody>
          <a:bodyPr/>
          <a:lstStyle/>
          <a:p>
            <a:r>
              <a:rPr lang="en-US" dirty="0" err="1">
                <a:solidFill>
                  <a:srgbClr val="006600"/>
                </a:solidFill>
              </a:rPr>
              <a:t>NetDevices</a:t>
            </a:r>
            <a:r>
              <a:rPr lang="en-US" dirty="0">
                <a:solidFill>
                  <a:srgbClr val="006600"/>
                </a:solidFill>
              </a:rPr>
              <a:t> and traces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12EF9B-8850-CE41-A19E-2C12EACE9C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83305" y="1354069"/>
            <a:ext cx="8196210" cy="4455888"/>
          </a:xfrm>
        </p:spPr>
        <p:txBody>
          <a:bodyPr/>
          <a:lstStyle/>
          <a:p>
            <a:r>
              <a:rPr lang="en-US" dirty="0"/>
              <a:t>ns-3 </a:t>
            </a:r>
            <a:r>
              <a:rPr lang="en-US" dirty="0" err="1"/>
              <a:t>TraceSource</a:t>
            </a:r>
            <a:r>
              <a:rPr lang="en-US" dirty="0"/>
              <a:t> objects are callbacks that may be hooked to obtain trace data from the simulator</a:t>
            </a:r>
          </a:p>
          <a:p>
            <a:r>
              <a:rPr lang="en-US" dirty="0"/>
              <a:t>Example:  </a:t>
            </a:r>
            <a:r>
              <a:rPr lang="en-US" dirty="0" err="1"/>
              <a:t>CsmaNetDevice</a:t>
            </a:r>
            <a:endParaRPr lang="en-US" dirty="0"/>
          </a:p>
        </p:txBody>
      </p:sp>
      <p:grpSp>
        <p:nvGrpSpPr>
          <p:cNvPr id="54" name="Group 32">
            <a:extLst>
              <a:ext uri="{FF2B5EF4-FFF2-40B4-BE49-F238E27FC236}">
                <a16:creationId xmlns:a16="http://schemas.microsoft.com/office/drawing/2014/main" id="{DEC50C8D-128A-0C42-B6B6-B3DBFCC8F142}"/>
              </a:ext>
            </a:extLst>
          </p:cNvPr>
          <p:cNvGrpSpPr/>
          <p:nvPr/>
        </p:nvGrpSpPr>
        <p:grpSpPr>
          <a:xfrm>
            <a:off x="1981200" y="2235197"/>
            <a:ext cx="8196140" cy="4560332"/>
            <a:chOff x="457200" y="1524000"/>
            <a:chExt cx="8196140" cy="4560332"/>
          </a:xfrm>
        </p:grpSpPr>
        <p:pic>
          <p:nvPicPr>
            <p:cNvPr id="55" name="Picture 8">
              <a:extLst>
                <a:ext uri="{FF2B5EF4-FFF2-40B4-BE49-F238E27FC236}">
                  <a16:creationId xmlns:a16="http://schemas.microsoft.com/office/drawing/2014/main" id="{C5667B30-F21B-7741-8CC9-83577C86DD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3200400"/>
              <a:ext cx="1524000" cy="9175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F160F9E-9B1C-D54B-A812-103C515D1020}"/>
                </a:ext>
              </a:extLst>
            </p:cNvPr>
            <p:cNvCxnSpPr/>
            <p:nvPr/>
          </p:nvCxnSpPr>
          <p:spPr bwMode="auto">
            <a:xfrm flipV="1">
              <a:off x="2057400" y="2209800"/>
              <a:ext cx="685800" cy="11430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054E5A2-6110-E641-BE77-921560C475B8}"/>
                </a:ext>
              </a:extLst>
            </p:cNvPr>
            <p:cNvCxnSpPr/>
            <p:nvPr/>
          </p:nvCxnSpPr>
          <p:spPr bwMode="auto">
            <a:xfrm>
              <a:off x="2057400" y="3505200"/>
              <a:ext cx="762000" cy="20574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71D884F-BE11-E64B-85DF-499A1591B345}"/>
                </a:ext>
              </a:extLst>
            </p:cNvPr>
            <p:cNvSpPr txBox="1"/>
            <p:nvPr/>
          </p:nvSpPr>
          <p:spPr>
            <a:xfrm>
              <a:off x="2895600" y="1905000"/>
              <a:ext cx="3217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ker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CsmaNetDevice::Send ()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A5893F62-3F81-9345-B9B4-07170BDB2AC0}"/>
                </a:ext>
              </a:extLst>
            </p:cNvPr>
            <p:cNvCxnSpPr/>
            <p:nvPr/>
          </p:nvCxnSpPr>
          <p:spPr bwMode="auto">
            <a:xfrm>
              <a:off x="4267200" y="2286000"/>
              <a:ext cx="0" cy="685800"/>
            </a:xfrm>
            <a:prstGeom prst="straightConnector1">
              <a:avLst/>
            </a:prstGeom>
            <a:solidFill>
              <a:srgbClr val="00B8FF"/>
            </a:solidFill>
            <a:ln w="254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D869587-4DF1-3C42-ADB9-1D7551DF5279}"/>
                </a:ext>
              </a:extLst>
            </p:cNvPr>
            <p:cNvCxnSpPr/>
            <p:nvPr/>
          </p:nvCxnSpPr>
          <p:spPr bwMode="auto">
            <a:xfrm>
              <a:off x="3886200" y="2895600"/>
              <a:ext cx="0" cy="9144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CF344A6B-70E4-ED46-8FC7-8578C0A3788C}"/>
                </a:ext>
              </a:extLst>
            </p:cNvPr>
            <p:cNvCxnSpPr/>
            <p:nvPr/>
          </p:nvCxnSpPr>
          <p:spPr bwMode="auto">
            <a:xfrm>
              <a:off x="3886200" y="3810000"/>
              <a:ext cx="68580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87D1ADC-7A36-4C4B-8EBE-006C5716EB46}"/>
                </a:ext>
              </a:extLst>
            </p:cNvPr>
            <p:cNvCxnSpPr/>
            <p:nvPr/>
          </p:nvCxnSpPr>
          <p:spPr bwMode="auto">
            <a:xfrm>
              <a:off x="4572000" y="2895600"/>
              <a:ext cx="0" cy="9144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5C1B24B-B47C-4B4A-8DB7-C09F40F677FE}"/>
                </a:ext>
              </a:extLst>
            </p:cNvPr>
            <p:cNvSpPr/>
            <p:nvPr/>
          </p:nvSpPr>
          <p:spPr bwMode="auto">
            <a:xfrm>
              <a:off x="3886200" y="3581400"/>
              <a:ext cx="685800" cy="228600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>
                <a:lnSpc>
                  <a:spcPct val="27000"/>
                </a:lnSpc>
                <a:buClr>
                  <a:srgbClr val="000000"/>
                </a:buClr>
                <a:buSzPct val="100000"/>
                <a:defRPr/>
              </a:pPr>
              <a:endParaRPr lang="en-US" kern="0">
                <a:solidFill>
                  <a:prstClr val="white"/>
                </a:solidFill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304FC726-B6CD-374F-B433-707B06C6E6F0}"/>
                </a:ext>
              </a:extLst>
            </p:cNvPr>
            <p:cNvSpPr/>
            <p:nvPr/>
          </p:nvSpPr>
          <p:spPr bwMode="auto">
            <a:xfrm>
              <a:off x="3886200" y="3352800"/>
              <a:ext cx="685800" cy="228600"/>
            </a:xfrm>
            <a:prstGeom prst="rect">
              <a:avLst/>
            </a:prstGeom>
            <a:solidFill>
              <a:srgbClr val="10CF9B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>
                <a:lnSpc>
                  <a:spcPct val="27000"/>
                </a:lnSpc>
                <a:buClr>
                  <a:srgbClr val="000000"/>
                </a:buClr>
                <a:buSzPct val="100000"/>
                <a:defRPr/>
              </a:pPr>
              <a:endParaRPr lang="en-US" kern="0">
                <a:solidFill>
                  <a:prstClr val="white"/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F804DAF-2569-BE4E-A4A3-8C4474C45F44}"/>
                </a:ext>
              </a:extLst>
            </p:cNvPr>
            <p:cNvSpPr/>
            <p:nvPr/>
          </p:nvSpPr>
          <p:spPr bwMode="auto">
            <a:xfrm>
              <a:off x="3886200" y="3124200"/>
              <a:ext cx="685800" cy="22860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>
                <a:lnSpc>
                  <a:spcPct val="27000"/>
                </a:lnSpc>
                <a:buClr>
                  <a:srgbClr val="000000"/>
                </a:buClr>
                <a:buSzPct val="100000"/>
                <a:defRPr/>
              </a:pPr>
              <a:endParaRPr lang="en-US" kern="0">
                <a:solidFill>
                  <a:prstClr val="white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7FDCED5-F988-2E45-8C3A-5CC4C93BCC5D}"/>
                </a:ext>
              </a:extLst>
            </p:cNvPr>
            <p:cNvSpPr txBox="1"/>
            <p:nvPr/>
          </p:nvSpPr>
          <p:spPr>
            <a:xfrm>
              <a:off x="3200400" y="4800600"/>
              <a:ext cx="2252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ker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CsmaNetDevice::</a:t>
              </a:r>
            </a:p>
            <a:p>
              <a:pPr defTabSz="914400">
                <a:defRPr/>
              </a:pPr>
              <a:r>
                <a:rPr lang="en-US" ker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TransmitStart()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270C8C00-FFA3-874F-8B23-938019D52A8E}"/>
                </a:ext>
              </a:extLst>
            </p:cNvPr>
            <p:cNvCxnSpPr/>
            <p:nvPr/>
          </p:nvCxnSpPr>
          <p:spPr bwMode="auto">
            <a:xfrm>
              <a:off x="4267200" y="3962400"/>
              <a:ext cx="0" cy="685800"/>
            </a:xfrm>
            <a:prstGeom prst="straightConnector1">
              <a:avLst/>
            </a:prstGeom>
            <a:solidFill>
              <a:srgbClr val="00B8FF"/>
            </a:solidFill>
            <a:ln w="254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F9C33ADE-69E0-8243-BCB3-BAB9059ECF5F}"/>
                </a:ext>
              </a:extLst>
            </p:cNvPr>
            <p:cNvCxnSpPr/>
            <p:nvPr/>
          </p:nvCxnSpPr>
          <p:spPr bwMode="auto">
            <a:xfrm>
              <a:off x="7010400" y="2286000"/>
              <a:ext cx="0" cy="2438400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ysClr val="windowText" lastClr="000000"/>
              </a:solidFill>
              <a:prstDash val="solid"/>
              <a:round/>
              <a:headEnd type="triangle" w="lg" len="med"/>
              <a:tailEnd type="none" w="lg" len="med"/>
            </a:ln>
            <a:effectLst/>
          </p:spPr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19B417CC-F858-984C-B932-E8C3B3DAAB8D}"/>
                </a:ext>
              </a:extLst>
            </p:cNvPr>
            <p:cNvSpPr txBox="1"/>
            <p:nvPr/>
          </p:nvSpPr>
          <p:spPr>
            <a:xfrm>
              <a:off x="6019800" y="4800600"/>
              <a:ext cx="2252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ker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CsmaNetDevice::</a:t>
              </a:r>
            </a:p>
            <a:p>
              <a:pPr defTabSz="914400">
                <a:defRPr/>
              </a:pPr>
              <a:r>
                <a:rPr lang="en-US" ker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Receive()</a:t>
              </a:r>
            </a:p>
          </p:txBody>
        </p:sp>
        <p:sp>
          <p:nvSpPr>
            <p:cNvPr id="70" name="Can 69">
              <a:extLst>
                <a:ext uri="{FF2B5EF4-FFF2-40B4-BE49-F238E27FC236}">
                  <a16:creationId xmlns:a16="http://schemas.microsoft.com/office/drawing/2014/main" id="{BAD7956D-9C51-5F43-B9B1-0DC6D2050FDB}"/>
                </a:ext>
              </a:extLst>
            </p:cNvPr>
            <p:cNvSpPr/>
            <p:nvPr/>
          </p:nvSpPr>
          <p:spPr bwMode="auto">
            <a:xfrm rot="5400000">
              <a:off x="5372100" y="4229100"/>
              <a:ext cx="304800" cy="3276600"/>
            </a:xfrm>
            <a:prstGeom prst="can">
              <a:avLst/>
            </a:prstGeom>
            <a:solidFill>
              <a:sysClr val="window" lastClr="FFFFFF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>
                <a:lnSpc>
                  <a:spcPct val="27000"/>
                </a:lnSpc>
                <a:buClr>
                  <a:srgbClr val="000000"/>
                </a:buClr>
                <a:buSzPct val="100000"/>
                <a:defRPr/>
              </a:pPr>
              <a:endParaRPr lang="en-US" kern="0">
                <a:solidFill>
                  <a:prstClr val="white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CE7C12F-4D93-464C-B2D4-8D09695CC502}"/>
                </a:ext>
              </a:extLst>
            </p:cNvPr>
            <p:cNvSpPr txBox="1"/>
            <p:nvPr/>
          </p:nvSpPr>
          <p:spPr>
            <a:xfrm>
              <a:off x="4800600" y="5715000"/>
              <a:ext cx="16466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kern="0">
                  <a:solidFill>
                    <a:prstClr val="black"/>
                  </a:solidFill>
                </a:rPr>
                <a:t>CsmaChannel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81D6D2D-F46D-274B-852C-6E5539E2A8BB}"/>
                </a:ext>
              </a:extLst>
            </p:cNvPr>
            <p:cNvSpPr txBox="1"/>
            <p:nvPr/>
          </p:nvSpPr>
          <p:spPr>
            <a:xfrm>
              <a:off x="6400800" y="1524000"/>
              <a:ext cx="2252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ker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NetDevice::</a:t>
              </a:r>
            </a:p>
            <a:p>
              <a:pPr defTabSz="914400">
                <a:defRPr/>
              </a:pPr>
              <a:r>
                <a:rPr lang="en-US" kern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ReceiveCallback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BD6CF50-41BD-EB48-A06C-0CF4EFA5F882}"/>
                </a:ext>
              </a:extLst>
            </p:cNvPr>
            <p:cNvSpPr txBox="1"/>
            <p:nvPr/>
          </p:nvSpPr>
          <p:spPr>
            <a:xfrm>
              <a:off x="3124200" y="3276600"/>
              <a:ext cx="681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>
                <a:defRPr/>
              </a:pPr>
              <a:r>
                <a:rPr lang="en-US" sz="1400" i="1" kern="0">
                  <a:solidFill>
                    <a:prstClr val="black"/>
                  </a:solidFill>
                </a:rPr>
                <a:t>queue</a:t>
              </a:r>
            </a:p>
          </p:txBody>
        </p:sp>
      </p:grpSp>
      <p:grpSp>
        <p:nvGrpSpPr>
          <p:cNvPr id="74" name="Group 43">
            <a:extLst>
              <a:ext uri="{FF2B5EF4-FFF2-40B4-BE49-F238E27FC236}">
                <a16:creationId xmlns:a16="http://schemas.microsoft.com/office/drawing/2014/main" id="{C2FF0EE7-DB16-614D-A06B-58BCCEDEB7DA}"/>
              </a:ext>
            </a:extLst>
          </p:cNvPr>
          <p:cNvGrpSpPr/>
          <p:nvPr/>
        </p:nvGrpSpPr>
        <p:grpSpPr>
          <a:xfrm>
            <a:off x="4267200" y="3225797"/>
            <a:ext cx="5784820" cy="2426732"/>
            <a:chOff x="2743200" y="2514600"/>
            <a:chExt cx="5784820" cy="2426732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EC1AEB3-362C-1E40-BAD9-B4E6F71A3EA9}"/>
                </a:ext>
              </a:extLst>
            </p:cNvPr>
            <p:cNvSpPr txBox="1"/>
            <p:nvPr/>
          </p:nvSpPr>
          <p:spPr>
            <a:xfrm>
              <a:off x="7315200" y="2514600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prstClr val="black"/>
                  </a:solidFill>
                  <a:latin typeface="Arial" charset="0"/>
                  <a:cs typeface="Arial" charset="0"/>
                </a:rPr>
                <a:t>MacRx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C9BBC23-3073-CC47-B362-960BF4528F8A}"/>
                </a:ext>
              </a:extLst>
            </p:cNvPr>
            <p:cNvSpPr txBox="1"/>
            <p:nvPr/>
          </p:nvSpPr>
          <p:spPr>
            <a:xfrm>
              <a:off x="4724400" y="2819400"/>
              <a:ext cx="1172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prstClr val="black"/>
                  </a:solidFill>
                  <a:latin typeface="Arial" charset="0"/>
                  <a:cs typeface="Arial" charset="0"/>
                </a:rPr>
                <a:t>MacDrop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C4623E4-C001-A446-B9DE-246FB5122510}"/>
                </a:ext>
              </a:extLst>
            </p:cNvPr>
            <p:cNvSpPr txBox="1"/>
            <p:nvPr/>
          </p:nvSpPr>
          <p:spPr>
            <a:xfrm>
              <a:off x="4495800" y="2590800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prstClr val="black"/>
                  </a:solidFill>
                  <a:latin typeface="Arial" charset="0"/>
                  <a:cs typeface="Arial" charset="0"/>
                </a:rPr>
                <a:t>MacTx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FA8BE4E4-4D37-2B47-9DF9-01F5364EF0BB}"/>
                </a:ext>
              </a:extLst>
            </p:cNvPr>
            <p:cNvSpPr txBox="1"/>
            <p:nvPr/>
          </p:nvSpPr>
          <p:spPr>
            <a:xfrm>
              <a:off x="4343400" y="3810000"/>
              <a:ext cx="17491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prstClr val="black"/>
                  </a:solidFill>
                  <a:latin typeface="Arial" charset="0"/>
                  <a:cs typeface="Arial" charset="0"/>
                </a:rPr>
                <a:t>MacTxBackoff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134366B-1D10-8F48-A128-EE191AA636CF}"/>
                </a:ext>
              </a:extLst>
            </p:cNvPr>
            <p:cNvSpPr txBox="1"/>
            <p:nvPr/>
          </p:nvSpPr>
          <p:spPr>
            <a:xfrm>
              <a:off x="2743200" y="4267200"/>
              <a:ext cx="1518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prstClr val="black"/>
                  </a:solidFill>
                  <a:latin typeface="Arial" charset="0"/>
                  <a:cs typeface="Arial" charset="0"/>
                </a:rPr>
                <a:t>PhyTxBegin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BF28D4DE-A2C9-A346-8FEF-72C2BFB692D6}"/>
                </a:ext>
              </a:extLst>
            </p:cNvPr>
            <p:cNvSpPr txBox="1"/>
            <p:nvPr/>
          </p:nvSpPr>
          <p:spPr>
            <a:xfrm>
              <a:off x="2819400" y="4572000"/>
              <a:ext cx="1313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prstClr val="black"/>
                  </a:solidFill>
                  <a:latin typeface="Arial" charset="0"/>
                  <a:cs typeface="Arial" charset="0"/>
                </a:rPr>
                <a:t>PhyTxEnd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4293B4AC-5D1E-A54C-B095-5814B9B121C3}"/>
                </a:ext>
              </a:extLst>
            </p:cNvPr>
            <p:cNvSpPr txBox="1"/>
            <p:nvPr/>
          </p:nvSpPr>
          <p:spPr>
            <a:xfrm>
              <a:off x="4343400" y="4419600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prstClr val="black"/>
                  </a:solidFill>
                  <a:latin typeface="Arial" charset="0"/>
                  <a:cs typeface="Arial" charset="0"/>
                </a:rPr>
                <a:t>PhyTxDrop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1FE5FA86-2056-FC45-98BC-1F27EC4586E5}"/>
                </a:ext>
              </a:extLst>
            </p:cNvPr>
            <p:cNvSpPr txBox="1"/>
            <p:nvPr/>
          </p:nvSpPr>
          <p:spPr>
            <a:xfrm>
              <a:off x="5486400" y="3200400"/>
              <a:ext cx="18261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prstClr val="black"/>
                  </a:solidFill>
                  <a:latin typeface="Arial" charset="0"/>
                  <a:cs typeface="Arial" charset="0"/>
                </a:rPr>
                <a:t>Sniffer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err="1">
                  <a:solidFill>
                    <a:prstClr val="black"/>
                  </a:solidFill>
                  <a:latin typeface="Arial" charset="0"/>
                  <a:cs typeface="Arial" charset="0"/>
                </a:rPr>
                <a:t>PromiscSniffer</a:t>
              </a:r>
              <a:endParaRPr lang="en-US" b="1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DF7C7E4-CC38-6647-BA07-322EE320A9B5}"/>
                </a:ext>
              </a:extLst>
            </p:cNvPr>
            <p:cNvSpPr txBox="1"/>
            <p:nvPr/>
          </p:nvSpPr>
          <p:spPr>
            <a:xfrm>
              <a:off x="7086600" y="4267200"/>
              <a:ext cx="14414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prstClr val="black"/>
                  </a:solidFill>
                  <a:latin typeface="Arial" charset="0"/>
                  <a:cs typeface="Arial" charset="0"/>
                </a:rPr>
                <a:t>PhyRxEnd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prstClr val="black"/>
                  </a:solidFill>
                  <a:latin typeface="Arial" charset="0"/>
                  <a:cs typeface="Arial" charset="0"/>
                </a:rPr>
                <a:t>PhyRxDrop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837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D301C-A0C0-83CA-16D2-F59D34DA5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Tracing placeholder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BEB4E-ED32-8A63-5BC9-C7E7108BC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</a:t>
            </a:r>
            <a:r>
              <a:rPr lang="en-US" dirty="0">
                <a:hlinkClick r:id="rId2"/>
              </a:rPr>
              <a:t>Walid Younes's tutorial </a:t>
            </a:r>
            <a:r>
              <a:rPr lang="en-US" dirty="0"/>
              <a:t>for this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C7BF19-621F-0454-3CDF-0DE929D6DFF5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D0E77B-F6C6-BFDE-DE96-DE8DCAEDDA6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279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37B7CE3-6D50-E847-B80F-49C389926B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6600"/>
                </a:solidFill>
              </a:rPr>
              <a:t>NetDevices</a:t>
            </a:r>
            <a:r>
              <a:rPr lang="en-US" dirty="0">
                <a:solidFill>
                  <a:srgbClr val="006600"/>
                </a:solidFill>
              </a:rPr>
              <a:t> and Channels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307936-D718-4148-8677-905C65F092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14325" indent="-312738"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GB" dirty="0"/>
              <a:t>Some types of </a:t>
            </a:r>
            <a:r>
              <a:rPr lang="en-GB" dirty="0" err="1"/>
              <a:t>NetDevices</a:t>
            </a:r>
            <a:r>
              <a:rPr lang="en-GB" dirty="0"/>
              <a:t> are strongly bound to Channels of a matching type</a:t>
            </a:r>
          </a:p>
          <a:p>
            <a:pPr marL="314325" indent="-312738"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 dirty="0"/>
          </a:p>
          <a:p>
            <a:pPr marL="314325" indent="-312738"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 dirty="0"/>
          </a:p>
          <a:p>
            <a:pPr marL="314325" indent="-312738"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 dirty="0"/>
          </a:p>
          <a:p>
            <a:pPr marL="314325" indent="-312738"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 dirty="0"/>
          </a:p>
          <a:p>
            <a:pPr marL="314325" indent="-312738"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 dirty="0"/>
          </a:p>
          <a:p>
            <a:pPr marL="314325" indent="-312738"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GB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SpectrumChannel</a:t>
            </a:r>
            <a:r>
              <a:rPr lang="en-US" dirty="0"/>
              <a:t>-based </a:t>
            </a:r>
            <a:r>
              <a:rPr lang="en-US" dirty="0" err="1"/>
              <a:t>NetDevices</a:t>
            </a:r>
            <a:r>
              <a:rPr lang="en-US" dirty="0"/>
              <a:t> use a channel allowing multiple signal types to coexist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C1111C-D8BF-4945-B516-247E2E5E7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57" y="2271486"/>
            <a:ext cx="1466850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CF9D443-DD0E-9940-9702-AC2F8F24C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8757" y="3185886"/>
            <a:ext cx="1466850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6FA90E-DD1B-4249-897F-A72D49392D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7557" y="3871686"/>
            <a:ext cx="1466850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8961FA-CCE8-8C40-82D6-C6CED14943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8757" y="3033486"/>
            <a:ext cx="1466850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" name="Text Box 7">
            <a:extLst>
              <a:ext uri="{FF2B5EF4-FFF2-40B4-BE49-F238E27FC236}">
                <a16:creationId xmlns:a16="http://schemas.microsoft.com/office/drawing/2014/main" id="{451CAF04-E6F3-2E43-AD16-93DC21494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4294" y="4500336"/>
            <a:ext cx="1925825" cy="2842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err="1">
                <a:solidFill>
                  <a:srgbClr val="000000"/>
                </a:solidFill>
              </a:rPr>
              <a:t>CsmaNetDevice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4F77999-FC65-0D4B-A943-030C17396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4157" y="2500086"/>
            <a:ext cx="2362200" cy="1295400"/>
          </a:xfrm>
          <a:prstGeom prst="ellips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57F12A33-A52C-9F40-B197-18BFFF881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8958" y="2957286"/>
            <a:ext cx="1720641" cy="2842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err="1">
                <a:solidFill>
                  <a:srgbClr val="000000"/>
                </a:solidFill>
              </a:rPr>
              <a:t>CsmaChannel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B8C7D616-25B6-224E-B03E-8DF5C45C8840}"/>
              </a:ext>
            </a:extLst>
          </p:cNvPr>
          <p:cNvSpPr>
            <a:spLocks noChangeShapeType="1"/>
          </p:cNvSpPr>
          <p:nvPr/>
        </p:nvSpPr>
        <p:spPr bwMode="auto">
          <a:xfrm>
            <a:off x="3414957" y="2881086"/>
            <a:ext cx="1219200" cy="76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11">
            <a:extLst>
              <a:ext uri="{FF2B5EF4-FFF2-40B4-BE49-F238E27FC236}">
                <a16:creationId xmlns:a16="http://schemas.microsoft.com/office/drawing/2014/main" id="{32B022DC-AC82-4D4A-A8C9-F140D3ADC3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05557" y="3470050"/>
            <a:ext cx="381000" cy="2698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Line 12">
            <a:extLst>
              <a:ext uri="{FF2B5EF4-FFF2-40B4-BE49-F238E27FC236}">
                <a16:creationId xmlns:a16="http://schemas.microsoft.com/office/drawing/2014/main" id="{6E48442C-7A10-874C-B290-DE890163541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13721" y="3698650"/>
            <a:ext cx="193675" cy="7270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13">
            <a:extLst>
              <a:ext uri="{FF2B5EF4-FFF2-40B4-BE49-F238E27FC236}">
                <a16:creationId xmlns:a16="http://schemas.microsoft.com/office/drawing/2014/main" id="{AF36959D-8D95-3849-AD11-5370B3F97B1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051921" y="3241450"/>
            <a:ext cx="1108075" cy="2698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40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D7005-FAE2-DF94-40D3-7C1DBA04A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ns-3 IP and traffic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932F0F-2718-6325-2B02-21CDB306B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ns-3's TCP/IP layer uses a lot of object aggregation</a:t>
            </a:r>
          </a:p>
          <a:p>
            <a:pPr lvl="1"/>
            <a:r>
              <a:rPr lang="en-US" sz="2000" dirty="0"/>
              <a:t>ns-3 Node class does not know about TCP/IP</a:t>
            </a:r>
          </a:p>
          <a:p>
            <a:r>
              <a:rPr lang="en-US" sz="2400" dirty="0"/>
              <a:t>The IP layer contains an </a:t>
            </a:r>
            <a:r>
              <a:rPr lang="en-US" sz="2400" dirty="0" err="1"/>
              <a:t>IPv</a:t>
            </a:r>
            <a:r>
              <a:rPr lang="en-US" sz="2400" dirty="0"/>
              <a:t>{4,6}Interface object that sits on top of each </a:t>
            </a:r>
            <a:r>
              <a:rPr lang="en-US" sz="2400" dirty="0" err="1"/>
              <a:t>NetDevice</a:t>
            </a:r>
            <a:endParaRPr lang="en-US" sz="2400" dirty="0"/>
          </a:p>
          <a:p>
            <a:r>
              <a:rPr lang="en-US" sz="2400" dirty="0"/>
              <a:t>A traffic control layer sits between the </a:t>
            </a:r>
            <a:r>
              <a:rPr lang="en-US" sz="2400" dirty="0" err="1"/>
              <a:t>Ipv</a:t>
            </a:r>
            <a:r>
              <a:rPr lang="en-US" sz="2400" dirty="0"/>
              <a:t>{4,6}Interface and the </a:t>
            </a:r>
            <a:r>
              <a:rPr lang="en-US" sz="2400" dirty="0" err="1"/>
              <a:t>NetDevice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1EB158-7B51-B9A7-1DD8-8A4EA738B66B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1327C8-5BA1-239D-462B-C2AEF0133139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2D3045-1A1F-64F9-0128-414AADF69C27}"/>
              </a:ext>
            </a:extLst>
          </p:cNvPr>
          <p:cNvSpPr/>
          <p:nvPr/>
        </p:nvSpPr>
        <p:spPr bwMode="auto">
          <a:xfrm>
            <a:off x="1905000" y="3731419"/>
            <a:ext cx="4191000" cy="52173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C6A79A-61C7-FC22-4609-0DEA5BBA7025}"/>
              </a:ext>
            </a:extLst>
          </p:cNvPr>
          <p:cNvSpPr txBox="1"/>
          <p:nvPr/>
        </p:nvSpPr>
        <p:spPr>
          <a:xfrm>
            <a:off x="2826804" y="381609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Ipv4L3Protocol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B5C4D2-3C1F-72D9-C9DB-0827B3A7634D}"/>
              </a:ext>
            </a:extLst>
          </p:cNvPr>
          <p:cNvSpPr/>
          <p:nvPr/>
        </p:nvSpPr>
        <p:spPr bwMode="auto">
          <a:xfrm>
            <a:off x="2007592" y="4459235"/>
            <a:ext cx="1544012" cy="4261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E0489E-0E15-88C8-5EB6-305594C57798}"/>
              </a:ext>
            </a:extLst>
          </p:cNvPr>
          <p:cNvSpPr txBox="1"/>
          <p:nvPr/>
        </p:nvSpPr>
        <p:spPr>
          <a:xfrm>
            <a:off x="2007592" y="4501656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Ipv4Interface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6A588B-0FAF-1DC2-7424-F8DEB0D901B2}"/>
              </a:ext>
            </a:extLst>
          </p:cNvPr>
          <p:cNvSpPr/>
          <p:nvPr/>
        </p:nvSpPr>
        <p:spPr bwMode="auto">
          <a:xfrm>
            <a:off x="3886200" y="4459235"/>
            <a:ext cx="1544012" cy="4261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23B146-7C16-3CEB-936D-106F52C1691C}"/>
              </a:ext>
            </a:extLst>
          </p:cNvPr>
          <p:cNvSpPr txBox="1"/>
          <p:nvPr/>
        </p:nvSpPr>
        <p:spPr>
          <a:xfrm>
            <a:off x="3886200" y="4501656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Ipv4Interface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3E5717-FD5A-9C0A-2035-76F80BEA5669}"/>
              </a:ext>
            </a:extLst>
          </p:cNvPr>
          <p:cNvSpPr txBox="1"/>
          <p:nvPr/>
        </p:nvSpPr>
        <p:spPr>
          <a:xfrm>
            <a:off x="5430212" y="3916084"/>
            <a:ext cx="8242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tx1"/>
                </a:solidFill>
              </a:rPr>
              <a:t>...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8084E8-0E38-BAD6-5287-028BFD9F746B}"/>
              </a:ext>
            </a:extLst>
          </p:cNvPr>
          <p:cNvSpPr/>
          <p:nvPr/>
        </p:nvSpPr>
        <p:spPr bwMode="auto">
          <a:xfrm>
            <a:off x="2007592" y="5106926"/>
            <a:ext cx="1342549" cy="36933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541251-8F09-E1C8-B318-CE23311305E7}"/>
              </a:ext>
            </a:extLst>
          </p:cNvPr>
          <p:cNvSpPr txBox="1"/>
          <p:nvPr/>
        </p:nvSpPr>
        <p:spPr>
          <a:xfrm>
            <a:off x="2024136" y="5107623"/>
            <a:ext cx="150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6600"/>
                </a:solidFill>
              </a:rPr>
              <a:t>QueueDisc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1DD2BDD-B6CA-14BF-8412-5AA45A4F7C3E}"/>
              </a:ext>
            </a:extLst>
          </p:cNvPr>
          <p:cNvSpPr/>
          <p:nvPr/>
        </p:nvSpPr>
        <p:spPr bwMode="auto">
          <a:xfrm>
            <a:off x="3879079" y="5106228"/>
            <a:ext cx="1342549" cy="36933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7E69EE-A28D-9F33-4A67-31C670087DA9}"/>
              </a:ext>
            </a:extLst>
          </p:cNvPr>
          <p:cNvSpPr txBox="1"/>
          <p:nvPr/>
        </p:nvSpPr>
        <p:spPr>
          <a:xfrm>
            <a:off x="3895623" y="5106925"/>
            <a:ext cx="150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6600"/>
                </a:solidFill>
              </a:rPr>
              <a:t>QueueDisc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AD8F2A-D181-1E10-447F-EAE8E5F291B4}"/>
              </a:ext>
            </a:extLst>
          </p:cNvPr>
          <p:cNvSpPr/>
          <p:nvPr/>
        </p:nvSpPr>
        <p:spPr bwMode="auto">
          <a:xfrm>
            <a:off x="2024136" y="5667026"/>
            <a:ext cx="1544012" cy="4261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EE97D3-E582-7E84-70B5-55FCE47189E7}"/>
              </a:ext>
            </a:extLst>
          </p:cNvPr>
          <p:cNvSpPr txBox="1"/>
          <p:nvPr/>
        </p:nvSpPr>
        <p:spPr>
          <a:xfrm>
            <a:off x="2024136" y="570944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6600"/>
                </a:solidFill>
              </a:rPr>
              <a:t>NetDevice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172055-E6DA-2EBC-4C1A-F9AC14CE89A8}"/>
              </a:ext>
            </a:extLst>
          </p:cNvPr>
          <p:cNvSpPr/>
          <p:nvPr/>
        </p:nvSpPr>
        <p:spPr bwMode="auto">
          <a:xfrm>
            <a:off x="3900463" y="5667026"/>
            <a:ext cx="1544012" cy="4261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ED0973-9DD7-8791-B614-1FB7B80EE1DF}"/>
              </a:ext>
            </a:extLst>
          </p:cNvPr>
          <p:cNvSpPr txBox="1"/>
          <p:nvPr/>
        </p:nvSpPr>
        <p:spPr>
          <a:xfrm>
            <a:off x="3900463" y="570944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6600"/>
                </a:solidFill>
              </a:rPr>
              <a:t>NetDevice</a:t>
            </a:r>
            <a:endParaRPr lang="en-US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744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13E98BA-3959-0043-B714-283CF42F6F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Native IP models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999A7E-934C-5141-A35E-2FCDF05C162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IPv4 stack with ARP, ICMP, UDP, and TCP</a:t>
            </a:r>
          </a:p>
          <a:p>
            <a:r>
              <a:rPr lang="en-US" dirty="0"/>
              <a:t>IPv6 with ND, ICMPv6, IPv6 extension headers, TCP, UDP</a:t>
            </a:r>
          </a:p>
          <a:p>
            <a:r>
              <a:rPr lang="en-US" dirty="0"/>
              <a:t>IPv4 routing:  RIPv2, static, global, </a:t>
            </a:r>
            <a:r>
              <a:rPr lang="en-US" dirty="0" err="1"/>
              <a:t>NixVector</a:t>
            </a:r>
            <a:r>
              <a:rPr lang="en-US" dirty="0"/>
              <a:t>, OLSR, AODV, DSR, DSDV</a:t>
            </a:r>
          </a:p>
          <a:p>
            <a:r>
              <a:rPr lang="en-US" dirty="0"/>
              <a:t>IPv6 routing:  </a:t>
            </a:r>
            <a:r>
              <a:rPr lang="en-US" dirty="0" err="1"/>
              <a:t>RIPng</a:t>
            </a:r>
            <a:r>
              <a:rPr lang="en-US" dirty="0"/>
              <a:t>, static</a:t>
            </a:r>
          </a:p>
        </p:txBody>
      </p:sp>
    </p:spTree>
    <p:extLst>
      <p:ext uri="{BB962C8B-B14F-4D97-AF65-F5344CB8AC3E}">
        <p14:creationId xmlns:p14="http://schemas.microsoft.com/office/powerpoint/2010/main" val="442386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D01195F-5D90-1E48-9971-9BA7B67713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IP address configuration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1DEA0D-9381-FD4A-9063-3F4D4C0A61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dirty="0"/>
              <a:t>An Ipv4 (or Ipv6) address helper can assign addresses to devices in a </a:t>
            </a:r>
            <a:r>
              <a:rPr lang="en-US" altLang="en-US" dirty="0" err="1"/>
              <a:t>NetDevice</a:t>
            </a:r>
            <a:r>
              <a:rPr lang="en-US" altLang="en-US" dirty="0"/>
              <a:t> container 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7267BE-046E-3A4E-A18B-E2E66D6E9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2362200"/>
            <a:ext cx="6781800" cy="181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Ipv4AddressHelper ipv4;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ipv4.SetBase("10.1.1.0", "255.255.255.0");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</a:t>
            </a:r>
            <a:r>
              <a:rPr lang="en-US" altLang="en-US" sz="1400" dirty="0" err="1">
                <a:latin typeface="Courier New" panose="02070309020205020404" pitchFamily="49" charset="0"/>
              </a:rPr>
              <a:t>csmaInterfaces</a:t>
            </a:r>
            <a:r>
              <a:rPr lang="en-US" altLang="en-US" sz="1400" dirty="0">
                <a:latin typeface="Courier New" panose="02070309020205020404" pitchFamily="49" charset="0"/>
              </a:rPr>
              <a:t> = ipv4.Assign(</a:t>
            </a:r>
            <a:r>
              <a:rPr lang="en-US" altLang="en-US" sz="1400" dirty="0" err="1">
                <a:latin typeface="Courier New" panose="02070309020205020404" pitchFamily="49" charset="0"/>
              </a:rPr>
              <a:t>csmaDevices</a:t>
            </a:r>
            <a:r>
              <a:rPr lang="en-US" altLang="en-US" sz="1400" dirty="0">
                <a:latin typeface="Courier New" panose="02070309020205020404" pitchFamily="49" charset="0"/>
              </a:rPr>
              <a:t>);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4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...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endParaRPr lang="en-US" altLang="en-US" sz="1400" dirty="0">
              <a:latin typeface="Courier New" panose="02070309020205020404" pitchFamily="49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ipv4.NewNetwork();  // bumps network to 10.1.2.0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</a:t>
            </a:r>
            <a:r>
              <a:rPr lang="en-US" altLang="en-US" sz="1400" dirty="0" err="1">
                <a:latin typeface="Courier New" panose="02070309020205020404" pitchFamily="49" charset="0"/>
              </a:rPr>
              <a:t>otherCsmaInterfaces</a:t>
            </a:r>
            <a:r>
              <a:rPr lang="en-US" altLang="en-US" sz="1400" dirty="0">
                <a:latin typeface="Courier New" panose="02070309020205020404" pitchFamily="49" charset="0"/>
              </a:rPr>
              <a:t> = ipv4.Assign (</a:t>
            </a:r>
            <a:r>
              <a:rPr lang="en-US" altLang="en-US" sz="1400" dirty="0" err="1">
                <a:latin typeface="Courier New" panose="02070309020205020404" pitchFamily="49" charset="0"/>
              </a:rPr>
              <a:t>otherCsmaDevices</a:t>
            </a:r>
            <a:r>
              <a:rPr lang="en-US" altLang="en-US" sz="1400" dirty="0">
                <a:latin typeface="Courier New" panose="020703090202050204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860737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489B3D1-75AC-E84D-8306-DA1616F393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Applications and sockets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E8A2B6-28C6-E144-AF50-288EB05A63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11150" indent="-311150">
              <a:buFont typeface="Arial" panose="020B0604020202020204" pitchFamily="34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altLang="en-US" dirty="0"/>
              <a:t>In general, applications in ns-3 derive from the ns3::Application base class</a:t>
            </a:r>
          </a:p>
          <a:p>
            <a:pPr lvl="1">
              <a:buFont typeface="Arial" panose="020B0604020202020204" pitchFamily="34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altLang="en-US" dirty="0"/>
              <a:t>A list of applications is stored in the ns3::Node</a:t>
            </a:r>
          </a:p>
          <a:p>
            <a:pPr lvl="1">
              <a:buFont typeface="Arial" panose="020B0604020202020204" pitchFamily="34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altLang="en-US" dirty="0"/>
              <a:t>Applications are like processes</a:t>
            </a:r>
          </a:p>
          <a:p>
            <a:pPr marL="311150" indent="-311150">
              <a:buFont typeface="Arial" panose="020B0604020202020204" pitchFamily="34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altLang="en-US" dirty="0"/>
              <a:t>Applications make use of a sockets-like API</a:t>
            </a:r>
          </a:p>
          <a:p>
            <a:pPr lvl="1">
              <a:buFont typeface="Arial" panose="020B0604020202020204" pitchFamily="34" charset="0"/>
              <a:buChar char="–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altLang="en-US" dirty="0"/>
              <a:t>Application::Start () may call ns3::Socket::</a:t>
            </a:r>
            <a:r>
              <a:rPr lang="en-US" altLang="en-US" dirty="0" err="1"/>
              <a:t>SendMsg</a:t>
            </a:r>
            <a:r>
              <a:rPr lang="en-US" altLang="en-US" dirty="0"/>
              <a:t>() at a lower layer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422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D61013-392D-FC48-806F-B626272E97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Sockets API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D2E70642-EBC5-E446-A333-2995B514A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1295401"/>
            <a:ext cx="3810000" cy="487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11150" indent="-311150" algn="l" defTabSz="457200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11200" indent="-254000" algn="l" defTabSz="457200" rtl="0" eaLnBrk="0" fontAlgn="base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+mn-lt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+mn-lt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defTabSz="457200" rtl="0" fontAlgn="base">
              <a:lnSpc>
                <a:spcPct val="27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defTabSz="457200" rtl="0" fontAlgn="base">
              <a:lnSpc>
                <a:spcPct val="27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defTabSz="457200" rtl="0" fontAlgn="base">
              <a:lnSpc>
                <a:spcPct val="27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defTabSz="457200" rtl="0" fontAlgn="base">
              <a:lnSpc>
                <a:spcPct val="27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314325">
              <a:lnSpc>
                <a:spcPct val="80000"/>
              </a:lnSpc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2000" u="sng" kern="0">
                <a:latin typeface="Arial"/>
              </a:rPr>
              <a:t>Plain C sockets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endParaRPr lang="en-US" altLang="en-US" sz="1400" kern="0">
              <a:latin typeface="Courier New" panose="02070309020205020404" pitchFamily="49" charset="0"/>
            </a:endParaRP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kern="0">
                <a:latin typeface="Courier New" panose="02070309020205020404" pitchFamily="49" charset="0"/>
              </a:rPr>
              <a:t>int sk;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kern="0">
                <a:latin typeface="Courier New" panose="02070309020205020404" pitchFamily="49" charset="0"/>
              </a:rPr>
              <a:t>sk = </a:t>
            </a:r>
            <a:r>
              <a:rPr lang="en-US" altLang="en-US" sz="1200" b="1" kern="0">
                <a:solidFill>
                  <a:srgbClr val="3333CC"/>
                </a:solidFill>
                <a:latin typeface="Courier New" panose="02070309020205020404" pitchFamily="49" charset="0"/>
              </a:rPr>
              <a:t>socket</a:t>
            </a:r>
            <a:r>
              <a:rPr lang="en-US" altLang="en-US" sz="1200" kern="0">
                <a:latin typeface="Courier New" panose="02070309020205020404" pitchFamily="49" charset="0"/>
              </a:rPr>
              <a:t>(PF_INET, SOCK_DGRAM, 0);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endParaRPr lang="en-US" altLang="en-US" sz="1200" kern="0">
              <a:latin typeface="Courier New" panose="02070309020205020404" pitchFamily="49" charset="0"/>
            </a:endParaRP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kern="0">
                <a:latin typeface="Courier New" panose="02070309020205020404" pitchFamily="49" charset="0"/>
              </a:rPr>
              <a:t>struct </a:t>
            </a:r>
            <a:r>
              <a:rPr lang="en-US" altLang="en-US" sz="1200" b="1" kern="0">
                <a:solidFill>
                  <a:srgbClr val="3333CC"/>
                </a:solidFill>
                <a:latin typeface="Courier New" panose="02070309020205020404" pitchFamily="49" charset="0"/>
              </a:rPr>
              <a:t>sockaddr_in</a:t>
            </a:r>
            <a:r>
              <a:rPr lang="en-US" altLang="en-US" sz="1200" b="1" kern="0">
                <a:latin typeface="Courier New" panose="02070309020205020404" pitchFamily="49" charset="0"/>
              </a:rPr>
              <a:t> </a:t>
            </a:r>
            <a:r>
              <a:rPr lang="en-US" altLang="en-US" sz="1200" kern="0">
                <a:latin typeface="Courier New" panose="02070309020205020404" pitchFamily="49" charset="0"/>
              </a:rPr>
              <a:t>src;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kern="0">
                <a:latin typeface="Courier New" panose="02070309020205020404" pitchFamily="49" charset="0"/>
              </a:rPr>
              <a:t>inet_pton(AF_INET,”0.0.0.0”,&amp;src.sin_addr);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kern="0">
                <a:latin typeface="Courier New" panose="02070309020205020404" pitchFamily="49" charset="0"/>
              </a:rPr>
              <a:t>src.sin_port = htons(80);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b="1" kern="0">
                <a:solidFill>
                  <a:srgbClr val="3333CC"/>
                </a:solidFill>
                <a:latin typeface="Courier New" panose="02070309020205020404" pitchFamily="49" charset="0"/>
              </a:rPr>
              <a:t>bind</a:t>
            </a:r>
            <a:r>
              <a:rPr lang="en-US" altLang="en-US" sz="1200" kern="0">
                <a:latin typeface="Courier New" panose="02070309020205020404" pitchFamily="49" charset="0"/>
              </a:rPr>
              <a:t>(sk, (struct sockaddr *) &amp;src, sizeof(src));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endParaRPr lang="en-US" altLang="en-US" sz="1200" kern="0">
              <a:latin typeface="Courier New" panose="02070309020205020404" pitchFamily="49" charset="0"/>
            </a:endParaRP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kern="0">
                <a:latin typeface="Courier New" panose="02070309020205020404" pitchFamily="49" charset="0"/>
              </a:rPr>
              <a:t>struct sockaddr_in dest;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kern="0">
                <a:latin typeface="Courier New" panose="02070309020205020404" pitchFamily="49" charset="0"/>
              </a:rPr>
              <a:t>inet_pton(AF_INET,”10.0.0.1”,&amp;dest.sin_addr);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kern="0">
                <a:latin typeface="Courier New" panose="02070309020205020404" pitchFamily="49" charset="0"/>
              </a:rPr>
              <a:t>dest.sin_port = htons(80);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b="1" kern="0">
                <a:solidFill>
                  <a:srgbClr val="3333CC"/>
                </a:solidFill>
                <a:latin typeface="Courier New" panose="02070309020205020404" pitchFamily="49" charset="0"/>
              </a:rPr>
              <a:t>sendto</a:t>
            </a:r>
            <a:r>
              <a:rPr lang="en-US" altLang="en-US" sz="1200" kern="0">
                <a:latin typeface="Courier New" panose="02070309020205020404" pitchFamily="49" charset="0"/>
              </a:rPr>
              <a:t>(sk, </a:t>
            </a:r>
            <a:r>
              <a:rPr lang="en-US" altLang="en-US" sz="1200" b="1" kern="0">
                <a:solidFill>
                  <a:srgbClr val="3333CC"/>
                </a:solidFill>
                <a:latin typeface="Courier New" panose="02070309020205020404" pitchFamily="49" charset="0"/>
              </a:rPr>
              <a:t>”hello”, 6</a:t>
            </a:r>
            <a:r>
              <a:rPr lang="en-US" altLang="en-US" sz="1200" kern="0">
                <a:latin typeface="Courier New" panose="02070309020205020404" pitchFamily="49" charset="0"/>
              </a:rPr>
              <a:t>, 0, (struct sockaddr *) &amp;dest, sizeof(dest));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endParaRPr lang="en-US" altLang="en-US" sz="1200" kern="0">
              <a:latin typeface="Courier New" panose="02070309020205020404" pitchFamily="49" charset="0"/>
            </a:endParaRP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kern="0">
                <a:latin typeface="Courier New" panose="02070309020205020404" pitchFamily="49" charset="0"/>
              </a:rPr>
              <a:t>char buf[6];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b="1" kern="0">
                <a:solidFill>
                  <a:srgbClr val="3333CC"/>
                </a:solidFill>
                <a:latin typeface="Courier New" panose="02070309020205020404" pitchFamily="49" charset="0"/>
              </a:rPr>
              <a:t>recv</a:t>
            </a:r>
            <a:r>
              <a:rPr lang="en-US" altLang="en-US" sz="1200" kern="0">
                <a:latin typeface="Courier New" panose="02070309020205020404" pitchFamily="49" charset="0"/>
              </a:rPr>
              <a:t>(sk, buf, 6, 0);</a:t>
            </a:r>
          </a:p>
          <a:p>
            <a:pPr marL="314325">
              <a:spcBef>
                <a:spcPct val="0"/>
              </a:spcBef>
              <a:buClrTx/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n-US" altLang="en-US" sz="1200" kern="0">
                <a:latin typeface="Courier New" panose="02070309020205020404" pitchFamily="49" charset="0"/>
              </a:rPr>
              <a:t>}</a:t>
            </a:r>
            <a:endParaRPr lang="en-US" altLang="en-US" sz="1200" kern="0" dirty="0">
              <a:latin typeface="Courier New" panose="02070309020205020404" pitchFamily="49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3C69E9F-FFF1-104D-9616-16E019DA4F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295401"/>
            <a:ext cx="4343400" cy="487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14325" indent="-311150"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lnSpc>
                <a:spcPct val="3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defTabSz="914400" fontAlgn="auto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defRPr/>
            </a:pPr>
            <a:r>
              <a:rPr lang="en-US" altLang="en-US" sz="2000" u="sng" kern="0" dirty="0"/>
              <a:t>ns-3 sockets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4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kern="0" dirty="0" err="1">
                <a:latin typeface="Courier New" panose="02070309020205020404" pitchFamily="49" charset="0"/>
              </a:rPr>
              <a:t>Ptr</a:t>
            </a:r>
            <a:r>
              <a:rPr lang="en-US" altLang="en-US" sz="1200" kern="0" dirty="0">
                <a:latin typeface="Courier New" panose="02070309020205020404" pitchFamily="49" charset="0"/>
              </a:rPr>
              <a:t>&lt;Socket&gt; </a:t>
            </a:r>
            <a:r>
              <a:rPr lang="en-US" altLang="en-US" sz="1200" kern="0" dirty="0" err="1">
                <a:latin typeface="Courier New" panose="02070309020205020404" pitchFamily="49" charset="0"/>
              </a:rPr>
              <a:t>sk</a:t>
            </a:r>
            <a:r>
              <a:rPr lang="en-US" altLang="en-US" sz="1200" kern="0" dirty="0">
                <a:latin typeface="Courier New" panose="02070309020205020404" pitchFamily="49" charset="0"/>
              </a:rPr>
              <a:t> =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kern="0" dirty="0" err="1">
                <a:latin typeface="Courier New" panose="02070309020205020404" pitchFamily="49" charset="0"/>
              </a:rPr>
              <a:t>udpFactory</a:t>
            </a:r>
            <a:r>
              <a:rPr lang="en-US" altLang="en-US" sz="1200" kern="0" dirty="0">
                <a:latin typeface="Courier New" panose="02070309020205020404" pitchFamily="49" charset="0"/>
              </a:rPr>
              <a:t>-&gt;</a:t>
            </a:r>
            <a:r>
              <a:rPr lang="en-US" altLang="en-US" sz="1200" b="1" kern="0" dirty="0" err="1">
                <a:solidFill>
                  <a:srgbClr val="3333CC"/>
                </a:solidFill>
                <a:latin typeface="Courier New" panose="02070309020205020404" pitchFamily="49" charset="0"/>
              </a:rPr>
              <a:t>CreateSocket</a:t>
            </a:r>
            <a:r>
              <a:rPr lang="en-US" altLang="en-US" sz="1200" kern="0" dirty="0">
                <a:latin typeface="Courier New" panose="02070309020205020404" pitchFamily="49" charset="0"/>
              </a:rPr>
              <a:t>();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2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2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kern="0" dirty="0" err="1">
                <a:latin typeface="Courier New" panose="02070309020205020404" pitchFamily="49" charset="0"/>
              </a:rPr>
              <a:t>sk</a:t>
            </a:r>
            <a:r>
              <a:rPr lang="en-US" altLang="en-US" sz="1200" kern="0" dirty="0">
                <a:latin typeface="Courier New" panose="02070309020205020404" pitchFamily="49" charset="0"/>
              </a:rPr>
              <a:t>-&gt;</a:t>
            </a:r>
            <a:r>
              <a:rPr lang="en-US" altLang="en-US" sz="1200" b="1" kern="0" dirty="0">
                <a:solidFill>
                  <a:srgbClr val="3333CC"/>
                </a:solidFill>
                <a:latin typeface="Courier New" panose="02070309020205020404" pitchFamily="49" charset="0"/>
              </a:rPr>
              <a:t>Bind</a:t>
            </a:r>
            <a:r>
              <a:rPr lang="en-US" altLang="en-US" sz="1200" kern="0" dirty="0">
                <a:latin typeface="Courier New" panose="02070309020205020404" pitchFamily="49" charset="0"/>
              </a:rPr>
              <a:t>(</a:t>
            </a:r>
            <a:r>
              <a:rPr lang="en-US" altLang="en-US" sz="1200" b="1" kern="0" dirty="0" err="1">
                <a:solidFill>
                  <a:srgbClr val="3333CC"/>
                </a:solidFill>
                <a:latin typeface="Courier New" panose="02070309020205020404" pitchFamily="49" charset="0"/>
              </a:rPr>
              <a:t>InetSocketAddress</a:t>
            </a:r>
            <a:r>
              <a:rPr lang="en-US" altLang="en-US" sz="1200" kern="0" dirty="0">
                <a:latin typeface="Courier New" panose="02070309020205020404" pitchFamily="49" charset="0"/>
              </a:rPr>
              <a:t>(80));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2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2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2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2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2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kern="0" dirty="0" err="1">
                <a:latin typeface="Courier New" panose="02070309020205020404" pitchFamily="49" charset="0"/>
              </a:rPr>
              <a:t>sk</a:t>
            </a:r>
            <a:r>
              <a:rPr lang="en-US" altLang="en-US" sz="1200" kern="0" dirty="0">
                <a:latin typeface="Courier New" panose="02070309020205020404" pitchFamily="49" charset="0"/>
              </a:rPr>
              <a:t>-&gt;</a:t>
            </a:r>
            <a:r>
              <a:rPr lang="en-US" altLang="en-US" sz="1200" b="1" kern="0" dirty="0" err="1">
                <a:solidFill>
                  <a:srgbClr val="3333CC"/>
                </a:solidFill>
                <a:latin typeface="Courier New" panose="02070309020205020404" pitchFamily="49" charset="0"/>
              </a:rPr>
              <a:t>SendTo</a:t>
            </a:r>
            <a:r>
              <a:rPr lang="en-US" altLang="en-US" sz="1200" kern="0" dirty="0">
                <a:latin typeface="Courier New" panose="02070309020205020404" pitchFamily="49" charset="0"/>
              </a:rPr>
              <a:t>(</a:t>
            </a:r>
            <a:r>
              <a:rPr lang="en-US" altLang="en-US" sz="1200" kern="0" dirty="0" err="1">
                <a:latin typeface="Courier New" panose="02070309020205020404" pitchFamily="49" charset="0"/>
              </a:rPr>
              <a:t>InetSocketAddress</a:t>
            </a:r>
            <a:r>
              <a:rPr lang="en-US" altLang="en-US" sz="1200" kern="0" dirty="0">
                <a:latin typeface="Courier New" panose="02070309020205020404" pitchFamily="49" charset="0"/>
              </a:rPr>
              <a:t>(Ipv4Address (”10.0.0.1”), 80), </a:t>
            </a:r>
            <a:r>
              <a:rPr lang="en-US" altLang="en-US" sz="1200" b="1" kern="0" dirty="0">
                <a:solidFill>
                  <a:srgbClr val="3333CC"/>
                </a:solidFill>
                <a:latin typeface="Courier New" panose="02070309020205020404" pitchFamily="49" charset="0"/>
              </a:rPr>
              <a:t>Create&lt;Packet&gt; (”hello”, 6)</a:t>
            </a:r>
            <a:r>
              <a:rPr lang="en-US" altLang="en-US" sz="1200" kern="0" dirty="0">
                <a:latin typeface="Courier New" panose="02070309020205020404" pitchFamily="49" charset="0"/>
              </a:rPr>
              <a:t>);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2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2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2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2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kern="0" dirty="0" err="1">
                <a:latin typeface="Courier New" panose="02070309020205020404" pitchFamily="49" charset="0"/>
              </a:rPr>
              <a:t>sk</a:t>
            </a:r>
            <a:r>
              <a:rPr lang="en-US" altLang="en-US" sz="1200" kern="0" dirty="0">
                <a:latin typeface="Courier New" panose="02070309020205020404" pitchFamily="49" charset="0"/>
              </a:rPr>
              <a:t>-&gt;</a:t>
            </a:r>
            <a:r>
              <a:rPr lang="en-US" altLang="en-US" sz="1200" b="1" kern="0" dirty="0" err="1">
                <a:solidFill>
                  <a:srgbClr val="3333CC"/>
                </a:solidFill>
                <a:latin typeface="Courier New" panose="02070309020205020404" pitchFamily="49" charset="0"/>
              </a:rPr>
              <a:t>SetReceiveCallback</a:t>
            </a:r>
            <a:r>
              <a:rPr lang="en-US" altLang="en-US" sz="1200" kern="0" dirty="0">
                <a:latin typeface="Courier New" panose="02070309020205020404" pitchFamily="49" charset="0"/>
              </a:rPr>
              <a:t>(</a:t>
            </a:r>
            <a:r>
              <a:rPr lang="en-US" altLang="en-US" sz="1200" kern="0" dirty="0" err="1">
                <a:latin typeface="Courier New" panose="02070309020205020404" pitchFamily="49" charset="0"/>
              </a:rPr>
              <a:t>MakeCallback</a:t>
            </a:r>
            <a:r>
              <a:rPr lang="en-US" altLang="en-US" sz="1200" kern="0" dirty="0">
                <a:latin typeface="Courier New" panose="02070309020205020404" pitchFamily="49" charset="0"/>
              </a:rPr>
              <a:t> (</a:t>
            </a:r>
            <a:r>
              <a:rPr lang="en-US" altLang="en-US" sz="1200" i="1" kern="0" dirty="0" err="1">
                <a:latin typeface="Courier New" panose="02070309020205020404" pitchFamily="49" charset="0"/>
              </a:rPr>
              <a:t>MySocketReceive</a:t>
            </a:r>
            <a:r>
              <a:rPr lang="en-US" altLang="en-US" sz="1200" kern="0" dirty="0">
                <a:latin typeface="Courier New" panose="02070309020205020404" pitchFamily="49" charset="0"/>
              </a:rPr>
              <a:t>));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200" kern="0" dirty="0">
                <a:latin typeface="Courier New" panose="02070309020205020404" pitchFamily="49" charset="0"/>
              </a:rPr>
              <a:t>[…] (Simulator::Run())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200" kern="0" dirty="0">
              <a:latin typeface="Courier New" panose="02070309020205020404" pitchFamily="49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kern="0" dirty="0">
                <a:latin typeface="Courier New" panose="02070309020205020404" pitchFamily="49" charset="0"/>
              </a:rPr>
              <a:t>void </a:t>
            </a:r>
            <a:r>
              <a:rPr lang="en-US" altLang="en-US" sz="1200" i="1" kern="0" dirty="0" err="1">
                <a:latin typeface="Courier New" panose="02070309020205020404" pitchFamily="49" charset="0"/>
              </a:rPr>
              <a:t>MySocketReceive</a:t>
            </a:r>
            <a:r>
              <a:rPr lang="en-US" altLang="en-US" sz="1200" kern="0" dirty="0">
                <a:latin typeface="Courier New" panose="02070309020205020404" pitchFamily="49" charset="0"/>
              </a:rPr>
              <a:t>(</a:t>
            </a:r>
            <a:r>
              <a:rPr lang="en-US" altLang="en-US" sz="1200" kern="0" dirty="0" err="1">
                <a:latin typeface="Courier New" panose="02070309020205020404" pitchFamily="49" charset="0"/>
              </a:rPr>
              <a:t>Ptr</a:t>
            </a:r>
            <a:r>
              <a:rPr lang="en-US" altLang="en-US" sz="1200" kern="0" dirty="0">
                <a:latin typeface="Courier New" panose="02070309020205020404" pitchFamily="49" charset="0"/>
              </a:rPr>
              <a:t>&lt;Socket&gt; </a:t>
            </a:r>
            <a:r>
              <a:rPr lang="en-US" altLang="en-US" sz="1200" kern="0" dirty="0" err="1">
                <a:latin typeface="Courier New" panose="02070309020205020404" pitchFamily="49" charset="0"/>
              </a:rPr>
              <a:t>sk</a:t>
            </a:r>
            <a:r>
              <a:rPr lang="en-US" altLang="en-US" sz="1200" kern="0" dirty="0">
                <a:latin typeface="Courier New" panose="02070309020205020404" pitchFamily="49" charset="0"/>
              </a:rPr>
              <a:t>, </a:t>
            </a:r>
            <a:r>
              <a:rPr lang="en-US" altLang="en-US" sz="1200" kern="0" dirty="0" err="1">
                <a:latin typeface="Courier New" panose="02070309020205020404" pitchFamily="49" charset="0"/>
              </a:rPr>
              <a:t>Ptr</a:t>
            </a:r>
            <a:r>
              <a:rPr lang="en-US" altLang="en-US" sz="1200" kern="0" dirty="0">
                <a:latin typeface="Courier New" panose="02070309020205020404" pitchFamily="49" charset="0"/>
              </a:rPr>
              <a:t>&lt;Packet&gt; </a:t>
            </a:r>
            <a:r>
              <a:rPr lang="en-US" altLang="en-US" sz="1200" b="1" kern="0" dirty="0">
                <a:solidFill>
                  <a:srgbClr val="3333CC"/>
                </a:solidFill>
                <a:latin typeface="Courier New" panose="02070309020205020404" pitchFamily="49" charset="0"/>
              </a:rPr>
              <a:t>packet</a:t>
            </a:r>
            <a:r>
              <a:rPr lang="en-US" altLang="en-US" sz="1200" kern="0" dirty="0">
                <a:latin typeface="Courier New" panose="02070309020205020404" pitchFamily="49" charset="0"/>
              </a:rPr>
              <a:t>)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kern="0" dirty="0">
                <a:latin typeface="Courier New" panose="02070309020205020404" pitchFamily="49" charset="0"/>
              </a:rPr>
              <a:t>{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kern="0" dirty="0">
                <a:latin typeface="Courier New" panose="02070309020205020404" pitchFamily="49" charset="0"/>
              </a:rPr>
              <a:t>...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kern="0" dirty="0"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11" name="Line 4">
            <a:extLst>
              <a:ext uri="{FF2B5EF4-FFF2-40B4-BE49-F238E27FC236}">
                <a16:creationId xmlns:a16="http://schemas.microsoft.com/office/drawing/2014/main" id="{931B3BBE-FCF7-954E-9D48-DEAE7CBED52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2209800"/>
            <a:ext cx="8305800" cy="1588"/>
          </a:xfrm>
          <a:prstGeom prst="line">
            <a:avLst/>
          </a:prstGeom>
          <a:noFill/>
          <a:ln w="28440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Line 5">
            <a:extLst>
              <a:ext uri="{FF2B5EF4-FFF2-40B4-BE49-F238E27FC236}">
                <a16:creationId xmlns:a16="http://schemas.microsoft.com/office/drawing/2014/main" id="{AAA575CC-9F7D-3E48-989F-6C37F3FA050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3429000"/>
            <a:ext cx="8305800" cy="1588"/>
          </a:xfrm>
          <a:prstGeom prst="line">
            <a:avLst/>
          </a:prstGeom>
          <a:noFill/>
          <a:ln w="28440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3" name="Line 6">
            <a:extLst>
              <a:ext uri="{FF2B5EF4-FFF2-40B4-BE49-F238E27FC236}">
                <a16:creationId xmlns:a16="http://schemas.microsoft.com/office/drawing/2014/main" id="{3ED2ECCA-64CF-514B-B048-289D7A7C7D49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4724400"/>
            <a:ext cx="8305800" cy="1588"/>
          </a:xfrm>
          <a:prstGeom prst="line">
            <a:avLst/>
          </a:prstGeom>
          <a:noFill/>
          <a:ln w="28440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3996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14736-28DE-32A5-1E79-ECFF83208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Outgoing packet lifecycle from Application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61D167-319B-9A3D-DA16-4EA235CFB834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C40C8E-E6ED-2376-297C-EF3AFD8E236F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10816AF-8212-CBCB-CC59-32C7858C2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66084"/>
            <a:ext cx="9220200" cy="479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6751355-A23D-E4DD-D28F-441791CDD65D}"/>
              </a:ext>
            </a:extLst>
          </p:cNvPr>
          <p:cNvCxnSpPr/>
          <p:nvPr/>
        </p:nvCxnSpPr>
        <p:spPr bwMode="auto">
          <a:xfrm flipH="1" flipV="1">
            <a:off x="2133600" y="5562600"/>
            <a:ext cx="914400" cy="4572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42D96EF-269D-D302-BD4B-AF80D8D854A5}"/>
              </a:ext>
            </a:extLst>
          </p:cNvPr>
          <p:cNvSpPr txBox="1"/>
          <p:nvPr/>
        </p:nvSpPr>
        <p:spPr>
          <a:xfrm>
            <a:off x="2502452" y="6004778"/>
            <a:ext cx="3911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Needs updating to include Traffic Control Layer</a:t>
            </a:r>
          </a:p>
        </p:txBody>
      </p:sp>
    </p:spTree>
    <p:extLst>
      <p:ext uri="{BB962C8B-B14F-4D97-AF65-F5344CB8AC3E}">
        <p14:creationId xmlns:p14="http://schemas.microsoft.com/office/powerpoint/2010/main" val="118210916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2060"/>
      </a:hlink>
      <a:folHlink>
        <a:srgbClr val="85DFD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17775</TotalTime>
  <Words>1270</Words>
  <Application>Microsoft Macintosh PowerPoint</Application>
  <PresentationFormat>Widescreen</PresentationFormat>
  <Paragraphs>279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Courier New</vt:lpstr>
      <vt:lpstr>Encode Sans Normal Black</vt:lpstr>
      <vt:lpstr>Lucida Grande</vt:lpstr>
      <vt:lpstr>Open Sans</vt:lpstr>
      <vt:lpstr>Times New Roman</vt:lpstr>
      <vt:lpstr>Default Design</vt:lpstr>
      <vt:lpstr>Title slide</vt:lpstr>
      <vt:lpstr>PowerPoint Presentation</vt:lpstr>
      <vt:lpstr>Agenda</vt:lpstr>
      <vt:lpstr>PowerPoint Presentation</vt:lpstr>
      <vt:lpstr>ns-3 IP and traffic control</vt:lpstr>
      <vt:lpstr>PowerPoint Presentation</vt:lpstr>
      <vt:lpstr>PowerPoint Presentation</vt:lpstr>
      <vt:lpstr>PowerPoint Presentation</vt:lpstr>
      <vt:lpstr>PowerPoint Presentation</vt:lpstr>
      <vt:lpstr>Outgoing packet lifecycle from Application</vt:lpstr>
      <vt:lpstr>Incoming Packet lifecycle through TCP/IP</vt:lpstr>
      <vt:lpstr>TCP Congestion control algorithms</vt:lpstr>
      <vt:lpstr>Loss detection and recovery algorithms</vt:lpstr>
      <vt:lpstr>TCP implementation in ns-3</vt:lpstr>
      <vt:lpstr>TcpHeader class</vt:lpstr>
      <vt:lpstr>TcpSocket class</vt:lpstr>
      <vt:lpstr>TcpSocketFactory class</vt:lpstr>
      <vt:lpstr>TcpSocketFactoryImpl class</vt:lpstr>
      <vt:lpstr>TcpSocketBase class</vt:lpstr>
      <vt:lpstr>TcpSocketState class</vt:lpstr>
      <vt:lpstr>TcpCongestionOps class</vt:lpstr>
      <vt:lpstr>TcpCongestionOps class</vt:lpstr>
      <vt:lpstr>Example review</vt:lpstr>
      <vt:lpstr>PowerPoint Presentation</vt:lpstr>
      <vt:lpstr>Tracing placeholder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Henderson, Thomas R</dc:creator>
  <cp:lastModifiedBy>Tom Henderson</cp:lastModifiedBy>
  <cp:revision>347</cp:revision>
  <dcterms:created xsi:type="dcterms:W3CDTF">2013-03-03T17:21:05Z</dcterms:created>
  <dcterms:modified xsi:type="dcterms:W3CDTF">2024-06-02T20:42:40Z</dcterms:modified>
</cp:coreProperties>
</file>