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2" r:id="rId2"/>
  </p:sldMasterIdLst>
  <p:notesMasterIdLst>
    <p:notesMasterId r:id="rId32"/>
  </p:notesMasterIdLst>
  <p:sldIdLst>
    <p:sldId id="256" r:id="rId3"/>
    <p:sldId id="494" r:id="rId4"/>
    <p:sldId id="2020" r:id="rId5"/>
    <p:sldId id="2006" r:id="rId6"/>
    <p:sldId id="2007" r:id="rId7"/>
    <p:sldId id="2008" r:id="rId8"/>
    <p:sldId id="2009" r:id="rId9"/>
    <p:sldId id="1989" r:id="rId10"/>
    <p:sldId id="906" r:id="rId11"/>
    <p:sldId id="901" r:id="rId12"/>
    <p:sldId id="937" r:id="rId13"/>
    <p:sldId id="1086" r:id="rId14"/>
    <p:sldId id="2016" r:id="rId15"/>
    <p:sldId id="676" r:id="rId16"/>
    <p:sldId id="667" r:id="rId17"/>
    <p:sldId id="669" r:id="rId18"/>
    <p:sldId id="670" r:id="rId19"/>
    <p:sldId id="671" r:id="rId20"/>
    <p:sldId id="665" r:id="rId21"/>
    <p:sldId id="666" r:id="rId22"/>
    <p:sldId id="2017" r:id="rId23"/>
    <p:sldId id="2011" r:id="rId24"/>
    <p:sldId id="2018" r:id="rId25"/>
    <p:sldId id="740" r:id="rId26"/>
    <p:sldId id="2019" r:id="rId27"/>
    <p:sldId id="743" r:id="rId28"/>
    <p:sldId id="744" r:id="rId29"/>
    <p:sldId id="745" r:id="rId30"/>
    <p:sldId id="746" r:id="rId31"/>
  </p:sldIdLst>
  <p:sldSz cx="12192000" cy="6858000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FF99"/>
    <a:srgbClr val="FFCCFF"/>
    <a:srgbClr val="FF5050"/>
    <a:srgbClr val="00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9" autoAdjust="0"/>
    <p:restoredTop sz="94557"/>
  </p:normalViewPr>
  <p:slideViewPr>
    <p:cSldViewPr>
      <p:cViewPr>
        <p:scale>
          <a:sx n="106" d="100"/>
          <a:sy n="106" d="100"/>
        </p:scale>
        <p:origin x="864" y="22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8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175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775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97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232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658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482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/>
            </a:pPr>
            <a:fld id="{4C8AA8BB-99E7-4648-BB08-A261E9BEDA34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482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82600" algn="l"/>
                  <a:tab pos="966788" algn="l"/>
                  <a:tab pos="1449388" algn="l"/>
                  <a:tab pos="1933575" algn="l"/>
                  <a:tab pos="2416175" algn="l"/>
                  <a:tab pos="2900363" algn="l"/>
                  <a:tab pos="3382963" algn="l"/>
                  <a:tab pos="3867150" algn="l"/>
                  <a:tab pos="4349750" algn="l"/>
                  <a:tab pos="4832350" algn="l"/>
                  <a:tab pos="5316538" algn="l"/>
                  <a:tab pos="5799138" algn="l"/>
                  <a:tab pos="6283325" algn="l"/>
                  <a:tab pos="6765925" algn="l"/>
                  <a:tab pos="7250113" algn="l"/>
                  <a:tab pos="7732713" algn="l"/>
                  <a:tab pos="8216900" algn="l"/>
                  <a:tab pos="8699500" algn="l"/>
                  <a:tab pos="9182100" algn="l"/>
                  <a:tab pos="9666288" algn="l"/>
                </a:tabLst>
                <a:defRPr/>
              </a:pPr>
              <a:t>27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428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4165600" y="6400801"/>
            <a:ext cx="3818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9287933" y="6397626"/>
            <a:ext cx="2802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13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9413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7976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5888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71468" y="404816"/>
            <a:ext cx="2810933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4436" y="404816"/>
            <a:ext cx="8233833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336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30467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4165600" y="6397626"/>
            <a:ext cx="3818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9186333" y="6397626"/>
            <a:ext cx="2802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95676" y="379827"/>
            <a:ext cx="10912883" cy="5616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200" b="1" i="0" baseline="0">
                <a:solidFill>
                  <a:srgbClr val="92D050"/>
                </a:solidFill>
                <a:latin typeface="Open Sans" panose="020B0606030504020204" pitchFamily="34" charset="0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Master title style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79073" y="1354069"/>
            <a:ext cx="10928280" cy="4455888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0" i="0" baseline="0">
                <a:solidFill>
                  <a:srgbClr val="000000"/>
                </a:solidFill>
                <a:latin typeface="Open Sans"/>
                <a:cs typeface="Open Sans"/>
              </a:defRPr>
            </a:lvl1pPr>
            <a:lvl2pPr>
              <a:defRPr sz="2000" b="0" i="0" baseline="0">
                <a:solidFill>
                  <a:srgbClr val="000000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0" i="0" baseline="0">
                <a:solidFill>
                  <a:srgbClr val="000000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000000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000000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</p:spTree>
    <p:extLst>
      <p:ext uri="{BB962C8B-B14F-4D97-AF65-F5344CB8AC3E}">
        <p14:creationId xmlns:p14="http://schemas.microsoft.com/office/powerpoint/2010/main" val="247660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4235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51AD4080-6D3A-494C-8BF2-E1F8C9265CB5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1" y="6589716"/>
            <a:ext cx="157927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22-19-0006-00-0000</a:t>
            </a:r>
            <a:endParaRPr lang="en-US" altLang="en-US" sz="1200" b="0" dirty="0">
              <a:solidFill>
                <a:schemeClr val="bg1"/>
              </a:solidFill>
              <a:latin typeface="+mj-lt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5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112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56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2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910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540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53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30467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95400"/>
            <a:ext cx="10930467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4165600" y="6245226"/>
            <a:ext cx="381846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737600" y="6245226"/>
            <a:ext cx="280246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406400" y="1219200"/>
            <a:ext cx="113792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03200" y="6204278"/>
            <a:ext cx="1524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704" r:id="rId3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1" y="6604000"/>
            <a:ext cx="12185651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4235" y="3175"/>
            <a:ext cx="12181417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3" y="1341438"/>
            <a:ext cx="109728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E0ED744-2AD2-45F1-9385-55C79C00BA3B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4233" y="6598028"/>
            <a:ext cx="26416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400" b="1" i="0">
                <a:effectLst/>
              </a:defRPr>
            </a:lvl1pPr>
          </a:lstStyle>
          <a:p>
            <a:r>
              <a:rPr lang="en-US" sz="120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22-19-0006-00-0000</a:t>
            </a:r>
            <a:endParaRPr lang="en-US" altLang="en-US" sz="1200" b="0" i="0" kern="1200" dirty="0">
              <a:solidFill>
                <a:schemeClr val="bg1"/>
              </a:solidFill>
              <a:effectLst/>
              <a:latin typeface="+mj-lt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11089219" y="5876928"/>
            <a:ext cx="1058333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367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3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0" hangingPunct="0"/>
              <a:r>
                <a:rPr lang="en-US" altLang="en-US" sz="24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77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comsol-multiphysic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youtube.com/@ns3share/video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0" y="25908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GB" dirty="0"/>
              <a:t>ns-3 training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2476500" y="3810000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Tom Henderson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ns-3 Annual Meeting</a:t>
            </a:r>
          </a:p>
          <a:p>
            <a:pPr>
              <a:defRPr/>
            </a:pPr>
            <a:r>
              <a:rPr lang="en-US" sz="1800" dirty="0"/>
              <a:t>June 3, 2024</a:t>
            </a:r>
            <a:endParaRPr lang="en-GB" sz="2400" dirty="0"/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idx="11"/>
          </p:nvPr>
        </p:nvSpPr>
        <p:spPr>
          <a:noFill/>
        </p:spPr>
        <p:txBody>
          <a:bodyPr/>
          <a:lstStyle/>
          <a:p>
            <a:fld id="{A03D83E0-59C4-4B67-B75E-BBECB8AFFDAF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13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52400"/>
            <a:ext cx="2133600" cy="12202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DA2F0C-98C6-F613-214A-5D01CE6D3FE1}"/>
              </a:ext>
            </a:extLst>
          </p:cNvPr>
          <p:cNvSpPr txBox="1"/>
          <p:nvPr/>
        </p:nvSpPr>
        <p:spPr>
          <a:xfrm>
            <a:off x="6578086" y="5751493"/>
            <a:ext cx="52164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Slides (and all ns-3 documentation) are provided by the authors</a:t>
            </a:r>
          </a:p>
          <a:p>
            <a:r>
              <a:rPr lang="en-US" sz="1400" dirty="0">
                <a:solidFill>
                  <a:schemeClr val="tx1"/>
                </a:solidFill>
              </a:rPr>
              <a:t>under Creative Commons CC-BY-SA-4.0</a:t>
            </a:r>
          </a:p>
          <a:p>
            <a:pPr lvl="1"/>
            <a:r>
              <a:rPr lang="en-US" sz="14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https://creativecommons.org/licenses/by-sa/4.0/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ns-3 does not have its own graphical IDE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pic>
        <p:nvPicPr>
          <p:cNvPr id="1026" name="Picture 2" descr="https://cdn.comsol.com/products/comsol/flu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99" y="1352585"/>
            <a:ext cx="7993515" cy="449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82177" y="5884734"/>
            <a:ext cx="6391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Figure source:  </a:t>
            </a:r>
            <a:r>
              <a:rPr lang="en-US" dirty="0">
                <a:solidFill>
                  <a:prstClr val="black"/>
                </a:solidFill>
                <a:hlinkClick r:id="rId3"/>
              </a:rPr>
              <a:t>https://www.comsol.com/comsol-multiphysics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237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ns-3 users typically parse and plot data files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0913" y="1695681"/>
            <a:ext cx="4650174" cy="1529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  <a:defRPr/>
            </a:pPr>
            <a:r>
              <a:rPr lang="en-US" sz="1200" dirty="0">
                <a:solidFill>
                  <a:srgbClr val="000000"/>
                </a:solidFill>
              </a:rPr>
              <a:t>EmsVideo_1_Server 942.36392953 RX 1012 1061 U 2395 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EmsVideo_1_Client 942.37317727 TX 1012 1061 U 2398 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EmsVideo_1_Client 942.377 RX 64 113 U 2397 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WebBrowsingGraphics_0_Server 942.38092876 TX 1024 1073 U 2399 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WebBrowsingGraphics_0_Client 942.394 RX 1024 1073 U 2399 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AvlAssetPerimeter_1_Server 942.42492988 RX 1408 1457 U 2401 </a:t>
            </a:r>
            <a:endParaRPr lang="en-US" sz="1200" dirty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5698" y="1145617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Raw trace data generated by ns-3</a:t>
            </a:r>
          </a:p>
        </p:txBody>
      </p:sp>
      <p:sp>
        <p:nvSpPr>
          <p:cNvPr id="8" name="Right Arrow 7"/>
          <p:cNvSpPr/>
          <p:nvPr/>
        </p:nvSpPr>
        <p:spPr>
          <a:xfrm rot="1936841">
            <a:off x="5181524" y="4832171"/>
            <a:ext cx="725488" cy="3519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731" y="1286929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Statistics of interest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92" y="1755464"/>
            <a:ext cx="2698406" cy="1689370"/>
          </a:xfrm>
          <a:prstGeom prst="rect">
            <a:avLst/>
          </a:prstGeom>
          <a:solidFill>
            <a:schemeClr val="bg2"/>
          </a:solidFill>
          <a:ln>
            <a:solidFill>
              <a:srgbClr val="000000">
                <a:alpha val="49000"/>
              </a:srgb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776" y="2989004"/>
            <a:ext cx="5676291" cy="3403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1B3327-5F2F-2F6B-A3B8-D7BFC187D93F}"/>
              </a:ext>
            </a:extLst>
          </p:cNvPr>
          <p:cNvSpPr txBox="1"/>
          <p:nvPr/>
        </p:nvSpPr>
        <p:spPr>
          <a:xfrm>
            <a:off x="4320317" y="12537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Raw data logs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8092EA-38F6-0114-2D16-521ED762BCFF}"/>
              </a:ext>
            </a:extLst>
          </p:cNvPr>
          <p:cNvSpPr txBox="1"/>
          <p:nvPr/>
        </p:nvSpPr>
        <p:spPr>
          <a:xfrm>
            <a:off x="3163732" y="1755464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665CF5-91F8-4A9F-E777-04BC43D98AB8}"/>
              </a:ext>
            </a:extLst>
          </p:cNvPr>
          <p:cNvSpPr txBox="1"/>
          <p:nvPr/>
        </p:nvSpPr>
        <p:spPr>
          <a:xfrm>
            <a:off x="3968394" y="3900313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Python scripts,</a:t>
            </a:r>
          </a:p>
          <a:p>
            <a:r>
              <a:rPr lang="en-US" dirty="0">
                <a:solidFill>
                  <a:schemeClr val="tx1"/>
                </a:solidFill>
              </a:rPr>
              <a:t>MATLAB, etc.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C8AD8F-881B-6926-A5A7-D8D4C86E8B48}"/>
              </a:ext>
            </a:extLst>
          </p:cNvPr>
          <p:cNvSpPr txBox="1"/>
          <p:nvPr/>
        </p:nvSpPr>
        <p:spPr>
          <a:xfrm>
            <a:off x="3254335" y="3516484"/>
            <a:ext cx="6783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tx1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87286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5868CB-A940-0B46-A456-004F2A49C5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Workflow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0527D-9A3B-5545-A4F5-843A98A717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Users typically write their own </a:t>
            </a:r>
            <a:r>
              <a:rPr lang="en-US" b="1" dirty="0">
                <a:solidFill>
                  <a:schemeClr val="tx1"/>
                </a:solidFill>
              </a:rPr>
              <a:t>experiment control scripts</a:t>
            </a:r>
          </a:p>
          <a:p>
            <a:r>
              <a:rPr lang="en-US" dirty="0"/>
              <a:t>Python </a:t>
            </a:r>
            <a:r>
              <a:rPr lang="en-US" dirty="0" err="1"/>
              <a:t>multiprocess</a:t>
            </a:r>
            <a:r>
              <a:rPr lang="en-US" dirty="0"/>
              <a:t> library, GNU Parallel, Bash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A4186E-A449-224E-B76C-AA6A75039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249884"/>
            <a:ext cx="8496925" cy="235823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9F13B05-30E5-CC41-826F-2FF034D58F44}"/>
              </a:ext>
            </a:extLst>
          </p:cNvPr>
          <p:cNvGrpSpPr/>
          <p:nvPr/>
        </p:nvGrpSpPr>
        <p:grpSpPr>
          <a:xfrm>
            <a:off x="3182895" y="4620736"/>
            <a:ext cx="5977334" cy="1524000"/>
            <a:chOff x="2209800" y="4829814"/>
            <a:chExt cx="5977334" cy="152400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2F12B1E0-F92D-8045-934A-FA164FC2AE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2209800" y="4834244"/>
              <a:ext cx="1134215" cy="15195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A22402D7-64FE-014F-9BAA-D2E872163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3751299" y="4829814"/>
              <a:ext cx="1135963" cy="15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9180F886-F5C1-A04F-B145-FAB907D86D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297910" y="4829814"/>
              <a:ext cx="1176174" cy="15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9" name="Bent-Up Arrow 8">
              <a:extLst>
                <a:ext uri="{FF2B5EF4-FFF2-40B4-BE49-F238E27FC236}">
                  <a16:creationId xmlns:a16="http://schemas.microsoft.com/office/drawing/2014/main" id="{BC554AB6-320C-A24A-B69E-F1E12B8F8E95}"/>
                </a:ext>
              </a:extLst>
            </p:cNvPr>
            <p:cNvSpPr/>
            <p:nvPr/>
          </p:nvSpPr>
          <p:spPr bwMode="auto">
            <a:xfrm rot="16200000" flipH="1">
              <a:off x="7179667" y="4631333"/>
              <a:ext cx="609600" cy="1405334"/>
            </a:xfrm>
            <a:prstGeom prst="bentUpArrow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903BB21-9290-6612-E9F0-C9A53C3C2B8D}"/>
              </a:ext>
            </a:extLst>
          </p:cNvPr>
          <p:cNvSpPr txBox="1">
            <a:spLocks/>
          </p:cNvSpPr>
          <p:nvPr/>
        </p:nvSpPr>
        <p:spPr bwMode="auto">
          <a:xfrm>
            <a:off x="4317110" y="6234730"/>
            <a:ext cx="381846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defRPr sz="3200" b="1" i="0" baseline="0">
                <a:solidFill>
                  <a:srgbClr val="92D050"/>
                </a:solidFill>
                <a:latin typeface="Open Sans" panose="020B0606030504020204" pitchFamily="34" charset="0"/>
                <a:ea typeface="+mn-ea"/>
                <a:cs typeface="Encode Sans Normal Black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defRPr sz="2800"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defRPr sz="2400"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defRPr sz="2000"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defRPr sz="2000"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  <a:lvl6pPr marL="25146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GB" sz="1400" kern="0">
                <a:solidFill>
                  <a:schemeClr val="tx1"/>
                </a:solidFill>
                <a:latin typeface="+mj-lt"/>
              </a:rPr>
              <a:t>ns-3 Annual Meeting, June 2024</a:t>
            </a:r>
            <a:endParaRPr lang="en-GB" sz="1400" kern="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68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F857B-EADA-72B7-84D8-2FC53EFBC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ns-3 visualization and animation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571F0-B429-E330-13EB-DA8107A80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There is one (</a:t>
            </a:r>
            <a:r>
              <a:rPr lang="en-US" sz="2400" dirty="0" err="1"/>
              <a:t>NetSimulyzer</a:t>
            </a:r>
            <a:r>
              <a:rPr lang="en-US" sz="2400" dirty="0"/>
              <a:t> by Evan Black) supported and two (</a:t>
            </a:r>
            <a:r>
              <a:rPr lang="en-US" sz="2400" dirty="0" err="1"/>
              <a:t>Pyviz</a:t>
            </a:r>
            <a:r>
              <a:rPr lang="en-US" sz="2400" dirty="0"/>
              <a:t> and </a:t>
            </a:r>
            <a:r>
              <a:rPr lang="en-US" sz="2400" dirty="0" err="1"/>
              <a:t>Netanim</a:t>
            </a:r>
            <a:r>
              <a:rPr lang="en-US" sz="2400" dirty="0"/>
              <a:t>) unsupported visualizers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2CFC0E-8BE2-0402-597E-DE6F590B0D68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C50A2-2C85-720C-5B67-00895758F8F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1026" name="Picture 2" descr="Application Screenshot">
            <a:extLst>
              <a:ext uri="{FF2B5EF4-FFF2-40B4-BE49-F238E27FC236}">
                <a16:creationId xmlns:a16="http://schemas.microsoft.com/office/drawing/2014/main" id="{1FB4F53C-A78E-42ED-DDAA-A20F039BD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867" y="2009914"/>
            <a:ext cx="7687734" cy="416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7AC9DB-D49B-02FF-C052-0AC8AC4110B6}"/>
              </a:ext>
            </a:extLst>
          </p:cNvPr>
          <p:cNvSpPr txBox="1"/>
          <p:nvPr/>
        </p:nvSpPr>
        <p:spPr>
          <a:xfrm>
            <a:off x="8991601" y="5763885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 source: Evan Black</a:t>
            </a:r>
          </a:p>
        </p:txBody>
      </p:sp>
    </p:spTree>
    <p:extLst>
      <p:ext uri="{BB962C8B-B14F-4D97-AF65-F5344CB8AC3E}">
        <p14:creationId xmlns:p14="http://schemas.microsoft.com/office/powerpoint/2010/main" val="2172917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No preferred visualizer for ns-3</a:t>
            </a:r>
          </a:p>
          <a:p>
            <a:r>
              <a:rPr lang="en-US" sz="2800" dirty="0"/>
              <a:t>Two tools have been developed over the years, with some scope limitations</a:t>
            </a:r>
          </a:p>
          <a:p>
            <a:pPr lvl="1"/>
            <a:r>
              <a:rPr lang="en-US" sz="2400" dirty="0" err="1"/>
              <a:t>Pyviz</a:t>
            </a:r>
            <a:r>
              <a:rPr lang="en-US" sz="2400" dirty="0"/>
              <a:t> </a:t>
            </a:r>
          </a:p>
          <a:p>
            <a:pPr lvl="2"/>
            <a:r>
              <a:rPr lang="en-US" sz="2000" dirty="0" err="1"/>
              <a:t>FlowMonitor</a:t>
            </a:r>
            <a:r>
              <a:rPr lang="en-US" sz="2000" dirty="0"/>
              <a:t> (statistics with </a:t>
            </a:r>
            <a:r>
              <a:rPr lang="en-US" sz="2000" dirty="0" err="1"/>
              <a:t>Pyviz</a:t>
            </a:r>
            <a:r>
              <a:rPr lang="en-US" sz="2000" dirty="0"/>
              <a:t> linkage)</a:t>
            </a:r>
          </a:p>
          <a:p>
            <a:pPr lvl="1"/>
            <a:r>
              <a:rPr lang="en-US" sz="2400" dirty="0" err="1"/>
              <a:t>NetAnim</a:t>
            </a:r>
            <a:r>
              <a:rPr lang="en-US" sz="2400" dirty="0"/>
              <a:t> (George Riley and John Abraham)</a:t>
            </a:r>
          </a:p>
          <a:p>
            <a:pPr lvl="1"/>
            <a:endParaRPr lang="en-US" sz="2400" dirty="0"/>
          </a:p>
          <a:p>
            <a:r>
              <a:rPr lang="en-US" sz="2800" dirty="0"/>
              <a:t>Support is lagging for these tools (help wanted)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8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PyViz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Developed by Gustavo </a:t>
            </a:r>
            <a:r>
              <a:rPr lang="en-US" sz="2400" dirty="0" err="1"/>
              <a:t>Carneiro</a:t>
            </a:r>
            <a:endParaRPr lang="en-US" sz="2400" dirty="0"/>
          </a:p>
          <a:p>
            <a:r>
              <a:rPr lang="en-US" sz="2400" dirty="0"/>
              <a:t>Live simulation visualizer (no trace files)</a:t>
            </a:r>
          </a:p>
          <a:p>
            <a:r>
              <a:rPr lang="en-US" sz="2400" dirty="0"/>
              <a:t>Useful for debugging</a:t>
            </a:r>
          </a:p>
          <a:p>
            <a:pPr lvl="1"/>
            <a:r>
              <a:rPr lang="en-US" sz="2000" dirty="0"/>
              <a:t>mobility model behavior</a:t>
            </a:r>
          </a:p>
          <a:p>
            <a:pPr lvl="1"/>
            <a:r>
              <a:rPr lang="en-US" sz="2000" dirty="0"/>
              <a:t>where are packets being dropped?</a:t>
            </a:r>
          </a:p>
          <a:p>
            <a:r>
              <a:rPr lang="en-US" sz="2400" dirty="0"/>
              <a:t>Built-in interactive Python console to debug the state of running objects</a:t>
            </a:r>
          </a:p>
          <a:p>
            <a:r>
              <a:rPr lang="en-US" sz="2400" dirty="0"/>
              <a:t>Works with Python and C++ programs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418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Pyviz and FlowMonitor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295400"/>
            <a:ext cx="8197850" cy="1295400"/>
          </a:xfrm>
        </p:spPr>
        <p:txBody>
          <a:bodyPr/>
          <a:lstStyle/>
          <a:p>
            <a:r>
              <a:rPr lang="en-US" sz="2400" dirty="0"/>
              <a:t>Example screenshot from: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./ns3 run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/flow-monitor/examples/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wifi-olsr-flowmon.py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--vis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9523" y="2191430"/>
            <a:ext cx="61613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575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Enabling PyViz in your simulations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Make sure </a:t>
            </a:r>
            <a:r>
              <a:rPr lang="en-US" sz="2400" dirty="0" err="1"/>
              <a:t>PyViz</a:t>
            </a:r>
            <a:r>
              <a:rPr lang="en-US" sz="2400" dirty="0"/>
              <a:t> is enabled in the build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If program supports </a:t>
            </a:r>
            <a:r>
              <a:rPr lang="en-US" sz="2400" dirty="0" err="1"/>
              <a:t>CommandLine</a:t>
            </a:r>
            <a:r>
              <a:rPr lang="en-US" sz="2400" dirty="0"/>
              <a:t> parsing, pass the option </a:t>
            </a:r>
          </a:p>
          <a:p>
            <a:pPr lvl="1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--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SimulatorImplementationType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=</a:t>
            </a:r>
          </a:p>
          <a:p>
            <a:pPr lvl="1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ns3::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VisualSimulatorImpl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/>
              <a:t>Alternatively, pass the "--vis" option to "./ns3 run"</a:t>
            </a:r>
          </a:p>
          <a:p>
            <a:endParaRPr lang="en-US" sz="24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3301" y="1767114"/>
            <a:ext cx="7267575" cy="781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487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FlowMonitor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Network monitoring framework found in</a:t>
            </a:r>
            <a:r>
              <a:rPr lang="en-US" sz="2800" dirty="0"/>
              <a:t>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/flow-monitor/</a:t>
            </a:r>
          </a:p>
          <a:p>
            <a:r>
              <a:rPr lang="en-US" sz="2800" dirty="0">
                <a:cs typeface="Courier New" pitchFamily="49" charset="0"/>
              </a:rPr>
              <a:t>Goals: </a:t>
            </a:r>
          </a:p>
          <a:p>
            <a:pPr lvl="1"/>
            <a:r>
              <a:rPr lang="en-US" sz="2400" dirty="0">
                <a:cs typeface="Courier New" pitchFamily="49" charset="0"/>
              </a:rPr>
              <a:t>detect all flows passing through network</a:t>
            </a:r>
          </a:p>
          <a:p>
            <a:pPr lvl="1"/>
            <a:r>
              <a:rPr lang="en-US" sz="2400" dirty="0">
                <a:cs typeface="Courier New" pitchFamily="49" charset="0"/>
              </a:rPr>
              <a:t>stores metrics for analysis such as bitrates, duration, delays, packet sizes, packet loss ratios</a:t>
            </a:r>
          </a:p>
          <a:p>
            <a:pPr lvl="1"/>
            <a:endParaRPr lang="en-US" sz="2400" dirty="0"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1" y="5638801"/>
            <a:ext cx="7820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G. Carneiro, P. Fortuna, M. Ricardo, "FlowMonitor-- a network monitoring framework</a:t>
            </a:r>
          </a:p>
          <a:p>
            <a:r>
              <a:rPr lang="en-US" sz="1600">
                <a:solidFill>
                  <a:schemeClr val="tx1"/>
                </a:solidFill>
              </a:rPr>
              <a:t>for the Network Simulator ns-3," Proceedings of NSTools 2009.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43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11659"/>
            <a:ext cx="4953000" cy="584775"/>
          </a:xfrm>
        </p:spPr>
        <p:txBody>
          <a:bodyPr/>
          <a:lstStyle/>
          <a:p>
            <a:r>
              <a:rPr lang="en-US" dirty="0" err="1"/>
              <a:t>NetAnim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54205"/>
            <a:ext cx="9982200" cy="48720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"</a:t>
            </a:r>
            <a:r>
              <a:rPr lang="en-US" sz="2400" dirty="0" err="1"/>
              <a:t>NetAnim</a:t>
            </a:r>
            <a:r>
              <a:rPr lang="en-US" sz="2400" dirty="0"/>
              <a:t>" by George Riley and John Abraham</a:t>
            </a:r>
          </a:p>
          <a:p>
            <a:pPr lvl="1"/>
            <a:r>
              <a:rPr lang="en-US" sz="2000" dirty="0"/>
              <a:t>Many demos at </a:t>
            </a:r>
            <a:r>
              <a:rPr lang="en-US" sz="2000" dirty="0">
                <a:hlinkClick r:id="rId2"/>
              </a:rPr>
              <a:t>https://</a:t>
            </a:r>
            <a:r>
              <a:rPr lang="en-US" sz="2000" dirty="0" err="1">
                <a:hlinkClick r:id="rId2"/>
              </a:rPr>
              <a:t>www.youtube.com</a:t>
            </a:r>
            <a:r>
              <a:rPr lang="en-US" sz="2000" dirty="0">
                <a:hlinkClick r:id="rId2"/>
              </a:rPr>
              <a:t>/@ns3share/videos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314700" y="549223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pyviz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4839" y="2222234"/>
            <a:ext cx="2209800" cy="425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4604" y="2254117"/>
            <a:ext cx="209834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29600" y="2206659"/>
            <a:ext cx="19240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95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FF156-390A-F147-8795-C5FB74C66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B4FE8-C829-FE43-B6BD-C3F25EBCC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What is ns-3?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Software overview, capabilities, and build system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core (simulation time, events, random variables)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network (Nodes, Packets, </a:t>
            </a:r>
            <a:r>
              <a:rPr lang="en-US" sz="2400" dirty="0" err="1"/>
              <a:t>NetDevices</a:t>
            </a:r>
            <a:r>
              <a:rPr lang="en-US" sz="2400" dirty="0"/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Other key modules (mobility, propagation)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TCP/IP and applications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tracing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</a:t>
            </a:r>
            <a:r>
              <a:rPr lang="en-US" sz="2400" dirty="0" err="1"/>
              <a:t>cttc</a:t>
            </a:r>
            <a:r>
              <a:rPr lang="en-US" sz="2400" dirty="0"/>
              <a:t>-nr-demo (5G NR)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0105CE-6703-EF4A-AC10-B610547D4B31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C4542-F092-924E-810B-201A0F94C59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960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NetAnim key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Animate packets over wired-links and wireless-links</a:t>
            </a:r>
          </a:p>
          <a:p>
            <a:pPr lvl="1"/>
            <a:r>
              <a:rPr lang="en-US" sz="2000" dirty="0"/>
              <a:t>limited support for LTE traces</a:t>
            </a:r>
          </a:p>
          <a:p>
            <a:r>
              <a:rPr lang="en-US" sz="2400" dirty="0"/>
              <a:t>Packet timeline with regex filter on packet meta-data. </a:t>
            </a:r>
          </a:p>
          <a:p>
            <a:r>
              <a:rPr lang="en-US" sz="2400" dirty="0"/>
              <a:t>Node position statistics with node trajectory plotting (path of a mobile node). </a:t>
            </a:r>
          </a:p>
          <a:p>
            <a:r>
              <a:rPr lang="en-US" sz="2400" dirty="0"/>
              <a:t>Print brief packet-meta data on packets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598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C563F-1633-FF4E-830D-FBBDEAAE2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A7765-0D13-D04A-B7AC-A9F8D55AF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Placeholder slide:  for online browsing of:</a:t>
            </a:r>
          </a:p>
          <a:p>
            <a:pPr lvl="1"/>
            <a:r>
              <a:rPr lang="en-US" sz="2400" dirty="0" err="1"/>
              <a:t>Doxygen</a:t>
            </a:r>
            <a:endParaRPr lang="en-US" sz="2400" dirty="0"/>
          </a:p>
          <a:p>
            <a:pPr lvl="1"/>
            <a:r>
              <a:rPr lang="en-US" sz="2400" dirty="0"/>
              <a:t>ns-3 manual, model library, tutorial, contributing guide, installation</a:t>
            </a:r>
          </a:p>
          <a:p>
            <a:pPr lvl="1"/>
            <a:r>
              <a:rPr lang="en-US" sz="2400" dirty="0"/>
              <a:t>wiki</a:t>
            </a:r>
          </a:p>
          <a:p>
            <a:pPr lvl="1"/>
            <a:r>
              <a:rPr lang="en-US" sz="2400" dirty="0"/>
              <a:t>command-line help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3B3FC4-22FA-C540-9BDB-272448073089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3214FF-BB87-D445-AE47-76EEB929F6A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0633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60607-8DB7-28CA-9311-07CF3340E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ns-3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D126B-7CD2-78D2-AB64-ED1F06E86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(Demo) Download ns-3</a:t>
            </a:r>
          </a:p>
          <a:p>
            <a:r>
              <a:rPr lang="en-US" dirty="0"/>
              <a:t>(Demo) Download an external module (nr)</a:t>
            </a:r>
          </a:p>
          <a:p>
            <a:r>
              <a:rPr lang="en-US" dirty="0"/>
              <a:t>(Demo) Configure ns-3</a:t>
            </a:r>
          </a:p>
          <a:p>
            <a:r>
              <a:rPr lang="en-US" dirty="0"/>
              <a:t>(Demo) Build ns-3</a:t>
            </a:r>
          </a:p>
          <a:p>
            <a:r>
              <a:rPr lang="en-US" dirty="0"/>
              <a:t>(Demo) Run programs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DEA0FC-ACA8-FC2A-45EF-243D8499F4AD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879A19-8708-A945-02FC-446B5971369E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485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B2BEB-ED7C-C44F-B394-321669273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ns3 and </a:t>
            </a:r>
            <a:r>
              <a:rPr lang="en-US" dirty="0" err="1"/>
              <a:t>CMake</a:t>
            </a:r>
            <a:r>
              <a:rPr lang="en-US" dirty="0"/>
              <a:t>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CFF1A-E637-C14A-BC51-0B927D3D0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This slide is a placeholder to demonstrate ns3 and </a:t>
            </a:r>
            <a:r>
              <a:rPr lang="en-US" sz="2400" dirty="0" err="1"/>
              <a:t>CMake</a:t>
            </a:r>
            <a:r>
              <a:rPr lang="en-US" sz="2400" dirty="0"/>
              <a:t> operation</a:t>
            </a:r>
          </a:p>
          <a:p>
            <a:pPr lvl="1"/>
            <a:r>
              <a:rPr lang="en-US" sz="2000" dirty="0"/>
              <a:t>‘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./ns3 build’ </a:t>
            </a:r>
            <a:r>
              <a:rPr lang="en-US" sz="2000" dirty="0"/>
              <a:t>will compile and link source code into executables</a:t>
            </a:r>
          </a:p>
          <a:p>
            <a:pPr lvl="1"/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‘./ns3 run’ </a:t>
            </a:r>
            <a:r>
              <a:rPr lang="en-US" sz="2000" dirty="0"/>
              <a:t>will build ns-3 and then run an executable in a special shell that knows the path to ns-3 libraries</a:t>
            </a:r>
          </a:p>
          <a:p>
            <a:pPr lvl="1"/>
            <a:r>
              <a:rPr lang="en-US" sz="2000" dirty="0"/>
              <a:t>Option: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‘./ns3 run --no-build’ </a:t>
            </a:r>
            <a:r>
              <a:rPr lang="en-US" sz="2000" dirty="0"/>
              <a:t>will skip the build step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FE739-B3BC-5B40-B731-AFA157FB8055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349D0-E7F4-0C41-9520-59B0F372AB1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433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ns3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Key configuration options</a:t>
            </a:r>
          </a:p>
          <a:p>
            <a:pPr lvl="1">
              <a:buNone/>
            </a:pP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./ns3 configure</a:t>
            </a:r>
          </a:p>
          <a:p>
            <a:pPr lvl="2">
              <a:buNone/>
            </a:pP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--enable-examples</a:t>
            </a:r>
          </a:p>
          <a:p>
            <a:pPr lvl="2">
              <a:buNone/>
            </a:pP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--enable-tests</a:t>
            </a:r>
          </a:p>
          <a:p>
            <a:pPr lvl="2">
              <a:buNone/>
            </a:pP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--enable-python</a:t>
            </a:r>
          </a:p>
          <a:p>
            <a:pPr lvl="2">
              <a:buNone/>
            </a:pP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--enable-modules</a:t>
            </a:r>
          </a:p>
          <a:p>
            <a:r>
              <a:rPr lang="en-US" sz="2800" dirty="0">
                <a:solidFill>
                  <a:schemeClr val="tx1"/>
                </a:solidFill>
                <a:cs typeface="Courier New" pitchFamily="49" charset="0"/>
              </a:rPr>
              <a:t>Whenever build scripts change, may need to reconfigure</a:t>
            </a:r>
          </a:p>
          <a:p>
            <a:endParaRPr lang="en-US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981200" y="4724400"/>
            <a:ext cx="7848600" cy="1524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  <a:buSzPct val="100000"/>
              <a:defRPr/>
            </a:pPr>
            <a:r>
              <a:rPr lang="en-US" sz="2400" dirty="0">
                <a:solidFill>
                  <a:prstClr val="black"/>
                </a:solidFill>
              </a:rPr>
              <a:t>Demo:  </a:t>
            </a:r>
            <a:r>
              <a:rPr lang="en-US" sz="20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./ns3 --help</a:t>
            </a:r>
          </a:p>
          <a:p>
            <a:pPr>
              <a:buClr>
                <a:srgbClr val="000000"/>
              </a:buClr>
              <a:buSzPct val="100000"/>
              <a:defRPr/>
            </a:pPr>
            <a:r>
              <a:rPr lang="en-US" sz="20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./ns3 configure --enable-examples --enable-tests --enable-modules='core'</a:t>
            </a:r>
          </a:p>
          <a:p>
            <a:pPr>
              <a:buClr>
                <a:srgbClr val="000000"/>
              </a:buClr>
              <a:buSzPct val="100000"/>
              <a:defRPr/>
            </a:pPr>
            <a:r>
              <a:rPr lang="en-US" sz="2400" dirty="0">
                <a:solidFill>
                  <a:prstClr val="black"/>
                </a:solidFill>
                <a:latin typeface="Arial"/>
                <a:cs typeface="Courier New" pitchFamily="49" charset="0"/>
              </a:rPr>
              <a:t>Look at:  </a:t>
            </a:r>
            <a:r>
              <a:rPr lang="en-US" sz="20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build/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763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405BC-4ED5-1378-BFA1-867D89D5E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CMakeLists.txt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8F538-D1E4-8E26-644A-FB82FDFB3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Placeholder to show how to add examples, library files, and tests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A0252E-D182-4676-D839-45989FC7AD2B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190180-E052-2059-3D74-85BDA3E1CCF2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0415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Running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./ns3 shell</a:t>
            </a:r>
            <a:r>
              <a:rPr lang="en-US" dirty="0"/>
              <a:t> provides a special shell for running programs</a:t>
            </a:r>
          </a:p>
          <a:p>
            <a:pPr lvl="1"/>
            <a:r>
              <a:rPr lang="en-US" dirty="0"/>
              <a:t>Sets key environment variables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./ns3 run sample-simulator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1046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variations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Configuring a build type is done at ns3 configuration time</a:t>
            </a:r>
          </a:p>
          <a:p>
            <a:r>
              <a:rPr lang="en-US" dirty="0"/>
              <a:t>'default' build: all asserts and debugging code enabled, some optimizations enabled</a:t>
            </a:r>
          </a:p>
          <a:p>
            <a:r>
              <a:rPr lang="en-US" dirty="0"/>
              <a:t>debug</a:t>
            </a:r>
          </a:p>
          <a:p>
            <a:pPr lvl="1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./ns3 configure -d debug</a:t>
            </a:r>
          </a:p>
          <a:p>
            <a:r>
              <a:rPr lang="en-US" dirty="0"/>
              <a:t>optimized</a:t>
            </a:r>
          </a:p>
          <a:p>
            <a:pPr lvl="1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./ns3 configure -d optimized</a:t>
            </a:r>
          </a:p>
          <a:p>
            <a:r>
              <a:rPr lang="en-US" dirty="0"/>
              <a:t>static libraries</a:t>
            </a:r>
          </a:p>
          <a:p>
            <a:pPr lvl="1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./ns3 configure –d optimized --enable-static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9756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Controlling the modular build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526" y="1303421"/>
            <a:ext cx="8197850" cy="388620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One way to disable modules: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./ns3 configure --enable-modules='</a:t>
            </a:r>
            <a:r>
              <a:rPr lang="en-US" sz="20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a','b','c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'</a:t>
            </a:r>
          </a:p>
          <a:p>
            <a:r>
              <a:rPr lang="en-US" sz="2400" dirty="0">
                <a:solidFill>
                  <a:schemeClr val="tx1"/>
                </a:solidFill>
              </a:rPr>
              <a:t>The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.ns3rc</a:t>
            </a:r>
            <a:r>
              <a:rPr lang="en-US" sz="2400" dirty="0">
                <a:solidFill>
                  <a:schemeClr val="tx1"/>
                </a:solidFill>
              </a:rPr>
              <a:t> file (found in utils/ directory) can be used to control the modules built</a:t>
            </a:r>
          </a:p>
          <a:p>
            <a:r>
              <a:rPr lang="en-US" sz="2400" dirty="0">
                <a:solidFill>
                  <a:schemeClr val="tx1"/>
                </a:solidFill>
              </a:rPr>
              <a:t>Precedence in controlling build</a:t>
            </a:r>
          </a:p>
          <a:p>
            <a:pPr lvl="1">
              <a:buNone/>
            </a:pPr>
            <a:r>
              <a:rPr lang="en-US" sz="2000" dirty="0">
                <a:solidFill>
                  <a:schemeClr val="tx1"/>
                </a:solidFill>
              </a:rPr>
              <a:t>1) command line arguments</a:t>
            </a:r>
          </a:p>
          <a:p>
            <a:pPr lvl="1">
              <a:buNone/>
            </a:pPr>
            <a:r>
              <a:rPr lang="en-US" sz="2000" dirty="0">
                <a:solidFill>
                  <a:schemeClr val="tx1"/>
                </a:solidFill>
              </a:rPr>
              <a:t>2) .ns3rc in ns-3 top level directory</a:t>
            </a:r>
          </a:p>
          <a:p>
            <a:pPr lvl="1">
              <a:buNone/>
            </a:pPr>
            <a:r>
              <a:rPr lang="en-US" sz="2000" dirty="0">
                <a:solidFill>
                  <a:schemeClr val="tx1"/>
                </a:solidFill>
              </a:rPr>
              <a:t>3) .ns3rc in user's home directory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756151" y="5185611"/>
            <a:ext cx="7848600" cy="6096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  <a:buSzPct val="100000"/>
              <a:defRPr/>
            </a:pPr>
            <a:r>
              <a:rPr lang="en-US" sz="2400">
                <a:solidFill>
                  <a:prstClr val="black"/>
                </a:solidFill>
              </a:rPr>
              <a:t>Demo how .ns3rc works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4370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without </a:t>
            </a:r>
            <a:r>
              <a:rPr lang="en-US" dirty="0" err="1"/>
              <a:t>CMakeLists.txt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The scratch/ directory can be used to build programs without </a:t>
            </a:r>
            <a:r>
              <a:rPr lang="en-US" sz="2800" dirty="0" err="1">
                <a:solidFill>
                  <a:schemeClr val="tx1"/>
                </a:solidFill>
              </a:rPr>
              <a:t>CMakeLists.txt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209800" y="2514600"/>
            <a:ext cx="7848600" cy="1524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  <a:buSzPct val="100000"/>
              <a:defRPr/>
            </a:pPr>
            <a:r>
              <a:rPr lang="en-US" sz="2400" dirty="0">
                <a:solidFill>
                  <a:prstClr val="black"/>
                </a:solidFill>
              </a:rPr>
              <a:t>Demo how programs can be built without </a:t>
            </a:r>
            <a:r>
              <a:rPr lang="en-US" sz="2400" dirty="0" err="1">
                <a:solidFill>
                  <a:prstClr val="black"/>
                </a:solidFill>
              </a:rPr>
              <a:t>CMakeLists.txt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508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FF156-390A-F147-8795-C5FB74C66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bashing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B4FE8-C829-FE43-B6BD-C3F25EBCC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Some discussion topics requested on the survey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callbacks and scheduling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packet tags, debugging, timestamping, 5G LENA, saving logs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How to combine different methods and classes from different modules of ns-3 (e.g., a 5G link connected to a satellite link)</a:t>
            </a:r>
            <a:endParaRPr lang="en-US" sz="1000" b="0" dirty="0">
              <a:solidFill>
                <a:srgbClr val="202124"/>
              </a:solidFill>
              <a:effectLst/>
              <a:highlight>
                <a:srgbClr val="F8F9FA"/>
              </a:highlight>
              <a:latin typeface="Roboto" panose="02000000000000000000" pitchFamily="2" charset="0"/>
            </a:endParaRPr>
          </a:p>
          <a:p>
            <a:pPr>
              <a:spcBef>
                <a:spcPts val="600"/>
              </a:spcBef>
            </a:pPr>
            <a:endParaRPr lang="en-US" sz="2400" dirty="0"/>
          </a:p>
          <a:p>
            <a:pPr>
              <a:spcBef>
                <a:spcPts val="600"/>
              </a:spcBef>
            </a:pPr>
            <a:endParaRPr lang="en-US" sz="240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0105CE-6703-EF4A-AC10-B610547D4B31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C4542-F092-924E-810B-201A0F94C59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449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8261-9966-7EDA-D958-74C41A8CB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ns-3?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A6818-303C-19E8-8EE3-7980C1CB0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ns-3 is mainly a discrete-event simulator, but also has modes of operation that allows it to interact with real-world software and networks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8334B7-E2D3-05AF-BF9F-192002F2E4E9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2AC1C-151F-E786-6110-BF9915D3388C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D0F13124-26F5-224E-A7F4-98EBA8F13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5693" y="2388743"/>
            <a:ext cx="6591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ns-3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E68E184-4644-FAC2-D72B-9F5716621007}"/>
              </a:ext>
            </a:extLst>
          </p:cNvPr>
          <p:cNvCxnSpPr>
            <a:cxnSpLocks/>
          </p:cNvCxnSpPr>
          <p:nvPr/>
        </p:nvCxnSpPr>
        <p:spPr bwMode="auto">
          <a:xfrm>
            <a:off x="3248550" y="2814781"/>
            <a:ext cx="0" cy="18062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 Box 8">
            <a:extLst>
              <a:ext uri="{FF2B5EF4-FFF2-40B4-BE49-F238E27FC236}">
                <a16:creationId xmlns:a16="http://schemas.microsoft.com/office/drawing/2014/main" id="{30444DCB-6683-A4B1-AC77-2B69FDCD4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3831" y="2281681"/>
            <a:ext cx="15279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ns-3 Direct Code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Execution (DCE)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3C1AF6-E1E3-B908-CCC3-A8403C393953}"/>
              </a:ext>
            </a:extLst>
          </p:cNvPr>
          <p:cNvCxnSpPr>
            <a:cxnSpLocks/>
          </p:cNvCxnSpPr>
          <p:nvPr/>
        </p:nvCxnSpPr>
        <p:spPr bwMode="auto">
          <a:xfrm>
            <a:off x="4648200" y="2788095"/>
            <a:ext cx="0" cy="25899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 Box 8">
            <a:extLst>
              <a:ext uri="{FF2B5EF4-FFF2-40B4-BE49-F238E27FC236}">
                <a16:creationId xmlns:a16="http://schemas.microsoft.com/office/drawing/2014/main" id="{D157F501-9BE5-F3A6-753C-4C9291AE0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5486" y="2168450"/>
            <a:ext cx="13580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ns-3 emulation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modes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5D5F7A8-5722-1425-1C8A-F5D9423E849B}"/>
              </a:ext>
            </a:extLst>
          </p:cNvPr>
          <p:cNvCxnSpPr/>
          <p:nvPr/>
        </p:nvCxnSpPr>
        <p:spPr bwMode="auto">
          <a:xfrm>
            <a:off x="8775985" y="2711971"/>
            <a:ext cx="152400" cy="20562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38F8B0E-765D-3F1D-BA00-19539631148F}"/>
              </a:ext>
            </a:extLst>
          </p:cNvPr>
          <p:cNvCxnSpPr>
            <a:stCxn id="10" idx="1"/>
          </p:cNvCxnSpPr>
          <p:nvPr/>
        </p:nvCxnSpPr>
        <p:spPr bwMode="auto">
          <a:xfrm flipH="1">
            <a:off x="6412082" y="2430060"/>
            <a:ext cx="1453404" cy="4914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50DA956-08AA-A7F5-3AC7-865B0AD68BB7}"/>
              </a:ext>
            </a:extLst>
          </p:cNvPr>
          <p:cNvCxnSpPr/>
          <p:nvPr/>
        </p:nvCxnSpPr>
        <p:spPr bwMode="auto">
          <a:xfrm flipH="1">
            <a:off x="7628029" y="2613984"/>
            <a:ext cx="309990" cy="27307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AutoShape 5">
            <a:extLst>
              <a:ext uri="{FF2B5EF4-FFF2-40B4-BE49-F238E27FC236}">
                <a16:creationId xmlns:a16="http://schemas.microsoft.com/office/drawing/2014/main" id="{F6FD4D87-9E04-B9D3-204D-8037F378F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914" y="4443201"/>
            <a:ext cx="9111896" cy="533400"/>
          </a:xfrm>
          <a:prstGeom prst="notchedRightArrow">
            <a:avLst>
              <a:gd name="adj1" fmla="val 60120"/>
              <a:gd name="adj2" fmla="val 130344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rPr>
              <a:t>Increasing realism</a:t>
            </a:r>
          </a:p>
        </p:txBody>
      </p:sp>
      <p:sp>
        <p:nvSpPr>
          <p:cNvPr id="17" name="AutoShape 7">
            <a:extLst>
              <a:ext uri="{FF2B5EF4-FFF2-40B4-BE49-F238E27FC236}">
                <a16:creationId xmlns:a16="http://schemas.microsoft.com/office/drawing/2014/main" id="{28AF0677-BC94-D596-96A2-8113678DE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5357601"/>
            <a:ext cx="8976010" cy="533400"/>
          </a:xfrm>
          <a:prstGeom prst="notchedRightArrow">
            <a:avLst>
              <a:gd name="adj1" fmla="val 60120"/>
              <a:gd name="adj2" fmla="val 130344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rPr>
              <a:t>Increasing complexity</a:t>
            </a:r>
          </a:p>
        </p:txBody>
      </p:sp>
      <p:sp>
        <p:nvSpPr>
          <p:cNvPr id="18" name="Text Box 8">
            <a:extLst>
              <a:ext uri="{FF2B5EF4-FFF2-40B4-BE49-F238E27FC236}">
                <a16:creationId xmlns:a16="http://schemas.microsoft.com/office/drawing/2014/main" id="{7E992E21-FB08-2FF5-F1E3-EEC33C3B2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6210" y="3801720"/>
            <a:ext cx="11063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Pure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simulation</a:t>
            </a:r>
          </a:p>
        </p:txBody>
      </p:sp>
      <p:sp>
        <p:nvSpPr>
          <p:cNvPr id="19" name="Text Box 9">
            <a:extLst>
              <a:ext uri="{FF2B5EF4-FFF2-40B4-BE49-F238E27FC236}">
                <a16:creationId xmlns:a16="http://schemas.microsoft.com/office/drawing/2014/main" id="{85D1A558-6F8B-F2C1-6752-8835ADFF1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190" y="3811830"/>
            <a:ext cx="114005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Simulation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cradles</a:t>
            </a:r>
          </a:p>
        </p:txBody>
      </p:sp>
      <p:sp>
        <p:nvSpPr>
          <p:cNvPr id="20" name="Text Box 10">
            <a:extLst>
              <a:ext uri="{FF2B5EF4-FFF2-40B4-BE49-F238E27FC236}">
                <a16:creationId xmlns:a16="http://schemas.microsoft.com/office/drawing/2014/main" id="{4F23BEB8-A8F2-7369-953E-14593CE2E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3198" y="3801721"/>
            <a:ext cx="158036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Virtual/Physical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test beds</a:t>
            </a:r>
          </a:p>
        </p:txBody>
      </p:sp>
      <p:sp>
        <p:nvSpPr>
          <p:cNvPr id="21" name="Text Box 11">
            <a:extLst>
              <a:ext uri="{FF2B5EF4-FFF2-40B4-BE49-F238E27FC236}">
                <a16:creationId xmlns:a16="http://schemas.microsoft.com/office/drawing/2014/main" id="{347588CD-290D-29DE-FBAF-9AAB3086D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2045" y="3844487"/>
            <a:ext cx="130195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Field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experiments</a:t>
            </a:r>
          </a:p>
        </p:txBody>
      </p:sp>
      <p:sp>
        <p:nvSpPr>
          <p:cNvPr id="22" name="Text Box 12">
            <a:extLst>
              <a:ext uri="{FF2B5EF4-FFF2-40B4-BE49-F238E27FC236}">
                <a16:creationId xmlns:a16="http://schemas.microsoft.com/office/drawing/2014/main" id="{7F88A3E4-DAAE-0B9A-D5C2-970B65913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5683" y="3833601"/>
            <a:ext cx="100540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prstClr val="black"/>
                </a:solidFill>
                <a:latin typeface="Arial" charset="0"/>
                <a:cs typeface="Arial" charset="0"/>
              </a:rPr>
              <a:t>Live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prstClr val="black"/>
                </a:solidFill>
                <a:latin typeface="Arial" charset="0"/>
                <a:cs typeface="Arial" charset="0"/>
              </a:rPr>
              <a:t>networks</a:t>
            </a:r>
          </a:p>
        </p:txBody>
      </p:sp>
      <p:sp>
        <p:nvSpPr>
          <p:cNvPr id="23" name="AutoShape 13">
            <a:extLst>
              <a:ext uri="{FF2B5EF4-FFF2-40B4-BE49-F238E27FC236}">
                <a16:creationId xmlns:a16="http://schemas.microsoft.com/office/drawing/2014/main" id="{D1247386-A7C9-6C99-921F-41A872176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995401"/>
            <a:ext cx="8899810" cy="609600"/>
          </a:xfrm>
          <a:prstGeom prst="leftRightArrow">
            <a:avLst>
              <a:gd name="adj1" fmla="val 60417"/>
              <a:gd name="adj2" fmla="val 115612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rPr>
              <a:t>Test and evaluation options</a:t>
            </a:r>
          </a:p>
        </p:txBody>
      </p:sp>
      <p:sp>
        <p:nvSpPr>
          <p:cNvPr id="24" name="Text Box 8">
            <a:extLst>
              <a:ext uri="{FF2B5EF4-FFF2-40B4-BE49-F238E27FC236}">
                <a16:creationId xmlns:a16="http://schemas.microsoft.com/office/drawing/2014/main" id="{3C64AE0E-79A4-63FF-AE40-F9271CBD5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7229" y="3785621"/>
            <a:ext cx="91403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Spread-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sheets</a:t>
            </a:r>
          </a:p>
        </p:txBody>
      </p:sp>
      <p:sp>
        <p:nvSpPr>
          <p:cNvPr id="25" name="Text Box 8">
            <a:extLst>
              <a:ext uri="{FF2B5EF4-FFF2-40B4-BE49-F238E27FC236}">
                <a16:creationId xmlns:a16="http://schemas.microsoft.com/office/drawing/2014/main" id="{55F5E403-FE43-A15E-74A4-E34C89105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914" y="3785258"/>
            <a:ext cx="92365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Math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prstClr val="black"/>
                </a:solidFill>
              </a:rPr>
              <a:t>analysis</a:t>
            </a:r>
            <a:endParaRPr lang="en-US" altLang="en-US" sz="16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15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8E108-6A80-357A-FE36-CDED840D1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ns-3?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51FBF-FDCE-D58D-FB20-71B4B9CA2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Packet-level network simulation:  </a:t>
            </a:r>
            <a:r>
              <a:rPr lang="en-US" sz="2400" dirty="0"/>
              <a:t>The main unit of modeling is the </a:t>
            </a:r>
            <a:r>
              <a:rPr lang="en-US" sz="2400" i="1" dirty="0"/>
              <a:t>packet</a:t>
            </a:r>
            <a:r>
              <a:rPr lang="en-US" sz="2400" dirty="0"/>
              <a:t> and entities that exchange packets.</a:t>
            </a:r>
            <a:endParaRPr lang="en-US" sz="2400" b="1" dirty="0"/>
          </a:p>
          <a:p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A563C3-CE1A-F7E3-5878-C896B7451300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997A8-2B54-9AE5-84F3-31A4B5034CD5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14AFD0B4-8961-8F37-36F2-D210CD821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0" y="2227263"/>
            <a:ext cx="7137400" cy="410527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CD100C9-7BDC-62A1-C1C7-A76464B557CD}"/>
              </a:ext>
            </a:extLst>
          </p:cNvPr>
          <p:cNvGrpSpPr/>
          <p:nvPr/>
        </p:nvGrpSpPr>
        <p:grpSpPr>
          <a:xfrm>
            <a:off x="1963729" y="2079941"/>
            <a:ext cx="984817" cy="4536911"/>
            <a:chOff x="434910" y="1665498"/>
            <a:chExt cx="984817" cy="4536911"/>
          </a:xfrm>
        </p:grpSpPr>
        <p:sp>
          <p:nvSpPr>
            <p:cNvPr id="8" name="Up-Down Arrow 7">
              <a:extLst>
                <a:ext uri="{FF2B5EF4-FFF2-40B4-BE49-F238E27FC236}">
                  <a16:creationId xmlns:a16="http://schemas.microsoft.com/office/drawing/2014/main" id="{D148AB1D-F044-82E0-2962-7CD43CFE6E6A}"/>
                </a:ext>
              </a:extLst>
            </p:cNvPr>
            <p:cNvSpPr/>
            <p:nvPr/>
          </p:nvSpPr>
          <p:spPr>
            <a:xfrm>
              <a:off x="1130969" y="2761247"/>
              <a:ext cx="288758" cy="2105526"/>
            </a:xfrm>
            <a:prstGeom prst="upDownArrow">
              <a:avLst/>
            </a:prstGeom>
            <a:solidFill>
              <a:srgbClr val="0F6FC6"/>
            </a:solidFill>
            <a:ln w="9525" cap="flat" cmpd="sng" algn="ctr">
              <a:solidFill>
                <a:srgbClr val="0F6F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Up-Down Arrow 8">
              <a:extLst>
                <a:ext uri="{FF2B5EF4-FFF2-40B4-BE49-F238E27FC236}">
                  <a16:creationId xmlns:a16="http://schemas.microsoft.com/office/drawing/2014/main" id="{AB99E95B-48F0-E403-D3B9-49E284EB6394}"/>
                </a:ext>
              </a:extLst>
            </p:cNvPr>
            <p:cNvSpPr/>
            <p:nvPr/>
          </p:nvSpPr>
          <p:spPr>
            <a:xfrm>
              <a:off x="1130969" y="2225841"/>
              <a:ext cx="288758" cy="493295"/>
            </a:xfrm>
            <a:prstGeom prst="upDownArrow">
              <a:avLst/>
            </a:prstGeom>
            <a:gradFill rotWithShape="1">
              <a:gsLst>
                <a:gs pos="0">
                  <a:srgbClr val="0F6FC6">
                    <a:shade val="51000"/>
                    <a:satMod val="130000"/>
                  </a:srgbClr>
                </a:gs>
                <a:gs pos="80000">
                  <a:srgbClr val="0F6FC6">
                    <a:shade val="93000"/>
                    <a:satMod val="130000"/>
                  </a:srgbClr>
                </a:gs>
                <a:gs pos="100000">
                  <a:srgbClr val="0F6F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0F6F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Up-Down Arrow 9">
              <a:extLst>
                <a:ext uri="{FF2B5EF4-FFF2-40B4-BE49-F238E27FC236}">
                  <a16:creationId xmlns:a16="http://schemas.microsoft.com/office/drawing/2014/main" id="{A6771F6B-8835-5AEC-4A48-D373F8514E28}"/>
                </a:ext>
              </a:extLst>
            </p:cNvPr>
            <p:cNvSpPr/>
            <p:nvPr/>
          </p:nvSpPr>
          <p:spPr>
            <a:xfrm rot="10800000">
              <a:off x="1130969" y="4908884"/>
              <a:ext cx="288758" cy="493295"/>
            </a:xfrm>
            <a:prstGeom prst="upDownArrow">
              <a:avLst/>
            </a:prstGeom>
            <a:gradFill rotWithShape="1">
              <a:gsLst>
                <a:gs pos="0">
                  <a:srgbClr val="0F6FC6">
                    <a:shade val="51000"/>
                    <a:satMod val="130000"/>
                  </a:srgbClr>
                </a:gs>
                <a:gs pos="80000">
                  <a:srgbClr val="0F6FC6">
                    <a:shade val="93000"/>
                    <a:satMod val="130000"/>
                  </a:srgbClr>
                </a:gs>
                <a:gs pos="100000">
                  <a:srgbClr val="0F6F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0F6F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7837AC8-2372-3008-4608-56B2C9D5248C}"/>
                </a:ext>
              </a:extLst>
            </p:cNvPr>
            <p:cNvSpPr txBox="1"/>
            <p:nvPr/>
          </p:nvSpPr>
          <p:spPr>
            <a:xfrm rot="16200000">
              <a:off x="101659" y="5222653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More 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abstraction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F1B6BB-D6E7-4314-91C0-320201419CF9}"/>
                </a:ext>
              </a:extLst>
            </p:cNvPr>
            <p:cNvSpPr txBox="1"/>
            <p:nvPr/>
          </p:nvSpPr>
          <p:spPr>
            <a:xfrm rot="16200000">
              <a:off x="101487" y="1998922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More 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abstraction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4AC82E-AA82-BC0C-374E-42FBA5B5F819}"/>
                </a:ext>
              </a:extLst>
            </p:cNvPr>
            <p:cNvSpPr txBox="1"/>
            <p:nvPr/>
          </p:nvSpPr>
          <p:spPr>
            <a:xfrm rot="16200000">
              <a:off x="101486" y="3542291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Less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abstraction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116F499-309A-9E15-CB48-065B236D6A7D}"/>
              </a:ext>
            </a:extLst>
          </p:cNvPr>
          <p:cNvSpPr txBox="1"/>
          <p:nvPr/>
        </p:nvSpPr>
        <p:spPr>
          <a:xfrm>
            <a:off x="103238" y="5173534"/>
            <a:ext cx="1870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"</a:t>
            </a:r>
            <a:r>
              <a:rPr lang="en-US" sz="1600" b="1" dirty="0">
                <a:solidFill>
                  <a:schemeClr val="tx1"/>
                </a:solidFill>
              </a:rPr>
              <a:t>Link simulators</a:t>
            </a:r>
            <a:r>
              <a:rPr lang="en-US" sz="1600" dirty="0">
                <a:solidFill>
                  <a:schemeClr val="tx1"/>
                </a:solidFill>
              </a:rPr>
              <a:t>"</a:t>
            </a:r>
          </a:p>
          <a:p>
            <a:r>
              <a:rPr lang="en-US" sz="1600" dirty="0">
                <a:solidFill>
                  <a:schemeClr val="tx1"/>
                </a:solidFill>
              </a:rPr>
              <a:t>focus on high-</a:t>
            </a:r>
          </a:p>
          <a:p>
            <a:r>
              <a:rPr lang="en-US" sz="1600" dirty="0">
                <a:solidFill>
                  <a:schemeClr val="tx1"/>
                </a:solidFill>
              </a:rPr>
              <a:t>fidelity PHY</a:t>
            </a:r>
          </a:p>
        </p:txBody>
      </p:sp>
    </p:spTree>
    <p:extLst>
      <p:ext uri="{BB962C8B-B14F-4D97-AF65-F5344CB8AC3E}">
        <p14:creationId xmlns:p14="http://schemas.microsoft.com/office/powerpoint/2010/main" val="93416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55EC8-4EDF-5E7F-B271-7693AC559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ns-3?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AEC32-26A8-1551-0456-624AFD92C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Free, open source software (FOSS) project with GPLv2 license</a:t>
            </a:r>
          </a:p>
          <a:p>
            <a:r>
              <a:rPr lang="en-US" sz="2800" dirty="0"/>
              <a:t>Collection of C++ libraries, with optional Python bindings</a:t>
            </a:r>
          </a:p>
          <a:p>
            <a:pPr lvl="1"/>
            <a:r>
              <a:rPr lang="en-US" sz="2400" dirty="0"/>
              <a:t>Optional libraries are found on the ns-3 App Store</a:t>
            </a:r>
          </a:p>
          <a:p>
            <a:r>
              <a:rPr lang="en-US" sz="2800" dirty="0"/>
              <a:t>ns-3 is about 16 years old (first release 2008), and the predecessor (ns-2) dates to 1997</a:t>
            </a:r>
          </a:p>
          <a:p>
            <a:r>
              <a:rPr lang="en-US" sz="2800" dirty="0"/>
              <a:t>ns-3 is maintained by roughly 20 maintainers who donate their free and professional time to improve the software</a:t>
            </a:r>
          </a:p>
          <a:p>
            <a:pPr lvl="1"/>
            <a:r>
              <a:rPr lang="en-US" sz="2400" dirty="0"/>
              <a:t>Three annual releases are typically made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CDD774-230F-731A-60B5-57D46F032E59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AA4551-46F6-3070-215C-CBC922883584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027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54C75-1B82-2704-7CE1-9D9D9D409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ns-3 software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206F1-FF4C-2E11-87F0-393927AE7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i="1" dirty="0"/>
              <a:t>ns-3 is written in C++</a:t>
            </a:r>
          </a:p>
          <a:p>
            <a:pPr lvl="1"/>
            <a:r>
              <a:rPr lang="en-US" sz="2000" dirty="0"/>
              <a:t>most code conforms to C++20 or earlier standards, and makes use of the STL (standard template library)</a:t>
            </a:r>
          </a:p>
          <a:p>
            <a:pPr lvl="1"/>
            <a:r>
              <a:rPr lang="en-US" sz="2000" dirty="0"/>
              <a:t>ns-3 makes use of a collection of C++ design patterns and enhancements with applicability to network simulation</a:t>
            </a:r>
          </a:p>
          <a:p>
            <a:pPr lvl="1"/>
            <a:r>
              <a:rPr lang="en-US" sz="2000" dirty="0"/>
              <a:t>ns-3 programs make use of standard C++, ns-3 libraries written in C++, and (optionally) third-party C++ libraries</a:t>
            </a:r>
          </a:p>
          <a:p>
            <a:r>
              <a:rPr lang="en-US" sz="2400" b="1" i="1" dirty="0"/>
              <a:t>ns-3’s build system is based on </a:t>
            </a:r>
            <a:r>
              <a:rPr lang="en-US" sz="2400" b="1" i="1" dirty="0" err="1"/>
              <a:t>CMake</a:t>
            </a:r>
            <a:r>
              <a:rPr lang="en-US" sz="2400" b="1" i="1" dirty="0"/>
              <a:t> and Python 3</a:t>
            </a:r>
          </a:p>
          <a:p>
            <a:pPr lvl="1"/>
            <a:r>
              <a:rPr lang="en-US" sz="2000" dirty="0"/>
              <a:t>minimal system requirements:  g++/clang++, </a:t>
            </a:r>
            <a:r>
              <a:rPr lang="en-US" sz="2000" dirty="0" err="1"/>
              <a:t>CMake</a:t>
            </a:r>
            <a:r>
              <a:rPr lang="en-US" sz="2000" dirty="0"/>
              <a:t>, either the "make" or "ninja" build system, and Python</a:t>
            </a:r>
          </a:p>
          <a:p>
            <a:pPr lvl="1"/>
            <a:r>
              <a:rPr lang="en-US" sz="2000" dirty="0"/>
              <a:t>if you plan to develop, Git is highly recommended</a:t>
            </a:r>
          </a:p>
          <a:p>
            <a:r>
              <a:rPr lang="en-US" sz="2400" b="1" i="1" dirty="0"/>
              <a:t>ns-3 typically generates raw output data </a:t>
            </a:r>
            <a:r>
              <a:rPr lang="en-US" sz="2400" dirty="0"/>
              <a:t>and relies on various other tools to visualize or process the data</a:t>
            </a:r>
          </a:p>
          <a:p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EFF075-463A-EE23-1A68-ACAF1473D9C2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34C5C9-212B-173B-B650-6A1B51294EB3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661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58E5F-07BA-8D41-A76B-DCC10337D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statistics and maintainer commits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FA070-771E-6744-ACD0-91D629B0C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1"/>
            <a:ext cx="8197850" cy="5102225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Since last annual meeting (June 2023)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624</a:t>
            </a:r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commits </a:t>
            </a:r>
            <a:r>
              <a:rPr lang="en-US" sz="2400" dirty="0">
                <a:solidFill>
                  <a:schemeClr val="tx1"/>
                </a:solidFill>
              </a:rPr>
              <a:t>by</a:t>
            </a:r>
            <a:r>
              <a:rPr lang="en-US" sz="2400" b="1" dirty="0">
                <a:solidFill>
                  <a:schemeClr val="tx1"/>
                </a:solidFill>
              </a:rPr>
              <a:t> 32 authors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80,000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/>
              <a:t>lines </a:t>
            </a:r>
            <a:r>
              <a:rPr lang="en-US" sz="2400" dirty="0"/>
              <a:t>of C++ code changed (ns-3-dev)</a:t>
            </a:r>
          </a:p>
          <a:p>
            <a:pPr lvl="1"/>
            <a:r>
              <a:rPr lang="en-US" sz="2000" dirty="0"/>
              <a:t>parsed output of git diff --stat filtered for .{</a:t>
            </a:r>
            <a:r>
              <a:rPr lang="en-US" sz="2000" dirty="0" err="1"/>
              <a:t>cc,h</a:t>
            </a:r>
            <a:r>
              <a:rPr lang="en-US" sz="2000" dirty="0"/>
              <a:t>}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430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/>
              <a:t>Merge Requests </a:t>
            </a:r>
            <a:r>
              <a:rPr lang="en-US" sz="2400" dirty="0"/>
              <a:t>opened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180</a:t>
            </a:r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b="1" dirty="0"/>
              <a:t>Issues </a:t>
            </a:r>
            <a:r>
              <a:rPr lang="en-US" sz="2400" dirty="0"/>
              <a:t>filed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0F21F-C4BC-E048-8241-B0BBD8AD960B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B93096-1C5A-AF49-9E48-109E79CC0843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4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levels of ns-3 software and libraries</a:t>
            </a:r>
          </a:p>
        </p:txBody>
      </p:sp>
      <p:sp>
        <p:nvSpPr>
          <p:cNvPr id="6" name="Flowchart: Alternate Process 5"/>
          <p:cNvSpPr/>
          <p:nvPr/>
        </p:nvSpPr>
        <p:spPr bwMode="auto">
          <a:xfrm>
            <a:off x="83820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31000"/>
              </a:lnSpc>
              <a:buClr>
                <a:srgbClr val="000000"/>
              </a:buClr>
              <a:buSzPct val="100000"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86800" y="289560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prstClr val="black"/>
                </a:solidFill>
              </a:rPr>
              <a:t>ns-3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8" name="Flowchart: Alternate Process 7"/>
          <p:cNvSpPr/>
          <p:nvPr/>
        </p:nvSpPr>
        <p:spPr bwMode="auto">
          <a:xfrm>
            <a:off x="54864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31000"/>
              </a:lnSpc>
              <a:buClr>
                <a:srgbClr val="000000"/>
              </a:buClr>
              <a:buSzPct val="100000"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2895600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prstClr val="black"/>
                </a:solidFill>
              </a:rPr>
              <a:t>Click routing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2" name="Flowchart: Alternate Process 11"/>
          <p:cNvSpPr/>
          <p:nvPr/>
        </p:nvSpPr>
        <p:spPr bwMode="auto">
          <a:xfrm>
            <a:off x="22860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31000"/>
              </a:lnSpc>
              <a:buClr>
                <a:srgbClr val="000000"/>
              </a:buClr>
              <a:buSzPct val="100000"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0" y="28956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prstClr val="black"/>
                </a:solidFill>
              </a:rPr>
              <a:t>Netanim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 bwMode="auto">
          <a:xfrm>
            <a:off x="3886200" y="2743200"/>
            <a:ext cx="1219200" cy="685800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31000"/>
              </a:lnSpc>
              <a:buClr>
                <a:srgbClr val="000000"/>
              </a:buClr>
              <a:buSzPct val="100000"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86200" y="28956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prstClr val="black"/>
                </a:solidFill>
              </a:rPr>
              <a:t>pybindgen</a:t>
            </a:r>
            <a:endParaRPr lang="en-US" sz="1600" dirty="0">
              <a:solidFill>
                <a:prstClr val="black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7086600" y="3048000"/>
            <a:ext cx="762000" cy="152400"/>
            <a:chOff x="5562600" y="3048000"/>
            <a:chExt cx="762000" cy="152400"/>
          </a:xfrm>
        </p:grpSpPr>
        <p:sp>
          <p:nvSpPr>
            <p:cNvPr id="17" name="Oval 16"/>
            <p:cNvSpPr/>
            <p:nvPr/>
          </p:nvSpPr>
          <p:spPr bwMode="auto">
            <a:xfrm>
              <a:off x="5562600" y="30480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5867400" y="30480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172200" y="30480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172200" y="4252912"/>
            <a:ext cx="3962400" cy="1171576"/>
            <a:chOff x="4648200" y="4252912"/>
            <a:chExt cx="3962400" cy="1171576"/>
          </a:xfrm>
        </p:grpSpPr>
        <p:grpSp>
          <p:nvGrpSpPr>
            <p:cNvPr id="22" name="Group 21"/>
            <p:cNvGrpSpPr/>
            <p:nvPr/>
          </p:nvGrpSpPr>
          <p:grpSpPr>
            <a:xfrm>
              <a:off x="4648200" y="4953000"/>
              <a:ext cx="856325" cy="471488"/>
              <a:chOff x="4724400" y="4191000"/>
              <a:chExt cx="856325" cy="471488"/>
            </a:xfrm>
          </p:grpSpPr>
          <p:sp>
            <p:nvSpPr>
              <p:cNvPr id="20" name="Flowchart: Alternate Process 19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31000"/>
                  </a:lnSpc>
                  <a:buClr>
                    <a:srgbClr val="000000"/>
                  </a:buClr>
                  <a:buSzPct val="100000"/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solidFill>
                      <a:prstClr val="black"/>
                    </a:solidFill>
                  </a:rPr>
                  <a:t>module</a:t>
                </a:r>
                <a:endParaRPr lang="en-US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648200" y="4267200"/>
              <a:ext cx="856325" cy="471488"/>
              <a:chOff x="4724400" y="4191000"/>
              <a:chExt cx="856325" cy="471488"/>
            </a:xfrm>
          </p:grpSpPr>
          <p:sp>
            <p:nvSpPr>
              <p:cNvPr id="24" name="Flowchart: Alternate Process 23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31000"/>
                  </a:lnSpc>
                  <a:buClr>
                    <a:srgbClr val="000000"/>
                  </a:buClr>
                  <a:buSzPct val="100000"/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solidFill>
                      <a:prstClr val="black"/>
                    </a:solidFill>
                  </a:rPr>
                  <a:t>module</a:t>
                </a:r>
                <a:endParaRPr lang="en-US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5715000" y="4267200"/>
              <a:ext cx="856325" cy="471488"/>
              <a:chOff x="4724400" y="4191000"/>
              <a:chExt cx="856325" cy="471488"/>
            </a:xfrm>
          </p:grpSpPr>
          <p:sp>
            <p:nvSpPr>
              <p:cNvPr id="27" name="Flowchart: Alternate Process 26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31000"/>
                  </a:lnSpc>
                  <a:buClr>
                    <a:srgbClr val="000000"/>
                  </a:buClr>
                  <a:buSzPct val="100000"/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solidFill>
                      <a:prstClr val="black"/>
                    </a:solidFill>
                  </a:rPr>
                  <a:t>module</a:t>
                </a:r>
                <a:endParaRPr lang="en-US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715000" y="4953000"/>
              <a:ext cx="856325" cy="471488"/>
              <a:chOff x="4724400" y="4191000"/>
              <a:chExt cx="856325" cy="471488"/>
            </a:xfrm>
          </p:grpSpPr>
          <p:sp>
            <p:nvSpPr>
              <p:cNvPr id="30" name="Flowchart: Alternate Process 29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31000"/>
                  </a:lnSpc>
                  <a:buClr>
                    <a:srgbClr val="000000"/>
                  </a:buClr>
                  <a:buSzPct val="100000"/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solidFill>
                      <a:prstClr val="black"/>
                    </a:solidFill>
                  </a:rPr>
                  <a:t>module</a:t>
                </a:r>
                <a:endParaRPr lang="en-US" sz="160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2" name="Oval 31"/>
            <p:cNvSpPr/>
            <p:nvPr/>
          </p:nvSpPr>
          <p:spPr bwMode="auto">
            <a:xfrm>
              <a:off x="6781800" y="47244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7086600" y="47244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7391400" y="47244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754275" y="4252912"/>
              <a:ext cx="856325" cy="471488"/>
              <a:chOff x="4724400" y="4191000"/>
              <a:chExt cx="856325" cy="471488"/>
            </a:xfrm>
          </p:grpSpPr>
          <p:sp>
            <p:nvSpPr>
              <p:cNvPr id="36" name="Flowchart: Alternate Process 35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31000"/>
                  </a:lnSpc>
                  <a:buClr>
                    <a:srgbClr val="000000"/>
                  </a:buClr>
                  <a:buSzPct val="100000"/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solidFill>
                      <a:prstClr val="black"/>
                    </a:solidFill>
                  </a:rPr>
                  <a:t>module</a:t>
                </a:r>
                <a:endParaRPr lang="en-US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7754275" y="4938712"/>
              <a:ext cx="856325" cy="471488"/>
              <a:chOff x="4724400" y="4191000"/>
              <a:chExt cx="856325" cy="471488"/>
            </a:xfrm>
          </p:grpSpPr>
          <p:sp>
            <p:nvSpPr>
              <p:cNvPr id="39" name="Flowchart: Alternate Process 38"/>
              <p:cNvSpPr/>
              <p:nvPr/>
            </p:nvSpPr>
            <p:spPr bwMode="auto">
              <a:xfrm>
                <a:off x="4724400" y="4191000"/>
                <a:ext cx="838200" cy="471488"/>
              </a:xfrm>
              <a:prstGeom prst="flowChartAlternateProcess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31000"/>
                  </a:lnSpc>
                  <a:buClr>
                    <a:srgbClr val="000000"/>
                  </a:buClr>
                  <a:buSzPct val="100000"/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724400" y="4267200"/>
                <a:ext cx="856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solidFill>
                      <a:prstClr val="black"/>
                    </a:solidFill>
                  </a:rPr>
                  <a:t>module</a:t>
                </a:r>
                <a:endParaRPr lang="en-US" sz="1600" dirty="0"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42" name="Straight Connector 41"/>
          <p:cNvCxnSpPr/>
          <p:nvPr/>
        </p:nvCxnSpPr>
        <p:spPr bwMode="auto">
          <a:xfrm flipH="1">
            <a:off x="6172200" y="3352800"/>
            <a:ext cx="2057400" cy="7620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9601200" y="3429000"/>
            <a:ext cx="457200" cy="685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2133600" y="2057400"/>
            <a:ext cx="805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6600"/>
                </a:solidFill>
              </a:rPr>
              <a:t>1)</a:t>
            </a:r>
            <a:r>
              <a:rPr lang="en-US" dirty="0">
                <a:solidFill>
                  <a:srgbClr val="006600"/>
                </a:solidFill>
              </a:rPr>
              <a:t> Several supporting libraries, not system-installed, can be in parallel to ns-3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133600" y="4267201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6600"/>
                </a:solidFill>
              </a:rPr>
              <a:t>2) </a:t>
            </a:r>
            <a:r>
              <a:rPr lang="en-US" dirty="0">
                <a:solidFill>
                  <a:srgbClr val="006600"/>
                </a:solidFill>
              </a:rPr>
              <a:t>ns-3 modules exist</a:t>
            </a:r>
          </a:p>
          <a:p>
            <a:pPr>
              <a:defRPr/>
            </a:pPr>
            <a:r>
              <a:rPr lang="en-US" dirty="0">
                <a:solidFill>
                  <a:srgbClr val="006600"/>
                </a:solidFill>
              </a:rPr>
              <a:t>within the ns-3 directory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</p:spTree>
    <p:extLst>
      <p:ext uri="{BB962C8B-B14F-4D97-AF65-F5344CB8AC3E}">
        <p14:creationId xmlns:p14="http://schemas.microsoft.com/office/powerpoint/2010/main" val="6511950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2060"/>
      </a:hlink>
      <a:folHlink>
        <a:srgbClr val="85DFD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17709</TotalTime>
  <Words>1551</Words>
  <Application>Microsoft Macintosh PowerPoint</Application>
  <PresentationFormat>Widescreen</PresentationFormat>
  <Paragraphs>274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Courier New</vt:lpstr>
      <vt:lpstr>Encode Sans Normal Black</vt:lpstr>
      <vt:lpstr>Lucida Grande</vt:lpstr>
      <vt:lpstr>Open Sans</vt:lpstr>
      <vt:lpstr>Roboto</vt:lpstr>
      <vt:lpstr>Times New Roman</vt:lpstr>
      <vt:lpstr>Default Design</vt:lpstr>
      <vt:lpstr>Title slide</vt:lpstr>
      <vt:lpstr>PowerPoint Presentation</vt:lpstr>
      <vt:lpstr>Agenda</vt:lpstr>
      <vt:lpstr>Agenda bashing</vt:lpstr>
      <vt:lpstr>What is ns-3?</vt:lpstr>
      <vt:lpstr>What is ns-3? (cont.)</vt:lpstr>
      <vt:lpstr>What is ns-3? (cont.)</vt:lpstr>
      <vt:lpstr>ns-3 software basics</vt:lpstr>
      <vt:lpstr>Code statistics and maintainer commits</vt:lpstr>
      <vt:lpstr>Software organization</vt:lpstr>
      <vt:lpstr>ns-3 does not have its own graphical IDE</vt:lpstr>
      <vt:lpstr>ns-3 users typically parse and plot data files</vt:lpstr>
      <vt:lpstr>PowerPoint Presentation</vt:lpstr>
      <vt:lpstr>ns-3 visualization and animation</vt:lpstr>
      <vt:lpstr>Visualization</vt:lpstr>
      <vt:lpstr>PyViz overview</vt:lpstr>
      <vt:lpstr>Pyviz and FlowMonitor</vt:lpstr>
      <vt:lpstr>Enabling PyViz in your simulations</vt:lpstr>
      <vt:lpstr>FlowMonitor</vt:lpstr>
      <vt:lpstr>NetAnim</vt:lpstr>
      <vt:lpstr>NetAnim key features</vt:lpstr>
      <vt:lpstr>Documentation overview</vt:lpstr>
      <vt:lpstr>Building ns-3</vt:lpstr>
      <vt:lpstr>ns3 and CMake operation</vt:lpstr>
      <vt:lpstr>ns3 configuration</vt:lpstr>
      <vt:lpstr>CMakeLists.txt</vt:lpstr>
      <vt:lpstr>Running programs</vt:lpstr>
      <vt:lpstr>Build variations</vt:lpstr>
      <vt:lpstr>Controlling the modular build</vt:lpstr>
      <vt:lpstr>Building without CMakeLists.txt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Henderson, Thomas R</dc:creator>
  <cp:lastModifiedBy>Tom Henderson</cp:lastModifiedBy>
  <cp:revision>341</cp:revision>
  <dcterms:created xsi:type="dcterms:W3CDTF">2013-03-03T17:21:05Z</dcterms:created>
  <dcterms:modified xsi:type="dcterms:W3CDTF">2024-06-02T18:58:05Z</dcterms:modified>
</cp:coreProperties>
</file>