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873" r:id="rId3"/>
    <p:sldId id="872" r:id="rId4"/>
    <p:sldId id="889" r:id="rId5"/>
    <p:sldId id="884" r:id="rId6"/>
    <p:sldId id="876" r:id="rId7"/>
    <p:sldId id="875" r:id="rId8"/>
    <p:sldId id="877" r:id="rId9"/>
    <p:sldId id="878" r:id="rId10"/>
    <p:sldId id="886" r:id="rId11"/>
    <p:sldId id="879" r:id="rId12"/>
    <p:sldId id="885" r:id="rId13"/>
    <p:sldId id="883" r:id="rId14"/>
    <p:sldId id="887" r:id="rId15"/>
    <p:sldId id="756" r:id="rId16"/>
  </p:sldIdLst>
  <p:sldSz cx="9144000" cy="5143500" type="screen16x9"/>
  <p:notesSz cx="10234613" cy="71040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C17C2F3-F34D-49A1-BE02-32A35677D253}">
          <p14:sldIdLst>
            <p14:sldId id="257"/>
            <p14:sldId id="873"/>
            <p14:sldId id="872"/>
            <p14:sldId id="889"/>
            <p14:sldId id="884"/>
            <p14:sldId id="876"/>
            <p14:sldId id="875"/>
            <p14:sldId id="877"/>
            <p14:sldId id="878"/>
            <p14:sldId id="886"/>
            <p14:sldId id="879"/>
            <p14:sldId id="885"/>
            <p14:sldId id="883"/>
            <p14:sldId id="887"/>
            <p14:sldId id="7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8A4010-E415-D837-851E-1D0365E60281}" name="DANAISY PRADO ALVAREZ" initials="DA" userId="S::dapraal@upv.edu.es::58624526-7a34-41bd-bd64-8055c6ffc8f8" providerId="AD"/>
  <p188:author id="{46062B8B-8CC4-CA8C-16CB-EB8591292222}" name="ALEJANDRO LÓPEZ RECHE" initials="ALR" userId="ALEJANDRO LÓPEZ RECHE" providerId="None"/>
  <p188:author id="{E05508E1-E124-1DD5-6F3B-8000E20B3924}" name="Andrea Ramos Pillasagua" initials="ARP" userId="Andrea Ramos Pillasagua" providerId="None"/>
  <p188:author id="{6DC6E5E2-C6A1-9F35-8F93-99073F0CC0A9}" name="DANAISY PRADO ALVAREZ" initials="DPA" userId="DANAISY PRADO ALVAREZ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ISY PRADO ALVAREZ" initials="DPA" lastIdx="3" clrIdx="0">
    <p:extLst>
      <p:ext uri="{19B8F6BF-5375-455C-9EA6-DF929625EA0E}">
        <p15:presenceInfo xmlns:p15="http://schemas.microsoft.com/office/powerpoint/2012/main" userId="DANAISY PRADO ALVAR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E13"/>
    <a:srgbClr val="AFCB08"/>
    <a:srgbClr val="336699"/>
    <a:srgbClr val="5B9BD5"/>
    <a:srgbClr val="EAEFF7"/>
    <a:srgbClr val="F200FF"/>
    <a:srgbClr val="00FFF2"/>
    <a:srgbClr val="000000"/>
    <a:srgbClr val="7E2437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7A9AD-92A9-4726-8BB0-EA4D7CAA922B}" v="3" dt="2022-06-20T18:34:45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026" y="11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797249" y="1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E69A870A-F765-47A8-81E9-8D3A04084036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6747628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797249" y="6747628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70130F76-CC06-4D40-A0D1-DE60F356A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76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797249" y="1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73AFC04F-3EF6-483D-B317-A97EAA44A976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1813"/>
            <a:ext cx="4735513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23463" y="3374431"/>
            <a:ext cx="8187690" cy="319682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6747628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797249" y="6747628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EBEC57E9-4A8B-4AFA-99B2-233AB4435B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63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C57E9-4A8B-4AFA-99B2-233AB4435BA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255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C57E9-4A8B-4AFA-99B2-233AB4435BA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89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C57E9-4A8B-4AFA-99B2-233AB4435BA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587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C57E9-4A8B-4AFA-99B2-233AB4435BA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163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C57E9-4A8B-4AFA-99B2-233AB4435BA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093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C57E9-4A8B-4AFA-99B2-233AB4435BA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482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C57E9-4A8B-4AFA-99B2-233AB4435BA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34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C57E9-4A8B-4AFA-99B2-233AB4435BA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37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C57E9-4A8B-4AFA-99B2-233AB4435BA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01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C57E9-4A8B-4AFA-99B2-233AB4435BA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28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C57E9-4A8B-4AFA-99B2-233AB4435BA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16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C57E9-4A8B-4AFA-99B2-233AB4435BA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971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C57E9-4A8B-4AFA-99B2-233AB4435BA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4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C57E9-4A8B-4AFA-99B2-233AB4435BA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902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C57E9-4A8B-4AFA-99B2-233AB4435BA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6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1" descr="PORTADA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35126"/>
            <a:ext cx="9144000" cy="32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6294439" y="0"/>
            <a:ext cx="304800" cy="1079500"/>
            <a:chOff x="3515" y="1525"/>
            <a:chExt cx="192" cy="680"/>
          </a:xfrm>
        </p:grpSpPr>
        <p:sp>
          <p:nvSpPr>
            <p:cNvPr id="10" name="Line 9"/>
            <p:cNvSpPr>
              <a:spLocks noChangeShapeType="1"/>
            </p:cNvSpPr>
            <p:nvPr userDrawn="1"/>
          </p:nvSpPr>
          <p:spPr bwMode="auto">
            <a:xfrm>
              <a:off x="3611" y="1525"/>
              <a:ext cx="0" cy="680"/>
            </a:xfrm>
            <a:prstGeom prst="line">
              <a:avLst/>
            </a:prstGeom>
            <a:noFill/>
            <a:ln w="12700">
              <a:solidFill>
                <a:srgbClr val="729CD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3515" y="1573"/>
              <a:ext cx="48" cy="48"/>
            </a:xfrm>
            <a:prstGeom prst="rect">
              <a:avLst/>
            </a:prstGeom>
            <a:solidFill>
              <a:srgbClr val="739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s-ES"/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3515" y="2101"/>
              <a:ext cx="48" cy="48"/>
            </a:xfrm>
            <a:prstGeom prst="rect">
              <a:avLst/>
            </a:prstGeom>
            <a:solidFill>
              <a:srgbClr val="739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s-ES"/>
            </a:p>
          </p:txBody>
        </p:sp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3659" y="1573"/>
              <a:ext cx="48" cy="48"/>
            </a:xfrm>
            <a:prstGeom prst="rect">
              <a:avLst/>
            </a:prstGeom>
            <a:solidFill>
              <a:srgbClr val="739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s-ES"/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3659" y="2101"/>
              <a:ext cx="48" cy="48"/>
            </a:xfrm>
            <a:prstGeom prst="rect">
              <a:avLst/>
            </a:prstGeom>
            <a:solidFill>
              <a:srgbClr val="739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39CD2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s-E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2474C2F-F8AA-44FF-A4BD-B1C140730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"/>
          <a:stretch/>
        </p:blipFill>
        <p:spPr>
          <a:xfrm>
            <a:off x="6523039" y="91180"/>
            <a:ext cx="2537316" cy="823220"/>
          </a:xfrm>
          <a:prstGeom prst="rect">
            <a:avLst/>
          </a:prstGeom>
        </p:spPr>
      </p:pic>
      <p:pic>
        <p:nvPicPr>
          <p:cNvPr id="2050" name="Picture 2" descr="https://www.upv.es/perfiles/pas-pdi/imagenes/marca_UPV_principal_color300.png">
            <a:extLst>
              <a:ext uri="{FF2B5EF4-FFF2-40B4-BE49-F238E27FC236}">
                <a16:creationId xmlns:a16="http://schemas.microsoft.com/office/drawing/2014/main" id="{E4C3E90C-25AB-412B-8558-48F08ED58C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9784" r="63159" b="8747"/>
          <a:stretch/>
        </p:blipFill>
        <p:spPr bwMode="auto">
          <a:xfrm>
            <a:off x="224017" y="3808854"/>
            <a:ext cx="1377002" cy="127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41035E0-F051-D796-5498-70DF0ECD87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17" y="86112"/>
            <a:ext cx="3070720" cy="712051"/>
          </a:xfrm>
          <a:prstGeom prst="rect">
            <a:avLst/>
          </a:prstGeom>
        </p:spPr>
      </p:pic>
      <p:pic>
        <p:nvPicPr>
          <p:cNvPr id="1026" name="Picture 2" descr="WOSS Integration with NS-3 | Jay Patel">
            <a:extLst>
              <a:ext uri="{FF2B5EF4-FFF2-40B4-BE49-F238E27FC236}">
                <a16:creationId xmlns:a16="http://schemas.microsoft.com/office/drawing/2014/main" id="{5DE010C8-7A03-4B43-F2BB-A5833E6B5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26" y="4124325"/>
            <a:ext cx="1781974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5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upv.es/perfiles/pas-pdi/imagenes/marca_UPV_secundaria_color30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132764" cy="106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1146412" y="614149"/>
            <a:ext cx="7997588" cy="3356"/>
          </a:xfrm>
          <a:prstGeom prst="line">
            <a:avLst/>
          </a:prstGeom>
          <a:noFill/>
          <a:ln w="27093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450476" y="4884420"/>
            <a:ext cx="8798951" cy="25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vl="0" algn="l">
              <a:defRPr sz="3600" cap="none" baseline="0">
                <a:solidFill>
                  <a:srgbClr val="543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lvl2pPr algn="l">
              <a:defRPr sz="3600">
                <a:solidFill>
                  <a:srgbClr val="336699"/>
                </a:solidFill>
                <a:latin typeface="AvantGarde Md BT" pitchFamily="34" charset="0"/>
              </a:defRPr>
            </a:lvl2pPr>
            <a:lvl3pPr algn="l">
              <a:defRPr sz="3600">
                <a:solidFill>
                  <a:srgbClr val="336699"/>
                </a:solidFill>
                <a:latin typeface="AvantGarde Md BT" pitchFamily="34" charset="0"/>
              </a:defRPr>
            </a:lvl3pPr>
            <a:lvl4pPr algn="l">
              <a:defRPr sz="3600">
                <a:solidFill>
                  <a:srgbClr val="336699"/>
                </a:solidFill>
                <a:latin typeface="AvantGarde Md BT" pitchFamily="34" charset="0"/>
              </a:defRPr>
            </a:lvl4pPr>
            <a:lvl5pPr algn="l">
              <a:defRPr sz="3600">
                <a:solidFill>
                  <a:srgbClr val="336699"/>
                </a:solidFill>
                <a:latin typeface="AvantGarde Md B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6699"/>
                </a:solidFill>
                <a:latin typeface="AvantGarde Md B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6699"/>
                </a:solidFill>
                <a:latin typeface="AvantGarde Md B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6699"/>
                </a:solidFill>
                <a:latin typeface="AvantGarde Md B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6699"/>
                </a:solidFill>
                <a:latin typeface="AvantGarde Md BT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Times New Roman" panose="02020603050405020304" pitchFamily="18" charset="0"/>
              </a:rPr>
              <a:t>WNS3 2022 </a:t>
            </a:r>
            <a:r>
              <a:rPr lang="en-US" sz="1050" b="0" kern="1200" cap="none" baseline="0" dirty="0">
                <a:solidFill>
                  <a:srgbClr val="54342A"/>
                </a:solidFill>
                <a:effectLst/>
                <a:latin typeface="Calibri (body)"/>
                <a:ea typeface="+mj-ea"/>
                <a:cs typeface="Calibri" pitchFamily="34" charset="0"/>
              </a:rPr>
              <a:t>	                	          Implementation and Calibration of the 3GPP Industrial Channel Model for ns-3</a:t>
            </a:r>
            <a:endParaRPr lang="es-ES" sz="1050" b="0" dirty="0">
              <a:effectLst/>
              <a:latin typeface="Calibri (body)"/>
            </a:endParaRPr>
          </a:p>
        </p:txBody>
      </p:sp>
      <p:cxnSp>
        <p:nvCxnSpPr>
          <p:cNvPr id="10" name="9 Conector recto"/>
          <p:cNvCxnSpPr/>
          <p:nvPr userDrawn="1"/>
        </p:nvCxnSpPr>
        <p:spPr>
          <a:xfrm flipV="1">
            <a:off x="0" y="4884420"/>
            <a:ext cx="9144000" cy="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39C7C9C-794A-4899-80F9-77A20CDAC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"/>
          <a:stretch/>
        </p:blipFill>
        <p:spPr>
          <a:xfrm>
            <a:off x="7664824" y="109149"/>
            <a:ext cx="1408428" cy="4569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5C03C1F-4C62-4850-9916-4DDB0F261DEA}"/>
              </a:ext>
            </a:extLst>
          </p:cNvPr>
          <p:cNvSpPr/>
          <p:nvPr userDrawn="1"/>
        </p:nvSpPr>
        <p:spPr>
          <a:xfrm>
            <a:off x="5932891" y="4943765"/>
            <a:ext cx="2825701" cy="204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ts val="800"/>
              </a:lnSpc>
              <a:spcAft>
                <a:spcPts val="0"/>
              </a:spcAft>
            </a:pPr>
            <a:r>
              <a:rPr lang="en-GB" sz="1050" b="0" baseline="0" noProof="0" dirty="0">
                <a:effectLst/>
              </a:rPr>
              <a:t> </a:t>
            </a:r>
            <a:fld id="{4C8A6408-0B7E-4CAC-9495-BCCC928D8FF4}" type="slidenum">
              <a:rPr lang="es-ES" sz="1050" b="0" baseline="0" smtClean="0">
                <a:effectLst/>
              </a:rPr>
              <a:pPr/>
              <a:t>‹#›</a:t>
            </a:fld>
            <a:endParaRPr lang="en-GB" sz="1050" b="0" noProof="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ABE5F71-09E3-D6E1-3FDF-56DC0255D2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41" y="109149"/>
            <a:ext cx="1988083" cy="461005"/>
          </a:xfrm>
          <a:prstGeom prst="rect">
            <a:avLst/>
          </a:prstGeom>
        </p:spPr>
      </p:pic>
      <p:pic>
        <p:nvPicPr>
          <p:cNvPr id="2050" name="Picture 2" descr="WOSS Integration with NS-3 | Jay Patel">
            <a:extLst>
              <a:ext uri="{FF2B5EF4-FFF2-40B4-BE49-F238E27FC236}">
                <a16:creationId xmlns:a16="http://schemas.microsoft.com/office/drawing/2014/main" id="{40448D68-7186-A049-1F1C-EFD93A8C7F3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2" b="38663"/>
          <a:stretch/>
        </p:blipFill>
        <p:spPr bwMode="auto">
          <a:xfrm>
            <a:off x="312990" y="4860393"/>
            <a:ext cx="211446" cy="2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1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83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andre.ramosp/ns-3-inf-channel-model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jpeg"/><Relationship Id="rId9" Type="http://schemas.openxmlformats.org/officeDocument/2006/relationships/image" Target="../media/image16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1564B1-7D5C-4A0D-9C33-6F421B5BC871}"/>
              </a:ext>
            </a:extLst>
          </p:cNvPr>
          <p:cNvSpPr txBox="1">
            <a:spLocks noChangeArrowheads="1"/>
          </p:cNvSpPr>
          <p:nvPr/>
        </p:nvSpPr>
        <p:spPr>
          <a:xfrm>
            <a:off x="525439" y="1578259"/>
            <a:ext cx="8297839" cy="1511528"/>
          </a:xfrm>
          <a:prstGeom prst="rect">
            <a:avLst/>
          </a:prstGeom>
        </p:spPr>
        <p:txBody>
          <a:bodyPr lIns="91314" tIns="45661" rIns="91314" bIns="4566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154">
              <a:defRPr/>
            </a:pPr>
            <a:r>
              <a:rPr lang="en-US" sz="32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Implementation and Calibration of the 3GPP Industrial Channel Model for ns-3</a:t>
            </a:r>
            <a:endParaRPr lang="es-ES" altLang="es-ES" sz="3200" b="1" dirty="0">
              <a:solidFill>
                <a:srgbClr val="0070C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33D9D11C-EE44-4250-8527-1311B8E6A7D5}"/>
                  </a:ext>
                </a:extLst>
              </p:cNvPr>
              <p:cNvSpPr/>
              <p:nvPr/>
            </p:nvSpPr>
            <p:spPr>
              <a:xfrm>
                <a:off x="2171343" y="2756084"/>
                <a:ext cx="4801314" cy="1430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Andrea Ramos, Yanet Estrada, Miguel Cantero, Jaime Romero, David Martín-Sacristán,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Saúl Inca, Manuel Fuentes and Jose F. Monserrat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anose="02020603050405020304" pitchFamily="18" charset="0"/>
                  </a:rPr>
                  <a:t>Workshop on ns-3 </a:t>
                </a:r>
                <a:r>
                  <a:rPr lang="en-GB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cs typeface="Times New Roman" panose="02020603050405020304" pitchFamily="18" charset="0"/>
                  </a:rPr>
                  <a:t>2022, Virtual Event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b="1" i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s-ES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𝒏𝒅</m:t>
                          </m:r>
                        </m:sup>
                      </m:sSup>
                      <m:r>
                        <a:rPr lang="es-ES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𝐉𝐮𝐧𝐞</m:t>
                      </m:r>
                      <m:r>
                        <a:rPr lang="es-ES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𝟐𝟎𝟐𝟐</m:t>
                      </m:r>
                      <m:r>
                        <a:rPr lang="es-ES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s-E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33D9D11C-EE44-4250-8527-1311B8E6A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343" y="2756084"/>
                <a:ext cx="4801314" cy="14300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43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3D45E706-EF7D-41D1-96D7-05CE8F9F00D1}"/>
              </a:ext>
            </a:extLst>
          </p:cNvPr>
          <p:cNvSpPr txBox="1"/>
          <p:nvPr/>
        </p:nvSpPr>
        <p:spPr>
          <a:xfrm>
            <a:off x="1215850" y="126832"/>
            <a:ext cx="458204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154">
              <a:defRPr/>
            </a:pPr>
            <a:r>
              <a:rPr lang="en-GB" sz="2800" dirty="0"/>
              <a:t>Calibration and Results</a:t>
            </a:r>
          </a:p>
          <a:p>
            <a:pPr algn="l" defTabSz="913154">
              <a:defRPr/>
            </a:pPr>
            <a:r>
              <a:rPr lang="es-ES" altLang="es-ES" dirty="0">
                <a:solidFill>
                  <a:srgbClr val="336699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endParaRPr lang="es-ES" altLang="es-ES" sz="1800" dirty="0">
              <a:solidFill>
                <a:srgbClr val="336699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8BC02A-E10E-2D4D-C330-80D138F6ADF4}"/>
              </a:ext>
            </a:extLst>
          </p:cNvPr>
          <p:cNvSpPr txBox="1"/>
          <p:nvPr/>
        </p:nvSpPr>
        <p:spPr>
          <a:xfrm>
            <a:off x="878148" y="834115"/>
            <a:ext cx="4622104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b="1" dirty="0"/>
              <a:t>Delay Spread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D381B-6AEA-22A3-B971-695C823C2699}"/>
              </a:ext>
            </a:extLst>
          </p:cNvPr>
          <p:cNvSpPr txBox="1"/>
          <p:nvPr/>
        </p:nvSpPr>
        <p:spPr>
          <a:xfrm>
            <a:off x="1215850" y="4414060"/>
            <a:ext cx="7508288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en-GB" sz="1200" b="0" i="0" dirty="0">
                <a:effectLst/>
              </a:rPr>
              <a:t>For this particular KPI, the results in red are different from</a:t>
            </a:r>
            <a:r>
              <a:rPr lang="en-GB" sz="1200" dirty="0"/>
              <a:t> </a:t>
            </a:r>
            <a:r>
              <a:rPr lang="en-GB" sz="1200" b="0" i="0" dirty="0">
                <a:effectLst/>
              </a:rPr>
              <a:t>the rest of the references in some areas. However, the results of this work fit perfectly within the calibration curves.</a:t>
            </a:r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2EAAB3-43A7-3883-484C-DC35E7B12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3" y="1476758"/>
            <a:ext cx="6840000" cy="251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4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3D45E706-EF7D-41D1-96D7-05CE8F9F00D1}"/>
              </a:ext>
            </a:extLst>
          </p:cNvPr>
          <p:cNvSpPr txBox="1"/>
          <p:nvPr/>
        </p:nvSpPr>
        <p:spPr>
          <a:xfrm>
            <a:off x="1215850" y="126832"/>
            <a:ext cx="458204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154">
              <a:defRPr/>
            </a:pPr>
            <a:r>
              <a:rPr lang="en-GB" sz="2800" dirty="0"/>
              <a:t>Calibration and Results</a:t>
            </a:r>
          </a:p>
          <a:p>
            <a:pPr algn="l" defTabSz="913154">
              <a:defRPr/>
            </a:pPr>
            <a:r>
              <a:rPr lang="es-ES" altLang="es-ES" dirty="0">
                <a:solidFill>
                  <a:srgbClr val="336699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endParaRPr lang="es-ES" altLang="es-ES" sz="1800" dirty="0">
              <a:solidFill>
                <a:srgbClr val="336699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90487-0140-1BBA-C3E6-9ABD6E6B8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05" y="1402859"/>
            <a:ext cx="6856390" cy="2520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E8BC02A-E10E-2D4D-C330-80D138F6ADF4}"/>
              </a:ext>
            </a:extLst>
          </p:cNvPr>
          <p:cNvSpPr txBox="1"/>
          <p:nvPr/>
        </p:nvSpPr>
        <p:spPr>
          <a:xfrm>
            <a:off x="878148" y="834115"/>
            <a:ext cx="4622104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b="1" dirty="0"/>
              <a:t>Coupling Loss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D381B-6AEA-22A3-B971-695C823C2699}"/>
              </a:ext>
            </a:extLst>
          </p:cNvPr>
          <p:cNvSpPr txBox="1"/>
          <p:nvPr/>
        </p:nvSpPr>
        <p:spPr>
          <a:xfrm>
            <a:off x="1215850" y="4414060"/>
            <a:ext cx="7508288" cy="461665"/>
          </a:xfrm>
          <a:prstGeom prst="rect">
            <a:avLst/>
          </a:prstGeom>
          <a:noFill/>
        </p:spPr>
        <p:txBody>
          <a:bodyPr wrap="square" anchor="b" anchorCtr="1">
            <a:spAutoFit/>
          </a:bodyPr>
          <a:lstStyle/>
          <a:p>
            <a:pPr algn="just"/>
            <a:r>
              <a:rPr lang="en-GB" sz="1200" b="0" i="0" dirty="0">
                <a:effectLst/>
              </a:rPr>
              <a:t>It can be appreciated that the range of values is slightly different. The high scenarios (</a:t>
            </a:r>
            <a:r>
              <a:rPr lang="en-GB" sz="1200" b="0" i="0" dirty="0" err="1">
                <a:effectLst/>
              </a:rPr>
              <a:t>InF</a:t>
            </a:r>
            <a:r>
              <a:rPr lang="en-GB" sz="1200" b="0" i="0" dirty="0">
                <a:effectLst/>
              </a:rPr>
              <a:t>-SH and </a:t>
            </a:r>
            <a:r>
              <a:rPr lang="en-GB" sz="1200" b="0" i="0" dirty="0" err="1">
                <a:effectLst/>
              </a:rPr>
              <a:t>InF</a:t>
            </a:r>
            <a:r>
              <a:rPr lang="en-GB" sz="1200" b="0" i="0" dirty="0">
                <a:effectLst/>
              </a:rPr>
              <a:t>-DH) have narrower ranges, and the sparse ones (</a:t>
            </a:r>
            <a:r>
              <a:rPr lang="en-GB" sz="1200" b="0" i="0" dirty="0" err="1">
                <a:effectLst/>
              </a:rPr>
              <a:t>InF</a:t>
            </a:r>
            <a:r>
              <a:rPr lang="en-GB" sz="1200" b="0" i="0" dirty="0">
                <a:effectLst/>
              </a:rPr>
              <a:t>-SL and </a:t>
            </a:r>
            <a:r>
              <a:rPr lang="en-GB" sz="1200" b="0" i="0" dirty="0" err="1">
                <a:effectLst/>
              </a:rPr>
              <a:t>InF</a:t>
            </a:r>
            <a:r>
              <a:rPr lang="en-GB" sz="1200" b="0" i="0">
                <a:effectLst/>
              </a:rPr>
              <a:t>-SH) </a:t>
            </a:r>
            <a:r>
              <a:rPr lang="en-GB" sz="1200" b="0" i="0" dirty="0">
                <a:effectLst/>
              </a:rPr>
              <a:t>have higher top values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1807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3D45E706-EF7D-41D1-96D7-05CE8F9F00D1}"/>
              </a:ext>
            </a:extLst>
          </p:cNvPr>
          <p:cNvSpPr txBox="1"/>
          <p:nvPr/>
        </p:nvSpPr>
        <p:spPr>
          <a:xfrm>
            <a:off x="1215850" y="126832"/>
            <a:ext cx="458204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154">
              <a:defRPr/>
            </a:pPr>
            <a:r>
              <a:rPr lang="en-GB" sz="2800" dirty="0"/>
              <a:t>Calibration and Results</a:t>
            </a:r>
          </a:p>
          <a:p>
            <a:pPr algn="l" defTabSz="913154">
              <a:defRPr/>
            </a:pPr>
            <a:r>
              <a:rPr lang="es-ES" altLang="es-ES" dirty="0">
                <a:solidFill>
                  <a:srgbClr val="336699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endParaRPr lang="es-ES" altLang="es-ES" sz="1800" dirty="0">
              <a:solidFill>
                <a:srgbClr val="336699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8BC02A-E10E-2D4D-C330-80D138F6ADF4}"/>
              </a:ext>
            </a:extLst>
          </p:cNvPr>
          <p:cNvSpPr txBox="1"/>
          <p:nvPr/>
        </p:nvSpPr>
        <p:spPr>
          <a:xfrm>
            <a:off x="878148" y="834115"/>
            <a:ext cx="4622104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b="1" dirty="0"/>
              <a:t>Geometry with noise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D381B-6AEA-22A3-B971-695C823C2699}"/>
              </a:ext>
            </a:extLst>
          </p:cNvPr>
          <p:cNvSpPr txBox="1"/>
          <p:nvPr/>
        </p:nvSpPr>
        <p:spPr>
          <a:xfrm>
            <a:off x="1215850" y="4414060"/>
            <a:ext cx="750828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en-GB" sz="1200" b="0" i="0" dirty="0">
                <a:effectLst/>
              </a:rPr>
              <a:t>The highest levels of interference signals are reached in low scenarios ( </a:t>
            </a:r>
            <a:r>
              <a:rPr lang="en-GB" sz="1200" b="0" i="0" dirty="0" err="1">
                <a:effectLst/>
              </a:rPr>
              <a:t>InF</a:t>
            </a:r>
            <a:r>
              <a:rPr lang="en-GB" sz="1200" b="0" i="0" dirty="0">
                <a:effectLst/>
              </a:rPr>
              <a:t>-SL and </a:t>
            </a:r>
            <a:r>
              <a:rPr lang="en-GB" sz="1200" b="0" i="0" dirty="0" err="1">
                <a:effectLst/>
              </a:rPr>
              <a:t>InF</a:t>
            </a:r>
            <a:r>
              <a:rPr lang="en-GB" sz="1200" b="0" i="0" dirty="0">
                <a:effectLst/>
              </a:rPr>
              <a:t>-DL )</a:t>
            </a:r>
            <a:endParaRPr lang="en-GB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C389A-D003-2529-1A95-E9BB0A3E0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030"/>
          <a:stretch/>
        </p:blipFill>
        <p:spPr>
          <a:xfrm>
            <a:off x="1152000" y="1478606"/>
            <a:ext cx="6840000" cy="251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4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3D45E706-EF7D-41D1-96D7-05CE8F9F00D1}"/>
              </a:ext>
            </a:extLst>
          </p:cNvPr>
          <p:cNvSpPr txBox="1"/>
          <p:nvPr/>
        </p:nvSpPr>
        <p:spPr>
          <a:xfrm>
            <a:off x="1215850" y="126832"/>
            <a:ext cx="458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3154">
              <a:defRPr/>
            </a:pPr>
            <a:r>
              <a:rPr lang="en-GB" altLang="es-ES" sz="2800" dirty="0">
                <a:latin typeface="Calibri"/>
                <a:ea typeface="ＭＳ Ｐゴシック" panose="020B0600070205080204" pitchFamily="34" charset="-128"/>
              </a:rPr>
              <a:t>Conclusion</a:t>
            </a:r>
            <a:r>
              <a:rPr lang="es-ES" altLang="es-ES" dirty="0">
                <a:solidFill>
                  <a:srgbClr val="336699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endParaRPr lang="es-ES" altLang="es-ES" sz="1800" dirty="0">
              <a:solidFill>
                <a:srgbClr val="336699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BEFC8-3F0E-47A1-B410-BC529FE71580}"/>
              </a:ext>
            </a:extLst>
          </p:cNvPr>
          <p:cNvSpPr txBox="1"/>
          <p:nvPr/>
        </p:nvSpPr>
        <p:spPr>
          <a:xfrm>
            <a:off x="569801" y="1081082"/>
            <a:ext cx="7830839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US" dirty="0"/>
              <a:t>This paper detailed the implementation process of the </a:t>
            </a:r>
            <a:r>
              <a:rPr lang="en-US" dirty="0" err="1"/>
              <a:t>InF</a:t>
            </a:r>
            <a:r>
              <a:rPr lang="en-US" dirty="0"/>
              <a:t> channel model, defined in 3GPP Release-16, as an extension tool for the ns-3 open-source simulator</a:t>
            </a:r>
          </a:p>
          <a:p>
            <a:pPr marL="285750" indent="-285750" algn="just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dirty="0"/>
              <a:t>Our results were compared with the results of the 3GPP </a:t>
            </a:r>
            <a:r>
              <a:rPr lang="en-GB" dirty="0" err="1"/>
              <a:t>T</a:t>
            </a:r>
            <a:r>
              <a:rPr lang="en-GB" b="0" i="0" dirty="0" err="1">
                <a:effectLst/>
              </a:rPr>
              <a:t>doc</a:t>
            </a:r>
            <a:r>
              <a:rPr lang="en-GB" b="0" i="0" dirty="0">
                <a:effectLst/>
              </a:rPr>
              <a:t> R1-190970</a:t>
            </a:r>
            <a:r>
              <a:rPr lang="en-GB" dirty="0"/>
              <a:t> companies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US" dirty="0"/>
              <a:t> As a main contribution to the research community, this work permits easily updating the ns-3 simulator </a:t>
            </a:r>
            <a:r>
              <a:rPr lang="en-GB" dirty="0"/>
              <a:t>(Repository </a:t>
            </a:r>
            <a:r>
              <a:rPr lang="en-GB" dirty="0">
                <a:hlinkClick r:id="rId3"/>
              </a:rPr>
              <a:t>https://gitlab.com/andre.ramosp/ns-3-inf-channel-modelling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562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3D45E706-EF7D-41D1-96D7-05CE8F9F00D1}"/>
              </a:ext>
            </a:extLst>
          </p:cNvPr>
          <p:cNvSpPr txBox="1"/>
          <p:nvPr/>
        </p:nvSpPr>
        <p:spPr>
          <a:xfrm>
            <a:off x="1215850" y="126832"/>
            <a:ext cx="458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3154">
              <a:defRPr/>
            </a:pPr>
            <a:r>
              <a:rPr lang="en-GB" altLang="es-ES" sz="2800" dirty="0">
                <a:latin typeface="Calibri"/>
                <a:ea typeface="ＭＳ Ｐゴシック" panose="020B0600070205080204" pitchFamily="34" charset="-128"/>
              </a:rPr>
              <a:t>Future Lines</a:t>
            </a:r>
            <a:r>
              <a:rPr lang="es-ES" altLang="es-ES" dirty="0">
                <a:solidFill>
                  <a:srgbClr val="336699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endParaRPr lang="es-ES" altLang="es-ES" sz="1800" dirty="0">
              <a:solidFill>
                <a:srgbClr val="336699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BEFC8-3F0E-47A1-B410-BC529FE71580}"/>
              </a:ext>
            </a:extLst>
          </p:cNvPr>
          <p:cNvSpPr txBox="1"/>
          <p:nvPr/>
        </p:nvSpPr>
        <p:spPr>
          <a:xfrm>
            <a:off x="569801" y="1081082"/>
            <a:ext cx="7830839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dirty="0"/>
              <a:t>Thanks to this work, new initiatives have been launched to use ns-3 as a reliable tool to evaluate industrial scenarios using the Indoor Factory channel model implemented</a:t>
            </a:r>
          </a:p>
          <a:p>
            <a:pPr marL="285750" indent="-285750" algn="just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dirty="0"/>
              <a:t>This implementation triggers the study of new use cases and the impact of industrial scenarios</a:t>
            </a:r>
          </a:p>
          <a:p>
            <a:pPr marL="285750" indent="-285750" algn="just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dirty="0"/>
              <a:t>For future work, we may upload these updates for the next versions of the ns-3 simulator</a:t>
            </a:r>
          </a:p>
        </p:txBody>
      </p:sp>
    </p:spTree>
    <p:extLst>
      <p:ext uri="{BB962C8B-B14F-4D97-AF65-F5344CB8AC3E}">
        <p14:creationId xmlns:p14="http://schemas.microsoft.com/office/powerpoint/2010/main" val="416314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1564B1-7D5C-4A0D-9C33-6F421B5BC871}"/>
              </a:ext>
            </a:extLst>
          </p:cNvPr>
          <p:cNvSpPr txBox="1">
            <a:spLocks noChangeArrowheads="1"/>
          </p:cNvSpPr>
          <p:nvPr/>
        </p:nvSpPr>
        <p:spPr>
          <a:xfrm>
            <a:off x="525439" y="1578259"/>
            <a:ext cx="8297839" cy="1511528"/>
          </a:xfrm>
          <a:prstGeom prst="rect">
            <a:avLst/>
          </a:prstGeom>
        </p:spPr>
        <p:txBody>
          <a:bodyPr lIns="91314" tIns="45661" rIns="91314" bIns="4566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154">
              <a:defRPr/>
            </a:pPr>
            <a:r>
              <a:rPr lang="es-ES" altLang="es-ES" sz="4000" b="1" err="1">
                <a:solidFill>
                  <a:srgbClr val="0070C0"/>
                </a:solidFill>
                <a:ea typeface="ＭＳ Ｐゴシック" panose="020B0600070205080204" pitchFamily="34" charset="-128"/>
              </a:rPr>
              <a:t>Thank</a:t>
            </a:r>
            <a:r>
              <a:rPr lang="es-ES" altLang="es-ES" sz="4000" b="1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ES" sz="4000" b="1" err="1">
                <a:solidFill>
                  <a:srgbClr val="0070C0"/>
                </a:solidFill>
                <a:ea typeface="ＭＳ Ｐゴシック" panose="020B0600070205080204" pitchFamily="34" charset="-128"/>
              </a:rPr>
              <a:t>you</a:t>
            </a:r>
            <a:endParaRPr lang="es-ES" altLang="es-ES" sz="4000" b="1">
              <a:solidFill>
                <a:srgbClr val="0070C0"/>
              </a:solidFill>
              <a:latin typeface="Calibri"/>
              <a:ea typeface="ＭＳ Ｐゴシック" panose="020B0600070205080204" pitchFamily="34" charset="-128"/>
            </a:endParaRPr>
          </a:p>
          <a:p>
            <a:pPr defTabSz="913154">
              <a:defRPr/>
            </a:pPr>
            <a:endParaRPr lang="es-ES" altLang="es-ES" sz="2400" b="1">
              <a:solidFill>
                <a:srgbClr val="0070C0"/>
              </a:solidFill>
              <a:latin typeface="Calibri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562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3D45E706-EF7D-41D1-96D7-05CE8F9F00D1}"/>
              </a:ext>
            </a:extLst>
          </p:cNvPr>
          <p:cNvSpPr txBox="1"/>
          <p:nvPr/>
        </p:nvSpPr>
        <p:spPr>
          <a:xfrm>
            <a:off x="1215850" y="126832"/>
            <a:ext cx="458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3154">
              <a:defRPr/>
            </a:pPr>
            <a:r>
              <a:rPr lang="es-ES" altLang="es-ES" sz="2800" dirty="0">
                <a:latin typeface="Calibri"/>
                <a:ea typeface="ＭＳ Ｐゴシック" panose="020B0600070205080204" pitchFamily="34" charset="-128"/>
              </a:rPr>
              <a:t>Agenda</a:t>
            </a:r>
            <a:r>
              <a:rPr lang="es-ES" altLang="es-ES" dirty="0">
                <a:solidFill>
                  <a:srgbClr val="336699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endParaRPr lang="es-ES" altLang="es-ES" sz="1800" dirty="0">
              <a:solidFill>
                <a:srgbClr val="336699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BEFC8-3F0E-47A1-B410-BC529FE71580}"/>
              </a:ext>
            </a:extLst>
          </p:cNvPr>
          <p:cNvSpPr txBox="1"/>
          <p:nvPr/>
        </p:nvSpPr>
        <p:spPr>
          <a:xfrm>
            <a:off x="1038153" y="1058779"/>
            <a:ext cx="7830839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dirty="0"/>
              <a:t>Motivation</a:t>
            </a:r>
          </a:p>
          <a:p>
            <a:pPr marL="285750" indent="-285750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dirty="0"/>
              <a:t>3GPP Industrial Channel Model</a:t>
            </a:r>
          </a:p>
          <a:p>
            <a:pPr marL="285750" indent="-285750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dirty="0"/>
              <a:t>NS-3 Implementation</a:t>
            </a:r>
          </a:p>
          <a:p>
            <a:pPr marL="742950" lvl="1" indent="-285750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dirty="0"/>
              <a:t>Propagation Model</a:t>
            </a:r>
          </a:p>
          <a:p>
            <a:pPr marL="742950" lvl="1" indent="-285750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dirty="0"/>
              <a:t>Spectrum Model</a:t>
            </a:r>
          </a:p>
          <a:p>
            <a:pPr marL="285750" indent="-285750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dirty="0"/>
              <a:t>Results</a:t>
            </a:r>
          </a:p>
          <a:p>
            <a:pPr marL="285750" indent="-285750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dirty="0"/>
              <a:t>Conclusion</a:t>
            </a:r>
          </a:p>
          <a:p>
            <a:pPr marL="285750" indent="-285750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dirty="0"/>
              <a:t>Future Lines</a:t>
            </a:r>
          </a:p>
        </p:txBody>
      </p:sp>
    </p:spTree>
    <p:extLst>
      <p:ext uri="{BB962C8B-B14F-4D97-AF65-F5344CB8AC3E}">
        <p14:creationId xmlns:p14="http://schemas.microsoft.com/office/powerpoint/2010/main" val="375435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3D45E706-EF7D-41D1-96D7-05CE8F9F00D1}"/>
              </a:ext>
            </a:extLst>
          </p:cNvPr>
          <p:cNvSpPr txBox="1"/>
          <p:nvPr/>
        </p:nvSpPr>
        <p:spPr>
          <a:xfrm>
            <a:off x="1215850" y="126832"/>
            <a:ext cx="458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3154">
              <a:defRPr/>
            </a:pPr>
            <a:r>
              <a:rPr lang="en-GB" altLang="es-ES" sz="2800" dirty="0">
                <a:latin typeface="Calibri"/>
                <a:ea typeface="ＭＳ Ｐゴシック" panose="020B0600070205080204" pitchFamily="34" charset="-128"/>
              </a:rPr>
              <a:t>Motivation</a:t>
            </a:r>
            <a:r>
              <a:rPr lang="es-ES" altLang="es-ES" dirty="0">
                <a:solidFill>
                  <a:srgbClr val="336699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endParaRPr lang="es-ES" altLang="es-ES" sz="1800" dirty="0">
              <a:solidFill>
                <a:srgbClr val="336699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BEFC8-3F0E-47A1-B410-BC529FE71580}"/>
              </a:ext>
            </a:extLst>
          </p:cNvPr>
          <p:cNvSpPr txBox="1"/>
          <p:nvPr/>
        </p:nvSpPr>
        <p:spPr>
          <a:xfrm>
            <a:off x="1056924" y="1628625"/>
            <a:ext cx="4255366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US" dirty="0"/>
              <a:t>New Radio will be a crucial technology for </a:t>
            </a:r>
            <a:r>
              <a:rPr lang="en-GB" dirty="0"/>
              <a:t>Industry</a:t>
            </a:r>
            <a:r>
              <a:rPr lang="es-ES" dirty="0"/>
              <a:t> 4.0</a:t>
            </a:r>
            <a:r>
              <a:rPr lang="en-US" dirty="0"/>
              <a:t> connectivity</a:t>
            </a:r>
            <a:endParaRPr lang="en-GB" dirty="0"/>
          </a:p>
          <a:p>
            <a:pPr marL="285750" indent="-285750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dirty="0"/>
              <a:t>System-level Simulation </a:t>
            </a:r>
            <a:r>
              <a:rPr lang="es-ES" dirty="0"/>
              <a:t>(SLS)</a:t>
            </a:r>
            <a:r>
              <a:rPr lang="en-GB" dirty="0"/>
              <a:t> results used for network optimisation</a:t>
            </a:r>
          </a:p>
          <a:p>
            <a:pPr marL="285750" indent="-285750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dirty="0"/>
              <a:t>ns-3 simulator as a selected tool for a large research community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39504E-2303-CF91-7967-990082BE8706}"/>
              </a:ext>
            </a:extLst>
          </p:cNvPr>
          <p:cNvSpPr/>
          <p:nvPr/>
        </p:nvSpPr>
        <p:spPr>
          <a:xfrm>
            <a:off x="5600700" y="1483473"/>
            <a:ext cx="3200400" cy="3124246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4720728-8A6A-83D4-2BB7-3A75DE3C8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963" y="1237023"/>
            <a:ext cx="1938338" cy="492900"/>
          </a:xfrm>
          <a:prstGeom prst="rect">
            <a:avLst/>
          </a:prstGeom>
        </p:spPr>
      </p:pic>
      <p:grpSp>
        <p:nvGrpSpPr>
          <p:cNvPr id="5135" name="Group 5134">
            <a:extLst>
              <a:ext uri="{FF2B5EF4-FFF2-40B4-BE49-F238E27FC236}">
                <a16:creationId xmlns:a16="http://schemas.microsoft.com/office/drawing/2014/main" id="{72184DE0-E977-DEA2-42AB-14696FD3CFF1}"/>
              </a:ext>
            </a:extLst>
          </p:cNvPr>
          <p:cNvGrpSpPr/>
          <p:nvPr/>
        </p:nvGrpSpPr>
        <p:grpSpPr>
          <a:xfrm>
            <a:off x="5754973" y="1716940"/>
            <a:ext cx="2959798" cy="2795743"/>
            <a:chOff x="5754973" y="1716940"/>
            <a:chExt cx="2959798" cy="2795743"/>
          </a:xfrm>
        </p:grpSpPr>
        <p:pic>
          <p:nvPicPr>
            <p:cNvPr id="7" name="Picture 4" descr="Top View Drone Icon Outline Top Stock Vector (Royalty Free) 1547012777 |  Shutterstock">
              <a:extLst>
                <a:ext uri="{FF2B5EF4-FFF2-40B4-BE49-F238E27FC236}">
                  <a16:creationId xmlns:a16="http://schemas.microsoft.com/office/drawing/2014/main" id="{4BC97AAB-9568-7131-6825-A232871F64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5" b="10170"/>
            <a:stretch/>
          </p:blipFill>
          <p:spPr bwMode="auto">
            <a:xfrm>
              <a:off x="7046649" y="4022010"/>
              <a:ext cx="540000" cy="4906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DC1797-D6B7-E7FE-A5CF-09F44AC3E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4973" y="2559607"/>
              <a:ext cx="540000" cy="680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17AD6D-4997-E444-4880-B859741B8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22978" y="3719816"/>
              <a:ext cx="591793" cy="5485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34F878-C681-C170-2FD8-B8421B653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4442"/>
            <a:stretch/>
          </p:blipFill>
          <p:spPr>
            <a:xfrm>
              <a:off x="6673163" y="2608403"/>
              <a:ext cx="1124630" cy="1111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6716389C-0136-26FF-507D-55AF5194B072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>
              <a:off x="6294973" y="2899807"/>
              <a:ext cx="378190" cy="264303"/>
            </a:xfrm>
            <a:prstGeom prst="bentConnector3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DFF2ED3-FAAD-E56F-1BA4-9A5C4C1E3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397" t="2563" r="9684" b="2574"/>
            <a:stretch/>
          </p:blipFill>
          <p:spPr>
            <a:xfrm>
              <a:off x="8163391" y="2559607"/>
              <a:ext cx="510969" cy="8499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87048B5-7442-1C1B-9B58-3962BB173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80734" y="1716940"/>
              <a:ext cx="532934" cy="59086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2101A7F-5E87-67BF-CDCD-A6FEB86C5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b="9872"/>
            <a:stretch/>
          </p:blipFill>
          <p:spPr>
            <a:xfrm>
              <a:off x="5853923" y="3564684"/>
              <a:ext cx="656397" cy="5197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5120" name="Connector: Elbow 5119">
              <a:extLst>
                <a:ext uri="{FF2B5EF4-FFF2-40B4-BE49-F238E27FC236}">
                  <a16:creationId xmlns:a16="http://schemas.microsoft.com/office/drawing/2014/main" id="{76770ACA-057C-29AB-BAB4-A4F8A0C3C74C}"/>
                </a:ext>
              </a:extLst>
            </p:cNvPr>
            <p:cNvCxnSpPr>
              <a:stCxn id="51" idx="1"/>
              <a:endCxn id="10" idx="0"/>
            </p:cNvCxnSpPr>
            <p:nvPr/>
          </p:nvCxnSpPr>
          <p:spPr>
            <a:xfrm rot="10800000" flipH="1" flipV="1">
              <a:off x="7080734" y="2012371"/>
              <a:ext cx="154744" cy="596032"/>
            </a:xfrm>
            <a:prstGeom prst="bentConnector4">
              <a:avLst>
                <a:gd name="adj1" fmla="val -147728"/>
                <a:gd name="adj2" fmla="val 74783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27" name="Connector: Elbow 5126">
              <a:extLst>
                <a:ext uri="{FF2B5EF4-FFF2-40B4-BE49-F238E27FC236}">
                  <a16:creationId xmlns:a16="http://schemas.microsoft.com/office/drawing/2014/main" id="{05EBC9C7-0933-44D6-8E34-1400D72AD545}"/>
                </a:ext>
              </a:extLst>
            </p:cNvPr>
            <p:cNvCxnSpPr>
              <a:stCxn id="53" idx="3"/>
              <a:endCxn id="10" idx="2"/>
            </p:cNvCxnSpPr>
            <p:nvPr/>
          </p:nvCxnSpPr>
          <p:spPr>
            <a:xfrm flipV="1">
              <a:off x="6510320" y="3719816"/>
              <a:ext cx="725158" cy="104729"/>
            </a:xfrm>
            <a:prstGeom prst="bentConnector2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29" name="Connector: Elbow 5128">
              <a:extLst>
                <a:ext uri="{FF2B5EF4-FFF2-40B4-BE49-F238E27FC236}">
                  <a16:creationId xmlns:a16="http://schemas.microsoft.com/office/drawing/2014/main" id="{81CA9D3C-01A8-2B2F-95F3-BFA7EF7A3557}"/>
                </a:ext>
              </a:extLst>
            </p:cNvPr>
            <p:cNvCxnSpPr>
              <a:stCxn id="10" idx="3"/>
              <a:endCxn id="18" idx="1"/>
            </p:cNvCxnSpPr>
            <p:nvPr/>
          </p:nvCxnSpPr>
          <p:spPr>
            <a:xfrm flipV="1">
              <a:off x="7797793" y="2984572"/>
              <a:ext cx="365598" cy="179538"/>
            </a:xfrm>
            <a:prstGeom prst="bentConnector3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31" name="Connector: Elbow 5130">
              <a:extLst>
                <a:ext uri="{FF2B5EF4-FFF2-40B4-BE49-F238E27FC236}">
                  <a16:creationId xmlns:a16="http://schemas.microsoft.com/office/drawing/2014/main" id="{1397F590-C1D9-C812-492C-ACD24C337DC7}"/>
                </a:ext>
              </a:extLst>
            </p:cNvPr>
            <p:cNvCxnSpPr>
              <a:stCxn id="10" idx="3"/>
              <a:endCxn id="9" idx="1"/>
            </p:cNvCxnSpPr>
            <p:nvPr/>
          </p:nvCxnSpPr>
          <p:spPr>
            <a:xfrm>
              <a:off x="7797793" y="3164110"/>
              <a:ext cx="325185" cy="830004"/>
            </a:xfrm>
            <a:prstGeom prst="bentConnector3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33" name="Connector: Elbow 5132">
              <a:extLst>
                <a:ext uri="{FF2B5EF4-FFF2-40B4-BE49-F238E27FC236}">
                  <a16:creationId xmlns:a16="http://schemas.microsoft.com/office/drawing/2014/main" id="{B211D01A-26C3-97F3-54E7-5A5563F4F2E5}"/>
                </a:ext>
              </a:extLst>
            </p:cNvPr>
            <p:cNvCxnSpPr>
              <a:stCxn id="10" idx="2"/>
              <a:endCxn id="7" idx="3"/>
            </p:cNvCxnSpPr>
            <p:nvPr/>
          </p:nvCxnSpPr>
          <p:spPr>
            <a:xfrm rot="16200000" flipH="1">
              <a:off x="7137298" y="3817995"/>
              <a:ext cx="547531" cy="351171"/>
            </a:xfrm>
            <a:prstGeom prst="bentConnector4">
              <a:avLst>
                <a:gd name="adj1" fmla="val 27596"/>
                <a:gd name="adj2" fmla="val 151988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694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521B38-9498-33F0-423E-30BD6D850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828" t="5332" r="670"/>
          <a:stretch/>
        </p:blipFill>
        <p:spPr>
          <a:xfrm>
            <a:off x="4475663" y="1651836"/>
            <a:ext cx="4249201" cy="3013061"/>
          </a:xfrm>
          <a:prstGeom prst="rect">
            <a:avLst/>
          </a:prstGeom>
        </p:spPr>
      </p:pic>
      <p:sp>
        <p:nvSpPr>
          <p:cNvPr id="2" name="CuadroTexto 2">
            <a:extLst>
              <a:ext uri="{FF2B5EF4-FFF2-40B4-BE49-F238E27FC236}">
                <a16:creationId xmlns:a16="http://schemas.microsoft.com/office/drawing/2014/main" id="{3D45E706-EF7D-41D1-96D7-05CE8F9F00D1}"/>
              </a:ext>
            </a:extLst>
          </p:cNvPr>
          <p:cNvSpPr txBox="1"/>
          <p:nvPr/>
        </p:nvSpPr>
        <p:spPr>
          <a:xfrm>
            <a:off x="1215850" y="126832"/>
            <a:ext cx="458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3154">
              <a:defRPr/>
            </a:pPr>
            <a:r>
              <a:rPr lang="en-GB" altLang="es-ES" sz="2800" dirty="0">
                <a:latin typeface="Calibri"/>
                <a:ea typeface="ＭＳ Ｐゴシック" panose="020B0600070205080204" pitchFamily="34" charset="-128"/>
              </a:rPr>
              <a:t>Motivation</a:t>
            </a:r>
            <a:r>
              <a:rPr lang="es-ES" altLang="es-ES" dirty="0">
                <a:solidFill>
                  <a:srgbClr val="336699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endParaRPr lang="es-ES" altLang="es-ES" sz="1800" dirty="0">
              <a:solidFill>
                <a:srgbClr val="336699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BEFC8-3F0E-47A1-B410-BC529FE71580}"/>
              </a:ext>
            </a:extLst>
          </p:cNvPr>
          <p:cNvSpPr txBox="1"/>
          <p:nvPr/>
        </p:nvSpPr>
        <p:spPr>
          <a:xfrm>
            <a:off x="863876" y="1508318"/>
            <a:ext cx="4196244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dirty="0"/>
              <a:t>Currently, Third Generation Partnership </a:t>
            </a:r>
            <a:r>
              <a:rPr lang="es-ES" dirty="0"/>
              <a:t>Project (</a:t>
            </a:r>
            <a:r>
              <a:rPr lang="en-GB" dirty="0"/>
              <a:t>3PP) Channel </a:t>
            </a:r>
            <a:r>
              <a:rPr lang="en-GB"/>
              <a:t>models are </a:t>
            </a:r>
            <a:r>
              <a:rPr lang="en-GB" dirty="0"/>
              <a:t>within ns-3 </a:t>
            </a:r>
          </a:p>
          <a:p>
            <a:pPr marL="285750" indent="-285750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US" dirty="0"/>
              <a:t>The implementation of the Indoor Factory channel model within ns-3 will be an essential contribution to this ns-3 community</a:t>
            </a:r>
            <a:endParaRPr lang="en-GB" dirty="0"/>
          </a:p>
        </p:txBody>
      </p:sp>
      <p:pic>
        <p:nvPicPr>
          <p:cNvPr id="4098" name="Picture 2" descr="Workshop on 3GPP submission towards IMT-2020 – BroadWay">
            <a:extLst>
              <a:ext uri="{FF2B5EF4-FFF2-40B4-BE49-F238E27FC236}">
                <a16:creationId xmlns:a16="http://schemas.microsoft.com/office/drawing/2014/main" id="{9E73C6A0-FB24-3C44-1FDB-00D64D922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7777"/>
          <a:stretch/>
        </p:blipFill>
        <p:spPr bwMode="auto">
          <a:xfrm>
            <a:off x="6157876" y="829954"/>
            <a:ext cx="2481263" cy="75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BB1335E-1417-1D6E-C803-AEEB83EE2E0E}"/>
              </a:ext>
            </a:extLst>
          </p:cNvPr>
          <p:cNvSpPr/>
          <p:nvPr/>
        </p:nvSpPr>
        <p:spPr>
          <a:xfrm>
            <a:off x="7338924" y="2321719"/>
            <a:ext cx="1385940" cy="241493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6EC131-3222-A2D5-BC2F-C4E97A710F49}"/>
              </a:ext>
            </a:extLst>
          </p:cNvPr>
          <p:cNvSpPr txBox="1"/>
          <p:nvPr/>
        </p:nvSpPr>
        <p:spPr>
          <a:xfrm>
            <a:off x="6029848" y="4700693"/>
            <a:ext cx="27449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dirty="0">
                <a:effectLst/>
              </a:rPr>
              <a:t>ns-3. 2021. ns-3 Network Simulator. https://www.nsnam.org/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52963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3D45E706-EF7D-41D1-96D7-05CE8F9F00D1}"/>
              </a:ext>
            </a:extLst>
          </p:cNvPr>
          <p:cNvSpPr txBox="1"/>
          <p:nvPr/>
        </p:nvSpPr>
        <p:spPr>
          <a:xfrm>
            <a:off x="1217192" y="162502"/>
            <a:ext cx="458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3154">
              <a:defRPr/>
            </a:pPr>
            <a:r>
              <a:rPr lang="en-GB" altLang="es-ES" sz="2800" dirty="0">
                <a:latin typeface="Calibri"/>
                <a:ea typeface="ＭＳ Ｐゴシック" panose="020B0600070205080204" pitchFamily="34" charset="-128"/>
              </a:rPr>
              <a:t>Industrial Channel Model</a:t>
            </a:r>
            <a:endParaRPr lang="en-GB" altLang="es-ES" sz="1800" dirty="0">
              <a:solidFill>
                <a:srgbClr val="336699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24542D-0B25-1496-2D32-77811116DB11}"/>
              </a:ext>
            </a:extLst>
          </p:cNvPr>
          <p:cNvGrpSpPr/>
          <p:nvPr/>
        </p:nvGrpSpPr>
        <p:grpSpPr>
          <a:xfrm>
            <a:off x="1659327" y="1590904"/>
            <a:ext cx="2517531" cy="654918"/>
            <a:chOff x="5920500" y="1055521"/>
            <a:chExt cx="2189594" cy="56797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9E9BB85-D932-C5A4-13D9-C8B297D6872E}"/>
                </a:ext>
              </a:extLst>
            </p:cNvPr>
            <p:cNvGrpSpPr/>
            <p:nvPr/>
          </p:nvGrpSpPr>
          <p:grpSpPr>
            <a:xfrm>
              <a:off x="5920500" y="1261502"/>
              <a:ext cx="170509" cy="332480"/>
              <a:chOff x="5246265" y="1935048"/>
              <a:chExt cx="170509" cy="332480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FF7EF6A-6C8F-5E95-62AB-CCB43E61EB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2032" y="2075715"/>
                <a:ext cx="0" cy="191813"/>
              </a:xfrm>
              <a:prstGeom prst="line">
                <a:avLst/>
              </a:prstGeom>
              <a:ln w="9525">
                <a:solidFill>
                  <a:srgbClr val="FC8604"/>
                </a:solidFill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02D6F511-0BF9-1959-035F-F7F5B8D180B5}"/>
                  </a:ext>
                </a:extLst>
              </p:cNvPr>
              <p:cNvSpPr/>
              <p:nvPr/>
            </p:nvSpPr>
            <p:spPr>
              <a:xfrm rot="10800000">
                <a:off x="5246265" y="1935048"/>
                <a:ext cx="170509" cy="140667"/>
              </a:xfrm>
              <a:prstGeom prst="triangle">
                <a:avLst/>
              </a:prstGeom>
              <a:noFill/>
              <a:ln w="9525" cap="flat" cmpd="sng" algn="ctr">
                <a:solidFill>
                  <a:srgbClr val="FC860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C1CA93E-2EBF-9CC0-1DA6-9176EB0A4792}"/>
                </a:ext>
              </a:extLst>
            </p:cNvPr>
            <p:cNvGrpSpPr/>
            <p:nvPr/>
          </p:nvGrpSpPr>
          <p:grpSpPr>
            <a:xfrm>
              <a:off x="7939585" y="1261502"/>
              <a:ext cx="170509" cy="332480"/>
              <a:chOff x="5246265" y="1935048"/>
              <a:chExt cx="170509" cy="33248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7FF92C6-A471-BE71-3E31-0DB9FC136B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2032" y="2075715"/>
                <a:ext cx="0" cy="191813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0BDEB1FE-437B-A60A-63A3-850F6D5916D4}"/>
                  </a:ext>
                </a:extLst>
              </p:cNvPr>
              <p:cNvSpPr/>
              <p:nvPr/>
            </p:nvSpPr>
            <p:spPr>
              <a:xfrm rot="10800000">
                <a:off x="5246265" y="1935048"/>
                <a:ext cx="170509" cy="140667"/>
              </a:xfrm>
              <a:prstGeom prst="triangl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837D2E6-09BF-6CBB-CE47-7CB327A45E81}"/>
                </a:ext>
              </a:extLst>
            </p:cNvPr>
            <p:cNvGrpSpPr/>
            <p:nvPr/>
          </p:nvGrpSpPr>
          <p:grpSpPr>
            <a:xfrm>
              <a:off x="5934588" y="1055521"/>
              <a:ext cx="2134792" cy="567974"/>
              <a:chOff x="4979656" y="1473556"/>
              <a:chExt cx="4090616" cy="1153295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8616EA6B-FB9E-C611-363A-D602ABE577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75008" b="11269"/>
              <a:stretch/>
            </p:blipFill>
            <p:spPr>
              <a:xfrm>
                <a:off x="5231982" y="1985460"/>
                <a:ext cx="745103" cy="60851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FFABE85-3DBA-89B1-D801-E959A0654B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9654" b="2578"/>
              <a:stretch/>
            </p:blipFill>
            <p:spPr>
              <a:xfrm>
                <a:off x="8071798" y="1800520"/>
                <a:ext cx="725096" cy="826331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BC4190F4-3BCA-FEB4-AAC7-71BB316C7D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4111" r="1941" b="9506"/>
              <a:stretch/>
            </p:blipFill>
            <p:spPr>
              <a:xfrm>
                <a:off x="6595041" y="1970925"/>
                <a:ext cx="713980" cy="62060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D2AFEB27-102B-D291-8DF7-202CA451BD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" r="73915" b="11115"/>
              <a:stretch/>
            </p:blipFill>
            <p:spPr>
              <a:xfrm>
                <a:off x="5921093" y="1473556"/>
                <a:ext cx="732925" cy="114855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3C0D3607-D474-7B4B-4F89-304D44D438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473" r="76544" b="5235"/>
              <a:stretch/>
            </p:blipFill>
            <p:spPr>
              <a:xfrm>
                <a:off x="7291509" y="1805934"/>
                <a:ext cx="783415" cy="803786"/>
              </a:xfrm>
              <a:prstGeom prst="rect">
                <a:avLst/>
              </a:prstGeom>
            </p:spPr>
          </p:pic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B15BDD2-F706-75AE-5482-C426194C7B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656" y="2619107"/>
                <a:ext cx="4090616" cy="7744"/>
              </a:xfrm>
              <a:prstGeom prst="line">
                <a:avLst/>
              </a:prstGeom>
              <a:ln w="571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FA0A73-5157-8ACC-74CA-65653C534083}"/>
              </a:ext>
            </a:extLst>
          </p:cNvPr>
          <p:cNvGrpSpPr/>
          <p:nvPr/>
        </p:nvGrpSpPr>
        <p:grpSpPr>
          <a:xfrm>
            <a:off x="1670090" y="3271711"/>
            <a:ext cx="2512045" cy="722593"/>
            <a:chOff x="5965595" y="3938997"/>
            <a:chExt cx="2184823" cy="626664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1BED977-8FA7-C27B-9AF9-045CE7DBAF80}"/>
                </a:ext>
              </a:extLst>
            </p:cNvPr>
            <p:cNvGrpSpPr/>
            <p:nvPr/>
          </p:nvGrpSpPr>
          <p:grpSpPr>
            <a:xfrm>
              <a:off x="5965595" y="3938997"/>
              <a:ext cx="170509" cy="597149"/>
              <a:chOff x="5251036" y="1670379"/>
              <a:chExt cx="170509" cy="597149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31B29E0-F4ED-4AB7-C005-359E8D8E41FB}"/>
                  </a:ext>
                </a:extLst>
              </p:cNvPr>
              <p:cNvCxnSpPr>
                <a:cxnSpLocks/>
                <a:endCxn id="85" idx="0"/>
              </p:cNvCxnSpPr>
              <p:nvPr/>
            </p:nvCxnSpPr>
            <p:spPr>
              <a:xfrm flipV="1">
                <a:off x="5332032" y="1811046"/>
                <a:ext cx="4258" cy="456482"/>
              </a:xfrm>
              <a:prstGeom prst="line">
                <a:avLst/>
              </a:prstGeom>
              <a:ln w="9525">
                <a:solidFill>
                  <a:srgbClr val="FC8604"/>
                </a:solidFill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30BED4C2-1C9E-BD90-B58F-89106C31A460}"/>
                  </a:ext>
                </a:extLst>
              </p:cNvPr>
              <p:cNvSpPr/>
              <p:nvPr/>
            </p:nvSpPr>
            <p:spPr>
              <a:xfrm rot="10800000">
                <a:off x="5251036" y="1670379"/>
                <a:ext cx="170509" cy="140667"/>
              </a:xfrm>
              <a:prstGeom prst="triangle">
                <a:avLst/>
              </a:prstGeom>
              <a:noFill/>
              <a:ln w="9525" cap="flat" cmpd="sng" algn="ctr">
                <a:solidFill>
                  <a:srgbClr val="FC860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F17DB0D-4006-95B7-04C1-85E7B4F8C005}"/>
                </a:ext>
              </a:extLst>
            </p:cNvPr>
            <p:cNvGrpSpPr/>
            <p:nvPr/>
          </p:nvGrpSpPr>
          <p:grpSpPr>
            <a:xfrm>
              <a:off x="7979909" y="4203666"/>
              <a:ext cx="170509" cy="332480"/>
              <a:chOff x="5246265" y="1935048"/>
              <a:chExt cx="170509" cy="33248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25DAF8E-0EAB-3EFC-99CC-7F5A851DE2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2032" y="2075715"/>
                <a:ext cx="0" cy="191813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id="{82A6927A-2190-AC3D-4017-E7AF32ECDA00}"/>
                  </a:ext>
                </a:extLst>
              </p:cNvPr>
              <p:cNvSpPr/>
              <p:nvPr/>
            </p:nvSpPr>
            <p:spPr>
              <a:xfrm rot="10800000">
                <a:off x="5246265" y="1935048"/>
                <a:ext cx="170509" cy="140667"/>
              </a:xfrm>
              <a:prstGeom prst="triangl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F86DC57-EB5E-83FD-9E8F-3D00CCC4AF91}"/>
                </a:ext>
              </a:extLst>
            </p:cNvPr>
            <p:cNvGrpSpPr/>
            <p:nvPr/>
          </p:nvGrpSpPr>
          <p:grpSpPr>
            <a:xfrm>
              <a:off x="5974912" y="4002799"/>
              <a:ext cx="2134792" cy="562862"/>
              <a:chOff x="4979656" y="1483937"/>
              <a:chExt cx="4090616" cy="1142914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6AEE4A45-28F3-5330-0BFE-ECABBBE61E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75008" b="11269"/>
              <a:stretch/>
            </p:blipFill>
            <p:spPr>
              <a:xfrm>
                <a:off x="5231982" y="1985460"/>
                <a:ext cx="745103" cy="60851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C35F178D-43FC-E8F6-741D-609B527912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9654" b="2578"/>
              <a:stretch/>
            </p:blipFill>
            <p:spPr>
              <a:xfrm>
                <a:off x="8071798" y="1800520"/>
                <a:ext cx="725096" cy="826331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6FD0745-5DDF-FFAB-F196-67AA94B0B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4111" r="1941" b="9506"/>
              <a:stretch/>
            </p:blipFill>
            <p:spPr>
              <a:xfrm>
                <a:off x="6595041" y="1970925"/>
                <a:ext cx="713980" cy="62060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E4F899CA-58DE-3B1C-F958-14E54CEA6D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" r="73915" b="11115"/>
              <a:stretch/>
            </p:blipFill>
            <p:spPr>
              <a:xfrm>
                <a:off x="5921093" y="1483937"/>
                <a:ext cx="732925" cy="1138171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28CC9422-0FAE-1F51-BB67-1DA6ACAF4A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473" r="76544" b="5235"/>
              <a:stretch/>
            </p:blipFill>
            <p:spPr>
              <a:xfrm>
                <a:off x="7291509" y="1805934"/>
                <a:ext cx="783415" cy="803786"/>
              </a:xfrm>
              <a:prstGeom prst="rect">
                <a:avLst/>
              </a:prstGeom>
            </p:spPr>
          </p:pic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D1FC2727-C5A9-662B-9D75-F30AC3063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656" y="2619107"/>
                <a:ext cx="4090616" cy="7744"/>
              </a:xfrm>
              <a:prstGeom prst="line">
                <a:avLst/>
              </a:prstGeom>
              <a:ln w="571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44329E-D390-1C9C-610E-F43127AA7ED9}"/>
              </a:ext>
            </a:extLst>
          </p:cNvPr>
          <p:cNvGrpSpPr/>
          <p:nvPr/>
        </p:nvGrpSpPr>
        <p:grpSpPr>
          <a:xfrm>
            <a:off x="5138581" y="3257979"/>
            <a:ext cx="2501333" cy="723745"/>
            <a:chOff x="5965595" y="2925365"/>
            <a:chExt cx="2175506" cy="627663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60CB7F1-271B-D8B4-CBA2-D783E8DC992A}"/>
                </a:ext>
              </a:extLst>
            </p:cNvPr>
            <p:cNvGrpSpPr/>
            <p:nvPr/>
          </p:nvGrpSpPr>
          <p:grpSpPr>
            <a:xfrm>
              <a:off x="7970592" y="3191035"/>
              <a:ext cx="170509" cy="332480"/>
              <a:chOff x="5246265" y="1935048"/>
              <a:chExt cx="170509" cy="332480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B986B5D-13B0-357C-C6C5-E00813E2DD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2032" y="2075715"/>
                <a:ext cx="0" cy="191813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46D127E5-C230-80B5-A491-D19026159B94}"/>
                  </a:ext>
                </a:extLst>
              </p:cNvPr>
              <p:cNvSpPr/>
              <p:nvPr/>
            </p:nvSpPr>
            <p:spPr>
              <a:xfrm rot="10800000">
                <a:off x="5246265" y="1935048"/>
                <a:ext cx="170509" cy="140667"/>
              </a:xfrm>
              <a:prstGeom prst="triangl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0BF0783-4FF4-293C-2A62-CF2DF27C7E5F}"/>
                </a:ext>
              </a:extLst>
            </p:cNvPr>
            <p:cNvGrpSpPr/>
            <p:nvPr/>
          </p:nvGrpSpPr>
          <p:grpSpPr>
            <a:xfrm>
              <a:off x="5965595" y="3045096"/>
              <a:ext cx="2134792" cy="507932"/>
              <a:chOff x="4979656" y="1595474"/>
              <a:chExt cx="4090616" cy="1031377"/>
            </a:xfrm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7C118CEE-E6D1-8BED-8582-516B275928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75008" b="11269"/>
              <a:stretch/>
            </p:blipFill>
            <p:spPr>
              <a:xfrm>
                <a:off x="5589855" y="2000386"/>
                <a:ext cx="745103" cy="60851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09CF6F6A-2C2B-D015-B610-1EDD33CA39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9654" b="2578"/>
              <a:stretch/>
            </p:blipFill>
            <p:spPr>
              <a:xfrm>
                <a:off x="7919785" y="1798189"/>
                <a:ext cx="725096" cy="826331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28CF0D8F-4FDC-3E93-2052-BE38E041C9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473" r="76544" b="5235"/>
              <a:stretch/>
            </p:blipFill>
            <p:spPr>
              <a:xfrm>
                <a:off x="6768234" y="1595474"/>
                <a:ext cx="759093" cy="988962"/>
              </a:xfrm>
              <a:prstGeom prst="rect">
                <a:avLst/>
              </a:prstGeom>
            </p:spPr>
          </p:pic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B21E8E6-A8E1-373C-D46B-C2D3AFDDD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656" y="2619107"/>
                <a:ext cx="4090616" cy="7744"/>
              </a:xfrm>
              <a:prstGeom prst="line">
                <a:avLst/>
              </a:prstGeom>
              <a:ln w="571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5409AD5-AF19-7C8F-3F17-6C6D22E1D670}"/>
                </a:ext>
              </a:extLst>
            </p:cNvPr>
            <p:cNvGrpSpPr/>
            <p:nvPr/>
          </p:nvGrpSpPr>
          <p:grpSpPr>
            <a:xfrm>
              <a:off x="5981016" y="2925365"/>
              <a:ext cx="170509" cy="597149"/>
              <a:chOff x="5251036" y="1670379"/>
              <a:chExt cx="170509" cy="597149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E29D3AE-D21D-C34C-1D55-3CB554BE90CE}"/>
                  </a:ext>
                </a:extLst>
              </p:cNvPr>
              <p:cNvCxnSpPr>
                <a:cxnSpLocks/>
                <a:endCxn id="106" idx="0"/>
              </p:cNvCxnSpPr>
              <p:nvPr/>
            </p:nvCxnSpPr>
            <p:spPr>
              <a:xfrm flipV="1">
                <a:off x="5332032" y="1811046"/>
                <a:ext cx="4258" cy="456482"/>
              </a:xfrm>
              <a:prstGeom prst="line">
                <a:avLst/>
              </a:prstGeom>
              <a:ln w="9525">
                <a:solidFill>
                  <a:srgbClr val="FC8604"/>
                </a:solidFill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id="{B191F578-928A-F7FC-7CF5-931B8128B509}"/>
                  </a:ext>
                </a:extLst>
              </p:cNvPr>
              <p:cNvSpPr/>
              <p:nvPr/>
            </p:nvSpPr>
            <p:spPr>
              <a:xfrm rot="10800000">
                <a:off x="5251036" y="1670379"/>
                <a:ext cx="170509" cy="140667"/>
              </a:xfrm>
              <a:prstGeom prst="triangle">
                <a:avLst/>
              </a:prstGeom>
              <a:noFill/>
              <a:ln w="9525" cap="flat" cmpd="sng" algn="ctr">
                <a:solidFill>
                  <a:srgbClr val="FC860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BE838FB-03D3-DCEB-7774-903222EFE993}"/>
              </a:ext>
            </a:extLst>
          </p:cNvPr>
          <p:cNvGrpSpPr/>
          <p:nvPr/>
        </p:nvGrpSpPr>
        <p:grpSpPr>
          <a:xfrm>
            <a:off x="5124493" y="1658168"/>
            <a:ext cx="2517531" cy="567296"/>
            <a:chOff x="5943669" y="2016898"/>
            <a:chExt cx="2189594" cy="491984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381DAD9-2FE0-2B12-A812-0939E94ACDB5}"/>
                </a:ext>
              </a:extLst>
            </p:cNvPr>
            <p:cNvGrpSpPr/>
            <p:nvPr/>
          </p:nvGrpSpPr>
          <p:grpSpPr>
            <a:xfrm>
              <a:off x="5943669" y="2146888"/>
              <a:ext cx="170509" cy="332480"/>
              <a:chOff x="5246265" y="1935048"/>
              <a:chExt cx="170509" cy="332480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86B24999-A8BC-F100-457D-055C6B4A11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2032" y="2075715"/>
                <a:ext cx="0" cy="191813"/>
              </a:xfrm>
              <a:prstGeom prst="line">
                <a:avLst/>
              </a:prstGeom>
              <a:ln w="9525">
                <a:solidFill>
                  <a:srgbClr val="FC8604"/>
                </a:solidFill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id="{A81F8A21-4CC3-605A-6768-749F6246976B}"/>
                  </a:ext>
                </a:extLst>
              </p:cNvPr>
              <p:cNvSpPr/>
              <p:nvPr/>
            </p:nvSpPr>
            <p:spPr>
              <a:xfrm rot="10800000">
                <a:off x="5246265" y="1935048"/>
                <a:ext cx="170509" cy="140667"/>
              </a:xfrm>
              <a:prstGeom prst="triangle">
                <a:avLst/>
              </a:prstGeom>
              <a:noFill/>
              <a:ln w="9525" cap="flat" cmpd="sng" algn="ctr">
                <a:solidFill>
                  <a:srgbClr val="FC860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5C7AF1B-65C3-35D3-C0E4-DB58BD17FED0}"/>
                </a:ext>
              </a:extLst>
            </p:cNvPr>
            <p:cNvGrpSpPr/>
            <p:nvPr/>
          </p:nvGrpSpPr>
          <p:grpSpPr>
            <a:xfrm>
              <a:off x="7962754" y="2146888"/>
              <a:ext cx="170509" cy="332480"/>
              <a:chOff x="5246265" y="1935048"/>
              <a:chExt cx="170509" cy="33248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E6D7241-A5ED-9B01-36F8-F4D30AB97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2032" y="2075715"/>
                <a:ext cx="0" cy="191813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id="{6FAFBB97-1F07-0548-0A8D-4B9D44B45B64}"/>
                  </a:ext>
                </a:extLst>
              </p:cNvPr>
              <p:cNvSpPr/>
              <p:nvPr/>
            </p:nvSpPr>
            <p:spPr>
              <a:xfrm rot="10800000">
                <a:off x="5246265" y="1935048"/>
                <a:ext cx="170509" cy="140667"/>
              </a:xfrm>
              <a:prstGeom prst="triangl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B658EF1-48FC-E4A2-BE3A-C41D215AE520}"/>
                </a:ext>
              </a:extLst>
            </p:cNvPr>
            <p:cNvGrpSpPr/>
            <p:nvPr/>
          </p:nvGrpSpPr>
          <p:grpSpPr>
            <a:xfrm>
              <a:off x="5957757" y="2016898"/>
              <a:ext cx="2134792" cy="491984"/>
              <a:chOff x="4979656" y="1627857"/>
              <a:chExt cx="4090616" cy="998994"/>
            </a:xfrm>
          </p:grpSpPr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329B6912-EC0F-0B0D-C842-67B8757D59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75008" b="11269"/>
              <a:stretch/>
            </p:blipFill>
            <p:spPr>
              <a:xfrm>
                <a:off x="5589855" y="2000386"/>
                <a:ext cx="745103" cy="608513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237E2F81-8B6F-6BA5-217F-3BAB3AC868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9654" b="2578"/>
              <a:stretch/>
            </p:blipFill>
            <p:spPr>
              <a:xfrm>
                <a:off x="7919785" y="1798189"/>
                <a:ext cx="725096" cy="826331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C1DB46C2-4AAF-B5B4-F801-DD2BFBDF33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473" r="76544" b="5235"/>
              <a:stretch/>
            </p:blipFill>
            <p:spPr>
              <a:xfrm>
                <a:off x="6768234" y="1627857"/>
                <a:ext cx="783415" cy="988268"/>
              </a:xfrm>
              <a:prstGeom prst="rect">
                <a:avLst/>
              </a:prstGeom>
            </p:spPr>
          </p:pic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3A6BD863-3994-8E22-DDB2-E6BB539D5F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656" y="2619107"/>
                <a:ext cx="4090616" cy="7744"/>
              </a:xfrm>
              <a:prstGeom prst="line">
                <a:avLst/>
              </a:prstGeom>
              <a:ln w="571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5F105E2-AFB1-AA25-EC62-2FA7A7A4FE3C}"/>
              </a:ext>
            </a:extLst>
          </p:cNvPr>
          <p:cNvSpPr txBox="1"/>
          <p:nvPr/>
        </p:nvSpPr>
        <p:spPr>
          <a:xfrm>
            <a:off x="1621265" y="2378771"/>
            <a:ext cx="241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Dense Low</a:t>
            </a:r>
          </a:p>
          <a:p>
            <a:pPr algn="ctr"/>
            <a:r>
              <a:rPr lang="es-ES" sz="1200" dirty="0" err="1"/>
              <a:t>Clutter</a:t>
            </a:r>
            <a:r>
              <a:rPr lang="es-ES" sz="1200" dirty="0"/>
              <a:t> </a:t>
            </a:r>
            <a:r>
              <a:rPr lang="es-ES" sz="1200" dirty="0" err="1"/>
              <a:t>density</a:t>
            </a:r>
            <a:r>
              <a:rPr lang="es-ES" sz="1200" dirty="0"/>
              <a:t> &gt; 40%</a:t>
            </a:r>
          </a:p>
          <a:p>
            <a:pPr algn="ctr"/>
            <a:r>
              <a:rPr lang="es-ES" sz="1200" dirty="0"/>
              <a:t>BS </a:t>
            </a:r>
            <a:r>
              <a:rPr lang="es-ES" sz="1200" dirty="0" err="1"/>
              <a:t>antenna</a:t>
            </a:r>
            <a:r>
              <a:rPr lang="es-ES" sz="1200" dirty="0"/>
              <a:t> </a:t>
            </a:r>
            <a:r>
              <a:rPr lang="es-ES" sz="1200" dirty="0" err="1"/>
              <a:t>height</a:t>
            </a:r>
            <a:r>
              <a:rPr lang="es-ES" sz="1200" dirty="0"/>
              <a:t> &lt; </a:t>
            </a:r>
            <a:r>
              <a:rPr lang="es-ES" sz="1200" dirty="0" err="1"/>
              <a:t>clutter</a:t>
            </a:r>
            <a:r>
              <a:rPr lang="es-ES" sz="1200" dirty="0"/>
              <a:t> </a:t>
            </a:r>
            <a:r>
              <a:rPr lang="es-ES" sz="1200" dirty="0" err="1"/>
              <a:t>height</a:t>
            </a:r>
            <a:endParaRPr lang="en-GB" sz="12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8ADC61C-2CF6-DE28-6712-3C3B03FF6C3A}"/>
              </a:ext>
            </a:extLst>
          </p:cNvPr>
          <p:cNvSpPr txBox="1"/>
          <p:nvPr/>
        </p:nvSpPr>
        <p:spPr>
          <a:xfrm>
            <a:off x="5124493" y="2359982"/>
            <a:ext cx="241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/>
              <a:t>Sparse</a:t>
            </a:r>
            <a:r>
              <a:rPr lang="es-ES" sz="1200" b="1" dirty="0"/>
              <a:t> Low</a:t>
            </a:r>
          </a:p>
          <a:p>
            <a:pPr algn="ctr"/>
            <a:r>
              <a:rPr lang="es-ES" sz="1200" dirty="0" err="1"/>
              <a:t>Clutter</a:t>
            </a:r>
            <a:r>
              <a:rPr lang="es-ES" sz="1200" dirty="0"/>
              <a:t> </a:t>
            </a:r>
            <a:r>
              <a:rPr lang="es-ES" sz="1200" dirty="0" err="1"/>
              <a:t>density</a:t>
            </a:r>
            <a:r>
              <a:rPr lang="es-ES" sz="1200" dirty="0"/>
              <a:t> &lt; 40%</a:t>
            </a:r>
          </a:p>
          <a:p>
            <a:pPr algn="ctr"/>
            <a:r>
              <a:rPr lang="es-ES" sz="1200" dirty="0"/>
              <a:t>BS </a:t>
            </a:r>
            <a:r>
              <a:rPr lang="es-ES" sz="1200" dirty="0" err="1"/>
              <a:t>antenna</a:t>
            </a:r>
            <a:r>
              <a:rPr lang="es-ES" sz="1200" dirty="0"/>
              <a:t> </a:t>
            </a:r>
            <a:r>
              <a:rPr lang="es-ES" sz="1200" dirty="0" err="1"/>
              <a:t>height</a:t>
            </a:r>
            <a:r>
              <a:rPr lang="es-ES" sz="1200" dirty="0"/>
              <a:t> &lt; </a:t>
            </a:r>
            <a:r>
              <a:rPr lang="es-ES" sz="1200" dirty="0" err="1"/>
              <a:t>clutter</a:t>
            </a:r>
            <a:r>
              <a:rPr lang="es-ES" sz="1200" dirty="0"/>
              <a:t> </a:t>
            </a:r>
            <a:r>
              <a:rPr lang="es-ES" sz="1200" dirty="0" err="1"/>
              <a:t>height</a:t>
            </a:r>
            <a:endParaRPr lang="en-GB" sz="12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7AD9DB9-672B-0B4B-B9CA-F7BA6BA835AB}"/>
              </a:ext>
            </a:extLst>
          </p:cNvPr>
          <p:cNvSpPr txBox="1"/>
          <p:nvPr/>
        </p:nvSpPr>
        <p:spPr>
          <a:xfrm>
            <a:off x="1659327" y="4061558"/>
            <a:ext cx="241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Dense High</a:t>
            </a:r>
          </a:p>
          <a:p>
            <a:pPr algn="ctr"/>
            <a:r>
              <a:rPr lang="es-ES" sz="1200" dirty="0" err="1"/>
              <a:t>Clutter</a:t>
            </a:r>
            <a:r>
              <a:rPr lang="es-ES" sz="1200" dirty="0"/>
              <a:t> </a:t>
            </a:r>
            <a:r>
              <a:rPr lang="es-ES" sz="1200" dirty="0" err="1"/>
              <a:t>density</a:t>
            </a:r>
            <a:r>
              <a:rPr lang="es-ES" sz="1200" dirty="0"/>
              <a:t> &gt; 40%</a:t>
            </a:r>
          </a:p>
          <a:p>
            <a:pPr algn="ctr"/>
            <a:r>
              <a:rPr lang="es-ES" sz="1200" dirty="0"/>
              <a:t>BS </a:t>
            </a:r>
            <a:r>
              <a:rPr lang="es-ES" sz="1200" dirty="0" err="1"/>
              <a:t>antenna</a:t>
            </a:r>
            <a:r>
              <a:rPr lang="es-ES" sz="1200" dirty="0"/>
              <a:t> </a:t>
            </a:r>
            <a:r>
              <a:rPr lang="es-ES" sz="1200" dirty="0" err="1"/>
              <a:t>height</a:t>
            </a:r>
            <a:r>
              <a:rPr lang="es-ES" sz="1200" dirty="0"/>
              <a:t> &gt; </a:t>
            </a:r>
            <a:r>
              <a:rPr lang="es-ES" sz="1200" dirty="0" err="1"/>
              <a:t>clutter</a:t>
            </a:r>
            <a:r>
              <a:rPr lang="es-ES" sz="1200" dirty="0"/>
              <a:t> </a:t>
            </a:r>
            <a:r>
              <a:rPr lang="es-ES" sz="1200" dirty="0" err="1"/>
              <a:t>height</a:t>
            </a:r>
            <a:endParaRPr lang="en-GB" sz="12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72EF529-1CAA-BBAE-C66B-DEC3F72DFD7A}"/>
              </a:ext>
            </a:extLst>
          </p:cNvPr>
          <p:cNvSpPr txBox="1"/>
          <p:nvPr/>
        </p:nvSpPr>
        <p:spPr>
          <a:xfrm>
            <a:off x="5124492" y="4039243"/>
            <a:ext cx="241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/>
              <a:t>Sparse</a:t>
            </a:r>
            <a:r>
              <a:rPr lang="es-ES" sz="1200" b="1" dirty="0"/>
              <a:t> High</a:t>
            </a:r>
          </a:p>
          <a:p>
            <a:pPr algn="ctr"/>
            <a:r>
              <a:rPr lang="es-ES" sz="1200" dirty="0" err="1"/>
              <a:t>Clutter</a:t>
            </a:r>
            <a:r>
              <a:rPr lang="es-ES" sz="1200" dirty="0"/>
              <a:t> </a:t>
            </a:r>
            <a:r>
              <a:rPr lang="es-ES" sz="1200" dirty="0" err="1"/>
              <a:t>density</a:t>
            </a:r>
            <a:r>
              <a:rPr lang="es-ES" sz="1200" dirty="0"/>
              <a:t> &lt; 40%</a:t>
            </a:r>
          </a:p>
          <a:p>
            <a:pPr algn="ctr"/>
            <a:r>
              <a:rPr lang="es-ES" sz="1200" dirty="0"/>
              <a:t>BS </a:t>
            </a:r>
            <a:r>
              <a:rPr lang="es-ES" sz="1200" dirty="0" err="1"/>
              <a:t>antenna</a:t>
            </a:r>
            <a:r>
              <a:rPr lang="es-ES" sz="1200" dirty="0"/>
              <a:t> </a:t>
            </a:r>
            <a:r>
              <a:rPr lang="es-ES" sz="1200" dirty="0" err="1"/>
              <a:t>height</a:t>
            </a:r>
            <a:r>
              <a:rPr lang="es-ES" sz="1200" dirty="0"/>
              <a:t> &gt; </a:t>
            </a:r>
            <a:r>
              <a:rPr lang="es-ES" sz="1200" dirty="0" err="1"/>
              <a:t>clutter</a:t>
            </a:r>
            <a:r>
              <a:rPr lang="es-ES" sz="1200" dirty="0"/>
              <a:t> </a:t>
            </a:r>
            <a:r>
              <a:rPr lang="es-ES" sz="1200" dirty="0" err="1"/>
              <a:t>height</a:t>
            </a:r>
            <a:endParaRPr lang="en-GB" sz="12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8E0601C-F5DE-C053-AC86-72C06FAFD9C9}"/>
              </a:ext>
            </a:extLst>
          </p:cNvPr>
          <p:cNvSpPr txBox="1"/>
          <p:nvPr/>
        </p:nvSpPr>
        <p:spPr>
          <a:xfrm>
            <a:off x="1038919" y="766018"/>
            <a:ext cx="49983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s-ES" dirty="0"/>
              <a:t>Sub-</a:t>
            </a:r>
            <a:r>
              <a:rPr lang="es-ES" dirty="0" err="1"/>
              <a:t>Scenarios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3GPP Industrial </a:t>
            </a:r>
            <a:r>
              <a:rPr lang="es-ES" dirty="0" err="1"/>
              <a:t>Channel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(TR 38.901)</a:t>
            </a:r>
            <a:endParaRPr lang="en-GB" dirty="0"/>
          </a:p>
        </p:txBody>
      </p:sp>
      <p:pic>
        <p:nvPicPr>
          <p:cNvPr id="60" name="Picture 2" descr="Workshop on 3GPP submission towards IMT-2020 – BroadWay">
            <a:extLst>
              <a:ext uri="{FF2B5EF4-FFF2-40B4-BE49-F238E27FC236}">
                <a16:creationId xmlns:a16="http://schemas.microsoft.com/office/drawing/2014/main" id="{635FE429-A521-2401-B859-2F180C9D1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7777"/>
          <a:stretch/>
        </p:blipFill>
        <p:spPr bwMode="auto">
          <a:xfrm>
            <a:off x="6448943" y="715294"/>
            <a:ext cx="2481263" cy="75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9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3D45E706-EF7D-41D1-96D7-05CE8F9F00D1}"/>
              </a:ext>
            </a:extLst>
          </p:cNvPr>
          <p:cNvSpPr txBox="1"/>
          <p:nvPr/>
        </p:nvSpPr>
        <p:spPr>
          <a:xfrm>
            <a:off x="1215850" y="126832"/>
            <a:ext cx="458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3154">
              <a:defRPr/>
            </a:pPr>
            <a:r>
              <a:rPr lang="en-GB" altLang="es-ES" sz="2800" dirty="0">
                <a:latin typeface="Calibri"/>
                <a:ea typeface="ＭＳ Ｐゴシック" panose="020B0600070205080204" pitchFamily="34" charset="-128"/>
              </a:rPr>
              <a:t>Industrial Channel Model</a:t>
            </a:r>
            <a:endParaRPr lang="en-GB" altLang="es-ES" sz="1800" dirty="0">
              <a:solidFill>
                <a:srgbClr val="336699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C719560-F59C-EAE1-2510-F0B995B5C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146544"/>
            <a:ext cx="7556279" cy="330755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7C8A30D-3243-7700-9962-FC6B91177E66}"/>
              </a:ext>
            </a:extLst>
          </p:cNvPr>
          <p:cNvSpPr/>
          <p:nvPr/>
        </p:nvSpPr>
        <p:spPr>
          <a:xfrm>
            <a:off x="4106636" y="1412421"/>
            <a:ext cx="1257300" cy="5225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EB463A-4675-72CB-FE09-ABE5C78CBB87}"/>
              </a:ext>
            </a:extLst>
          </p:cNvPr>
          <p:cNvSpPr/>
          <p:nvPr/>
        </p:nvSpPr>
        <p:spPr>
          <a:xfrm>
            <a:off x="5572125" y="1412420"/>
            <a:ext cx="1257300" cy="5225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E5F88B-DCAE-5040-D721-377625481EEC}"/>
              </a:ext>
            </a:extLst>
          </p:cNvPr>
          <p:cNvSpPr/>
          <p:nvPr/>
        </p:nvSpPr>
        <p:spPr>
          <a:xfrm>
            <a:off x="2681214" y="1412419"/>
            <a:ext cx="1217233" cy="5225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D03EF-41D0-47B0-767A-F70B339F67ED}"/>
              </a:ext>
            </a:extLst>
          </p:cNvPr>
          <p:cNvSpPr txBox="1"/>
          <p:nvPr/>
        </p:nvSpPr>
        <p:spPr>
          <a:xfrm>
            <a:off x="971550" y="4612250"/>
            <a:ext cx="4663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i="0" dirty="0">
                <a:effectLst/>
              </a:rPr>
              <a:t>“TR 38.901: Study on channel model for frequencies from 0.5 to 100 GHz, V16.1.0,” 3GPP, Tech. Rep., 2020”.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55704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3D45E706-EF7D-41D1-96D7-05CE8F9F00D1}"/>
              </a:ext>
            </a:extLst>
          </p:cNvPr>
          <p:cNvSpPr txBox="1"/>
          <p:nvPr/>
        </p:nvSpPr>
        <p:spPr>
          <a:xfrm>
            <a:off x="1215850" y="126832"/>
            <a:ext cx="458204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154">
              <a:defRPr/>
            </a:pPr>
            <a:r>
              <a:rPr lang="en-GB" sz="2800" dirty="0"/>
              <a:t>NS-3 Implementation</a:t>
            </a:r>
          </a:p>
          <a:p>
            <a:pPr algn="l" defTabSz="913154">
              <a:defRPr/>
            </a:pPr>
            <a:r>
              <a:rPr lang="es-ES" altLang="es-ES" dirty="0">
                <a:solidFill>
                  <a:srgbClr val="336699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endParaRPr lang="es-ES" altLang="es-ES" sz="1800" dirty="0">
              <a:solidFill>
                <a:srgbClr val="336699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7552082-AF90-3D6E-3E11-7D4C2EB6F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72" y="1155115"/>
            <a:ext cx="7723414" cy="36825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3539FE-5BBC-6661-3C87-06D576295516}"/>
              </a:ext>
            </a:extLst>
          </p:cNvPr>
          <p:cNvSpPr txBox="1"/>
          <p:nvPr/>
        </p:nvSpPr>
        <p:spPr>
          <a:xfrm>
            <a:off x="878148" y="526941"/>
            <a:ext cx="4622104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b="1" dirty="0"/>
              <a:t>Propagation Model</a:t>
            </a:r>
          </a:p>
        </p:txBody>
      </p:sp>
    </p:spTree>
    <p:extLst>
      <p:ext uri="{BB962C8B-B14F-4D97-AF65-F5344CB8AC3E}">
        <p14:creationId xmlns:p14="http://schemas.microsoft.com/office/powerpoint/2010/main" val="118841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3D45E706-EF7D-41D1-96D7-05CE8F9F00D1}"/>
              </a:ext>
            </a:extLst>
          </p:cNvPr>
          <p:cNvSpPr txBox="1"/>
          <p:nvPr/>
        </p:nvSpPr>
        <p:spPr>
          <a:xfrm>
            <a:off x="1215850" y="126832"/>
            <a:ext cx="458204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154">
              <a:defRPr/>
            </a:pPr>
            <a:r>
              <a:rPr lang="en-GB" sz="2800" dirty="0"/>
              <a:t>NS-3 Implementation</a:t>
            </a:r>
          </a:p>
          <a:p>
            <a:pPr algn="l" defTabSz="913154">
              <a:defRPr/>
            </a:pPr>
            <a:r>
              <a:rPr lang="es-ES" altLang="es-ES" dirty="0">
                <a:solidFill>
                  <a:srgbClr val="336699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endParaRPr lang="es-ES" altLang="es-ES" sz="1800" dirty="0">
              <a:solidFill>
                <a:srgbClr val="336699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BEFC8-3F0E-47A1-B410-BC529FE71580}"/>
              </a:ext>
            </a:extLst>
          </p:cNvPr>
          <p:cNvSpPr txBox="1"/>
          <p:nvPr/>
        </p:nvSpPr>
        <p:spPr>
          <a:xfrm>
            <a:off x="1050680" y="708283"/>
            <a:ext cx="4089890" cy="354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b="1" dirty="0"/>
              <a:t>Spectrum Model</a:t>
            </a:r>
          </a:p>
          <a:p>
            <a:pPr marL="742950" lvl="1" indent="-285750" algn="just">
              <a:lnSpc>
                <a:spcPct val="20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main</a:t>
            </a:r>
            <a:r>
              <a:rPr lang="es-ES" sz="1200" dirty="0"/>
              <a:t> </a:t>
            </a:r>
            <a:r>
              <a:rPr lang="es-ES" sz="1200" dirty="0" err="1"/>
              <a:t>class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n-GB" sz="1200" b="0" i="0" dirty="0" err="1">
                <a:effectLst/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ThreeGppChannelModel</a:t>
            </a:r>
            <a:r>
              <a:rPr lang="en-GB" sz="1200" dirty="0">
                <a:latin typeface="Century" panose="02040604050505020304" pitchFamily="18" charset="0"/>
              </a:rPr>
              <a:t>, </a:t>
            </a:r>
            <a:r>
              <a:rPr lang="en-GB" sz="1200" b="0" i="0" dirty="0">
                <a:effectLst/>
              </a:rPr>
              <a:t>was modified</a:t>
            </a:r>
          </a:p>
          <a:p>
            <a:pPr marL="742950" lvl="1" indent="-285750" algn="just">
              <a:lnSpc>
                <a:spcPct val="20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sz="1200" dirty="0"/>
              <a:t>Cross correlation matrix is constructed following the new large-scale parameters for the four sub-scenarios, </a:t>
            </a:r>
            <a:r>
              <a:rPr lang="en-GB" sz="1200" b="0" i="0" dirty="0">
                <a:effectLst/>
              </a:rPr>
              <a:t>following the 3GPP TR 38,901 specifications in Table 7.5-6</a:t>
            </a:r>
          </a:p>
          <a:p>
            <a:pPr marL="742950" lvl="1" indent="-285750" algn="just">
              <a:lnSpc>
                <a:spcPct val="200000"/>
              </a:lnSpc>
              <a:buClr>
                <a:srgbClr val="336699"/>
              </a:buClr>
              <a:buFont typeface="Wingdings" panose="05000000000000000000" pitchFamily="2" charset="2"/>
              <a:buChar char="q"/>
            </a:pPr>
            <a:r>
              <a:rPr lang="en-GB" sz="1200" dirty="0"/>
              <a:t>Small-scale parameters are not implemented</a:t>
            </a:r>
            <a:br>
              <a:rPr lang="en-GB" sz="1200" dirty="0"/>
            </a:br>
            <a:endParaRPr lang="en-GB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B5D0E-B7FC-5992-CF9D-692A385FA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821" y="1521948"/>
            <a:ext cx="3162160" cy="2721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980065-59A5-0955-C906-FA7F6359C33C}"/>
              </a:ext>
            </a:extLst>
          </p:cNvPr>
          <p:cNvSpPr txBox="1"/>
          <p:nvPr/>
        </p:nvSpPr>
        <p:spPr>
          <a:xfrm>
            <a:off x="5702408" y="4243754"/>
            <a:ext cx="27449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dirty="0">
                <a:effectLst/>
              </a:rPr>
              <a:t>ns-3. 2021. ns-3 Network Simulator. https://www.nsnam.org/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2932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3D45E706-EF7D-41D1-96D7-05CE8F9F00D1}"/>
              </a:ext>
            </a:extLst>
          </p:cNvPr>
          <p:cNvSpPr txBox="1"/>
          <p:nvPr/>
        </p:nvSpPr>
        <p:spPr>
          <a:xfrm>
            <a:off x="1215850" y="126832"/>
            <a:ext cx="458204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154">
              <a:defRPr/>
            </a:pPr>
            <a:r>
              <a:rPr lang="en-GB" sz="2800" dirty="0"/>
              <a:t>Calibration and Results</a:t>
            </a:r>
          </a:p>
          <a:p>
            <a:pPr algn="l" defTabSz="913154">
              <a:defRPr/>
            </a:pPr>
            <a:r>
              <a:rPr lang="es-ES" altLang="es-ES" dirty="0">
                <a:solidFill>
                  <a:srgbClr val="336699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endParaRPr lang="es-ES" altLang="es-ES" sz="1800" dirty="0">
              <a:solidFill>
                <a:srgbClr val="336699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5606EA-860A-32DC-71CB-9F55EC51B968}"/>
              </a:ext>
            </a:extLst>
          </p:cNvPr>
          <p:cNvGrpSpPr/>
          <p:nvPr/>
        </p:nvGrpSpPr>
        <p:grpSpPr>
          <a:xfrm>
            <a:off x="569772" y="1097750"/>
            <a:ext cx="8204871" cy="3785888"/>
            <a:chOff x="445476" y="1022594"/>
            <a:chExt cx="8204871" cy="37858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CA2923-7034-FF3F-9C8B-53683C167FC0}"/>
                </a:ext>
              </a:extLst>
            </p:cNvPr>
            <p:cNvSpPr/>
            <p:nvPr/>
          </p:nvSpPr>
          <p:spPr>
            <a:xfrm>
              <a:off x="445476" y="1046651"/>
              <a:ext cx="2383693" cy="1453662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Sub-scenario Deployment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9DF48E-F071-D895-ED37-8711B84C0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92" y="1364351"/>
              <a:ext cx="2261821" cy="119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6C1D8C-FB66-EF58-1832-FE79043072D9}"/>
                </a:ext>
              </a:extLst>
            </p:cNvPr>
            <p:cNvSpPr/>
            <p:nvPr/>
          </p:nvSpPr>
          <p:spPr>
            <a:xfrm>
              <a:off x="3354912" y="1038729"/>
              <a:ext cx="2383693" cy="1453662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Simulation Parameters 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9B37E5-F91C-0D07-9F38-4E9571D193A1}"/>
                </a:ext>
              </a:extLst>
            </p:cNvPr>
            <p:cNvSpPr txBox="1"/>
            <p:nvPr/>
          </p:nvSpPr>
          <p:spPr>
            <a:xfrm flipH="1">
              <a:off x="3392092" y="1337443"/>
              <a:ext cx="2346511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anose="05000000000000000000" pitchFamily="2" charset="2"/>
                <a:buChar char="ü"/>
              </a:pPr>
              <a:r>
                <a:rPr lang="en-US" sz="900" dirty="0"/>
                <a:t>Carrier frequency 3,5 GHz and 28 GHz</a:t>
              </a:r>
            </a:p>
            <a:p>
              <a:pPr>
                <a:buFont typeface="Wingdings" panose="05000000000000000000" pitchFamily="2" charset="2"/>
                <a:buChar char="ü"/>
              </a:pPr>
              <a:r>
                <a:rPr lang="en-US" sz="900" dirty="0"/>
                <a:t>1 element, Isotropic antenna gain pattern for both BS and UT</a:t>
              </a:r>
            </a:p>
            <a:p>
              <a:pPr>
                <a:buFont typeface="Wingdings" panose="05000000000000000000" pitchFamily="2" charset="2"/>
                <a:buChar char="ü"/>
              </a:pPr>
              <a:r>
                <a:rPr lang="en-US" sz="900" dirty="0"/>
                <a:t>BS height: 1.5 m for </a:t>
              </a:r>
              <a:r>
                <a:rPr lang="en-US" sz="900" dirty="0" err="1"/>
                <a:t>InF</a:t>
              </a:r>
              <a:r>
                <a:rPr lang="en-US" sz="900" dirty="0"/>
                <a:t>-SL and </a:t>
              </a:r>
              <a:r>
                <a:rPr lang="en-US" sz="900" dirty="0" err="1"/>
                <a:t>InF</a:t>
              </a:r>
              <a:r>
                <a:rPr lang="en-US" sz="900" dirty="0"/>
                <a:t>-DL</a:t>
              </a:r>
            </a:p>
            <a:p>
              <a:pPr>
                <a:buFont typeface="Wingdings" panose="05000000000000000000" pitchFamily="2" charset="2"/>
                <a:buChar char="ü"/>
              </a:pPr>
              <a:r>
                <a:rPr lang="en-US" sz="900" dirty="0"/>
                <a:t>BS-height: 8 m for </a:t>
              </a:r>
              <a:r>
                <a:rPr lang="en-US" sz="900" dirty="0" err="1"/>
                <a:t>for</a:t>
              </a:r>
              <a:r>
                <a:rPr lang="en-US" sz="900" dirty="0"/>
                <a:t> </a:t>
              </a:r>
              <a:r>
                <a:rPr lang="en-US" sz="900" dirty="0" err="1"/>
                <a:t>InF</a:t>
              </a:r>
              <a:r>
                <a:rPr lang="en-US" sz="900" dirty="0"/>
                <a:t>-SH and </a:t>
              </a:r>
              <a:r>
                <a:rPr lang="en-US" sz="900" dirty="0" err="1"/>
                <a:t>InF</a:t>
              </a:r>
              <a:r>
                <a:rPr lang="en-US" sz="900" dirty="0"/>
                <a:t>-DH</a:t>
              </a:r>
            </a:p>
            <a:p>
              <a:pPr>
                <a:buFont typeface="Wingdings" panose="05000000000000000000" pitchFamily="2" charset="2"/>
                <a:buChar char="ü"/>
              </a:pPr>
              <a:r>
                <a:rPr lang="en-US" sz="900" dirty="0"/>
                <a:t>Low clutter density 20%, clutter height 2 m</a:t>
              </a:r>
            </a:p>
            <a:p>
              <a:pPr>
                <a:buFont typeface="Wingdings" panose="05000000000000000000" pitchFamily="2" charset="2"/>
                <a:buChar char="ü"/>
              </a:pPr>
              <a:r>
                <a:rPr lang="en-US" sz="900" dirty="0"/>
                <a:t>High clutter density: 60%, clutter height 6 m</a:t>
              </a:r>
            </a:p>
            <a:p>
              <a:pPr>
                <a:buFont typeface="Wingdings" panose="05000000000000000000" pitchFamily="2" charset="2"/>
                <a:buChar char="ü"/>
              </a:pPr>
              <a:endParaRPr lang="de-DE" sz="900" dirty="0"/>
            </a:p>
            <a:p>
              <a:pPr>
                <a:buFont typeface="Wingdings" panose="05000000000000000000" pitchFamily="2" charset="2"/>
                <a:buChar char="ü"/>
              </a:pPr>
              <a:endParaRPr lang="en-GB" sz="900" dirty="0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C1EB68EF-001F-CC84-8568-CB1E362A45CF}"/>
                </a:ext>
              </a:extLst>
            </p:cNvPr>
            <p:cNvSpPr/>
            <p:nvPr/>
          </p:nvSpPr>
          <p:spPr>
            <a:xfrm>
              <a:off x="2906747" y="1609369"/>
              <a:ext cx="407768" cy="368818"/>
            </a:xfrm>
            <a:prstGeom prst="rightArrow">
              <a:avLst/>
            </a:prstGeom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648FAE-8FB0-F7F0-683E-31F02C095C46}"/>
                </a:ext>
              </a:extLst>
            </p:cNvPr>
            <p:cNvSpPr txBox="1"/>
            <p:nvPr/>
          </p:nvSpPr>
          <p:spPr>
            <a:xfrm flipH="1">
              <a:off x="6422913" y="3403835"/>
              <a:ext cx="15790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anose="05000000000000000000" pitchFamily="2" charset="2"/>
                <a:buChar char="ü"/>
              </a:pPr>
              <a:r>
                <a:rPr lang="de-DE" sz="1000" dirty="0"/>
                <a:t>18 BSs</a:t>
              </a:r>
            </a:p>
            <a:p>
              <a:pPr>
                <a:buFont typeface="Wingdings" panose="05000000000000000000" pitchFamily="2" charset="2"/>
                <a:buChar char="ü"/>
              </a:pPr>
              <a:r>
                <a:rPr lang="de-DE" sz="1000" dirty="0"/>
                <a:t>180 UTs</a:t>
              </a:r>
            </a:p>
            <a:p>
              <a:pPr>
                <a:buFont typeface="Wingdings" panose="05000000000000000000" pitchFamily="2" charset="2"/>
                <a:buChar char="ü"/>
              </a:pPr>
              <a:r>
                <a:rPr lang="de-DE" sz="1000" dirty="0"/>
                <a:t>Small Hall: 120x60 m</a:t>
              </a:r>
            </a:p>
            <a:p>
              <a:pPr>
                <a:buFont typeface="Wingdings" panose="05000000000000000000" pitchFamily="2" charset="2"/>
                <a:buChar char="ü"/>
              </a:pPr>
              <a:r>
                <a:rPr lang="de-DE" sz="1000" dirty="0"/>
                <a:t>Big Hall: 300x150 m</a:t>
              </a:r>
            </a:p>
            <a:p>
              <a:endParaRPr lang="en-GB" sz="10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E1BB1F5-DEE0-04BA-B9C1-5984D93407A3}"/>
                </a:ext>
              </a:extLst>
            </p:cNvPr>
            <p:cNvGrpSpPr/>
            <p:nvPr/>
          </p:nvGrpSpPr>
          <p:grpSpPr>
            <a:xfrm>
              <a:off x="2960654" y="2837650"/>
              <a:ext cx="2986771" cy="1481627"/>
              <a:chOff x="2960654" y="2837650"/>
              <a:chExt cx="2986771" cy="148162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F7574E3-0E0E-34D2-94BC-80219E876D0C}"/>
                  </a:ext>
                </a:extLst>
              </p:cNvPr>
              <p:cNvGrpSpPr/>
              <p:nvPr/>
            </p:nvGrpSpPr>
            <p:grpSpPr>
              <a:xfrm>
                <a:off x="2960654" y="3103264"/>
                <a:ext cx="2986771" cy="1216013"/>
                <a:chOff x="2960654" y="3103264"/>
                <a:chExt cx="2986771" cy="1216013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DA7B008A-F166-E5C0-5F3C-DF0303C3D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07741" y="3109394"/>
                  <a:ext cx="2492601" cy="1209883"/>
                </a:xfrm>
                <a:prstGeom prst="rect">
                  <a:avLst/>
                </a:prstGeom>
              </p:spPr>
            </p:pic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A844706B-0580-37C9-A622-BA64F220FBC6}"/>
                    </a:ext>
                  </a:extLst>
                </p:cNvPr>
                <p:cNvCxnSpPr/>
                <p:nvPr/>
              </p:nvCxnSpPr>
              <p:spPr>
                <a:xfrm flipV="1">
                  <a:off x="3104352" y="3724585"/>
                  <a:ext cx="0" cy="528053"/>
                </a:xfrm>
                <a:prstGeom prst="line">
                  <a:avLst/>
                </a:prstGeom>
                <a:ln>
                  <a:solidFill>
                    <a:srgbClr val="FC8604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BE006D87-7616-E81C-2F9E-1DBC8EB564EC}"/>
                    </a:ext>
                  </a:extLst>
                </p:cNvPr>
                <p:cNvSpPr/>
                <p:nvPr/>
              </p:nvSpPr>
              <p:spPr>
                <a:xfrm rot="10800000">
                  <a:off x="2960654" y="3477208"/>
                  <a:ext cx="287394" cy="265614"/>
                </a:xfrm>
                <a:prstGeom prst="triangle">
                  <a:avLst/>
                </a:prstGeom>
                <a:noFill/>
                <a:ln w="28575" cap="flat" cmpd="sng" algn="ctr">
                  <a:solidFill>
                    <a:srgbClr val="FC860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2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0898AB0C-CD5D-F984-96D3-0607FB0769DB}"/>
                    </a:ext>
                  </a:extLst>
                </p:cNvPr>
                <p:cNvCxnSpPr/>
                <p:nvPr/>
              </p:nvCxnSpPr>
              <p:spPr>
                <a:xfrm flipV="1">
                  <a:off x="5803727" y="3724585"/>
                  <a:ext cx="0" cy="528053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3DFBBA2A-F260-D923-5D1A-3B2743F30BEB}"/>
                    </a:ext>
                  </a:extLst>
                </p:cNvPr>
                <p:cNvSpPr/>
                <p:nvPr/>
              </p:nvSpPr>
              <p:spPr>
                <a:xfrm rot="10800000">
                  <a:off x="5660031" y="3477623"/>
                  <a:ext cx="287394" cy="265614"/>
                </a:xfrm>
                <a:prstGeom prst="triangle">
                  <a:avLst/>
                </a:prstGeom>
                <a:noFill/>
                <a:ln w="28575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2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E280FA4B-E631-A5FF-E50B-E69951EB4622}"/>
                    </a:ext>
                  </a:extLst>
                </p:cNvPr>
                <p:cNvCxnSpPr/>
                <p:nvPr/>
              </p:nvCxnSpPr>
              <p:spPr>
                <a:xfrm>
                  <a:off x="2989885" y="4252638"/>
                  <a:ext cx="2957540" cy="0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5426A11-AA4E-CE34-5413-B8F4279DBA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57905" y="3103264"/>
                  <a:ext cx="2" cy="1091056"/>
                </a:xfrm>
                <a:prstGeom prst="line">
                  <a:avLst/>
                </a:prstGeom>
                <a:ln w="1270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EBA4A563-9E6C-427C-4EC0-7545EEACBA3E}"/>
                  </a:ext>
                </a:extLst>
              </p:cNvPr>
              <p:cNvSpPr/>
              <p:nvPr/>
            </p:nvSpPr>
            <p:spPr>
              <a:xfrm rot="10800000">
                <a:off x="3514207" y="2837650"/>
                <a:ext cx="287394" cy="265614"/>
              </a:xfrm>
              <a:prstGeom prst="triangle">
                <a:avLst/>
              </a:prstGeom>
              <a:noFill/>
              <a:ln w="12700" cap="flat" cmpd="sng" algn="ctr">
                <a:solidFill>
                  <a:srgbClr val="FC8604"/>
                </a:solidFill>
                <a:prstDash val="dash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5765E3-FB23-BE36-F679-F1311AA76229}"/>
                </a:ext>
              </a:extLst>
            </p:cNvPr>
            <p:cNvSpPr/>
            <p:nvPr/>
          </p:nvSpPr>
          <p:spPr>
            <a:xfrm>
              <a:off x="6266654" y="1022594"/>
              <a:ext cx="2383693" cy="1453662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Outputs 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F03ED774-316C-E3CB-DC38-D960CFF4C537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rot="10800000" flipH="1" flipV="1">
              <a:off x="445476" y="1773482"/>
              <a:ext cx="2190190" cy="2073460"/>
            </a:xfrm>
            <a:prstGeom prst="bentConnector3">
              <a:avLst>
                <a:gd name="adj1" fmla="val -1043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53444D-8B4A-26B7-60BA-B17F98804CAD}"/>
                </a:ext>
              </a:extLst>
            </p:cNvPr>
            <p:cNvSpPr txBox="1"/>
            <p:nvPr/>
          </p:nvSpPr>
          <p:spPr>
            <a:xfrm>
              <a:off x="2989885" y="4377595"/>
              <a:ext cx="29875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Four </a:t>
              </a:r>
              <a:r>
                <a:rPr lang="en-GB" sz="1100" dirty="0" err="1"/>
                <a:t>NLoS</a:t>
              </a:r>
              <a:r>
                <a:rPr lang="en-GB" sz="1100" dirty="0"/>
                <a:t> Sub-Scenarios</a:t>
              </a:r>
            </a:p>
            <a:p>
              <a:pPr algn="ctr"/>
              <a:r>
                <a:rPr lang="en-GB" sz="1100" dirty="0"/>
                <a:t>Sparse Low, Dense Low, Sparse High, Dense High</a:t>
              </a: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00720826-1C06-B670-0BAC-57344F0EB5B1}"/>
                </a:ext>
              </a:extLst>
            </p:cNvPr>
            <p:cNvSpPr/>
            <p:nvPr/>
          </p:nvSpPr>
          <p:spPr>
            <a:xfrm>
              <a:off x="5839142" y="1609369"/>
              <a:ext cx="407768" cy="368818"/>
            </a:xfrm>
            <a:prstGeom prst="rightArrow">
              <a:avLst/>
            </a:prstGeom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040B30-BC85-1202-E81A-E785DC421688}"/>
                </a:ext>
              </a:extLst>
            </p:cNvPr>
            <p:cNvSpPr txBox="1"/>
            <p:nvPr/>
          </p:nvSpPr>
          <p:spPr>
            <a:xfrm flipH="1">
              <a:off x="6495029" y="1470612"/>
              <a:ext cx="2082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anose="05000000000000000000" pitchFamily="2" charset="2"/>
                <a:buChar char="ü"/>
              </a:pPr>
              <a:r>
                <a:rPr lang="en-GB" sz="900" dirty="0"/>
                <a:t>Coupling loss – serving cell</a:t>
              </a:r>
            </a:p>
            <a:p>
              <a:pPr>
                <a:buFont typeface="Wingdings" panose="05000000000000000000" pitchFamily="2" charset="2"/>
                <a:buChar char="ü"/>
              </a:pPr>
              <a:r>
                <a:rPr lang="en-US" sz="900" dirty="0"/>
                <a:t>Geometry with and without noise</a:t>
              </a:r>
            </a:p>
            <a:p>
              <a:pPr>
                <a:buFont typeface="Wingdings" panose="05000000000000000000" pitchFamily="2" charset="2"/>
                <a:buChar char="ü"/>
              </a:pPr>
              <a:r>
                <a:rPr lang="en-US" sz="900" dirty="0"/>
                <a:t>Delay spread </a:t>
              </a:r>
            </a:p>
            <a:p>
              <a:pPr>
                <a:buFont typeface="Wingdings" panose="05000000000000000000" pitchFamily="2" charset="2"/>
                <a:buChar char="ü"/>
              </a:pPr>
              <a:r>
                <a:rPr lang="en-US" sz="900" dirty="0"/>
                <a:t>Angle spread (SD, ZSD, ASA, ZSA)</a:t>
              </a:r>
              <a:endParaRPr lang="en-GB" sz="900" dirty="0"/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59567EDC-2E23-2E18-1BD5-F32E6EC8E017}"/>
                </a:ext>
              </a:extLst>
            </p:cNvPr>
            <p:cNvSpPr/>
            <p:nvPr/>
          </p:nvSpPr>
          <p:spPr>
            <a:xfrm>
              <a:off x="5977400" y="3376245"/>
              <a:ext cx="445513" cy="81807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79591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4070</TotalTime>
  <Words>678</Words>
  <Application>Microsoft Office PowerPoint</Application>
  <PresentationFormat>On-screen Show (16:9)</PresentationFormat>
  <Paragraphs>117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(body)</vt:lpstr>
      <vt:lpstr>Cambria Math</vt:lpstr>
      <vt:lpstr>Century</vt:lpstr>
      <vt:lpstr>Courier New</vt:lpstr>
      <vt:lpstr>Montserrat</vt:lpstr>
      <vt:lpstr>Trebuchet MS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Narcis</dc:creator>
  <cp:lastModifiedBy>Andrea Ramos Pillasagua</cp:lastModifiedBy>
  <cp:revision>5</cp:revision>
  <cp:lastPrinted>2015-12-03T16:16:28Z</cp:lastPrinted>
  <dcterms:created xsi:type="dcterms:W3CDTF">2015-10-13T16:07:52Z</dcterms:created>
  <dcterms:modified xsi:type="dcterms:W3CDTF">2022-06-20T18:39:22Z</dcterms:modified>
</cp:coreProperties>
</file>