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89" r:id="rId2"/>
    <p:sldId id="441" r:id="rId3"/>
    <p:sldId id="451" r:id="rId4"/>
    <p:sldId id="442" r:id="rId5"/>
    <p:sldId id="452" r:id="rId6"/>
    <p:sldId id="443" r:id="rId7"/>
    <p:sldId id="449" r:id="rId8"/>
    <p:sldId id="454" r:id="rId9"/>
    <p:sldId id="444" r:id="rId10"/>
    <p:sldId id="445" r:id="rId11"/>
    <p:sldId id="446" r:id="rId12"/>
    <p:sldId id="447" r:id="rId13"/>
    <p:sldId id="448" r:id="rId14"/>
    <p:sldId id="453" r:id="rId15"/>
    <p:sldId id="45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3"/>
    <p:restoredTop sz="87517"/>
  </p:normalViewPr>
  <p:slideViewPr>
    <p:cSldViewPr snapToGrid="0" snapToObjects="1">
      <p:cViewPr varScale="1">
        <p:scale>
          <a:sx n="110" d="100"/>
          <a:sy n="110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b_ji\Desktop\Graduate\Graduate_research\Defense\Results\Spider_chart_Int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241337259213"/>
          <c:y val="7.0435944886184015E-2"/>
          <c:w val="0.67359929959965659"/>
          <c:h val="0.82782324583377243"/>
        </c:manualLayout>
      </c:layout>
      <c:radarChart>
        <c:radarStyle val="marker"/>
        <c:varyColors val="0"/>
        <c:ser>
          <c:idx val="1"/>
          <c:order val="0"/>
          <c:tx>
            <c:strRef>
              <c:f>Sheet1!$A$17</c:f>
              <c:strCache>
                <c:ptCount val="1"/>
                <c:pt idx="0">
                  <c:v>WiFi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Sheet1!$B$15:$I$15</c:f>
              <c:strCache>
                <c:ptCount val="8"/>
                <c:pt idx="0">
                  <c:v>Peak Data Rate</c:v>
                </c:pt>
                <c:pt idx="1">
                  <c:v>Delay</c:v>
                </c:pt>
                <c:pt idx="2">
                  <c:v>Range</c:v>
                </c:pt>
                <c:pt idx="3">
                  <c:v>Mobility</c:v>
                </c:pt>
                <c:pt idx="4">
                  <c:v>Bandwidth</c:v>
                </c:pt>
                <c:pt idx="5">
                  <c:v>Number of Users</c:v>
                </c:pt>
                <c:pt idx="6">
                  <c:v>Cost</c:v>
                </c:pt>
                <c:pt idx="7">
                  <c:v>Spectrum Efficiency</c:v>
                </c:pt>
              </c:strCache>
            </c:strRef>
          </c:cat>
          <c:val>
            <c:numRef>
              <c:f>Sheet1!$B$17:$I$17</c:f>
              <c:numCache>
                <c:formatCode>General</c:formatCode>
                <c:ptCount val="8"/>
                <c:pt idx="0">
                  <c:v>1</c:v>
                </c:pt>
                <c:pt idx="1">
                  <c:v>0.1</c:v>
                </c:pt>
                <c:pt idx="2">
                  <c:v>0.1</c:v>
                </c:pt>
                <c:pt idx="3">
                  <c:v>0.02</c:v>
                </c:pt>
                <c:pt idx="4">
                  <c:v>1</c:v>
                </c:pt>
                <c:pt idx="5">
                  <c:v>2.5500000000000002E-4</c:v>
                </c:pt>
                <c:pt idx="6">
                  <c:v>2E-3</c:v>
                </c:pt>
                <c:pt idx="7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9-4381-8995-D5E494C59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229624"/>
        <c:axId val="739230904"/>
      </c:radarChart>
      <c:catAx>
        <c:axId val="739229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9230904"/>
        <c:crosses val="autoZero"/>
        <c:auto val="1"/>
        <c:lblAlgn val="ctr"/>
        <c:lblOffset val="100"/>
        <c:noMultiLvlLbl val="0"/>
      </c:catAx>
      <c:valAx>
        <c:axId val="739230904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922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7D7A-0C1E-F146-80D5-4CDDA05BDDDA}" type="datetimeFigureOut">
              <a:rPr lang="en-US" smtClean="0"/>
              <a:t>6/18/22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1C09-AE75-594A-B442-7C53C4B6B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0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3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1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5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6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4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17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9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9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6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2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8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46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2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baseline="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433D-8062-D340-BEDE-2CED69FB2F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4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1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008B-CE60-D34E-9FAE-7EA44BD1ACE5}" type="datetimeFigureOut">
              <a:rPr lang="en-US" smtClean="0"/>
              <a:t>6/18/22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06D9-402A-AF4E-844A-B2B714A8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352382"/>
            <a:ext cx="7879841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IEEE 802.11 PSM in ns-3: </a:t>
            </a:r>
            <a:br>
              <a:rPr lang="en-US" sz="4000" dirty="0">
                <a:latin typeface="Garamond" panose="02020404030301010803" pitchFamily="18" charset="0"/>
              </a:rPr>
            </a:br>
            <a:r>
              <a:rPr lang="en-US" sz="4000" dirty="0">
                <a:latin typeface="Garamond" panose="02020404030301010803" pitchFamily="18" charset="0"/>
              </a:rPr>
              <a:t>A Novel Implementation and</a:t>
            </a:r>
            <a:br>
              <a:rPr lang="en-US" sz="4000" dirty="0">
                <a:latin typeface="Garamond" panose="02020404030301010803" pitchFamily="18" charset="0"/>
              </a:rPr>
            </a:br>
            <a:r>
              <a:rPr lang="en-US" sz="4000" dirty="0">
                <a:latin typeface="Garamond" panose="02020404030301010803" pitchFamily="18" charset="0"/>
              </a:rPr>
              <a:t>Evaluation under Channel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7BFA062C-7473-4BA1-B7C4-18BC2A0212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44" y="3743321"/>
                <a:ext cx="7471258" cy="12274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Shyam</a:t>
                </a:r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200" b="1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Krishnan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Venkateswaran</a:t>
                </a:r>
                <a14:m>
                  <m:oMath xmlns:m="http://schemas.openxmlformats.org/officeDocument/2006/math">
                    <m:r>
                      <a:rPr lang="en-US" sz="22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, Ching-</a:t>
                </a:r>
                <a:r>
                  <a:rPr lang="en-US" sz="2200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Lun</a:t>
                </a:r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 Tai</a:t>
                </a:r>
                <a14:m>
                  <m:oMath xmlns:m="http://schemas.openxmlformats.org/officeDocument/2006/math">
                    <m:r>
                      <a:rPr lang="en-US" sz="2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, Yoav Ben-</a:t>
                </a:r>
                <a:r>
                  <a:rPr lang="en-US" sz="2200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Yehezkel</a:t>
                </a:r>
                <a14:m>
                  <m:oMath xmlns:m="http://schemas.openxmlformats.org/officeDocument/2006/math">
                    <m:r>
                      <a:rPr lang="en-US" sz="22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Yaron</a:t>
                </a:r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 Alpert</a:t>
                </a:r>
                <a:r>
                  <a:rPr lang="en-US" sz="2200" baseline="30000" dirty="0">
                    <a:solidFill>
                      <a:srgbClr val="000000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, and </a:t>
                </a:r>
                <a:r>
                  <a:rPr lang="en-US" sz="2200" dirty="0" err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Raghupathy</a:t>
                </a:r>
                <a:r>
                  <a:rPr lang="en-US" sz="2200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 Sivakumar</a:t>
                </a:r>
                <a14:m>
                  <m:oMath xmlns:m="http://schemas.openxmlformats.org/officeDocument/2006/math">
                    <m:r>
                      <a:rPr lang="en-US" sz="2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lang="en-US" sz="2200" baseline="30000" dirty="0">
                  <a:solidFill>
                    <a:srgbClr val="000000"/>
                  </a:solidFill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sz="2200" baseline="30000" dirty="0">
                    <a:solidFill>
                      <a:srgbClr val="000000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Georgia Institute of Technology, </a:t>
                </a:r>
                <a14:m>
                  <m:oMath xmlns:m="http://schemas.openxmlformats.org/officeDocument/2006/math">
                    <m:r>
                      <a:rPr lang="en-US" sz="2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2200" baseline="30000" dirty="0">
                    <a:solidFill>
                      <a:srgbClr val="000000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Texas Instruments</a:t>
                </a:r>
                <a:endParaRPr lang="en-US" altLang="zh-CN" sz="2200" dirty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7BFA062C-7473-4BA1-B7C4-18BC2A021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4" y="3743321"/>
                <a:ext cx="7471258" cy="1227494"/>
              </a:xfrm>
              <a:prstGeom prst="rect">
                <a:avLst/>
              </a:prstGeom>
              <a:blipFill>
                <a:blip r:embed="rId3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5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9310D1A-3A50-FE46-9EE5-334ADBB2F6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6C93DB-6E64-9741-A6B9-A3267FEEE942}"/>
              </a:ext>
            </a:extLst>
          </p:cNvPr>
          <p:cNvSpPr/>
          <p:nvPr/>
        </p:nvSpPr>
        <p:spPr>
          <a:xfrm>
            <a:off x="-123170" y="5006748"/>
            <a:ext cx="938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Garamond" panose="02020404030301010803" pitchFamily="18" charset="0"/>
              </a:rPr>
              <a:t>Workshop on ns-3 (WNS3) – June 22, 2022</a:t>
            </a:r>
          </a:p>
        </p:txBody>
      </p:sp>
    </p:spTree>
    <p:extLst>
      <p:ext uri="{BB962C8B-B14F-4D97-AF65-F5344CB8AC3E}">
        <p14:creationId xmlns:p14="http://schemas.microsoft.com/office/powerpoint/2010/main" val="32497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BED60-B6C4-354B-98CC-7DF5DB001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9174"/>
                <a:ext cx="43265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>
                    <a:latin typeface="Garamond" panose="02020404030301010803" pitchFamily="18" charset="0"/>
                  </a:rPr>
                  <a:t>PS STA (STA</a:t>
                </a:r>
                <a:r>
                  <a:rPr lang="en-US" sz="1600" baseline="-25000" dirty="0">
                    <a:latin typeface="Garamond" panose="02020404030301010803" pitchFamily="18" charset="0"/>
                  </a:rPr>
                  <a:t>PS</a:t>
                </a:r>
                <a:r>
                  <a:rPr lang="en-US" sz="1600" dirty="0">
                    <a:latin typeface="Garamond" panose="02020404030301010803" pitchFamily="18" charset="0"/>
                  </a:rPr>
                  <a:t>) sends one TCP UL packet to TCP server every second</a:t>
                </a:r>
              </a:p>
              <a:p>
                <a:r>
                  <a:rPr lang="en-US" sz="1600" dirty="0">
                    <a:latin typeface="Garamond" panose="02020404030301010803" pitchFamily="18" charset="0"/>
                  </a:rPr>
                  <a:t>Other STAs offer constant bit rate (CBR) UL UDP traffic</a:t>
                </a:r>
              </a:p>
              <a:p>
                <a:r>
                  <a:rPr lang="en-US" sz="1600" dirty="0">
                    <a:latin typeface="Garamond" panose="02020404030301010803" pitchFamily="18" charset="0"/>
                  </a:rPr>
                  <a:t>Total offered load (</a:t>
                </a:r>
                <a:r>
                  <a:rPr lang="en-US" sz="1600" i="1" dirty="0">
                    <a:latin typeface="Garamond" panose="02020404030301010803" pitchFamily="18" charset="0"/>
                  </a:rPr>
                  <a:t>load%</a:t>
                </a:r>
                <a:r>
                  <a:rPr lang="en-US" sz="1600" dirty="0">
                    <a:latin typeface="Garamond" panose="02020404030301010803" pitchFamily="18" charset="0"/>
                  </a:rPr>
                  <a:t>) is measured as</a:t>
                </a:r>
              </a:p>
              <a:p>
                <a:pPr marL="0" indent="0">
                  <a:buNone/>
                </a:pPr>
                <a:endParaRPr lang="en-US" sz="16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%=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𝑂𝑓𝑓𝑒𝑟𝑒𝑑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𝑇𝑟𝑎𝑓𝑓𝑖𝑐</m:t>
                              </m:r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𝑃𝐻𝑌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den>
                      </m:f>
                    </m:oMath>
                  </m:oMathPara>
                </a14:m>
                <a:endParaRPr lang="en-US" sz="1600" i="1" dirty="0">
                  <a:latin typeface="Garamond" panose="02020404030301010803" pitchFamily="18" charset="0"/>
                </a:endParaRPr>
              </a:p>
              <a:p>
                <a:endParaRPr lang="en-US" sz="1600" dirty="0">
                  <a:latin typeface="Garamond" panose="02020404030301010803" pitchFamily="18" charset="0"/>
                </a:endParaRPr>
              </a:p>
              <a:p>
                <a:r>
                  <a:rPr lang="en-US" sz="1600" dirty="0">
                    <a:latin typeface="Garamond" panose="02020404030301010803" pitchFamily="18" charset="0"/>
                  </a:rPr>
                  <a:t>Awake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𝑎𝑤𝑎𝑘𝑒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) is the percentage of time that STA</a:t>
                </a:r>
                <a:r>
                  <a:rPr lang="en-US" sz="1600" baseline="-25000" dirty="0">
                    <a:latin typeface="Garamond" panose="02020404030301010803" pitchFamily="18" charset="0"/>
                  </a:rPr>
                  <a:t>PS  </a:t>
                </a:r>
                <a:r>
                  <a:rPr lang="en-US" sz="1600" dirty="0">
                    <a:latin typeface="Garamond" panose="02020404030301010803" pitchFamily="18" charset="0"/>
                  </a:rPr>
                  <a:t>is not in SLEEP state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BED60-B6C4-354B-98CC-7DF5DB001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9174"/>
                <a:ext cx="4326591" cy="4351338"/>
              </a:xfrm>
              <a:blipFill>
                <a:blip r:embed="rId3"/>
                <a:stretch>
                  <a:fillRect l="-585" t="-1166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Simulation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E95B19-7E27-4429-855F-84A2D45C25BA}"/>
              </a:ext>
            </a:extLst>
          </p:cNvPr>
          <p:cNvGrpSpPr/>
          <p:nvPr/>
        </p:nvGrpSpPr>
        <p:grpSpPr>
          <a:xfrm>
            <a:off x="4730692" y="1546259"/>
            <a:ext cx="4071664" cy="4142874"/>
            <a:chOff x="4901514" y="2012093"/>
            <a:chExt cx="3613836" cy="36770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A56505-D731-40E8-9248-B85E2164A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1514" y="2012093"/>
              <a:ext cx="3613836" cy="34288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AAB129-3FA9-4CF9-B5C0-9A41431A806A}"/>
                </a:ext>
              </a:extLst>
            </p:cNvPr>
            <p:cNvSpPr/>
            <p:nvPr/>
          </p:nvSpPr>
          <p:spPr>
            <a:xfrm>
              <a:off x="5241871" y="5350578"/>
              <a:ext cx="29331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400" dirty="0">
                  <a:latin typeface="Garamond" panose="02020404030301010803" pitchFamily="18" charset="0"/>
                </a:rPr>
                <a:t>Simulation setup for </a:t>
              </a:r>
              <a:r>
                <a:rPr lang="en-US" sz="1600" dirty="0" err="1">
                  <a:latin typeface="LinLibertineI"/>
                </a:rPr>
                <a:t>n</a:t>
              </a:r>
              <a:r>
                <a:rPr lang="en-US" sz="800" dirty="0" err="1">
                  <a:latin typeface="LinLibertineI7"/>
                </a:rPr>
                <a:t>STA</a:t>
              </a:r>
              <a:r>
                <a:rPr lang="en-US" sz="1400" dirty="0">
                  <a:latin typeface="Garamond" panose="02020404030301010803" pitchFamily="18" charset="0"/>
                </a:rPr>
                <a:t>=10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BED60-B6C4-354B-98CC-7DF5DB001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639" y="4325751"/>
                <a:ext cx="7886700" cy="15145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latin typeface="Garamond" panose="02020404030301010803" pitchFamily="18" charset="0"/>
                  </a:rPr>
                  <a:t>For TCP UL traffic, as network load increases from </a:t>
                </a:r>
                <a:r>
                  <a:rPr lang="en-US" sz="1600" i="1" dirty="0">
                    <a:latin typeface="Garamond" panose="02020404030301010803" pitchFamily="18" charset="0"/>
                  </a:rPr>
                  <a:t>0%</a:t>
                </a:r>
                <a:r>
                  <a:rPr lang="en-US" sz="1600" dirty="0">
                    <a:latin typeface="Garamond" panose="02020404030301010803" pitchFamily="18" charset="0"/>
                  </a:rPr>
                  <a:t> to </a:t>
                </a:r>
                <a:r>
                  <a:rPr lang="en-US" sz="1600" i="1" dirty="0">
                    <a:latin typeface="Garamond" panose="02020404030301010803" pitchFamily="18" charset="0"/>
                  </a:rPr>
                  <a:t>100% </a:t>
                </a:r>
                <a:r>
                  <a:rPr lang="en-US" sz="1600" dirty="0">
                    <a:latin typeface="Garamond" panose="02020404030301010803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 increases from 1.58 mA to 3.29 mA - a </a:t>
                </a:r>
                <a:r>
                  <a:rPr lang="en-US" sz="1600" b="1" dirty="0">
                    <a:latin typeface="Garamond" panose="02020404030301010803" pitchFamily="18" charset="0"/>
                  </a:rPr>
                  <a:t>108% increase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𝑎𝑤𝑎𝑘𝑒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 increases from 1.28% to 4.52%  - a </a:t>
                </a:r>
                <a:r>
                  <a:rPr lang="en-US" sz="1600" b="1" dirty="0">
                    <a:latin typeface="Garamond" panose="02020404030301010803" pitchFamily="18" charset="0"/>
                  </a:rPr>
                  <a:t>254% increase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BED60-B6C4-354B-98CC-7DF5DB001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639" y="4325751"/>
                <a:ext cx="7886700" cy="1514527"/>
              </a:xfrm>
              <a:blipFill>
                <a:blip r:embed="rId3"/>
                <a:stretch>
                  <a:fillRect l="-464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TCP Power Performance with High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C248E4-E0E9-4F35-AA4C-FFE510C605C4}"/>
              </a:ext>
            </a:extLst>
          </p:cNvPr>
          <p:cNvGrpSpPr/>
          <p:nvPr/>
        </p:nvGrpSpPr>
        <p:grpSpPr>
          <a:xfrm>
            <a:off x="508070" y="1608868"/>
            <a:ext cx="3720610" cy="2668471"/>
            <a:chOff x="4327889" y="1949225"/>
            <a:chExt cx="4405443" cy="3159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DC20AA-2D75-41CF-89DD-272DF60C6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0762"/>
            <a:stretch/>
          </p:blipFill>
          <p:spPr>
            <a:xfrm>
              <a:off x="4327889" y="1949225"/>
              <a:ext cx="4405443" cy="27920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0E7757-60D9-47DB-B195-CFE654764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982" t="89920" b="163"/>
            <a:stretch/>
          </p:blipFill>
          <p:spPr>
            <a:xfrm>
              <a:off x="5516546" y="4798596"/>
              <a:ext cx="3216786" cy="31027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6CED9D-C2A8-4043-81D6-3AAB3C41A6EC}"/>
              </a:ext>
            </a:extLst>
          </p:cNvPr>
          <p:cNvGrpSpPr/>
          <p:nvPr/>
        </p:nvGrpSpPr>
        <p:grpSpPr>
          <a:xfrm>
            <a:off x="4463574" y="1710192"/>
            <a:ext cx="3720610" cy="2567147"/>
            <a:chOff x="4463574" y="1971445"/>
            <a:chExt cx="3720610" cy="25671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C787B3-AA56-4C24-A016-5A242208C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351"/>
            <a:stretch/>
          </p:blipFill>
          <p:spPr>
            <a:xfrm>
              <a:off x="4463574" y="1971445"/>
              <a:ext cx="3720610" cy="23580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ED1BB2-2771-4D6B-ADE2-2F8C402E7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915" t="89760" b="1"/>
            <a:stretch/>
          </p:blipFill>
          <p:spPr>
            <a:xfrm>
              <a:off x="5292686" y="4272217"/>
              <a:ext cx="2793648" cy="26637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ED2535F-1E9B-4425-8B7F-79EDCCF491BA}"/>
              </a:ext>
            </a:extLst>
          </p:cNvPr>
          <p:cNvSpPr/>
          <p:nvPr/>
        </p:nvSpPr>
        <p:spPr>
          <a:xfrm>
            <a:off x="1264183" y="5504755"/>
            <a:ext cx="6920001" cy="5930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Power consumption increases with increased total network load</a:t>
            </a:r>
          </a:p>
        </p:txBody>
      </p:sp>
    </p:spTree>
    <p:extLst>
      <p:ext uri="{BB962C8B-B14F-4D97-AF65-F5344CB8AC3E}">
        <p14:creationId xmlns:p14="http://schemas.microsoft.com/office/powerpoint/2010/main" val="29280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Effect of Bidirectional Traffic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E4F60-CE74-42ED-BE49-2F04E9758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640372"/>
            <a:ext cx="7736602" cy="2593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D5B1F6-18D2-4628-BD81-A35595911E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639" y="4325751"/>
                <a:ext cx="7886700" cy="1514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Garamond" panose="02020404030301010803" pitchFamily="18" charset="0"/>
                  </a:rPr>
                  <a:t>As network load increases from </a:t>
                </a:r>
                <a:r>
                  <a:rPr lang="en-US" sz="1600" i="1" dirty="0">
                    <a:latin typeface="Garamond" panose="02020404030301010803" pitchFamily="18" charset="0"/>
                  </a:rPr>
                  <a:t>0%</a:t>
                </a:r>
                <a:r>
                  <a:rPr lang="en-US" sz="1600" dirty="0">
                    <a:latin typeface="Garamond" panose="02020404030301010803" pitchFamily="18" charset="0"/>
                  </a:rPr>
                  <a:t> to </a:t>
                </a:r>
                <a:r>
                  <a:rPr lang="en-US" sz="1600" i="1" dirty="0">
                    <a:latin typeface="Garamond" panose="02020404030301010803" pitchFamily="18" charset="0"/>
                  </a:rPr>
                  <a:t>100% </a:t>
                </a:r>
                <a:r>
                  <a:rPr lang="en-US" sz="1600" dirty="0">
                    <a:latin typeface="Garamond" panose="02020404030301010803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 increases by 53% for TCP traffic and by 28% for UDP traffic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𝑎𝑤𝑎𝑘𝑒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 increases by 187% for TCP traffic and by 112% for UDP traffic</a:t>
                </a:r>
                <a:endParaRPr lang="en-US" sz="16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D5B1F6-18D2-4628-BD81-A35595911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39" y="4325751"/>
                <a:ext cx="7886700" cy="1514527"/>
              </a:xfrm>
              <a:prstGeom prst="rect">
                <a:avLst/>
              </a:prstGeom>
              <a:blipFill>
                <a:blip r:embed="rId6"/>
                <a:stretch>
                  <a:fillRect l="-464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BA90785-F4E5-4D3A-937C-D4D540DF534C}"/>
              </a:ext>
            </a:extLst>
          </p:cNvPr>
          <p:cNvSpPr/>
          <p:nvPr/>
        </p:nvSpPr>
        <p:spPr>
          <a:xfrm>
            <a:off x="834013" y="5504755"/>
            <a:ext cx="7350171" cy="5930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Bidirectional nature of TCP traffic compounds the effect of network congestion on PSM power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4432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We develop and validate an open-source model for PSM in ns-3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With sparse TCP UL traffic, a station using PSM can stay awake for up to 254% longer with 20 contending stations consuming over 108% more current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Bidirectional flow of TCP traffic increases the power consumption with PSM as network congestion increases – over 75% more time awake with 10 contending stations</a:t>
            </a:r>
          </a:p>
          <a:p>
            <a:r>
              <a:rPr lang="en-US" sz="1600" dirty="0">
                <a:latin typeface="Garamond" panose="02020404030301010803" pitchFamily="18" charset="0"/>
              </a:rPr>
              <a:t>For future work, we plan to model, evaluate, and optimize Target Wake Time (Wi-Fi 6) as a scheduling solution in tandem with Wi-Fi power save methods for low power operation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Summary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5166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[1] Cisco 2020: Cisco Annual Internet Report (2018–2023) White Paper.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[2] Venkateswaran, Shyam Krishnan, et al. "Extending Battery Life for Wi-Fi-Based IoT Devices: Modeling, Strategies, and Algorithm." Proceedings of the 19th ACM International Symposium on Mobility Management and Wireless Access. 2021.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[3] Ronny </a:t>
            </a:r>
            <a:r>
              <a:rPr lang="en-US" sz="1400" dirty="0" err="1">
                <a:latin typeface="Garamond" panose="02020404030301010803" pitchFamily="18" charset="0"/>
              </a:rPr>
              <a:t>Krashinsky</a:t>
            </a:r>
            <a:r>
              <a:rPr lang="en-US" sz="1400" dirty="0">
                <a:latin typeface="Garamond" panose="02020404030301010803" pitchFamily="18" charset="0"/>
              </a:rPr>
              <a:t> and Hari Balakrishnan. 2002. Minimizing Energy for Wireless Web Access with Bounded Slowdown. In Proceedings of the 8th annual international conference on Mobile computing and networking. 119–130.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[4] </a:t>
            </a:r>
            <a:r>
              <a:rPr lang="en-US" sz="1400" dirty="0" err="1">
                <a:latin typeface="Garamond" panose="02020404030301010803" pitchFamily="18" charset="0"/>
              </a:rPr>
              <a:t>Xijian</a:t>
            </a:r>
            <a:r>
              <a:rPr lang="en-US" sz="1400" dirty="0">
                <a:latin typeface="Garamond" panose="02020404030301010803" pitchFamily="18" charset="0"/>
              </a:rPr>
              <a:t> Chen, Yi </a:t>
            </a:r>
            <a:r>
              <a:rPr lang="en-US" sz="1400" dirty="0" err="1">
                <a:latin typeface="Garamond" panose="02020404030301010803" pitchFamily="18" charset="0"/>
              </a:rPr>
              <a:t>Xie</a:t>
            </a:r>
            <a:r>
              <a:rPr lang="en-US" sz="1400" dirty="0">
                <a:latin typeface="Garamond" panose="02020404030301010803" pitchFamily="18" charset="0"/>
              </a:rPr>
              <a:t>, and </a:t>
            </a:r>
            <a:r>
              <a:rPr lang="en-US" sz="1400" dirty="0" err="1">
                <a:latin typeface="Garamond" panose="02020404030301010803" pitchFamily="18" charset="0"/>
              </a:rPr>
              <a:t>Chengyan</a:t>
            </a:r>
            <a:r>
              <a:rPr lang="en-US" sz="1400" dirty="0">
                <a:latin typeface="Garamond" panose="02020404030301010803" pitchFamily="18" charset="0"/>
              </a:rPr>
              <a:t> Wang. 2011. Implementation and Analysis of IEEE 802.11 PSM in ns-2. In 2011 International Conference on Machine Learning and Cybernetics, Vol. 3. 1250–1255.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[5] Jung-Ryun Lee and Dong-Ho Cho. 2006. An Energy-efficient Downlink Multiple Access Control Considering Congestion in Wireless LANs.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[6] Yi Li, Xin Zhang, and Kwan L. Yeung. 2015. A Novel Delayed Wakeup Scheme for Efficient Power Management in Infrastructure-based IEEE 802.11 WLANs. In 2015 IEEE Wireless Communications and Networking Conference (WCNC)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[7] Yu Zhang, </a:t>
            </a:r>
            <a:r>
              <a:rPr lang="en-US" sz="1400" dirty="0" err="1">
                <a:latin typeface="Garamond" panose="02020404030301010803" pitchFamily="18" charset="0"/>
              </a:rPr>
              <a:t>Mingfei</a:t>
            </a:r>
            <a:r>
              <a:rPr lang="en-US" sz="1400" dirty="0">
                <a:latin typeface="Garamond" panose="02020404030301010803" pitchFamily="18" charset="0"/>
              </a:rPr>
              <a:t> Wei, Chen Cheng, </a:t>
            </a:r>
            <a:r>
              <a:rPr lang="en-US" sz="1400" dirty="0" err="1">
                <a:latin typeface="Garamond" panose="02020404030301010803" pitchFamily="18" charset="0"/>
              </a:rPr>
              <a:t>Xianjin</a:t>
            </a:r>
            <a:r>
              <a:rPr lang="en-US" sz="1400" dirty="0">
                <a:latin typeface="Garamond" panose="02020404030301010803" pitchFamily="18" charset="0"/>
              </a:rPr>
              <a:t> Xia, Tao Gu, </a:t>
            </a:r>
            <a:r>
              <a:rPr lang="en-US" sz="1400" dirty="0" err="1">
                <a:latin typeface="Garamond" panose="02020404030301010803" pitchFamily="18" charset="0"/>
              </a:rPr>
              <a:t>Zhigang</a:t>
            </a:r>
            <a:r>
              <a:rPr lang="en-US" sz="1400" dirty="0">
                <a:latin typeface="Garamond" panose="02020404030301010803" pitchFamily="18" charset="0"/>
              </a:rPr>
              <a:t> Li, and Shining Li. 2017. Exploiting Delay-aware Load Balance for Scalable 802.11 PSM in Crowd Event Environments. Wireless Communications and Mobile Computing 2017</a:t>
            </a:r>
          </a:p>
          <a:p>
            <a:pPr marL="0" indent="0">
              <a:buNone/>
            </a:pPr>
            <a:r>
              <a:rPr lang="en-US" sz="1400" dirty="0">
                <a:latin typeface="Garamond" panose="02020404030301010803" pitchFamily="18" charset="0"/>
              </a:rPr>
              <a:t>[8] </a:t>
            </a:r>
            <a:r>
              <a:rPr lang="en-US" sz="1400" dirty="0" err="1">
                <a:latin typeface="Garamond" panose="02020404030301010803" pitchFamily="18" charset="0"/>
              </a:rPr>
              <a:t>Prawit</a:t>
            </a:r>
            <a:r>
              <a:rPr lang="en-US" sz="1400" dirty="0">
                <a:latin typeface="Garamond" panose="02020404030301010803" pitchFamily="18" charset="0"/>
              </a:rPr>
              <a:t> </a:t>
            </a:r>
            <a:r>
              <a:rPr lang="en-US" sz="1400" dirty="0" err="1">
                <a:latin typeface="Garamond" panose="02020404030301010803" pitchFamily="18" charset="0"/>
              </a:rPr>
              <a:t>Chumchu</a:t>
            </a:r>
            <a:r>
              <a:rPr lang="en-US" sz="1400" dirty="0">
                <a:latin typeface="Garamond" panose="02020404030301010803" pitchFamily="18" charset="0"/>
              </a:rPr>
              <a:t>. 2015. An Extension to IEEE 802.11 Power Save Mode for ns-3. In 2015 Seventh International Conference on Ubiquitous and Future Networks. 799–804</a:t>
            </a:r>
          </a:p>
          <a:p>
            <a:pPr marL="0" indent="0">
              <a:buNone/>
            </a:pPr>
            <a:endParaRPr lang="en-US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05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Local Area Networks are becoming denser by the day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Over 28 Billion Internet connected devices are expected by end of 2023 </a:t>
            </a:r>
            <a:r>
              <a:rPr lang="en-US" sz="2000" baseline="30000" dirty="0">
                <a:latin typeface="Garamond" panose="02020404030301010803" pitchFamily="18" charset="0"/>
              </a:rPr>
              <a:t>[1]</a:t>
            </a: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Towards Ultra-dense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AB57E-4D3D-B81D-E3CE-180326E38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96" y="2691158"/>
            <a:ext cx="5394752" cy="18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Local Area Networks are becoming denser by the day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Over 28 Billion Internet connected devices are expected by end of 2023 </a:t>
            </a:r>
            <a:r>
              <a:rPr lang="en-US" sz="2000" baseline="30000" dirty="0">
                <a:latin typeface="Garamond" panose="02020404030301010803" pitchFamily="18" charset="0"/>
              </a:rPr>
              <a:t>[1]</a:t>
            </a: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Garamond" panose="02020404030301010803" pitchFamily="18" charset="0"/>
            </a:endParaRPr>
          </a:p>
          <a:p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Towards Ultra-dense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09242" y="622288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B8E05-616B-DD8D-F19F-FEF69CDCB10B}"/>
              </a:ext>
            </a:extLst>
          </p:cNvPr>
          <p:cNvGrpSpPr/>
          <p:nvPr/>
        </p:nvGrpSpPr>
        <p:grpSpPr>
          <a:xfrm>
            <a:off x="-172969" y="4521629"/>
            <a:ext cx="2675448" cy="1692802"/>
            <a:chOff x="2336535" y="3736183"/>
            <a:chExt cx="3472950" cy="1938141"/>
          </a:xfrm>
        </p:grpSpPr>
        <p:pic>
          <p:nvPicPr>
            <p:cNvPr id="16" name="Picture 15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66392773-A884-C84E-5806-4BDC72B41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4496" y="3736183"/>
              <a:ext cx="739563" cy="153441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183F62-2C5A-78EB-7F57-4C7AAEB1C28D}"/>
                </a:ext>
              </a:extLst>
            </p:cNvPr>
            <p:cNvSpPr/>
            <p:nvPr/>
          </p:nvSpPr>
          <p:spPr>
            <a:xfrm>
              <a:off x="2336535" y="5286703"/>
              <a:ext cx="3472950" cy="38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latin typeface="Garamond" panose="02020404030301010803" pitchFamily="18" charset="0"/>
                </a:rPr>
                <a:t>Smart doorbells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7669C-9C44-3F40-3BA6-72D5AFC2BF3C}"/>
              </a:ext>
            </a:extLst>
          </p:cNvPr>
          <p:cNvGrpSpPr/>
          <p:nvPr/>
        </p:nvGrpSpPr>
        <p:grpSpPr>
          <a:xfrm>
            <a:off x="5108714" y="2408849"/>
            <a:ext cx="4252046" cy="2139016"/>
            <a:chOff x="4379127" y="2291065"/>
            <a:chExt cx="4252046" cy="21390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9B4A13-7805-7A70-8835-2AC3655F09A7}"/>
                </a:ext>
              </a:extLst>
            </p:cNvPr>
            <p:cNvGrpSpPr/>
            <p:nvPr/>
          </p:nvGrpSpPr>
          <p:grpSpPr>
            <a:xfrm>
              <a:off x="4379127" y="2291065"/>
              <a:ext cx="4252046" cy="2139016"/>
              <a:chOff x="4379127" y="2291065"/>
              <a:chExt cx="4252046" cy="2139016"/>
            </a:xfrm>
          </p:grpSpPr>
          <p:pic>
            <p:nvPicPr>
              <p:cNvPr id="7" name="Picture 6" descr="A picture containing text, electronics, display&#10;&#10;Description automatically generated">
                <a:extLst>
                  <a:ext uri="{FF2B5EF4-FFF2-40B4-BE49-F238E27FC236}">
                    <a16:creationId xmlns:a16="http://schemas.microsoft.com/office/drawing/2014/main" id="{B3187B69-A25C-E52D-D80C-B061300A0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79127" y="2587200"/>
                <a:ext cx="2870531" cy="1842881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CB6E7249-FAC9-4CE3-059C-401A2395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57063" y="2291065"/>
                <a:ext cx="1874110" cy="1756978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C17A30-398E-9ECB-CE33-1BA9FC8B8652}"/>
                </a:ext>
              </a:extLst>
            </p:cNvPr>
            <p:cNvSpPr/>
            <p:nvPr/>
          </p:nvSpPr>
          <p:spPr>
            <a:xfrm>
              <a:off x="4644713" y="3962831"/>
              <a:ext cx="31515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latin typeface="Garamond" panose="02020404030301010803" pitchFamily="18" charset="0"/>
                </a:rPr>
                <a:t>TVs and Streaming devices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6CEA8D-0F33-9E6D-75FE-3A9C6901CE52}"/>
              </a:ext>
            </a:extLst>
          </p:cNvPr>
          <p:cNvGrpSpPr/>
          <p:nvPr/>
        </p:nvGrpSpPr>
        <p:grpSpPr>
          <a:xfrm>
            <a:off x="2855849" y="2831896"/>
            <a:ext cx="2316941" cy="1587273"/>
            <a:chOff x="1191558" y="4796318"/>
            <a:chExt cx="2316941" cy="1587273"/>
          </a:xfrm>
        </p:grpSpPr>
        <p:pic>
          <p:nvPicPr>
            <p:cNvPr id="11" name="Picture 10" descr="A picture containing text, electronics, computer, computer&#10;&#10;Description automatically generated">
              <a:extLst>
                <a:ext uri="{FF2B5EF4-FFF2-40B4-BE49-F238E27FC236}">
                  <a16:creationId xmlns:a16="http://schemas.microsoft.com/office/drawing/2014/main" id="{C8A1BA11-07EA-1D01-E74A-2C32DA57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274" y="4796318"/>
              <a:ext cx="1817225" cy="131622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A48031-9D5B-2F2E-2120-EAC56D11E1EB}"/>
                </a:ext>
              </a:extLst>
            </p:cNvPr>
            <p:cNvSpPr/>
            <p:nvPr/>
          </p:nvSpPr>
          <p:spPr>
            <a:xfrm>
              <a:off x="1191558" y="6045037"/>
              <a:ext cx="22828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latin typeface="Garamond" panose="02020404030301010803" pitchFamily="18" charset="0"/>
                </a:rPr>
                <a:t>Personal Computers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6BF809-C3B0-7C12-67BB-D5DFFC1BBB29}"/>
              </a:ext>
            </a:extLst>
          </p:cNvPr>
          <p:cNvGrpSpPr/>
          <p:nvPr/>
        </p:nvGrpSpPr>
        <p:grpSpPr>
          <a:xfrm>
            <a:off x="204011" y="2749244"/>
            <a:ext cx="3455772" cy="1650479"/>
            <a:chOff x="664452" y="2799148"/>
            <a:chExt cx="3455772" cy="165047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85EA04-32D6-E1DF-E3EE-CE33A02E840C}"/>
                </a:ext>
              </a:extLst>
            </p:cNvPr>
            <p:cNvGrpSpPr/>
            <p:nvPr/>
          </p:nvGrpSpPr>
          <p:grpSpPr>
            <a:xfrm>
              <a:off x="664452" y="2873371"/>
              <a:ext cx="3151554" cy="1576256"/>
              <a:chOff x="975247" y="2914498"/>
              <a:chExt cx="3151554" cy="1576256"/>
            </a:xfrm>
          </p:grpSpPr>
          <p:pic>
            <p:nvPicPr>
              <p:cNvPr id="8" name="Picture 7" descr="A picture containing text, electronics, dark&#10;&#10;Description automatically generated">
                <a:extLst>
                  <a:ext uri="{FF2B5EF4-FFF2-40B4-BE49-F238E27FC236}">
                    <a16:creationId xmlns:a16="http://schemas.microsoft.com/office/drawing/2014/main" id="{3C8B77B0-A28F-42CB-0070-4F765CC72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0390" y="2914498"/>
                <a:ext cx="1508937" cy="131529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DDB727-672F-B14D-9123-75EA0638C3CC}"/>
                  </a:ext>
                </a:extLst>
              </p:cNvPr>
              <p:cNvSpPr/>
              <p:nvPr/>
            </p:nvSpPr>
            <p:spPr>
              <a:xfrm>
                <a:off x="975247" y="4152200"/>
                <a:ext cx="315155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1600" dirty="0">
                    <a:latin typeface="Garamond" panose="02020404030301010803" pitchFamily="18" charset="0"/>
                  </a:rPr>
                  <a:t>Smart Phones and tablets</a:t>
                </a:r>
              </a:p>
            </p:txBody>
          </p:sp>
        </p:grpSp>
        <p:pic>
          <p:nvPicPr>
            <p:cNvPr id="26" name="Picture 25" descr="A picture containing text, case, accessory, picture frame&#10;&#10;Description automatically generated">
              <a:extLst>
                <a:ext uri="{FF2B5EF4-FFF2-40B4-BE49-F238E27FC236}">
                  <a16:creationId xmlns:a16="http://schemas.microsoft.com/office/drawing/2014/main" id="{1E6A7DCC-FCA5-DA4E-676F-7E775C05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330" y="2799148"/>
              <a:ext cx="2444894" cy="13747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77F451-D164-0147-F8F0-302D783ACED5}"/>
              </a:ext>
            </a:extLst>
          </p:cNvPr>
          <p:cNvGrpSpPr/>
          <p:nvPr/>
        </p:nvGrpSpPr>
        <p:grpSpPr>
          <a:xfrm>
            <a:off x="1598711" y="4671169"/>
            <a:ext cx="2282883" cy="1574084"/>
            <a:chOff x="3615146" y="2163143"/>
            <a:chExt cx="2282883" cy="1574084"/>
          </a:xfrm>
        </p:grpSpPr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9C5132E7-7932-FC4D-B193-D8EDE74C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479" b="89859" l="9749" r="89972">
                          <a14:foregroundMark x1="34540" y1="14930" x2="46797" y2="15493"/>
                          <a14:foregroundMark x1="51532" y1="44507" x2="51532" y2="44507"/>
                          <a14:foregroundMark x1="55989" y1="43662" x2="55989" y2="43662"/>
                          <a14:foregroundMark x1="55989" y1="43662" x2="53760" y2="36056"/>
                          <a14:foregroundMark x1="44847" y1="35775" x2="33426" y2="62817"/>
                          <a14:foregroundMark x1="33426" y1="62817" x2="58496" y2="44225"/>
                          <a14:foregroundMark x1="58496" y1="31831" x2="40390" y2="43099"/>
                          <a14:foregroundMark x1="40390" y1="43099" x2="59331" y2="33803"/>
                          <a14:foregroundMark x1="59331" y1="33803" x2="58496" y2="33521"/>
                          <a14:foregroundMark x1="47075" y1="39155" x2="66852" y2="25352"/>
                          <a14:foregroundMark x1="66852" y1="25352" x2="22563" y2="56338"/>
                          <a14:foregroundMark x1="22563" y1="56338" x2="40390" y2="42254"/>
                          <a14:foregroundMark x1="40390" y1="42254" x2="38997" y2="38310"/>
                          <a14:foregroundMark x1="47075" y1="40282" x2="44568" y2="51268"/>
                          <a14:foregroundMark x1="50139" y1="39437" x2="49304" y2="42535"/>
                          <a14:foregroundMark x1="50418" y1="40563" x2="50139" y2="50423"/>
                          <a14:foregroundMark x1="42618" y1="6479" x2="50418" y2="73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55869" y="2163143"/>
              <a:ext cx="1280160" cy="126585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C7D7C4-A8F2-A810-FFCC-861AF6AE1CF1}"/>
                </a:ext>
              </a:extLst>
            </p:cNvPr>
            <p:cNvSpPr/>
            <p:nvPr/>
          </p:nvSpPr>
          <p:spPr>
            <a:xfrm>
              <a:off x="3615146" y="3398673"/>
              <a:ext cx="22828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latin typeface="Garamond" panose="02020404030301010803" pitchFamily="18" charset="0"/>
                </a:rPr>
                <a:t>Smart thermostats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11A784-2118-459A-6E56-14ED21711EBE}"/>
              </a:ext>
            </a:extLst>
          </p:cNvPr>
          <p:cNvGrpSpPr/>
          <p:nvPr/>
        </p:nvGrpSpPr>
        <p:grpSpPr>
          <a:xfrm>
            <a:off x="3230693" y="4463834"/>
            <a:ext cx="2612155" cy="1794399"/>
            <a:chOff x="5251893" y="2162829"/>
            <a:chExt cx="2612155" cy="1794399"/>
          </a:xfrm>
        </p:grpSpPr>
        <p:pic>
          <p:nvPicPr>
            <p:cNvPr id="32" name="Picture 31" descr="A picture containing plant&#10;&#10;Description automatically generated">
              <a:extLst>
                <a:ext uri="{FF2B5EF4-FFF2-40B4-BE49-F238E27FC236}">
                  <a16:creationId xmlns:a16="http://schemas.microsoft.com/office/drawing/2014/main" id="{9B49B2F6-ABB6-C463-4AFE-D667B872C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1340" y="2162829"/>
              <a:ext cx="1280160" cy="144573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EC5383-479E-5F8B-FA5A-0CDFE5F90AE9}"/>
                </a:ext>
              </a:extLst>
            </p:cNvPr>
            <p:cNvSpPr/>
            <p:nvPr/>
          </p:nvSpPr>
          <p:spPr>
            <a:xfrm>
              <a:off x="5251893" y="3618674"/>
              <a:ext cx="26121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latin typeface="Garamond" panose="02020404030301010803" pitchFamily="18" charset="0"/>
                </a:rPr>
                <a:t>Soil moisture sensors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5725D4D-6ECD-1E8D-D71D-4CB2BC48C67E}"/>
              </a:ext>
            </a:extLst>
          </p:cNvPr>
          <p:cNvSpPr/>
          <p:nvPr/>
        </p:nvSpPr>
        <p:spPr>
          <a:xfrm>
            <a:off x="2154879" y="4429646"/>
            <a:ext cx="3660952" cy="176923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C7C0CC-8F20-FCF5-4F0A-59EFF63C21AA}"/>
              </a:ext>
            </a:extLst>
          </p:cNvPr>
          <p:cNvSpPr/>
          <p:nvPr/>
        </p:nvSpPr>
        <p:spPr>
          <a:xfrm>
            <a:off x="5940846" y="4784278"/>
            <a:ext cx="3151554" cy="12608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Periodic and sparse reporting IoT devices constitute a prominent use case</a:t>
            </a:r>
          </a:p>
        </p:txBody>
      </p:sp>
    </p:spTree>
    <p:extLst>
      <p:ext uri="{BB962C8B-B14F-4D97-AF65-F5344CB8AC3E}">
        <p14:creationId xmlns:p14="http://schemas.microsoft.com/office/powerpoint/2010/main" val="36685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Wi-Fi is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Wi-Fi supports low power operation allowing battery-operated client devices to enter </a:t>
            </a:r>
            <a:r>
              <a:rPr lang="en-US" sz="2000" b="1" dirty="0">
                <a:latin typeface="Garamond" panose="02020404030301010803" pitchFamily="18" charset="0"/>
              </a:rPr>
              <a:t>Sleep</a:t>
            </a:r>
            <a:r>
              <a:rPr lang="en-US" sz="2000" dirty="0">
                <a:latin typeface="Garamond" panose="02020404030301010803" pitchFamily="18" charset="0"/>
              </a:rPr>
              <a:t> states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Power Save Mechanism (PSM) allows power saving up to 99% for connectivity maintenance</a:t>
            </a:r>
            <a:r>
              <a:rPr lang="en-US" sz="2000" baseline="30000" dirty="0">
                <a:latin typeface="Garamond" panose="02020404030301010803" pitchFamily="18" charset="0"/>
              </a:rPr>
              <a:t>[2]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Newer Wi-Fi standards have provisions designed specifically for IoT 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Wi-Fi as an IoT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B35CC7-BA73-0348-8CF0-F5E8C9DA5BD7}"/>
              </a:ext>
            </a:extLst>
          </p:cNvPr>
          <p:cNvGrpSpPr/>
          <p:nvPr/>
        </p:nvGrpSpPr>
        <p:grpSpPr>
          <a:xfrm>
            <a:off x="886345" y="2114140"/>
            <a:ext cx="2016186" cy="1309612"/>
            <a:chOff x="565396" y="2226491"/>
            <a:chExt cx="2599351" cy="1737335"/>
          </a:xfrm>
        </p:grpSpPr>
        <p:pic>
          <p:nvPicPr>
            <p:cNvPr id="38" name="Picture 37" descr="Diagram, icon&#10;&#10;Description automatically generated">
              <a:extLst>
                <a:ext uri="{FF2B5EF4-FFF2-40B4-BE49-F238E27FC236}">
                  <a16:creationId xmlns:a16="http://schemas.microsoft.com/office/drawing/2014/main" id="{28CC2994-8D47-7C48-BAF8-C73C1B461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88" y="2226491"/>
              <a:ext cx="2455859" cy="137995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2078EE-F3C8-4546-93D1-960EE19DC2F0}"/>
                </a:ext>
              </a:extLst>
            </p:cNvPr>
            <p:cNvSpPr/>
            <p:nvPr/>
          </p:nvSpPr>
          <p:spPr>
            <a:xfrm>
              <a:off x="565396" y="3555528"/>
              <a:ext cx="2282883" cy="4082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400" dirty="0">
                  <a:latin typeface="Garamond" panose="02020404030301010803" pitchFamily="18" charset="0"/>
                </a:rPr>
                <a:t>Ubiquitous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AC6734-B080-8743-A102-BC08F32906AE}"/>
              </a:ext>
            </a:extLst>
          </p:cNvPr>
          <p:cNvGrpSpPr/>
          <p:nvPr/>
        </p:nvGrpSpPr>
        <p:grpSpPr>
          <a:xfrm>
            <a:off x="2517077" y="2118038"/>
            <a:ext cx="1770717" cy="1305714"/>
            <a:chOff x="2667804" y="2268113"/>
            <a:chExt cx="2282883" cy="1732164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7176B045-F3C7-DF42-B38D-12717162F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0379" y="2268113"/>
              <a:ext cx="1560815" cy="130328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D15425-8C6C-EE43-AE18-2979063CDAFB}"/>
                </a:ext>
              </a:extLst>
            </p:cNvPr>
            <p:cNvSpPr/>
            <p:nvPr/>
          </p:nvSpPr>
          <p:spPr>
            <a:xfrm>
              <a:off x="2667804" y="3591979"/>
              <a:ext cx="2282883" cy="4082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400" dirty="0">
                  <a:latin typeface="Garamond" panose="02020404030301010803" pitchFamily="18" charset="0"/>
                </a:rPr>
                <a:t>Standardized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CC2DA-7D7E-CB4E-8F38-6171044235FB}"/>
              </a:ext>
            </a:extLst>
          </p:cNvPr>
          <p:cNvGrpSpPr/>
          <p:nvPr/>
        </p:nvGrpSpPr>
        <p:grpSpPr>
          <a:xfrm>
            <a:off x="4225558" y="1987431"/>
            <a:ext cx="1856789" cy="1567646"/>
            <a:chOff x="4751354" y="2062744"/>
            <a:chExt cx="2393850" cy="2079643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96C858E7-421D-3D4D-AD49-C7AE4FA21C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3742403"/>
                </p:ext>
              </p:extLst>
            </p:nvPr>
          </p:nvGraphicFramePr>
          <p:xfrm>
            <a:off x="5150917" y="2062744"/>
            <a:ext cx="1994287" cy="1622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2A1EB8-6EC9-2A40-A900-D985A556659A}"/>
                </a:ext>
              </a:extLst>
            </p:cNvPr>
            <p:cNvSpPr/>
            <p:nvPr/>
          </p:nvSpPr>
          <p:spPr>
            <a:xfrm>
              <a:off x="4751354" y="3448282"/>
              <a:ext cx="2282882" cy="6941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400" dirty="0">
                  <a:latin typeface="Garamond" panose="02020404030301010803" pitchFamily="18" charset="0"/>
                </a:rPr>
                <a:t>Customizable with tradeoffs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916777-E608-7F44-A388-A2E7177B13A4}"/>
              </a:ext>
            </a:extLst>
          </p:cNvPr>
          <p:cNvGrpSpPr/>
          <p:nvPr/>
        </p:nvGrpSpPr>
        <p:grpSpPr>
          <a:xfrm>
            <a:off x="5654066" y="1987431"/>
            <a:ext cx="2240874" cy="1565670"/>
            <a:chOff x="6530172" y="2123283"/>
            <a:chExt cx="2889029" cy="2077022"/>
          </a:xfrm>
        </p:grpSpPr>
        <p:pic>
          <p:nvPicPr>
            <p:cNvPr id="32" name="Picture 3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A633D5C-EFC8-3048-9C2D-1969963AE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4260" y="2123283"/>
              <a:ext cx="1551318" cy="155131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6E2593-EBE8-BC42-98B3-44FCFC0B2EC9}"/>
                </a:ext>
              </a:extLst>
            </p:cNvPr>
            <p:cNvSpPr/>
            <p:nvPr/>
          </p:nvSpPr>
          <p:spPr>
            <a:xfrm>
              <a:off x="6530172" y="3506200"/>
              <a:ext cx="2889029" cy="6941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400" dirty="0">
                  <a:latin typeface="Garamond" panose="02020404030301010803" pitchFamily="18" charset="0"/>
                </a:rPr>
                <a:t>Low-power operation friendly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2FE3C7-703A-46A7-965E-C0DA615B5863}"/>
              </a:ext>
            </a:extLst>
          </p:cNvPr>
          <p:cNvGrpSpPr/>
          <p:nvPr/>
        </p:nvGrpSpPr>
        <p:grpSpPr>
          <a:xfrm>
            <a:off x="7278983" y="3688037"/>
            <a:ext cx="1942901" cy="1228259"/>
            <a:chOff x="5578731" y="3592900"/>
            <a:chExt cx="2437266" cy="17372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CB2FD7-13EC-4739-A37C-1265D521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8731" y="3592900"/>
              <a:ext cx="2437266" cy="1370962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E247A9-0245-4CB5-AFCB-BAB3A694B3B7}"/>
                </a:ext>
              </a:extLst>
            </p:cNvPr>
            <p:cNvSpPr/>
            <p:nvPr/>
          </p:nvSpPr>
          <p:spPr>
            <a:xfrm>
              <a:off x="6120500" y="4851299"/>
              <a:ext cx="1353726" cy="478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Garamond" panose="02020404030301010803" pitchFamily="18" charset="0"/>
                </a:rPr>
                <a:t>TI CC3235</a:t>
              </a:r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4F7813-922C-4035-BF0A-7196250CBAA0}"/>
              </a:ext>
            </a:extLst>
          </p:cNvPr>
          <p:cNvGrpSpPr/>
          <p:nvPr/>
        </p:nvGrpSpPr>
        <p:grpSpPr>
          <a:xfrm>
            <a:off x="7568261" y="4987425"/>
            <a:ext cx="1300356" cy="1179505"/>
            <a:chOff x="6957709" y="4952694"/>
            <a:chExt cx="1300356" cy="117950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4D5E68-BB93-43CF-AB6E-BC09D1F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55" y="4952694"/>
              <a:ext cx="1193065" cy="932082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588435-EBBF-40E5-9A94-D4C727604F64}"/>
                </a:ext>
              </a:extLst>
            </p:cNvPr>
            <p:cNvSpPr/>
            <p:nvPr/>
          </p:nvSpPr>
          <p:spPr>
            <a:xfrm>
              <a:off x="6957709" y="5793645"/>
              <a:ext cx="13003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Garamond" panose="02020404030301010803" pitchFamily="18" charset="0"/>
                </a:rPr>
                <a:t>Silabs</a:t>
              </a:r>
              <a:r>
                <a:rPr lang="en-US" sz="1600" dirty="0">
                  <a:latin typeface="Garamond" panose="02020404030301010803" pitchFamily="18" charset="0"/>
                </a:rPr>
                <a:t> RS9116</a:t>
              </a:r>
              <a:endParaRPr lang="en-US" sz="1600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890F89C-A33C-4926-B7F0-395679C22C22}"/>
              </a:ext>
            </a:extLst>
          </p:cNvPr>
          <p:cNvSpPr/>
          <p:nvPr/>
        </p:nvSpPr>
        <p:spPr>
          <a:xfrm>
            <a:off x="1531360" y="5573868"/>
            <a:ext cx="4923099" cy="5930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Wi-Fi is becoming an increasingly suitable choice for mid-range low-power IoT</a:t>
            </a:r>
          </a:p>
        </p:txBody>
      </p:sp>
    </p:spTree>
    <p:extLst>
      <p:ext uri="{BB962C8B-B14F-4D97-AF65-F5344CB8AC3E}">
        <p14:creationId xmlns:p14="http://schemas.microsoft.com/office/powerpoint/2010/main" val="29208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An </a:t>
            </a:r>
            <a:r>
              <a:rPr lang="en-US" sz="2000" b="1" dirty="0">
                <a:latin typeface="Garamond" panose="02020404030301010803" pitchFamily="18" charset="0"/>
              </a:rPr>
              <a:t>open-source model for PSM</a:t>
            </a:r>
            <a:r>
              <a:rPr lang="en-US" sz="2000" dirty="0">
                <a:latin typeface="Garamond" panose="02020404030301010803" pitchFamily="18" charset="0"/>
              </a:rPr>
              <a:t> that integrates with the Wi-Fi module in ns-3 that handles </a:t>
            </a:r>
            <a:r>
              <a:rPr lang="en-US" sz="2000" b="1" dirty="0">
                <a:latin typeface="Garamond" panose="02020404030301010803" pitchFamily="18" charset="0"/>
              </a:rPr>
              <a:t>uplink (UL) and downlink (DL)</a:t>
            </a:r>
            <a:r>
              <a:rPr lang="en-US" sz="2000" dirty="0">
                <a:latin typeface="Garamond" panose="02020404030301010803" pitchFamily="18" charset="0"/>
              </a:rPr>
              <a:t> unicast and multicast traffic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Using a comprehensive power model, a detailed evaluation of </a:t>
            </a:r>
            <a:r>
              <a:rPr lang="en-US" sz="2000" b="1" dirty="0">
                <a:latin typeface="Garamond" panose="02020404030301010803" pitchFamily="18" charset="0"/>
              </a:rPr>
              <a:t>power performance of PSM</a:t>
            </a:r>
            <a:r>
              <a:rPr lang="en-US" sz="2000" dirty="0">
                <a:latin typeface="Garamond" panose="02020404030301010803" pitchFamily="18" charset="0"/>
              </a:rPr>
              <a:t> in congested network scenarios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Insight into the </a:t>
            </a:r>
            <a:r>
              <a:rPr lang="en-US" sz="2000" b="1" dirty="0">
                <a:latin typeface="Garamond" panose="02020404030301010803" pitchFamily="18" charset="0"/>
              </a:rPr>
              <a:t>impact of bidirectional nature of TCP</a:t>
            </a:r>
            <a:r>
              <a:rPr lang="en-US" sz="2000" dirty="0">
                <a:latin typeface="Garamond" panose="02020404030301010803" pitchFamily="18" charset="0"/>
              </a:rPr>
              <a:t> traffic on power consumption in the presence of network congestion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Key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Power Saving (PS) stations (STA) set the Power Management (PM) bit in UL data frames to 1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AP buffers packets for power saving stations at least till next relevant beacon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Buffer status for PS stations are indicated through the Traffic Indication Map (TIM) element in beacons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Stations can retrieve buffered unicast packets by polling the AP (PS-POLL)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AP delivers buffered multicast packets after every Delivery TIM (DTIM) beacon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PSM – A Primer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7EB45F-5240-4E27-8413-880CF6AFA715}"/>
              </a:ext>
            </a:extLst>
          </p:cNvPr>
          <p:cNvSpPr/>
          <p:nvPr/>
        </p:nvSpPr>
        <p:spPr>
          <a:xfrm>
            <a:off x="1545290" y="5633243"/>
            <a:ext cx="754649" cy="94827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6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0C800DA-DCE6-4480-98C9-C668FA4B3CAA}"/>
              </a:ext>
            </a:extLst>
          </p:cNvPr>
          <p:cNvGrpSpPr/>
          <p:nvPr/>
        </p:nvGrpSpPr>
        <p:grpSpPr>
          <a:xfrm>
            <a:off x="880527" y="3541330"/>
            <a:ext cx="6524086" cy="2949408"/>
            <a:chOff x="880527" y="3541330"/>
            <a:chExt cx="6524086" cy="294940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E493877-9E34-4C57-915E-5AA1A57576B0}"/>
                </a:ext>
              </a:extLst>
            </p:cNvPr>
            <p:cNvGrpSpPr/>
            <p:nvPr/>
          </p:nvGrpSpPr>
          <p:grpSpPr>
            <a:xfrm>
              <a:off x="880527" y="3541330"/>
              <a:ext cx="6524086" cy="2949408"/>
              <a:chOff x="880527" y="3541330"/>
              <a:chExt cx="6524086" cy="2949408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E3100FC-DF4B-4975-B0DC-0872F388A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667" y="6275294"/>
                <a:ext cx="58789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3E1E002-7786-4814-B2EB-341137B45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667" y="3541330"/>
                <a:ext cx="0" cy="27339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80702-86CF-4A9E-9022-A7CA8BB90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667" y="4363366"/>
                <a:ext cx="56654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4E2C47D0-E18B-44AF-866B-525D779A7B22}"/>
                      </a:ext>
                    </a:extLst>
                  </p:cNvPr>
                  <p:cNvSpPr/>
                  <p:nvPr/>
                </p:nvSpPr>
                <p:spPr>
                  <a:xfrm>
                    <a:off x="880527" y="5489003"/>
                    <a:ext cx="637482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𝑆𝑇𝐴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4E2C47D0-E18B-44AF-866B-525D779A7B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27" y="5489003"/>
                    <a:ext cx="637482" cy="2539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9B367E-F51B-4C8F-8845-B4BBFEE8C2E2}"/>
                  </a:ext>
                </a:extLst>
              </p:cNvPr>
              <p:cNvSpPr/>
              <p:nvPr/>
            </p:nvSpPr>
            <p:spPr>
              <a:xfrm>
                <a:off x="7191093" y="6275294"/>
                <a:ext cx="21352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dirty="0"/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7ACED1A-33BC-431D-8661-4006C0DF3DB2}"/>
                      </a:ext>
                    </a:extLst>
                  </p:cNvPr>
                  <p:cNvSpPr/>
                  <p:nvPr/>
                </p:nvSpPr>
                <p:spPr>
                  <a:xfrm>
                    <a:off x="1098356" y="4109450"/>
                    <a:ext cx="386709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7ACED1A-33BC-431D-8661-4006C0DF3D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356" y="4109450"/>
                    <a:ext cx="386709" cy="2539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F147B8-A5C9-474C-B631-0B5E7B87AC1F}"/>
                </a:ext>
              </a:extLst>
            </p:cNvPr>
            <p:cNvCxnSpPr>
              <a:cxnSpLocks/>
            </p:cNvCxnSpPr>
            <p:nvPr/>
          </p:nvCxnSpPr>
          <p:spPr>
            <a:xfrm>
              <a:off x="1525667" y="5748820"/>
              <a:ext cx="5665426" cy="6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1BB278D-8646-43FB-80FC-7C88E3670D94}"/>
              </a:ext>
            </a:extLst>
          </p:cNvPr>
          <p:cNvSpPr/>
          <p:nvPr/>
        </p:nvSpPr>
        <p:spPr>
          <a:xfrm>
            <a:off x="2330210" y="5191810"/>
            <a:ext cx="127216" cy="563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Rx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7BADD7-ADC4-4876-B1E2-9287612C23DA}"/>
              </a:ext>
            </a:extLst>
          </p:cNvPr>
          <p:cNvSpPr/>
          <p:nvPr/>
        </p:nvSpPr>
        <p:spPr>
          <a:xfrm>
            <a:off x="2299502" y="3744836"/>
            <a:ext cx="135046" cy="619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Beacon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1D25B8-1B6F-4B40-810B-AFACB7081D52}"/>
              </a:ext>
            </a:extLst>
          </p:cNvPr>
          <p:cNvSpPr/>
          <p:nvPr/>
        </p:nvSpPr>
        <p:spPr>
          <a:xfrm>
            <a:off x="4865892" y="5122578"/>
            <a:ext cx="135046" cy="619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Tx PS-POLL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24D330-9322-4F89-8A45-0FB4BB3FCFC2}"/>
              </a:ext>
            </a:extLst>
          </p:cNvPr>
          <p:cNvGrpSpPr/>
          <p:nvPr/>
        </p:nvGrpSpPr>
        <p:grpSpPr>
          <a:xfrm>
            <a:off x="7456955" y="3630902"/>
            <a:ext cx="947721" cy="1161321"/>
            <a:chOff x="7456955" y="3630902"/>
            <a:chExt cx="947721" cy="116132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3814E00-F96E-4182-BEC1-A44FA7EEDB88}"/>
                </a:ext>
              </a:extLst>
            </p:cNvPr>
            <p:cNvSpPr/>
            <p:nvPr/>
          </p:nvSpPr>
          <p:spPr>
            <a:xfrm>
              <a:off x="7456955" y="3630902"/>
              <a:ext cx="947721" cy="11613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96BED4-5A3A-4FCB-A9E5-AED364EFF058}"/>
                </a:ext>
              </a:extLst>
            </p:cNvPr>
            <p:cNvSpPr/>
            <p:nvPr/>
          </p:nvSpPr>
          <p:spPr>
            <a:xfrm rot="5400000">
              <a:off x="7853043" y="3677305"/>
              <a:ext cx="135046" cy="72771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700" dirty="0"/>
                <a:t>Tx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CE7E45-E326-4655-88E3-BE6226E58CDE}"/>
                </a:ext>
              </a:extLst>
            </p:cNvPr>
            <p:cNvSpPr/>
            <p:nvPr/>
          </p:nvSpPr>
          <p:spPr>
            <a:xfrm>
              <a:off x="7556710" y="4208876"/>
              <a:ext cx="619257" cy="135046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700" dirty="0"/>
                <a:t>Rx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873B8F-2B11-4A83-A605-D7982D30A026}"/>
                </a:ext>
              </a:extLst>
            </p:cNvPr>
            <p:cNvSpPr/>
            <p:nvPr/>
          </p:nvSpPr>
          <p:spPr>
            <a:xfrm>
              <a:off x="7604086" y="3688907"/>
              <a:ext cx="52450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/>
                <a:t>Legend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0C2D587-372D-4DAD-91BF-C2351E8010B2}"/>
                </a:ext>
              </a:extLst>
            </p:cNvPr>
            <p:cNvSpPr/>
            <p:nvPr/>
          </p:nvSpPr>
          <p:spPr>
            <a:xfrm rot="5400000">
              <a:off x="7710438" y="4294066"/>
              <a:ext cx="230907" cy="538367"/>
            </a:xfrm>
            <a:prstGeom prst="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700" dirty="0"/>
                <a:t>SLEEP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FF341C-85CB-4B26-9820-52F6B6CEEA40}"/>
              </a:ext>
            </a:extLst>
          </p:cNvPr>
          <p:cNvGrpSpPr/>
          <p:nvPr/>
        </p:nvGrpSpPr>
        <p:grpSpPr>
          <a:xfrm>
            <a:off x="2945048" y="3458075"/>
            <a:ext cx="1050032" cy="2817219"/>
            <a:chOff x="2945048" y="3458075"/>
            <a:chExt cx="1050032" cy="28172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63259F-D88D-4264-BE11-AB59C6E1FF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2334" y="3541330"/>
              <a:ext cx="0" cy="273396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76FEDA-5E0A-41EE-9C46-CC2D0E11558B}"/>
                </a:ext>
              </a:extLst>
            </p:cNvPr>
            <p:cNvSpPr/>
            <p:nvPr/>
          </p:nvSpPr>
          <p:spPr>
            <a:xfrm>
              <a:off x="2945048" y="3458075"/>
              <a:ext cx="1050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Garamond" panose="02020404030301010803" pitchFamily="18" charset="0"/>
                </a:rPr>
                <a:t>Packet for PS STA received at AP </a:t>
              </a:r>
              <a:endParaRPr lang="en-US" sz="800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52A505A-C33E-45F7-AEFB-9A51252DEC6D}"/>
              </a:ext>
            </a:extLst>
          </p:cNvPr>
          <p:cNvSpPr/>
          <p:nvPr/>
        </p:nvSpPr>
        <p:spPr>
          <a:xfrm>
            <a:off x="4652520" y="3737432"/>
            <a:ext cx="135046" cy="619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Beacon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390D719-9EF5-4D66-81A3-81FF46D414D8}"/>
              </a:ext>
            </a:extLst>
          </p:cNvPr>
          <p:cNvSpPr/>
          <p:nvPr/>
        </p:nvSpPr>
        <p:spPr>
          <a:xfrm>
            <a:off x="2474842" y="5634632"/>
            <a:ext cx="2177678" cy="98278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7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F80F1DC-4520-4585-90DB-B0509E101CB5}"/>
              </a:ext>
            </a:extLst>
          </p:cNvPr>
          <p:cNvSpPr/>
          <p:nvPr/>
        </p:nvSpPr>
        <p:spPr>
          <a:xfrm>
            <a:off x="4672116" y="5178380"/>
            <a:ext cx="127216" cy="563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Rx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F4DB68-58AB-4764-AD87-74772A1E62C4}"/>
              </a:ext>
            </a:extLst>
          </p:cNvPr>
          <p:cNvSpPr/>
          <p:nvPr/>
        </p:nvSpPr>
        <p:spPr>
          <a:xfrm>
            <a:off x="4864425" y="3800328"/>
            <a:ext cx="136513" cy="563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Rx PS-POLL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7604BB-60E0-4E71-A7FD-9AEF49E13206}"/>
              </a:ext>
            </a:extLst>
          </p:cNvPr>
          <p:cNvSpPr/>
          <p:nvPr/>
        </p:nvSpPr>
        <p:spPr>
          <a:xfrm>
            <a:off x="5053428" y="3744836"/>
            <a:ext cx="135046" cy="619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Tx Buffered Pkt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44EDEFA-6D6D-4EFB-815C-48CF60591A86}"/>
              </a:ext>
            </a:extLst>
          </p:cNvPr>
          <p:cNvSpPr/>
          <p:nvPr/>
        </p:nvSpPr>
        <p:spPr>
          <a:xfrm>
            <a:off x="5050697" y="5175268"/>
            <a:ext cx="136513" cy="563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Rx Packet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8D0FC3-0345-4480-9760-5ADB12263F3B}"/>
              </a:ext>
            </a:extLst>
          </p:cNvPr>
          <p:cNvSpPr/>
          <p:nvPr/>
        </p:nvSpPr>
        <p:spPr>
          <a:xfrm>
            <a:off x="5221165" y="5122522"/>
            <a:ext cx="135046" cy="619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Tx ACK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48CC670-333F-4080-B874-A8EC80189E3E}"/>
              </a:ext>
            </a:extLst>
          </p:cNvPr>
          <p:cNvSpPr/>
          <p:nvPr/>
        </p:nvSpPr>
        <p:spPr>
          <a:xfrm>
            <a:off x="5218434" y="3801058"/>
            <a:ext cx="136513" cy="563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700" dirty="0"/>
              <a:t>Rx ACK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6CCE87-C282-476E-B21A-BF084A81D7CC}"/>
              </a:ext>
            </a:extLst>
          </p:cNvPr>
          <p:cNvSpPr/>
          <p:nvPr/>
        </p:nvSpPr>
        <p:spPr>
          <a:xfrm>
            <a:off x="5374651" y="5641306"/>
            <a:ext cx="1680185" cy="100356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600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C6E3585-DC0E-439B-B33E-9B325C827E7F}"/>
              </a:ext>
            </a:extLst>
          </p:cNvPr>
          <p:cNvGrpSpPr/>
          <p:nvPr/>
        </p:nvGrpSpPr>
        <p:grpSpPr>
          <a:xfrm>
            <a:off x="4685901" y="3341826"/>
            <a:ext cx="1207092" cy="377709"/>
            <a:chOff x="4685901" y="3341826"/>
            <a:chExt cx="1207092" cy="37770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B1265DB-BCFE-46FE-AA41-3F362836281F}"/>
                </a:ext>
              </a:extLst>
            </p:cNvPr>
            <p:cNvSpPr/>
            <p:nvPr/>
          </p:nvSpPr>
          <p:spPr>
            <a:xfrm>
              <a:off x="4842961" y="3341826"/>
              <a:ext cx="105003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Garamond" panose="02020404030301010803" pitchFamily="18" charset="0"/>
                </a:rPr>
                <a:t>AID in TIM</a:t>
              </a:r>
              <a:endParaRPr lang="en-US" sz="800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19803EA-F318-4A84-9C52-816DEC5EC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5901" y="3520243"/>
              <a:ext cx="246780" cy="199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93FA2D5-7186-4D17-8E35-EC297AFE9287}"/>
              </a:ext>
            </a:extLst>
          </p:cNvPr>
          <p:cNvGrpSpPr/>
          <p:nvPr/>
        </p:nvGrpSpPr>
        <p:grpSpPr>
          <a:xfrm>
            <a:off x="5095579" y="4739889"/>
            <a:ext cx="1207092" cy="377709"/>
            <a:chOff x="5095579" y="4739889"/>
            <a:chExt cx="1207092" cy="37770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B50A3D-C783-46AC-B5C1-5CC267CC5894}"/>
                </a:ext>
              </a:extLst>
            </p:cNvPr>
            <p:cNvSpPr/>
            <p:nvPr/>
          </p:nvSpPr>
          <p:spPr>
            <a:xfrm>
              <a:off x="5252639" y="4739889"/>
              <a:ext cx="105003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Garamond" panose="02020404030301010803" pitchFamily="18" charset="0"/>
                </a:rPr>
                <a:t>More data = 0</a:t>
              </a:r>
              <a:endParaRPr lang="en-US" sz="800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053630E-3533-47E6-BF7E-06A630A0DB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5579" y="4918306"/>
              <a:ext cx="246780" cy="199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8187E9-BA6A-46D6-AE5A-F1D2A7FA0C5F}"/>
              </a:ext>
            </a:extLst>
          </p:cNvPr>
          <p:cNvGrpSpPr/>
          <p:nvPr/>
        </p:nvGrpSpPr>
        <p:grpSpPr>
          <a:xfrm>
            <a:off x="1769653" y="4724500"/>
            <a:ext cx="722411" cy="408330"/>
            <a:chOff x="1769653" y="4724500"/>
            <a:chExt cx="722411" cy="40833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5616224-3DF4-4989-8C0E-5C68A2616285}"/>
                </a:ext>
              </a:extLst>
            </p:cNvPr>
            <p:cNvSpPr/>
            <p:nvPr/>
          </p:nvSpPr>
          <p:spPr>
            <a:xfrm>
              <a:off x="1769653" y="4724500"/>
              <a:ext cx="7224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Garamond" panose="02020404030301010803" pitchFamily="18" charset="0"/>
                </a:rPr>
                <a:t>No buffered packets</a:t>
              </a:r>
              <a:endParaRPr lang="en-US" sz="800" dirty="0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1796F9C-BB26-4EF8-8728-3011C362042F}"/>
                </a:ext>
              </a:extLst>
            </p:cNvPr>
            <p:cNvCxnSpPr>
              <a:cxnSpLocks/>
            </p:cNvCxnSpPr>
            <p:nvPr/>
          </p:nvCxnSpPr>
          <p:spPr>
            <a:xfrm>
              <a:off x="2185848" y="4933334"/>
              <a:ext cx="201833" cy="199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3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25" grpId="0" animBg="1"/>
      <p:bldP spid="29" grpId="0" animBg="1"/>
      <p:bldP spid="57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825625"/>
            <a:ext cx="7457685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aramond" panose="02020404030301010803" pitchFamily="18" charset="0"/>
              </a:rPr>
              <a:t>PSM has been an area of active research owing to the exponential increase in low power devices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Ref. [3] and [4] use a PSM model in ns-2 – which is no longer maintained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Many works such as [5], [6], [7] implement models within custom simulators in C++ or MATLAB for evaluation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Ref. [8] uses a PSM model in ns-3 but is not open source</a:t>
            </a:r>
          </a:p>
          <a:p>
            <a:endParaRPr lang="en-US" sz="1800" dirty="0">
              <a:latin typeface="Garamond" panose="02020404030301010803" pitchFamily="18" charset="0"/>
            </a:endParaRPr>
          </a:p>
          <a:p>
            <a:endParaRPr lang="en-US" sz="1800" dirty="0">
              <a:latin typeface="Garamond" panose="02020404030301010803" pitchFamily="18" charset="0"/>
            </a:endParaRPr>
          </a:p>
          <a:p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PSM Model – Related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D95B84-B05F-8F89-19D3-CBFAD1A746FD}"/>
              </a:ext>
            </a:extLst>
          </p:cNvPr>
          <p:cNvSpPr/>
          <p:nvPr/>
        </p:nvSpPr>
        <p:spPr>
          <a:xfrm>
            <a:off x="1166332" y="4590355"/>
            <a:ext cx="6920001" cy="5930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An open-source model for PSM in ns-3 is necessary for reproducibility and standardized evaluation</a:t>
            </a:r>
          </a:p>
        </p:txBody>
      </p:sp>
    </p:spTree>
    <p:extLst>
      <p:ext uri="{BB962C8B-B14F-4D97-AF65-F5344CB8AC3E}">
        <p14:creationId xmlns:p14="http://schemas.microsoft.com/office/powerpoint/2010/main" val="28318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37435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Garamond" panose="02020404030301010803" pitchFamily="18" charset="0"/>
              </a:rPr>
              <a:t>Major changes: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AP and STA MAC models are modified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New MAC queues at STA and AP to buffer packets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AP buffers packets for all PS STAs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STA MAC utilizes the ‘SLEEP’ PHY state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PS STAs receive all beacons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Traffic Indication Map (TIM) element is implemented and added to beacons</a:t>
            </a:r>
          </a:p>
          <a:p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PSM Model in ns-3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7D9606-3997-4D35-8E98-5F5DEBC3CCE3}"/>
              </a:ext>
            </a:extLst>
          </p:cNvPr>
          <p:cNvGrpSpPr/>
          <p:nvPr/>
        </p:nvGrpSpPr>
        <p:grpSpPr>
          <a:xfrm>
            <a:off x="480146" y="4846278"/>
            <a:ext cx="3577506" cy="883120"/>
            <a:chOff x="480560" y="4136626"/>
            <a:chExt cx="3577506" cy="8831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0BF011-A968-4769-8236-0A44D765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560" y="4136626"/>
              <a:ext cx="3577506" cy="6449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81D4BD-AFEC-4FC6-B693-98F3D7195294}"/>
                </a:ext>
              </a:extLst>
            </p:cNvPr>
            <p:cNvSpPr/>
            <p:nvPr/>
          </p:nvSpPr>
          <p:spPr>
            <a:xfrm>
              <a:off x="1220068" y="4742747"/>
              <a:ext cx="19683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200" dirty="0">
                  <a:latin typeface="Garamond" panose="02020404030301010803" pitchFamily="18" charset="0"/>
                </a:rPr>
                <a:t>TIM element format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D259-3F54-4056-9103-52A229E483BE}"/>
              </a:ext>
            </a:extLst>
          </p:cNvPr>
          <p:cNvGrpSpPr/>
          <p:nvPr/>
        </p:nvGrpSpPr>
        <p:grpSpPr>
          <a:xfrm>
            <a:off x="4521679" y="1903159"/>
            <a:ext cx="3743538" cy="3384679"/>
            <a:chOff x="4306117" y="1769960"/>
            <a:chExt cx="4273221" cy="38573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CAA0B-B291-4F75-B991-F800A7D1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6117" y="1769960"/>
              <a:ext cx="4273221" cy="383592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51B3EE-8FFA-4B3E-8962-D090CC30FEB7}"/>
                </a:ext>
              </a:extLst>
            </p:cNvPr>
            <p:cNvSpPr/>
            <p:nvPr/>
          </p:nvSpPr>
          <p:spPr>
            <a:xfrm>
              <a:off x="4835800" y="5350296"/>
              <a:ext cx="32138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1200" dirty="0">
                  <a:latin typeface="Garamond" panose="02020404030301010803" pitchFamily="18" charset="0"/>
                </a:rPr>
                <a:t>State Diagram for PSM 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2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ED60-B6C4-354B-98CC-7DF5DB00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aramond" panose="02020404030301010803" pitchFamily="18" charset="0"/>
              </a:rPr>
              <a:t>Model is calibrated to a State-of-Art low power IoT chip (TI CC3235)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Power model recognizes traffic type and accounts for state transitions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Power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1"/>
              </a:spcAft>
              <a:defRPr/>
            </a:pPr>
            <a:fld id="{A2FCAED0-2AAE-E342-A7D4-D2864AD478B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1"/>
                </a:spcAft>
                <a:defRPr/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19A3934-4122-4409-BF27-EFFD0E11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34" y="152656"/>
            <a:ext cx="986011" cy="787568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C6A79C45-AFA3-C743-AB85-47F145DCA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0" y="5966011"/>
            <a:ext cx="1968348" cy="112477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0C4DEFC-CA7D-32A0-9A54-7417A114F6F3}"/>
              </a:ext>
            </a:extLst>
          </p:cNvPr>
          <p:cNvGrpSpPr/>
          <p:nvPr/>
        </p:nvGrpSpPr>
        <p:grpSpPr>
          <a:xfrm>
            <a:off x="4093695" y="2882079"/>
            <a:ext cx="4728509" cy="3012973"/>
            <a:chOff x="4093695" y="2882079"/>
            <a:chExt cx="4728509" cy="30129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7F3C72-1075-D645-BFD0-047818474D65}"/>
                </a:ext>
              </a:extLst>
            </p:cNvPr>
            <p:cNvSpPr/>
            <p:nvPr/>
          </p:nvSpPr>
          <p:spPr>
            <a:xfrm>
              <a:off x="4998810" y="5248721"/>
              <a:ext cx="35165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Garamond" panose="02020404030301010803" pitchFamily="18" charset="0"/>
                </a:rPr>
                <a:t>TCP uplink – Estimated Power Consumption</a:t>
              </a:r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984411-06F2-5AB2-A0D9-39974494E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3695" y="2882079"/>
              <a:ext cx="4728509" cy="241637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47A6B-8111-D98A-6EE7-479F1AE8E1B9}"/>
              </a:ext>
            </a:extLst>
          </p:cNvPr>
          <p:cNvGrpSpPr/>
          <p:nvPr/>
        </p:nvGrpSpPr>
        <p:grpSpPr>
          <a:xfrm>
            <a:off x="263272" y="3183058"/>
            <a:ext cx="3976688" cy="1694895"/>
            <a:chOff x="263272" y="3183058"/>
            <a:chExt cx="3976688" cy="1694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4C8E81-9869-41CB-6153-0AFDD753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272" y="3183058"/>
              <a:ext cx="3976688" cy="132556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54D3CE-84EA-72D9-97F2-CC0F06A657E5}"/>
                </a:ext>
              </a:extLst>
            </p:cNvPr>
            <p:cNvSpPr/>
            <p:nvPr/>
          </p:nvSpPr>
          <p:spPr>
            <a:xfrm>
              <a:off x="493346" y="4508621"/>
              <a:ext cx="35165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Garamond" panose="02020404030301010803" pitchFamily="18" charset="0"/>
                </a:rPr>
                <a:t>Power Model - Calibration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0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8102</TotalTime>
  <Words>1210</Words>
  <Application>Microsoft Macintosh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Garamond</vt:lpstr>
      <vt:lpstr>LinLibertineI</vt:lpstr>
      <vt:lpstr>LinLibertineI7</vt:lpstr>
      <vt:lpstr>Office Theme</vt:lpstr>
      <vt:lpstr>IEEE 802.11 PSM in ns-3:  A Novel Implementation and Evaluation under Channel Congestion</vt:lpstr>
      <vt:lpstr>Towards Ultra-dense Networks</vt:lpstr>
      <vt:lpstr>Towards Ultra-dense Networks</vt:lpstr>
      <vt:lpstr>Wi-Fi as an IoT Solution</vt:lpstr>
      <vt:lpstr>Key Contributions</vt:lpstr>
      <vt:lpstr>PSM – A Primer</vt:lpstr>
      <vt:lpstr>PSM Model – Related Work</vt:lpstr>
      <vt:lpstr>PSM Model in ns-3</vt:lpstr>
      <vt:lpstr>Power Modeling</vt:lpstr>
      <vt:lpstr>Simulation Setup</vt:lpstr>
      <vt:lpstr>TCP Power Performance with High Load</vt:lpstr>
      <vt:lpstr>Effect of Bidirectional Traffic Flow</vt:lpstr>
      <vt:lpstr>Summary and Future Work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Battery Life for  Wi-Fi-Based IoT Devices:  Modeling, Strategies, and Algorithm </dc:title>
  <dc:creator>Shyam Krishnan V</dc:creator>
  <cp:lastModifiedBy>Shyam Krishnan V</cp:lastModifiedBy>
  <cp:revision>778</cp:revision>
  <dcterms:created xsi:type="dcterms:W3CDTF">2021-11-17T21:35:13Z</dcterms:created>
  <dcterms:modified xsi:type="dcterms:W3CDTF">2022-06-18T22:12:28Z</dcterms:modified>
</cp:coreProperties>
</file>