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3"/>
  </p:notesMasterIdLst>
  <p:handoutMasterIdLst>
    <p:handoutMasterId r:id="rId24"/>
  </p:handoutMasterIdLst>
  <p:sldIdLst>
    <p:sldId id="258" r:id="rId2"/>
    <p:sldId id="360" r:id="rId3"/>
    <p:sldId id="361" r:id="rId4"/>
    <p:sldId id="365" r:id="rId5"/>
    <p:sldId id="366" r:id="rId6"/>
    <p:sldId id="364" r:id="rId7"/>
    <p:sldId id="367" r:id="rId8"/>
    <p:sldId id="363" r:id="rId9"/>
    <p:sldId id="362"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79" d="100"/>
          <a:sy n="79" d="100"/>
        </p:scale>
        <p:origin x="157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3F2E6-575F-F541-8B7D-AC3970D9B67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BA534EF-25EC-5D4B-B369-C031F9650DBA}"/>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F349FFC-89A4-7748-9B15-1A0D16E58B52}" type="datetimeFigureOut">
              <a:rPr lang="en-US" altLang="en-US"/>
              <a:pPr/>
              <a:t>6/21/2022</a:t>
            </a:fld>
            <a:endParaRPr lang="en-US" altLang="en-US"/>
          </a:p>
        </p:txBody>
      </p:sp>
      <p:sp>
        <p:nvSpPr>
          <p:cNvPr id="4" name="Footer Placeholder 3">
            <a:extLst>
              <a:ext uri="{FF2B5EF4-FFF2-40B4-BE49-F238E27FC236}">
                <a16:creationId xmlns:a16="http://schemas.microsoft.com/office/drawing/2014/main" id="{0E032061-4367-9840-9FFA-E3B1EEE9C40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D43C87C-A4D0-F541-A1F2-8A12202407A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98D4D05-CA26-5E42-81A4-9D1BF5D5914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05C3C4-34A4-7745-89D4-E1EAA6BBB8A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4097693A-572D-3F4E-B90D-942974B84A0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FA23EE6-5B74-FA48-96E0-A6C22B29AF80}" type="datetimeFigureOut">
              <a:rPr lang="en-US" altLang="en-US"/>
              <a:pPr/>
              <a:t>6/21/2022</a:t>
            </a:fld>
            <a:endParaRPr lang="en-US" altLang="en-US"/>
          </a:p>
        </p:txBody>
      </p:sp>
      <p:sp>
        <p:nvSpPr>
          <p:cNvPr id="4" name="Slide Image Placeholder 3">
            <a:extLst>
              <a:ext uri="{FF2B5EF4-FFF2-40B4-BE49-F238E27FC236}">
                <a16:creationId xmlns:a16="http://schemas.microsoft.com/office/drawing/2014/main" id="{8BBC8D79-F8ED-1544-8BE5-022E2B06E28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9063514-99A0-7E44-99D8-13E45AEF936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9E88D1C-657A-1B47-AE33-79CB5E8C435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DFF17FA0-2E21-F749-85CE-F519F9D65BD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59EE622-551C-AA48-BBE1-3F6BFBCF40EE}"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3" name="Rectangle 4">
            <a:extLst>
              <a:ext uri="{FF2B5EF4-FFF2-40B4-BE49-F238E27FC236}">
                <a16:creationId xmlns:a16="http://schemas.microsoft.com/office/drawing/2014/main" id="{F79348AE-63FD-0041-80AA-479090B1CB40}"/>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4" name="Line 5">
            <a:extLst>
              <a:ext uri="{FF2B5EF4-FFF2-40B4-BE49-F238E27FC236}">
                <a16:creationId xmlns:a16="http://schemas.microsoft.com/office/drawing/2014/main" id="{AAA6C09B-F02A-444D-9A62-FCE21EF6405F}"/>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5" name="Text Box 6">
            <a:extLst>
              <a:ext uri="{FF2B5EF4-FFF2-40B4-BE49-F238E27FC236}">
                <a16:creationId xmlns:a16="http://schemas.microsoft.com/office/drawing/2014/main" id="{4DD3CF04-3CC4-0948-994A-4175A61E3A17}"/>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6" name="Picture 1" descr="logo.pdf">
            <a:extLst>
              <a:ext uri="{FF2B5EF4-FFF2-40B4-BE49-F238E27FC236}">
                <a16:creationId xmlns:a16="http://schemas.microsoft.com/office/drawing/2014/main" id="{F4F11DD6-0465-6144-8837-B522DFF3B9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iagram, schematic&#10;&#10;Description automatically generated">
            <a:extLst>
              <a:ext uri="{FF2B5EF4-FFF2-40B4-BE49-F238E27FC236}">
                <a16:creationId xmlns:a16="http://schemas.microsoft.com/office/drawing/2014/main" id="{86CE5526-7D44-114E-814E-54A28DCBCC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8" name="Slide Number Placeholder 2">
            <a:extLst>
              <a:ext uri="{FF2B5EF4-FFF2-40B4-BE49-F238E27FC236}">
                <a16:creationId xmlns:a16="http://schemas.microsoft.com/office/drawing/2014/main" id="{129E1C36-2B96-654F-AA98-9AAEE87F07C7}"/>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288403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28600" y="914400"/>
            <a:ext cx="8610600" cy="5334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a:extLst>
              <a:ext uri="{FF2B5EF4-FFF2-40B4-BE49-F238E27FC236}">
                <a16:creationId xmlns:a16="http://schemas.microsoft.com/office/drawing/2014/main" id="{056D2E73-4198-9942-B75A-55BF3FA97AE5}"/>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2" name="Line 5">
            <a:extLst>
              <a:ext uri="{FF2B5EF4-FFF2-40B4-BE49-F238E27FC236}">
                <a16:creationId xmlns:a16="http://schemas.microsoft.com/office/drawing/2014/main" id="{27B5DD87-1475-CE4B-99DC-BEC885306A4D}"/>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3" name="Text Box 6">
            <a:extLst>
              <a:ext uri="{FF2B5EF4-FFF2-40B4-BE49-F238E27FC236}">
                <a16:creationId xmlns:a16="http://schemas.microsoft.com/office/drawing/2014/main" id="{22C18EF3-AB0C-904B-9AB1-B27F4391B7B2}"/>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4" name="Picture 1" descr="logo.pdf">
            <a:extLst>
              <a:ext uri="{FF2B5EF4-FFF2-40B4-BE49-F238E27FC236}">
                <a16:creationId xmlns:a16="http://schemas.microsoft.com/office/drawing/2014/main" id="{0CEEBBAA-2583-BC4F-8B8D-59278B03AA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iagram, schematic&#10;&#10;Description automatically generated">
            <a:extLst>
              <a:ext uri="{FF2B5EF4-FFF2-40B4-BE49-F238E27FC236}">
                <a16:creationId xmlns:a16="http://schemas.microsoft.com/office/drawing/2014/main" id="{C1797000-F53B-EE40-8F3F-2E04173A14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6" name="Slide Number Placeholder 2">
            <a:extLst>
              <a:ext uri="{FF2B5EF4-FFF2-40B4-BE49-F238E27FC236}">
                <a16:creationId xmlns:a16="http://schemas.microsoft.com/office/drawing/2014/main" id="{D6EC3EF8-6906-EE49-9099-B14CE5664509}"/>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111111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0"/>
            <a:ext cx="21526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0"/>
            <a:ext cx="6305550" cy="6248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a:extLst>
              <a:ext uri="{FF2B5EF4-FFF2-40B4-BE49-F238E27FC236}">
                <a16:creationId xmlns:a16="http://schemas.microsoft.com/office/drawing/2014/main" id="{83AB5348-B2A9-2D49-8BF1-FBD6D5A7A3C4}"/>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2" name="Line 5">
            <a:extLst>
              <a:ext uri="{FF2B5EF4-FFF2-40B4-BE49-F238E27FC236}">
                <a16:creationId xmlns:a16="http://schemas.microsoft.com/office/drawing/2014/main" id="{FA8E2A3C-91C4-4542-BB26-E01AC268E778}"/>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3" name="Text Box 6">
            <a:extLst>
              <a:ext uri="{FF2B5EF4-FFF2-40B4-BE49-F238E27FC236}">
                <a16:creationId xmlns:a16="http://schemas.microsoft.com/office/drawing/2014/main" id="{80FD0A90-852F-7143-9025-79501D57E008}"/>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4" name="Picture 1" descr="logo.pdf">
            <a:extLst>
              <a:ext uri="{FF2B5EF4-FFF2-40B4-BE49-F238E27FC236}">
                <a16:creationId xmlns:a16="http://schemas.microsoft.com/office/drawing/2014/main" id="{2FA18115-2D2E-974B-886B-68EC659602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iagram, schematic&#10;&#10;Description automatically generated">
            <a:extLst>
              <a:ext uri="{FF2B5EF4-FFF2-40B4-BE49-F238E27FC236}">
                <a16:creationId xmlns:a16="http://schemas.microsoft.com/office/drawing/2014/main" id="{5B02D603-6269-4045-85BD-62176B7020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6" name="Slide Number Placeholder 2">
            <a:extLst>
              <a:ext uri="{FF2B5EF4-FFF2-40B4-BE49-F238E27FC236}">
                <a16:creationId xmlns:a16="http://schemas.microsoft.com/office/drawing/2014/main" id="{942E6168-4C77-2C4A-9E0D-B273D5367F24}"/>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304484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762000"/>
          </a:xfrm>
        </p:spPr>
        <p:txBody>
          <a:bodyPr/>
          <a:lstStyle/>
          <a:p>
            <a:r>
              <a:rPr lang="en-US"/>
              <a:t>Click to edit Master title style</a:t>
            </a:r>
          </a:p>
        </p:txBody>
      </p:sp>
      <p:sp>
        <p:nvSpPr>
          <p:cNvPr id="3" name="Text Placeholder 2"/>
          <p:cNvSpPr>
            <a:spLocks noGrp="1"/>
          </p:cNvSpPr>
          <p:nvPr>
            <p:ph type="body" sz="half" idx="1"/>
          </p:nvPr>
        </p:nvSpPr>
        <p:spPr>
          <a:xfrm>
            <a:off x="228600" y="914400"/>
            <a:ext cx="42291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914400"/>
            <a:ext cx="42291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4">
            <a:extLst>
              <a:ext uri="{FF2B5EF4-FFF2-40B4-BE49-F238E27FC236}">
                <a16:creationId xmlns:a16="http://schemas.microsoft.com/office/drawing/2014/main" id="{0D82E769-BEF1-9842-83EA-A8C00FDC71F2}"/>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3" name="Line 5">
            <a:extLst>
              <a:ext uri="{FF2B5EF4-FFF2-40B4-BE49-F238E27FC236}">
                <a16:creationId xmlns:a16="http://schemas.microsoft.com/office/drawing/2014/main" id="{C1AF1299-6784-7448-9745-789657FE91EF}"/>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4" name="Text Box 6">
            <a:extLst>
              <a:ext uri="{FF2B5EF4-FFF2-40B4-BE49-F238E27FC236}">
                <a16:creationId xmlns:a16="http://schemas.microsoft.com/office/drawing/2014/main" id="{17157DC0-0F2F-994F-B86F-0B64C6639CF9}"/>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5" name="Picture 1" descr="logo.pdf">
            <a:extLst>
              <a:ext uri="{FF2B5EF4-FFF2-40B4-BE49-F238E27FC236}">
                <a16:creationId xmlns:a16="http://schemas.microsoft.com/office/drawing/2014/main" id="{0B1B41DE-CAC7-C447-9F42-A90861A6D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iagram, schematic&#10;&#10;Description automatically generated">
            <a:extLst>
              <a:ext uri="{FF2B5EF4-FFF2-40B4-BE49-F238E27FC236}">
                <a16:creationId xmlns:a16="http://schemas.microsoft.com/office/drawing/2014/main" id="{35512EEB-0810-FD4E-AEF0-40E592F41FE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7" name="Slide Number Placeholder 2">
            <a:extLst>
              <a:ext uri="{FF2B5EF4-FFF2-40B4-BE49-F238E27FC236}">
                <a16:creationId xmlns:a16="http://schemas.microsoft.com/office/drawing/2014/main" id="{EA50FD57-0357-5A40-8AEB-F2C03CC8D56D}"/>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413767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14400"/>
            <a:ext cx="86106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a:extLst>
              <a:ext uri="{FF2B5EF4-FFF2-40B4-BE49-F238E27FC236}">
                <a16:creationId xmlns:a16="http://schemas.microsoft.com/office/drawing/2014/main" id="{E03ED27E-3D29-8F47-AEE2-C8F2DA1D1CA1}"/>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2" name="Line 5">
            <a:extLst>
              <a:ext uri="{FF2B5EF4-FFF2-40B4-BE49-F238E27FC236}">
                <a16:creationId xmlns:a16="http://schemas.microsoft.com/office/drawing/2014/main" id="{66F0AB67-BEA2-C048-A2D7-BA5FE60AA763}"/>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3" name="Text Box 6">
            <a:extLst>
              <a:ext uri="{FF2B5EF4-FFF2-40B4-BE49-F238E27FC236}">
                <a16:creationId xmlns:a16="http://schemas.microsoft.com/office/drawing/2014/main" id="{28E3D60A-84BC-AC45-A378-095686A6C44D}"/>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4" name="Picture 1" descr="logo.pdf">
            <a:extLst>
              <a:ext uri="{FF2B5EF4-FFF2-40B4-BE49-F238E27FC236}">
                <a16:creationId xmlns:a16="http://schemas.microsoft.com/office/drawing/2014/main" id="{FB1C60F2-0F8B-E645-A0C3-83954E34E4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iagram, schematic&#10;&#10;Description automatically generated">
            <a:extLst>
              <a:ext uri="{FF2B5EF4-FFF2-40B4-BE49-F238E27FC236}">
                <a16:creationId xmlns:a16="http://schemas.microsoft.com/office/drawing/2014/main" id="{E6A5694B-E91C-4F48-BB16-57ED832C13E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6" name="Slide Number Placeholder 2">
            <a:extLst>
              <a:ext uri="{FF2B5EF4-FFF2-40B4-BE49-F238E27FC236}">
                <a16:creationId xmlns:a16="http://schemas.microsoft.com/office/drawing/2014/main" id="{AD2E5974-4EB2-EB41-AEB0-72EAB9E461CD}"/>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86847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0" name="Rectangle 4">
            <a:extLst>
              <a:ext uri="{FF2B5EF4-FFF2-40B4-BE49-F238E27FC236}">
                <a16:creationId xmlns:a16="http://schemas.microsoft.com/office/drawing/2014/main" id="{9FC13BBE-D701-3545-BDA1-3AEC330B2513}"/>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2" name="Line 5">
            <a:extLst>
              <a:ext uri="{FF2B5EF4-FFF2-40B4-BE49-F238E27FC236}">
                <a16:creationId xmlns:a16="http://schemas.microsoft.com/office/drawing/2014/main" id="{C5C5FAE1-233F-0F4D-B437-80F0C53A5866}"/>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3" name="Text Box 6">
            <a:extLst>
              <a:ext uri="{FF2B5EF4-FFF2-40B4-BE49-F238E27FC236}">
                <a16:creationId xmlns:a16="http://schemas.microsoft.com/office/drawing/2014/main" id="{D40031F6-9BE0-AE4E-9F90-7BFB7A23B0DE}"/>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4" name="Picture 1" descr="logo.pdf">
            <a:extLst>
              <a:ext uri="{FF2B5EF4-FFF2-40B4-BE49-F238E27FC236}">
                <a16:creationId xmlns:a16="http://schemas.microsoft.com/office/drawing/2014/main" id="{211E9DF5-7665-264C-8DEE-3F1977B71C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iagram, schematic&#10;&#10;Description automatically generated">
            <a:extLst>
              <a:ext uri="{FF2B5EF4-FFF2-40B4-BE49-F238E27FC236}">
                <a16:creationId xmlns:a16="http://schemas.microsoft.com/office/drawing/2014/main" id="{2E15633E-D334-314F-BD1D-6ABFC624871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6" name="Slide Number Placeholder 2">
            <a:extLst>
              <a:ext uri="{FF2B5EF4-FFF2-40B4-BE49-F238E27FC236}">
                <a16:creationId xmlns:a16="http://schemas.microsoft.com/office/drawing/2014/main" id="{68560B41-B59B-CB41-B30B-3F58F3F9B857}"/>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35393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914400"/>
            <a:ext cx="4229100" cy="5334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914400"/>
            <a:ext cx="4229100" cy="5334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4">
            <a:extLst>
              <a:ext uri="{FF2B5EF4-FFF2-40B4-BE49-F238E27FC236}">
                <a16:creationId xmlns:a16="http://schemas.microsoft.com/office/drawing/2014/main" id="{ECA1FD32-4ED0-5E40-A452-567BC875B16D}"/>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3" name="Line 5">
            <a:extLst>
              <a:ext uri="{FF2B5EF4-FFF2-40B4-BE49-F238E27FC236}">
                <a16:creationId xmlns:a16="http://schemas.microsoft.com/office/drawing/2014/main" id="{7FB9EF96-A525-E64E-BE02-7EA81BC62AEC}"/>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4" name="Text Box 6">
            <a:extLst>
              <a:ext uri="{FF2B5EF4-FFF2-40B4-BE49-F238E27FC236}">
                <a16:creationId xmlns:a16="http://schemas.microsoft.com/office/drawing/2014/main" id="{83193F3B-B52D-054F-9AAF-BEA49AE0A782}"/>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5" name="Picture 1" descr="logo.pdf">
            <a:extLst>
              <a:ext uri="{FF2B5EF4-FFF2-40B4-BE49-F238E27FC236}">
                <a16:creationId xmlns:a16="http://schemas.microsoft.com/office/drawing/2014/main" id="{5ACD8AC0-F586-A14B-A3FD-38416ECB08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iagram, schematic&#10;&#10;Description automatically generated">
            <a:extLst>
              <a:ext uri="{FF2B5EF4-FFF2-40B4-BE49-F238E27FC236}">
                <a16:creationId xmlns:a16="http://schemas.microsoft.com/office/drawing/2014/main" id="{0FDBA358-963D-C640-9128-E62E03F61F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7" name="Slide Number Placeholder 2">
            <a:extLst>
              <a:ext uri="{FF2B5EF4-FFF2-40B4-BE49-F238E27FC236}">
                <a16:creationId xmlns:a16="http://schemas.microsoft.com/office/drawing/2014/main" id="{1C73EDBE-E47F-B44D-9CA9-3F21BB8493A7}"/>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126357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4">
            <a:extLst>
              <a:ext uri="{FF2B5EF4-FFF2-40B4-BE49-F238E27FC236}">
                <a16:creationId xmlns:a16="http://schemas.microsoft.com/office/drawing/2014/main" id="{2A8908E0-11DE-0D49-AA3B-509C7CCA74B1}"/>
              </a:ext>
            </a:extLst>
          </p:cNvPr>
          <p:cNvSpPr>
            <a:spLocks noGrp="1" noChangeArrowheads="1"/>
          </p:cNvSpPr>
          <p:nvPr>
            <p:ph type="ftr" sz="quarter" idx="10"/>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4" name="Line 5">
            <a:extLst>
              <a:ext uri="{FF2B5EF4-FFF2-40B4-BE49-F238E27FC236}">
                <a16:creationId xmlns:a16="http://schemas.microsoft.com/office/drawing/2014/main" id="{7CACFAF5-B73A-F74B-B0EB-322A529EEFAB}"/>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5" name="Text Box 6">
            <a:extLst>
              <a:ext uri="{FF2B5EF4-FFF2-40B4-BE49-F238E27FC236}">
                <a16:creationId xmlns:a16="http://schemas.microsoft.com/office/drawing/2014/main" id="{788D7F94-3826-1C4D-A80E-AEA5D23996B1}"/>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6" name="Picture 1" descr="logo.pdf">
            <a:extLst>
              <a:ext uri="{FF2B5EF4-FFF2-40B4-BE49-F238E27FC236}">
                <a16:creationId xmlns:a16="http://schemas.microsoft.com/office/drawing/2014/main" id="{6A15E51A-8CE4-0F48-9087-3C77431769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iagram, schematic&#10;&#10;Description automatically generated">
            <a:extLst>
              <a:ext uri="{FF2B5EF4-FFF2-40B4-BE49-F238E27FC236}">
                <a16:creationId xmlns:a16="http://schemas.microsoft.com/office/drawing/2014/main" id="{2CD2363C-11FE-0649-91B4-21EF6323405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8" name="Slide Number Placeholder 2">
            <a:extLst>
              <a:ext uri="{FF2B5EF4-FFF2-40B4-BE49-F238E27FC236}">
                <a16:creationId xmlns:a16="http://schemas.microsoft.com/office/drawing/2014/main" id="{7CBFD56D-61CC-0843-9267-C414E268BFD7}"/>
              </a:ext>
            </a:extLst>
          </p:cNvPr>
          <p:cNvSpPr>
            <a:spLocks noGrp="1"/>
          </p:cNvSpPr>
          <p:nvPr>
            <p:ph type="sldNum" sz="quarter" idx="11"/>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12417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Rectangle 4">
            <a:extLst>
              <a:ext uri="{FF2B5EF4-FFF2-40B4-BE49-F238E27FC236}">
                <a16:creationId xmlns:a16="http://schemas.microsoft.com/office/drawing/2014/main" id="{1EB3ED95-61EC-664A-9DC5-7F4407B212B9}"/>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1" name="Line 5">
            <a:extLst>
              <a:ext uri="{FF2B5EF4-FFF2-40B4-BE49-F238E27FC236}">
                <a16:creationId xmlns:a16="http://schemas.microsoft.com/office/drawing/2014/main" id="{B7BAED92-B382-D94B-B20E-0D5D7A5F4233}"/>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2" name="Text Box 6">
            <a:extLst>
              <a:ext uri="{FF2B5EF4-FFF2-40B4-BE49-F238E27FC236}">
                <a16:creationId xmlns:a16="http://schemas.microsoft.com/office/drawing/2014/main" id="{73E7CA5E-C52F-4841-8088-24FD2B5DC66D}"/>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3" name="Picture 1" descr="logo.pdf">
            <a:extLst>
              <a:ext uri="{FF2B5EF4-FFF2-40B4-BE49-F238E27FC236}">
                <a16:creationId xmlns:a16="http://schemas.microsoft.com/office/drawing/2014/main" id="{F8F2B205-0597-2746-8FD7-FA2BB41E18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iagram, schematic&#10;&#10;Description automatically generated">
            <a:extLst>
              <a:ext uri="{FF2B5EF4-FFF2-40B4-BE49-F238E27FC236}">
                <a16:creationId xmlns:a16="http://schemas.microsoft.com/office/drawing/2014/main" id="{AFF13C34-787F-B847-B639-E3429E8A240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5" name="Slide Number Placeholder 2">
            <a:extLst>
              <a:ext uri="{FF2B5EF4-FFF2-40B4-BE49-F238E27FC236}">
                <a16:creationId xmlns:a16="http://schemas.microsoft.com/office/drawing/2014/main" id="{BACA70B3-52A3-4A41-9514-F7A15BE95839}"/>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65091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2F69F930-F769-2442-AE69-B5E9D7C7F23B}"/>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0" name="Line 5">
            <a:extLst>
              <a:ext uri="{FF2B5EF4-FFF2-40B4-BE49-F238E27FC236}">
                <a16:creationId xmlns:a16="http://schemas.microsoft.com/office/drawing/2014/main" id="{53D37C19-1700-5248-AB7E-3B2E960B84D0}"/>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1" name="Text Box 6">
            <a:extLst>
              <a:ext uri="{FF2B5EF4-FFF2-40B4-BE49-F238E27FC236}">
                <a16:creationId xmlns:a16="http://schemas.microsoft.com/office/drawing/2014/main" id="{86AD9B6D-A558-FE44-A3E6-8110CFD7C72D}"/>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2" name="Picture 1" descr="logo.pdf">
            <a:extLst>
              <a:ext uri="{FF2B5EF4-FFF2-40B4-BE49-F238E27FC236}">
                <a16:creationId xmlns:a16="http://schemas.microsoft.com/office/drawing/2014/main" id="{9B54B790-8DCE-1C45-A83D-3BCD4B9666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agram, schematic&#10;&#10;Description automatically generated">
            <a:extLst>
              <a:ext uri="{FF2B5EF4-FFF2-40B4-BE49-F238E27FC236}">
                <a16:creationId xmlns:a16="http://schemas.microsoft.com/office/drawing/2014/main" id="{EE00024C-D797-9041-B071-FD7DE8E97BC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4" name="Slide Number Placeholder 2">
            <a:extLst>
              <a:ext uri="{FF2B5EF4-FFF2-40B4-BE49-F238E27FC236}">
                <a16:creationId xmlns:a16="http://schemas.microsoft.com/office/drawing/2014/main" id="{394B3942-1C63-3947-B501-CF6520EC7D24}"/>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288995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a:extLst>
              <a:ext uri="{FF2B5EF4-FFF2-40B4-BE49-F238E27FC236}">
                <a16:creationId xmlns:a16="http://schemas.microsoft.com/office/drawing/2014/main" id="{F88E1F5D-60F8-A04C-8E5D-A601F86BFBBA}"/>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3" name="Line 5">
            <a:extLst>
              <a:ext uri="{FF2B5EF4-FFF2-40B4-BE49-F238E27FC236}">
                <a16:creationId xmlns:a16="http://schemas.microsoft.com/office/drawing/2014/main" id="{EF60FF05-FA93-C047-9212-87306BF5175C}"/>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4" name="Text Box 6">
            <a:extLst>
              <a:ext uri="{FF2B5EF4-FFF2-40B4-BE49-F238E27FC236}">
                <a16:creationId xmlns:a16="http://schemas.microsoft.com/office/drawing/2014/main" id="{29C915F3-59C3-2947-BB35-BEF643B496AB}"/>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5" name="Picture 1" descr="logo.pdf">
            <a:extLst>
              <a:ext uri="{FF2B5EF4-FFF2-40B4-BE49-F238E27FC236}">
                <a16:creationId xmlns:a16="http://schemas.microsoft.com/office/drawing/2014/main" id="{7EDDC4E9-849D-D347-A53C-0E76BA04B5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iagram, schematic&#10;&#10;Description automatically generated">
            <a:extLst>
              <a:ext uri="{FF2B5EF4-FFF2-40B4-BE49-F238E27FC236}">
                <a16:creationId xmlns:a16="http://schemas.microsoft.com/office/drawing/2014/main" id="{6796BB21-B1A8-0643-8A8E-53BAF0B62BB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7" name="Slide Number Placeholder 2">
            <a:extLst>
              <a:ext uri="{FF2B5EF4-FFF2-40B4-BE49-F238E27FC236}">
                <a16:creationId xmlns:a16="http://schemas.microsoft.com/office/drawing/2014/main" id="{A11D1288-76AE-FA4E-9510-3D70C651CDDC}"/>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1810836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Rectangle 4">
            <a:extLst>
              <a:ext uri="{FF2B5EF4-FFF2-40B4-BE49-F238E27FC236}">
                <a16:creationId xmlns:a16="http://schemas.microsoft.com/office/drawing/2014/main" id="{7C78C68A-8E15-B643-91FE-ED566388763A}"/>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9" name="Line 5">
            <a:extLst>
              <a:ext uri="{FF2B5EF4-FFF2-40B4-BE49-F238E27FC236}">
                <a16:creationId xmlns:a16="http://schemas.microsoft.com/office/drawing/2014/main" id="{DE3F992C-746A-CC4A-9D7D-7D8688B4DE18}"/>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20" name="Text Box 6">
            <a:extLst>
              <a:ext uri="{FF2B5EF4-FFF2-40B4-BE49-F238E27FC236}">
                <a16:creationId xmlns:a16="http://schemas.microsoft.com/office/drawing/2014/main" id="{B057B18A-C0B4-D44C-9A57-47B1829AF92F}"/>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21" name="Picture 1" descr="logo.pdf">
            <a:extLst>
              <a:ext uri="{FF2B5EF4-FFF2-40B4-BE49-F238E27FC236}">
                <a16:creationId xmlns:a16="http://schemas.microsoft.com/office/drawing/2014/main" id="{84471CB7-1FA9-B047-BDFD-0045EF6E7E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Diagram, schematic&#10;&#10;Description automatically generated">
            <a:extLst>
              <a:ext uri="{FF2B5EF4-FFF2-40B4-BE49-F238E27FC236}">
                <a16:creationId xmlns:a16="http://schemas.microsoft.com/office/drawing/2014/main" id="{1D18B792-1345-004F-8A89-C397F6C9F6A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23" name="Slide Number Placeholder 2">
            <a:extLst>
              <a:ext uri="{FF2B5EF4-FFF2-40B4-BE49-F238E27FC236}">
                <a16:creationId xmlns:a16="http://schemas.microsoft.com/office/drawing/2014/main" id="{9077D9E2-6D17-CD49-A09A-61F7000AD877}"/>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179810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9585A6-1982-774A-A19A-EFA3BAD4826E}"/>
              </a:ext>
            </a:extLst>
          </p:cNvPr>
          <p:cNvSpPr>
            <a:spLocks noGrp="1" noChangeArrowheads="1"/>
          </p:cNvSpPr>
          <p:nvPr>
            <p:ph type="title"/>
          </p:nvPr>
        </p:nvSpPr>
        <p:spPr bwMode="auto">
          <a:xfrm>
            <a:off x="228600" y="0"/>
            <a:ext cx="86106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a:extLst>
              <a:ext uri="{FF2B5EF4-FFF2-40B4-BE49-F238E27FC236}">
                <a16:creationId xmlns:a16="http://schemas.microsoft.com/office/drawing/2014/main" id="{5C279F4D-C457-0F4D-B23F-136BE110160D}"/>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Event Name                                                                </a:t>
            </a:r>
            <a:endParaRPr lang="en-US" sz="1200">
              <a:latin typeface="Times New Roman" charset="0"/>
            </a:endParaRPr>
          </a:p>
        </p:txBody>
      </p:sp>
      <p:sp>
        <p:nvSpPr>
          <p:cNvPr id="1029" name="Line 5">
            <a:extLst>
              <a:ext uri="{FF2B5EF4-FFF2-40B4-BE49-F238E27FC236}">
                <a16:creationId xmlns:a16="http://schemas.microsoft.com/office/drawing/2014/main" id="{FF470161-D890-1742-8BFB-5CDA2BA8BCB3}"/>
              </a:ext>
            </a:extLst>
          </p:cNvPr>
          <p:cNvSpPr>
            <a:spLocks noChangeShapeType="1"/>
          </p:cNvSpPr>
          <p:nvPr/>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030" name="Text Box 6">
            <a:extLst>
              <a:ext uri="{FF2B5EF4-FFF2-40B4-BE49-F238E27FC236}">
                <a16:creationId xmlns:a16="http://schemas.microsoft.com/office/drawing/2014/main" id="{66CE4495-D0A1-EC4E-83E7-7878BF82AEC1}"/>
              </a:ext>
            </a:extLst>
          </p:cNvPr>
          <p:cNvSpPr txBox="1">
            <a:spLocks noChangeArrowheads="1"/>
          </p:cNvSpPr>
          <p:nvPr/>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dirty="0">
                <a:cs typeface="Arial" panose="020B0604020202020204" pitchFamily="34" charset="0"/>
              </a:rPr>
              <a:t>© </a:t>
            </a:r>
            <a:r>
              <a:rPr lang="en-US" altLang="en-US" sz="1400" dirty="0"/>
              <a:t>ADWISE Lab</a:t>
            </a:r>
          </a:p>
        </p:txBody>
      </p:sp>
      <p:pic>
        <p:nvPicPr>
          <p:cNvPr id="1031" name="Picture 1" descr="logo.pdf">
            <a:extLst>
              <a:ext uri="{FF2B5EF4-FFF2-40B4-BE49-F238E27FC236}">
                <a16:creationId xmlns:a16="http://schemas.microsoft.com/office/drawing/2014/main" id="{03F2594A-4290-5B46-947D-CF5FCB21020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D8C4763-5D26-F245-9D77-D7EEBA2CF37A}"/>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pic>
        <p:nvPicPr>
          <p:cNvPr id="4" name="Picture 3" descr="Diagram, schematic&#10;&#10;Description automatically generated">
            <a:extLst>
              <a:ext uri="{FF2B5EF4-FFF2-40B4-BE49-F238E27FC236}">
                <a16:creationId xmlns:a16="http://schemas.microsoft.com/office/drawing/2014/main" id="{5E778B1F-B69B-6547-B2C6-1E6D9B9CEC0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2" name="Rectangle 3">
            <a:extLst>
              <a:ext uri="{FF2B5EF4-FFF2-40B4-BE49-F238E27FC236}">
                <a16:creationId xmlns:a16="http://schemas.microsoft.com/office/drawing/2014/main" id="{076E4412-E28B-BA41-BFF1-AAEE26BBCFF3}"/>
              </a:ext>
            </a:extLst>
          </p:cNvPr>
          <p:cNvSpPr>
            <a:spLocks noGrp="1" noChangeArrowheads="1"/>
          </p:cNvSpPr>
          <p:nvPr>
            <p:ph type="body" idx="1"/>
          </p:nvPr>
        </p:nvSpPr>
        <p:spPr bwMode="auto">
          <a:xfrm>
            <a:off x="228600" y="838200"/>
            <a:ext cx="8610600"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hf hdr="0" dt="0"/>
  <p:txStyles>
    <p:titleStyle>
      <a:lvl1pPr algn="ctr" rtl="0" eaLnBrk="0" fontAlgn="base" hangingPunct="0">
        <a:spcBef>
          <a:spcPct val="0"/>
        </a:spcBef>
        <a:spcAft>
          <a:spcPct val="0"/>
        </a:spcAft>
        <a:defRPr sz="3600" b="1">
          <a:solidFill>
            <a:srgbClr val="A50021"/>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rgbClr val="A50021"/>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A50021"/>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A50021"/>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A50021"/>
          </a:solidFill>
          <a:latin typeface="Arial" charset="0"/>
          <a:ea typeface="ＭＳ Ｐゴシック" charset="0"/>
          <a:cs typeface="ＭＳ Ｐゴシック" charset="0"/>
        </a:defRPr>
      </a:lvl5pPr>
      <a:lvl6pPr marL="457200" algn="ctr" rtl="0" fontAlgn="base">
        <a:spcBef>
          <a:spcPct val="0"/>
        </a:spcBef>
        <a:spcAft>
          <a:spcPct val="0"/>
        </a:spcAft>
        <a:defRPr sz="3600" b="1">
          <a:solidFill>
            <a:srgbClr val="A50021"/>
          </a:solidFill>
          <a:latin typeface="Arial" charset="0"/>
        </a:defRPr>
      </a:lvl6pPr>
      <a:lvl7pPr marL="914400" algn="ctr" rtl="0" fontAlgn="base">
        <a:spcBef>
          <a:spcPct val="0"/>
        </a:spcBef>
        <a:spcAft>
          <a:spcPct val="0"/>
        </a:spcAft>
        <a:defRPr sz="3600" b="1">
          <a:solidFill>
            <a:srgbClr val="A50021"/>
          </a:solidFill>
          <a:latin typeface="Arial" charset="0"/>
        </a:defRPr>
      </a:lvl7pPr>
      <a:lvl8pPr marL="1371600" algn="ctr" rtl="0" fontAlgn="base">
        <a:spcBef>
          <a:spcPct val="0"/>
        </a:spcBef>
        <a:spcAft>
          <a:spcPct val="0"/>
        </a:spcAft>
        <a:defRPr sz="3600" b="1">
          <a:solidFill>
            <a:srgbClr val="A50021"/>
          </a:solidFill>
          <a:latin typeface="Arial" charset="0"/>
        </a:defRPr>
      </a:lvl8pPr>
      <a:lvl9pPr marL="1828800" algn="ctr" rtl="0" fontAlgn="base">
        <a:spcBef>
          <a:spcPct val="0"/>
        </a:spcBef>
        <a:spcAft>
          <a:spcPct val="0"/>
        </a:spcAft>
        <a:defRPr sz="3600" b="1">
          <a:solidFill>
            <a:srgbClr val="A50021"/>
          </a:solidFill>
          <a:latin typeface="Arial"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q"/>
        <a:defRPr sz="2400" b="1">
          <a:solidFill>
            <a:srgbClr val="33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Ø"/>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ü"/>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31C61183-9C6C-D647-B054-ED6B737A103E}"/>
              </a:ext>
            </a:extLst>
          </p:cNvPr>
          <p:cNvSpPr>
            <a:spLocks noChangeArrowheads="1"/>
          </p:cNvSpPr>
          <p:nvPr/>
        </p:nvSpPr>
        <p:spPr bwMode="auto">
          <a:xfrm>
            <a:off x="0" y="228600"/>
            <a:ext cx="9144000" cy="45833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eaLnBrk="0" hangingPunct="0">
              <a:defRPr/>
            </a:pPr>
            <a:r>
              <a:rPr lang="en-US" sz="2400" b="1" dirty="0">
                <a:latin typeface="Arial" charset="0"/>
                <a:ea typeface="ＭＳ Ｐゴシック" charset="0"/>
              </a:rPr>
              <a:t>Department of Electrical &amp; Computer Engineering</a:t>
            </a:r>
          </a:p>
          <a:p>
            <a:pPr algn="ctr" eaLnBrk="0" hangingPunct="0">
              <a:defRPr/>
            </a:pPr>
            <a:r>
              <a:rPr lang="en-US" sz="3200" b="1" dirty="0">
                <a:latin typeface="Arial" charset="0"/>
                <a:ea typeface="ＭＳ Ｐゴシック" charset="0"/>
              </a:rPr>
              <a:t>Florida International University</a:t>
            </a:r>
          </a:p>
          <a:p>
            <a:pPr algn="ctr" eaLnBrk="0" hangingPunct="0">
              <a:defRPr/>
            </a:pPr>
            <a:endParaRPr lang="en-US" sz="4400" b="1" dirty="0">
              <a:solidFill>
                <a:srgbClr val="000066"/>
              </a:solidFill>
              <a:latin typeface="Arial" charset="0"/>
              <a:ea typeface="ＭＳ Ｐゴシック" charset="0"/>
            </a:endParaRPr>
          </a:p>
          <a:p>
            <a:pPr algn="ctr" eaLnBrk="0" hangingPunct="0">
              <a:defRPr/>
            </a:pPr>
            <a:endParaRPr lang="en-US" sz="1600" b="1" dirty="0">
              <a:solidFill>
                <a:srgbClr val="000066"/>
              </a:solidFill>
              <a:latin typeface="Arial" charset="0"/>
              <a:ea typeface="ＭＳ Ｐゴシック" charset="0"/>
            </a:endParaRPr>
          </a:p>
          <a:p>
            <a:pPr algn="ctr" eaLnBrk="0" hangingPunct="0">
              <a:defRPr/>
            </a:pPr>
            <a:r>
              <a:rPr lang="en-US" sz="4400" b="1" dirty="0">
                <a:solidFill>
                  <a:srgbClr val="800000"/>
                </a:solidFill>
                <a:latin typeface="Arial" charset="0"/>
                <a:ea typeface="ＭＳ Ｐゴシック" charset="0"/>
              </a:rPr>
              <a:t>Integration of WAVE and </a:t>
            </a:r>
            <a:r>
              <a:rPr lang="en-US" sz="4400" b="1" dirty="0" err="1">
                <a:solidFill>
                  <a:srgbClr val="800000"/>
                </a:solidFill>
                <a:latin typeface="Arial" charset="0"/>
                <a:ea typeface="ＭＳ Ｐゴシック" charset="0"/>
              </a:rPr>
              <a:t>OpenFlow</a:t>
            </a:r>
            <a:r>
              <a:rPr lang="en-US" sz="4400" b="1" dirty="0">
                <a:solidFill>
                  <a:srgbClr val="800000"/>
                </a:solidFill>
                <a:latin typeface="Arial" charset="0"/>
                <a:ea typeface="ＭＳ Ｐゴシック" charset="0"/>
              </a:rPr>
              <a:t> for Realization of SDN-based VANETs in ns-3</a:t>
            </a:r>
          </a:p>
          <a:p>
            <a:pPr algn="ctr" eaLnBrk="0" hangingPunct="0">
              <a:defRPr/>
            </a:pPr>
            <a:endParaRPr lang="en-US" sz="4400" b="1" dirty="0">
              <a:solidFill>
                <a:srgbClr val="800000"/>
              </a:solidFill>
              <a:latin typeface="Arial" charset="0"/>
              <a:ea typeface="ＭＳ Ｐゴシック" charset="0"/>
            </a:endParaRPr>
          </a:p>
        </p:txBody>
      </p:sp>
      <p:sp>
        <p:nvSpPr>
          <p:cNvPr id="3076" name="Rectangle 3">
            <a:extLst>
              <a:ext uri="{FF2B5EF4-FFF2-40B4-BE49-F238E27FC236}">
                <a16:creationId xmlns:a16="http://schemas.microsoft.com/office/drawing/2014/main" id="{D541C2CF-2F42-EF41-8EBB-6E84D9401F3C}"/>
              </a:ext>
            </a:extLst>
          </p:cNvPr>
          <p:cNvSpPr>
            <a:spLocks noChangeArrowheads="1"/>
          </p:cNvSpPr>
          <p:nvPr/>
        </p:nvSpPr>
        <p:spPr bwMode="auto">
          <a:xfrm>
            <a:off x="304800" y="4648200"/>
            <a:ext cx="8382000" cy="1237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eaLnBrk="0" hangingPunct="0">
              <a:spcBef>
                <a:spcPct val="25000"/>
              </a:spcBef>
              <a:defRPr/>
            </a:pPr>
            <a:r>
              <a:rPr lang="en-US" sz="2800" b="1" dirty="0">
                <a:solidFill>
                  <a:schemeClr val="accent2"/>
                </a:solidFill>
                <a:latin typeface="Arial" charset="0"/>
                <a:ea typeface="ＭＳ Ｐゴシック" charset="0"/>
              </a:rPr>
              <a:t>Juan V. Leon, Yacoub Hanna, and Kemal </a:t>
            </a:r>
            <a:r>
              <a:rPr lang="en-US" sz="2800" b="1" dirty="0" err="1">
                <a:solidFill>
                  <a:schemeClr val="accent2"/>
                </a:solidFill>
                <a:latin typeface="Arial" charset="0"/>
                <a:ea typeface="ＭＳ Ｐゴシック" charset="0"/>
              </a:rPr>
              <a:t>Akkaya</a:t>
            </a:r>
            <a:endParaRPr lang="en-US" sz="2800" b="1" dirty="0">
              <a:solidFill>
                <a:schemeClr val="accent2"/>
              </a:solidFill>
              <a:latin typeface="Arial" charset="0"/>
              <a:ea typeface="ＭＳ Ｐゴシック" charset="0"/>
            </a:endParaRPr>
          </a:p>
          <a:p>
            <a:pPr algn="ctr" eaLnBrk="0" hangingPunct="0">
              <a:spcBef>
                <a:spcPct val="25000"/>
              </a:spcBef>
              <a:defRPr/>
            </a:pPr>
            <a:r>
              <a:rPr lang="en-US" sz="2000" b="1" dirty="0">
                <a:solidFill>
                  <a:srgbClr val="000000"/>
                </a:solidFill>
                <a:latin typeface="Arial" charset="0"/>
                <a:ea typeface="ＭＳ Ｐゴシック" charset="0"/>
              </a:rPr>
              <a:t>Advanced Wireless &amp; Security Lab (ADWISE)</a:t>
            </a:r>
          </a:p>
          <a:p>
            <a:pPr algn="ctr" eaLnBrk="0" hangingPunct="0">
              <a:lnSpc>
                <a:spcPct val="70000"/>
              </a:lnSpc>
              <a:spcBef>
                <a:spcPct val="50000"/>
              </a:spcBef>
              <a:defRPr/>
            </a:pPr>
            <a:r>
              <a:rPr lang="en-US" dirty="0">
                <a:latin typeface="Arial" charset="0"/>
                <a:ea typeface="ＭＳ Ｐゴシック" charset="0"/>
              </a:rPr>
              <a:t>E-mail: {jleon148, yhann002, and </a:t>
            </a:r>
            <a:r>
              <a:rPr lang="en-US" dirty="0" err="1">
                <a:latin typeface="Arial" charset="0"/>
                <a:ea typeface="ＭＳ Ｐゴシック" charset="0"/>
              </a:rPr>
              <a:t>kakkaya</a:t>
            </a:r>
            <a:r>
              <a:rPr lang="en-US" dirty="0">
                <a:latin typeface="Arial" charset="0"/>
                <a:ea typeface="ＭＳ Ｐゴシック" charset="0"/>
              </a:rPr>
              <a:t>} @ fiu.edu</a:t>
            </a:r>
          </a:p>
        </p:txBody>
      </p:sp>
      <p:pic>
        <p:nvPicPr>
          <p:cNvPr id="5" name="Audio 4">
            <a:hlinkClick r:id="" action="ppaction://media"/>
            <a:extLst>
              <a:ext uri="{FF2B5EF4-FFF2-40B4-BE49-F238E27FC236}">
                <a16:creationId xmlns:a16="http://schemas.microsoft.com/office/drawing/2014/main" id="{DE807C33-1FC6-364E-70C9-28AF63F665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61"/>
    </mc:Choice>
    <mc:Fallback>
      <p:transition spd="slow" advTm="1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514F-4013-8D47-A12F-F2445AA2719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C063D7FB-6A44-CE4F-95FE-37D7DE696E41}"/>
              </a:ext>
            </a:extLst>
          </p:cNvPr>
          <p:cNvSpPr>
            <a:spLocks noGrp="1"/>
          </p:cNvSpPr>
          <p:nvPr>
            <p:ph idx="1"/>
          </p:nvPr>
        </p:nvSpPr>
        <p:spPr/>
        <p:txBody>
          <a:bodyPr/>
          <a:lstStyle/>
          <a:p>
            <a:pPr lvl="1"/>
            <a:r>
              <a:rPr lang="en-US" dirty="0"/>
              <a:t>The next method to be modified is the </a:t>
            </a:r>
            <a:r>
              <a:rPr lang="en-US" i="1" dirty="0"/>
              <a:t>OFSwitch13Port:: Send()</a:t>
            </a:r>
            <a:r>
              <a:rPr lang="en-US" dirty="0"/>
              <a:t>. Similarly, there needs to be a link made between the </a:t>
            </a:r>
            <a:r>
              <a:rPr lang="en-US" i="1" dirty="0"/>
              <a:t>OFSwitch13Port::Send() </a:t>
            </a:r>
            <a:r>
              <a:rPr lang="en-US" dirty="0"/>
              <a:t>method and the </a:t>
            </a:r>
            <a:r>
              <a:rPr lang="en-US" b="1" dirty="0"/>
              <a:t>Send</a:t>
            </a:r>
            <a:r>
              <a:rPr lang="en-US" dirty="0"/>
              <a:t> method of the underlying NETDEVICE. </a:t>
            </a:r>
          </a:p>
          <a:p>
            <a:pPr lvl="1"/>
            <a:r>
              <a:rPr lang="en-US" dirty="0"/>
              <a:t>Since the underlying NETDEVICE is a WAVENETDEVICE, we proceed to </a:t>
            </a:r>
            <a:r>
              <a:rPr lang="en-US" i="1" dirty="0" err="1"/>
              <a:t>WaveNetDevice</a:t>
            </a:r>
            <a:r>
              <a:rPr lang="en-US" i="1" dirty="0"/>
              <a:t>::Send X()</a:t>
            </a:r>
            <a:r>
              <a:rPr lang="en-US" dirty="0"/>
              <a:t> method. This enables the SDN switch to send or receive packets through its ports without having to worry about the underlying network protocols.</a:t>
            </a:r>
          </a:p>
        </p:txBody>
      </p:sp>
      <p:sp>
        <p:nvSpPr>
          <p:cNvPr id="5" name="Slide Number Placeholder 4">
            <a:extLst>
              <a:ext uri="{FF2B5EF4-FFF2-40B4-BE49-F238E27FC236}">
                <a16:creationId xmlns:a16="http://schemas.microsoft.com/office/drawing/2014/main" id="{70E582FF-F79E-3E49-BC40-650BB1A61DCC}"/>
              </a:ext>
            </a:extLst>
          </p:cNvPr>
          <p:cNvSpPr>
            <a:spLocks noGrp="1"/>
          </p:cNvSpPr>
          <p:nvPr>
            <p:ph type="sldNum" sz="quarter" idx="4"/>
          </p:nvPr>
        </p:nvSpPr>
        <p:spPr/>
        <p:txBody>
          <a:bodyPr/>
          <a:lstStyle/>
          <a:p>
            <a:fld id="{583B8791-2079-8941-B242-B1AD4D124D32}" type="slidenum">
              <a:rPr lang="en-US" altLang="en-US" smtClean="0"/>
              <a:pPr/>
              <a:t>10</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l="661" t="55556" r="9168" b="32222"/>
          <a:stretch/>
        </p:blipFill>
        <p:spPr>
          <a:xfrm>
            <a:off x="1229591" y="3962400"/>
            <a:ext cx="5874327" cy="1219200"/>
          </a:xfrm>
          <a:prstGeom prst="rect">
            <a:avLst/>
          </a:prstGeom>
        </p:spPr>
      </p:pic>
      <p:pic>
        <p:nvPicPr>
          <p:cNvPr id="7" name="Audio 6">
            <a:hlinkClick r:id="" action="ppaction://media"/>
            <a:extLst>
              <a:ext uri="{FF2B5EF4-FFF2-40B4-BE49-F238E27FC236}">
                <a16:creationId xmlns:a16="http://schemas.microsoft.com/office/drawing/2014/main" id="{3899D832-CAD3-DBBB-7932-BD834797BA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66319906"/>
      </p:ext>
    </p:extLst>
  </p:cSld>
  <p:clrMapOvr>
    <a:masterClrMapping/>
  </p:clrMapOvr>
  <mc:AlternateContent xmlns:mc="http://schemas.openxmlformats.org/markup-compatibility/2006">
    <mc:Choice xmlns:p14="http://schemas.microsoft.com/office/powerpoint/2010/main" Requires="p14">
      <p:transition spd="slow" p14:dur="2000" advTm="29963"/>
    </mc:Choice>
    <mc:Fallback>
      <p:transition spd="slow" advTm="2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Implementation</a:t>
            </a:r>
          </a:p>
        </p:txBody>
      </p:sp>
      <p:sp>
        <p:nvSpPr>
          <p:cNvPr id="3" name="Marcador de contenido 2"/>
          <p:cNvSpPr>
            <a:spLocks noGrp="1"/>
          </p:cNvSpPr>
          <p:nvPr>
            <p:ph idx="1"/>
          </p:nvPr>
        </p:nvSpPr>
        <p:spPr>
          <a:xfrm>
            <a:off x="228600" y="762000"/>
            <a:ext cx="8610600" cy="5334000"/>
          </a:xfrm>
        </p:spPr>
        <p:txBody>
          <a:bodyPr/>
          <a:lstStyle/>
          <a:p>
            <a:r>
              <a:rPr lang="en-US" dirty="0"/>
              <a:t>Extending TLV OXM-MATCH:</a:t>
            </a:r>
          </a:p>
          <a:p>
            <a:pPr lvl="1"/>
            <a:r>
              <a:rPr lang="en-US" dirty="0"/>
              <a:t>The </a:t>
            </a:r>
            <a:r>
              <a:rPr lang="en-US" dirty="0" err="1"/>
              <a:t>NetBee</a:t>
            </a:r>
            <a:r>
              <a:rPr lang="en-US" dirty="0"/>
              <a:t> library was used to parse the packets and insert/extract values into their OXM Match fields but starting from OFSWITCH13 version 4.0.0 the dependence on the </a:t>
            </a:r>
            <a:r>
              <a:rPr lang="en-US" dirty="0" err="1"/>
              <a:t>NetBee</a:t>
            </a:r>
            <a:r>
              <a:rPr lang="en-US" dirty="0"/>
              <a:t> library was removed leaving little to no documentation regarding how to include new custom Match fields.</a:t>
            </a:r>
          </a:p>
          <a:p>
            <a:r>
              <a:rPr lang="en-US" dirty="0"/>
              <a:t>Two modifications are needed to be able to use a custom OXM TLV structure:</a:t>
            </a:r>
          </a:p>
          <a:p>
            <a:pPr lvl="1"/>
            <a:r>
              <a:rPr lang="en-US" dirty="0"/>
              <a:t>The first is that the OXM match structure itself needs to be defined. This includes its type (i.e., Protocol Number) and which Field values it </a:t>
            </a:r>
            <a:r>
              <a:rPr lang="en-US" dirty="0" err="1"/>
              <a:t>posseses</a:t>
            </a:r>
            <a:r>
              <a:rPr lang="en-US" dirty="0"/>
              <a:t>. </a:t>
            </a:r>
          </a:p>
          <a:p>
            <a:pPr lvl="1"/>
            <a:r>
              <a:rPr lang="en-US" dirty="0"/>
              <a:t>Second, the size of the different fields that will be contained within that  OXM TLV structure needs to be known and defined.</a:t>
            </a:r>
          </a:p>
          <a:p>
            <a:pPr lvl="1"/>
            <a:r>
              <a:rPr lang="en-US" dirty="0"/>
              <a:t>To do this, the management utility called DPCTL and its underlying dependencies needs to be updated to recognize its field along with inserting/extracting the new OXM match structure.</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11</a:t>
            </a:fld>
            <a:endParaRPr lang="en-US" altLang="en-US"/>
          </a:p>
        </p:txBody>
      </p:sp>
      <p:sp>
        <p:nvSpPr>
          <p:cNvPr id="7"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6" name="Audio 5">
            <a:hlinkClick r:id="" action="ppaction://media"/>
            <a:extLst>
              <a:ext uri="{FF2B5EF4-FFF2-40B4-BE49-F238E27FC236}">
                <a16:creationId xmlns:a16="http://schemas.microsoft.com/office/drawing/2014/main" id="{0A17958D-91F3-F14F-AC0F-399969ED7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9715560"/>
      </p:ext>
    </p:extLst>
  </p:cSld>
  <p:clrMapOvr>
    <a:masterClrMapping/>
  </p:clrMapOvr>
  <mc:AlternateContent xmlns:mc="http://schemas.openxmlformats.org/markup-compatibility/2006">
    <mc:Choice xmlns:p14="http://schemas.microsoft.com/office/powerpoint/2010/main" Requires="p14">
      <p:transition spd="slow" p14:dur="2000" advTm="74430"/>
    </mc:Choice>
    <mc:Fallback>
      <p:transition spd="slow" advTm="7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Implementation</a:t>
            </a:r>
          </a:p>
        </p:txBody>
      </p:sp>
      <p:sp>
        <p:nvSpPr>
          <p:cNvPr id="3" name="Marcador de contenido 2"/>
          <p:cNvSpPr>
            <a:spLocks noGrp="1"/>
          </p:cNvSpPr>
          <p:nvPr>
            <p:ph idx="1"/>
          </p:nvPr>
        </p:nvSpPr>
        <p:spPr/>
        <p:txBody>
          <a:bodyPr/>
          <a:lstStyle/>
          <a:p>
            <a:r>
              <a:rPr lang="en-US" dirty="0"/>
              <a:t>Creating OXM TLV Fields:</a:t>
            </a:r>
          </a:p>
          <a:p>
            <a:pPr lvl="1"/>
            <a:r>
              <a:rPr lang="en-US" dirty="0"/>
              <a:t>The class declaration </a:t>
            </a:r>
            <a:r>
              <a:rPr lang="en-US" i="1" dirty="0" err="1"/>
              <a:t>DPCTL.h</a:t>
            </a:r>
            <a:r>
              <a:rPr lang="en-US" dirty="0"/>
              <a:t> needs to modified in order to include a new OXM Match field. The Match field will allow the DPCTL utility to recognize what size does the custom match field has and consequently, the set of methods to properly insert values to the match field.</a:t>
            </a:r>
          </a:p>
          <a:p>
            <a:pPr lvl="1"/>
            <a:r>
              <a:rPr lang="en-US" dirty="0"/>
              <a:t>Next, </a:t>
            </a:r>
            <a:r>
              <a:rPr lang="en-US" dirty="0" err="1"/>
              <a:t>DPCTL.c</a:t>
            </a:r>
            <a:r>
              <a:rPr lang="en-US" dirty="0"/>
              <a:t> class definition needs to be modified. From here, the method </a:t>
            </a:r>
            <a:r>
              <a:rPr lang="en-US" dirty="0" err="1"/>
              <a:t>parse_match</a:t>
            </a:r>
            <a:r>
              <a:rPr lang="en-US" dirty="0"/>
              <a:t>() needs to be modified to be able to recognize and then extract its actual content to parse it into a format acceptable by our custom OXM Match field. </a:t>
            </a:r>
          </a:p>
          <a:p>
            <a:pPr lvl="2"/>
            <a:r>
              <a:rPr lang="en-US" dirty="0"/>
              <a:t>To this end, the methods ofl_structs_match_put16(), ofl_structs_match_put32() and ofl_structs_match_put64() may be used depending on the size of the variable used to contain our custom field.</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12</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8" name="Audio 7">
            <a:hlinkClick r:id="" action="ppaction://media"/>
            <a:extLst>
              <a:ext uri="{FF2B5EF4-FFF2-40B4-BE49-F238E27FC236}">
                <a16:creationId xmlns:a16="http://schemas.microsoft.com/office/drawing/2014/main" id="{526E4BEC-3CE9-73DD-251F-5EF14EE5FF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87532965"/>
      </p:ext>
    </p:extLst>
  </p:cSld>
  <p:clrMapOvr>
    <a:masterClrMapping/>
  </p:clrMapOvr>
  <mc:AlternateContent xmlns:mc="http://schemas.openxmlformats.org/markup-compatibility/2006">
    <mc:Choice xmlns:p14="http://schemas.microsoft.com/office/powerpoint/2010/main" Requires="p14">
      <p:transition spd="slow" p14:dur="2000" advTm="59075"/>
    </mc:Choice>
    <mc:Fallback>
      <p:transition spd="slow" advTm="5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Implementation</a:t>
            </a:r>
          </a:p>
        </p:txBody>
      </p:sp>
      <p:sp>
        <p:nvSpPr>
          <p:cNvPr id="3" name="Marcador de contenido 2"/>
          <p:cNvSpPr>
            <a:spLocks noGrp="1"/>
          </p:cNvSpPr>
          <p:nvPr>
            <p:ph idx="1"/>
          </p:nvPr>
        </p:nvSpPr>
        <p:spPr/>
        <p:txBody>
          <a:bodyPr/>
          <a:lstStyle/>
          <a:p>
            <a:r>
              <a:rPr lang="en-US" dirty="0"/>
              <a:t>Creating OXM TLV Structure: </a:t>
            </a:r>
          </a:p>
          <a:p>
            <a:pPr lvl="1"/>
            <a:r>
              <a:rPr lang="en-US" dirty="0"/>
              <a:t>The first class to be modified is the class declaration </a:t>
            </a:r>
            <a:r>
              <a:rPr lang="en-US" i="1" dirty="0" err="1"/>
              <a:t>packet_handle_std.c</a:t>
            </a:r>
            <a:r>
              <a:rPr lang="en-US" i="1" dirty="0"/>
              <a:t>. </a:t>
            </a:r>
            <a:r>
              <a:rPr lang="en-US" dirty="0"/>
              <a:t>We modify the method </a:t>
            </a:r>
            <a:r>
              <a:rPr lang="en-US" i="1" dirty="0" err="1"/>
              <a:t>packet_parse</a:t>
            </a:r>
            <a:r>
              <a:rPr lang="en-US" i="1" dirty="0"/>
              <a:t>()</a:t>
            </a:r>
            <a:r>
              <a:rPr lang="en-US" dirty="0"/>
              <a:t>. Here, we define the methods that will be used when we identify our OXM Match structure.</a:t>
            </a:r>
          </a:p>
          <a:p>
            <a:pPr lvl="1"/>
            <a:r>
              <a:rPr lang="en-US" dirty="0"/>
              <a:t>Subsequently, in </a:t>
            </a:r>
            <a:r>
              <a:rPr lang="en-US" i="1" dirty="0" err="1"/>
              <a:t>flow_table.c</a:t>
            </a:r>
            <a:r>
              <a:rPr lang="en-US" i="1" dirty="0"/>
              <a:t> </a:t>
            </a:r>
            <a:r>
              <a:rPr lang="en-US" dirty="0"/>
              <a:t>class, we create a new </a:t>
            </a:r>
            <a:r>
              <a:rPr lang="en-US" i="1" dirty="0" err="1"/>
              <a:t>oxm_id</a:t>
            </a:r>
            <a:r>
              <a:rPr lang="en-US" dirty="0"/>
              <a:t> with our custom OXM Match structure name. This allows our new OXM Match structure to be recognized by </a:t>
            </a:r>
            <a:r>
              <a:rPr lang="en-US" dirty="0" err="1"/>
              <a:t>Openflow</a:t>
            </a:r>
            <a:r>
              <a:rPr lang="en-US" dirty="0"/>
              <a:t>.</a:t>
            </a:r>
          </a:p>
          <a:p>
            <a:pPr lvl="1"/>
            <a:r>
              <a:rPr lang="en-US" dirty="0"/>
              <a:t>Next, the structure definition will take place within the LIB directory. Here, the class definition </a:t>
            </a:r>
            <a:r>
              <a:rPr lang="en-US" i="1" dirty="0" err="1"/>
              <a:t>packet.h</a:t>
            </a:r>
            <a:r>
              <a:rPr lang="en-US" dirty="0"/>
              <a:t> needs to be updated to include our definition of the custom OXM Match structure.</a:t>
            </a:r>
          </a:p>
          <a:p>
            <a:pPr lvl="1"/>
            <a:r>
              <a:rPr lang="en-US" dirty="0"/>
              <a:t>We also need to modify the class declaration </a:t>
            </a:r>
            <a:r>
              <a:rPr lang="en-US" i="1" dirty="0" err="1"/>
              <a:t>ofl_packet.h</a:t>
            </a:r>
            <a:r>
              <a:rPr lang="en-US" i="1" dirty="0"/>
              <a:t> </a:t>
            </a:r>
            <a:r>
              <a:rPr lang="en-US" dirty="0"/>
              <a:t>from the directory OFLIB. This is done by linking the name of our custom structure type to a predefined constant value. </a:t>
            </a:r>
          </a:p>
          <a:p>
            <a:pPr lvl="1"/>
            <a:r>
              <a:rPr lang="en-US" dirty="0"/>
              <a:t>Finally, in class declaration </a:t>
            </a:r>
            <a:r>
              <a:rPr lang="en-US" i="1" dirty="0" err="1"/>
              <a:t>openflow.h</a:t>
            </a:r>
            <a:r>
              <a:rPr lang="en-US" dirty="0"/>
              <a:t>, within the directory INCLUDE, we link our structure to the OXM TLV format.</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13</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7" name="Audio 6">
            <a:hlinkClick r:id="" action="ppaction://media"/>
            <a:extLst>
              <a:ext uri="{FF2B5EF4-FFF2-40B4-BE49-F238E27FC236}">
                <a16:creationId xmlns:a16="http://schemas.microsoft.com/office/drawing/2014/main" id="{A28D8490-603F-B5C9-A6F7-A0163AF0A9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64262041"/>
      </p:ext>
    </p:extLst>
  </p:cSld>
  <p:clrMapOvr>
    <a:masterClrMapping/>
  </p:clrMapOvr>
  <mc:AlternateContent xmlns:mc="http://schemas.openxmlformats.org/markup-compatibility/2006">
    <mc:Choice xmlns:p14="http://schemas.microsoft.com/office/powerpoint/2010/main" Requires="p14">
      <p:transition spd="slow" p14:dur="2000" advTm="74697"/>
    </mc:Choice>
    <mc:Fallback>
      <p:transition spd="slow" advTm="7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Performance Evaluation</a:t>
            </a:r>
          </a:p>
        </p:txBody>
      </p:sp>
      <p:sp>
        <p:nvSpPr>
          <p:cNvPr id="3" name="Marcador de contenido 2"/>
          <p:cNvSpPr>
            <a:spLocks noGrp="1"/>
          </p:cNvSpPr>
          <p:nvPr>
            <p:ph idx="1"/>
          </p:nvPr>
        </p:nvSpPr>
        <p:spPr/>
        <p:txBody>
          <a:bodyPr/>
          <a:lstStyle/>
          <a:p>
            <a:r>
              <a:rPr lang="en-US" dirty="0"/>
              <a:t>Simulation Setup:</a:t>
            </a:r>
          </a:p>
          <a:p>
            <a:pPr lvl="1"/>
            <a:r>
              <a:rPr lang="en-US" dirty="0"/>
              <a:t>We devised a series of experiments utilizing the WAVE</a:t>
            </a:r>
            <a:br>
              <a:rPr lang="en-US" dirty="0"/>
            </a:br>
            <a:r>
              <a:rPr lang="en-US" dirty="0"/>
              <a:t>module alongside the LTE module. </a:t>
            </a:r>
          </a:p>
          <a:p>
            <a:pPr lvl="1"/>
            <a:r>
              <a:rPr lang="en-US" dirty="0"/>
              <a:t>The experiments are based on</a:t>
            </a:r>
            <a:br>
              <a:rPr lang="en-US" dirty="0"/>
            </a:br>
            <a:r>
              <a:rPr lang="en-US" dirty="0"/>
              <a:t>a platooning application commonly used in the VANET environment.</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14</a:t>
            </a:fld>
            <a:endParaRPr lang="en-US" altLang="en-US"/>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2838405"/>
            <a:ext cx="4457700" cy="3333795"/>
          </a:xfrm>
          <a:prstGeom prst="rect">
            <a:avLst/>
          </a:prstGeom>
        </p:spPr>
      </p:pic>
      <p:sp>
        <p:nvSpPr>
          <p:cNvPr id="7"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4" name="Audio 3">
            <a:hlinkClick r:id="" action="ppaction://media"/>
            <a:extLst>
              <a:ext uri="{FF2B5EF4-FFF2-40B4-BE49-F238E27FC236}">
                <a16:creationId xmlns:a16="http://schemas.microsoft.com/office/drawing/2014/main" id="{8D27EB16-B4E8-70AD-9188-257A852DB8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57341951"/>
      </p:ext>
    </p:extLst>
  </p:cSld>
  <p:clrMapOvr>
    <a:masterClrMapping/>
  </p:clrMapOvr>
  <mc:AlternateContent xmlns:mc="http://schemas.openxmlformats.org/markup-compatibility/2006">
    <mc:Choice xmlns:p14="http://schemas.microsoft.com/office/powerpoint/2010/main" Requires="p14">
      <p:transition spd="slow" p14:dur="2000" advTm="84590"/>
    </mc:Choice>
    <mc:Fallback>
      <p:transition spd="slow" advTm="8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Performance Evaluation</a:t>
            </a:r>
          </a:p>
        </p:txBody>
      </p:sp>
      <p:sp>
        <p:nvSpPr>
          <p:cNvPr id="3" name="Marcador de contenido 2"/>
          <p:cNvSpPr>
            <a:spLocks noGrp="1"/>
          </p:cNvSpPr>
          <p:nvPr>
            <p:ph idx="1"/>
          </p:nvPr>
        </p:nvSpPr>
        <p:spPr/>
        <p:txBody>
          <a:bodyPr/>
          <a:lstStyle/>
          <a:p>
            <a:r>
              <a:rPr lang="en-US" dirty="0"/>
              <a:t>Metrics and Benchmarking:</a:t>
            </a:r>
          </a:p>
          <a:p>
            <a:pPr lvl="1"/>
            <a:r>
              <a:rPr lang="en-US" dirty="0"/>
              <a:t>We used the following metrics to measure the performance of our approach.</a:t>
            </a:r>
          </a:p>
          <a:p>
            <a:pPr lvl="2"/>
            <a:r>
              <a:rPr lang="en-US" dirty="0"/>
              <a:t>Setup Delay: This measurement is used to show how long it takes the SDN controller to contact each individual switch to establish a connection.</a:t>
            </a:r>
          </a:p>
          <a:p>
            <a:pPr lvl="2"/>
            <a:r>
              <a:rPr lang="en-US" dirty="0"/>
              <a:t>Network Overhead: The use of broadcast packets among RSUs adds to the network's overhead. This metric is measured by the number of extra messages that was generated within the network.</a:t>
            </a:r>
          </a:p>
          <a:p>
            <a:pPr lvl="2"/>
            <a:r>
              <a:rPr lang="en-US" dirty="0"/>
              <a:t>Average Packet Delay: This statistic quantifies the time it takes for a packet to reach at its target vehicle (i.e., the leading platoon leader) from the point of origin.</a:t>
            </a:r>
          </a:p>
          <a:p>
            <a:pPr lvl="1"/>
            <a:r>
              <a:rPr lang="en-US" dirty="0"/>
              <a:t>To compare with an alternative approach, we considered using Ad-hoc On Demand Distance Vector (AODV) routing which is a distributed solution to address the connectivity among the two platoon leaders.</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15</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4" name="Audio 3">
            <a:hlinkClick r:id="" action="ppaction://media"/>
            <a:extLst>
              <a:ext uri="{FF2B5EF4-FFF2-40B4-BE49-F238E27FC236}">
                <a16:creationId xmlns:a16="http://schemas.microsoft.com/office/drawing/2014/main" id="{4BDF6358-F049-CFBC-C42F-9E74019D2C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64117007"/>
      </p:ext>
    </p:extLst>
  </p:cSld>
  <p:clrMapOvr>
    <a:masterClrMapping/>
  </p:clrMapOvr>
  <mc:AlternateContent xmlns:mc="http://schemas.openxmlformats.org/markup-compatibility/2006">
    <mc:Choice xmlns:p14="http://schemas.microsoft.com/office/powerpoint/2010/main" Requires="p14">
      <p:transition spd="slow" p14:dur="2000" advTm="49607"/>
    </mc:Choice>
    <mc:Fallback>
      <p:transition spd="slow" advTm="4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Performance Evaluation</a:t>
            </a:r>
          </a:p>
        </p:txBody>
      </p:sp>
      <p:sp>
        <p:nvSpPr>
          <p:cNvPr id="3" name="Marcador de contenido 2"/>
          <p:cNvSpPr>
            <a:spLocks noGrp="1"/>
          </p:cNvSpPr>
          <p:nvPr>
            <p:ph idx="1"/>
          </p:nvPr>
        </p:nvSpPr>
        <p:spPr/>
        <p:txBody>
          <a:bodyPr/>
          <a:lstStyle/>
          <a:p>
            <a:r>
              <a:rPr lang="en-US" dirty="0"/>
              <a:t>Distance Density Effects on Setup Delay:</a:t>
            </a:r>
          </a:p>
          <a:p>
            <a:pPr lvl="1"/>
            <a:r>
              <a:rPr lang="en-US" dirty="0"/>
              <a:t>The first experiment consists of increasing the distance between the controller and the SDN enabled switches. </a:t>
            </a:r>
          </a:p>
          <a:p>
            <a:pPr lvl="2"/>
            <a:r>
              <a:rPr lang="en-US" dirty="0"/>
              <a:t>In this experiment we utilized 50 RSUs and 12 vehicles.</a:t>
            </a:r>
          </a:p>
          <a:p>
            <a:pPr lvl="1"/>
            <a:endParaRPr lang="en-US" dirty="0"/>
          </a:p>
          <a:p>
            <a:pPr lvl="1"/>
            <a:endParaRPr lang="en-US" dirty="0"/>
          </a:p>
          <a:p>
            <a:pPr lvl="1"/>
            <a:endParaRPr lang="en-US" dirty="0"/>
          </a:p>
          <a:p>
            <a:pPr lvl="1"/>
            <a:endParaRPr lang="en-US" dirty="0"/>
          </a:p>
          <a:p>
            <a:pPr lvl="1"/>
            <a:endParaRPr lang="en-US" dirty="0"/>
          </a:p>
          <a:p>
            <a:pPr lvl="1"/>
            <a:r>
              <a:rPr lang="en-US" dirty="0"/>
              <a:t>When the distance between our controller and switches was increased the setup delay was not affected. </a:t>
            </a:r>
          </a:p>
          <a:p>
            <a:pPr lvl="2"/>
            <a:r>
              <a:rPr lang="en-US" dirty="0"/>
              <a:t>We attribute this result to the low latency offered by the LTE module which indicates that realization of SDN for real-time applications is possible and effective.</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16</a:t>
            </a:fld>
            <a:endParaRPr lang="en-US" altLang="en-US"/>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4897" y="2438400"/>
            <a:ext cx="3098006" cy="1743252"/>
          </a:xfrm>
          <a:prstGeom prst="rect">
            <a:avLst/>
          </a:prstGeom>
        </p:spPr>
      </p:pic>
      <p:sp>
        <p:nvSpPr>
          <p:cNvPr id="7"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4" name="Audio 3">
            <a:hlinkClick r:id="" action="ppaction://media"/>
            <a:extLst>
              <a:ext uri="{FF2B5EF4-FFF2-40B4-BE49-F238E27FC236}">
                <a16:creationId xmlns:a16="http://schemas.microsoft.com/office/drawing/2014/main" id="{0391EDD6-7466-AE5A-C6F2-A9B1DCFF09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34928042"/>
      </p:ext>
    </p:extLst>
  </p:cSld>
  <p:clrMapOvr>
    <a:masterClrMapping/>
  </p:clrMapOvr>
  <mc:AlternateContent xmlns:mc="http://schemas.openxmlformats.org/markup-compatibility/2006">
    <mc:Choice xmlns:p14="http://schemas.microsoft.com/office/powerpoint/2010/main" Requires="p14">
      <p:transition spd="slow" p14:dur="2000" advTm="29941"/>
    </mc:Choice>
    <mc:Fallback>
      <p:transition spd="slow" advTm="2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Performance Evaluation</a:t>
            </a:r>
          </a:p>
        </p:txBody>
      </p:sp>
      <p:sp>
        <p:nvSpPr>
          <p:cNvPr id="3" name="Marcador de contenido 2"/>
          <p:cNvSpPr>
            <a:spLocks noGrp="1"/>
          </p:cNvSpPr>
          <p:nvPr>
            <p:ph idx="1"/>
          </p:nvPr>
        </p:nvSpPr>
        <p:spPr>
          <a:xfrm>
            <a:off x="228599" y="914400"/>
            <a:ext cx="8778243" cy="2209800"/>
          </a:xfrm>
        </p:spPr>
        <p:txBody>
          <a:bodyPr/>
          <a:lstStyle/>
          <a:p>
            <a:r>
              <a:rPr lang="en-US" dirty="0"/>
              <a:t>RSU Density Effects on Setup Delay:</a:t>
            </a:r>
          </a:p>
          <a:p>
            <a:pPr lvl="1"/>
            <a:r>
              <a:rPr lang="en-US" dirty="0"/>
              <a:t>The next experiment consisted on changing the total amount of RSU. </a:t>
            </a:r>
          </a:p>
          <a:p>
            <a:pPr lvl="2"/>
            <a:r>
              <a:rPr lang="en-US" dirty="0"/>
              <a:t>We first try a low density of RSU in order to observe the effects of progressively increasing it until the density of RSUs is enough to saturate the field area. </a:t>
            </a:r>
          </a:p>
          <a:p>
            <a:pPr lvl="1"/>
            <a:r>
              <a:rPr lang="en-US" dirty="0"/>
              <a:t>We perform this experiment in a 250x250 meter size field with a total of 12 vehicles.</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17</a:t>
            </a:fld>
            <a:endParaRPr lang="en-US" altLang="en-US"/>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157" y="2895600"/>
            <a:ext cx="4297686" cy="3223265"/>
          </a:xfrm>
          <a:prstGeom prst="rect">
            <a:avLst/>
          </a:prstGeom>
        </p:spPr>
      </p:pic>
      <p:sp>
        <p:nvSpPr>
          <p:cNvPr id="7" name="Marcador de contenido 2"/>
          <p:cNvSpPr txBox="1">
            <a:spLocks/>
          </p:cNvSpPr>
          <p:nvPr/>
        </p:nvSpPr>
        <p:spPr bwMode="auto">
          <a:xfrm>
            <a:off x="152400" y="3329935"/>
            <a:ext cx="4648200" cy="2994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2400" b="1">
                <a:solidFill>
                  <a:srgbClr val="33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Ø"/>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ü"/>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lvl="1"/>
            <a:r>
              <a:rPr lang="en-US" kern="0" dirty="0"/>
              <a:t>We can observe a considerable difference in the SDN setup delay as we increase the number of RSUs. </a:t>
            </a:r>
          </a:p>
          <a:p>
            <a:pPr lvl="2"/>
            <a:r>
              <a:rPr lang="en-US" kern="0" dirty="0"/>
              <a:t>Yet, one important observation is the fact that the setup delay will increase linearly in relation to the node count even in extreme high node count scenarios.</a:t>
            </a:r>
          </a:p>
        </p:txBody>
      </p:sp>
      <p:sp>
        <p:nvSpPr>
          <p:cNvPr id="8"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10" name="Audio 9">
            <a:hlinkClick r:id="" action="ppaction://media"/>
            <a:extLst>
              <a:ext uri="{FF2B5EF4-FFF2-40B4-BE49-F238E27FC236}">
                <a16:creationId xmlns:a16="http://schemas.microsoft.com/office/drawing/2014/main" id="{9B86C019-C5D1-21E7-32F6-E9ED9ADED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13698745"/>
      </p:ext>
    </p:extLst>
  </p:cSld>
  <p:clrMapOvr>
    <a:masterClrMapping/>
  </p:clrMapOvr>
  <mc:AlternateContent xmlns:mc="http://schemas.openxmlformats.org/markup-compatibility/2006">
    <mc:Choice xmlns:p14="http://schemas.microsoft.com/office/powerpoint/2010/main" Requires="p14">
      <p:transition spd="slow" p14:dur="2000" advTm="51049"/>
    </mc:Choice>
    <mc:Fallback>
      <p:transition spd="slow" advTm="5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Performance Evaluation</a:t>
            </a:r>
          </a:p>
        </p:txBody>
      </p:sp>
      <p:sp>
        <p:nvSpPr>
          <p:cNvPr id="3" name="Marcador de contenido 2"/>
          <p:cNvSpPr>
            <a:spLocks noGrp="1"/>
          </p:cNvSpPr>
          <p:nvPr>
            <p:ph idx="1"/>
          </p:nvPr>
        </p:nvSpPr>
        <p:spPr>
          <a:xfrm>
            <a:off x="228600" y="914400"/>
            <a:ext cx="8610600" cy="2209800"/>
          </a:xfrm>
        </p:spPr>
        <p:txBody>
          <a:bodyPr/>
          <a:lstStyle/>
          <a:p>
            <a:r>
              <a:rPr lang="en-US" dirty="0"/>
              <a:t>Scalability Experiments:</a:t>
            </a:r>
          </a:p>
          <a:p>
            <a:pPr lvl="1"/>
            <a:r>
              <a:rPr lang="en-US" dirty="0"/>
              <a:t>In these evaluations, we explore how the number of vehicles affects the performance of the SDN-based network. </a:t>
            </a:r>
          </a:p>
          <a:p>
            <a:pPr lvl="1"/>
            <a:r>
              <a:rPr lang="en-US" dirty="0"/>
              <a:t>When comparing the vehicles noise (increasing the number of vehicles) we will compare the performance of our approach against the AODV benchmark.</a:t>
            </a:r>
          </a:p>
          <a:p>
            <a:r>
              <a:rPr lang="en-US" dirty="0"/>
              <a:t>Network Overhead:</a:t>
            </a:r>
          </a:p>
          <a:p>
            <a:endParaRPr lang="en-US" dirty="0"/>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18</a:t>
            </a:fld>
            <a:endParaRPr lang="en-US" altLang="en-US"/>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404" y="3124200"/>
            <a:ext cx="4244796" cy="2693674"/>
          </a:xfrm>
          <a:prstGeom prst="rect">
            <a:avLst/>
          </a:prstGeom>
        </p:spPr>
      </p:pic>
      <p:sp>
        <p:nvSpPr>
          <p:cNvPr id="7" name="Marcador de contenido 2"/>
          <p:cNvSpPr txBox="1">
            <a:spLocks/>
          </p:cNvSpPr>
          <p:nvPr/>
        </p:nvSpPr>
        <p:spPr bwMode="auto">
          <a:xfrm>
            <a:off x="215153" y="3478526"/>
            <a:ext cx="4379251" cy="26936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2400" b="1">
                <a:solidFill>
                  <a:srgbClr val="33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Ø"/>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ü"/>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lvl="1"/>
            <a:r>
              <a:rPr lang="en-US" kern="0" dirty="0"/>
              <a:t>When we increase the number of vehicles producing background traffic the overhead for AODV increases exponentially. </a:t>
            </a:r>
          </a:p>
          <a:p>
            <a:pPr lvl="1"/>
            <a:r>
              <a:rPr lang="en-US" kern="0" dirty="0"/>
              <a:t>In the case of the SDN approach, there is an increase but its growth is linear.</a:t>
            </a:r>
          </a:p>
        </p:txBody>
      </p:sp>
      <p:sp>
        <p:nvSpPr>
          <p:cNvPr id="8"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4" name="Audio 3">
            <a:hlinkClick r:id="" action="ppaction://media"/>
            <a:extLst>
              <a:ext uri="{FF2B5EF4-FFF2-40B4-BE49-F238E27FC236}">
                <a16:creationId xmlns:a16="http://schemas.microsoft.com/office/drawing/2014/main" id="{272464FE-1D77-C614-4917-3EDBD283C0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19846491"/>
      </p:ext>
    </p:extLst>
  </p:cSld>
  <p:clrMapOvr>
    <a:masterClrMapping/>
  </p:clrMapOvr>
  <mc:AlternateContent xmlns:mc="http://schemas.openxmlformats.org/markup-compatibility/2006">
    <mc:Choice xmlns:p14="http://schemas.microsoft.com/office/powerpoint/2010/main" Requires="p14">
      <p:transition spd="slow" p14:dur="2000" advTm="34206"/>
    </mc:Choice>
    <mc:Fallback>
      <p:transition spd="slow" advTm="34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Performance Evaluation</a:t>
            </a:r>
          </a:p>
        </p:txBody>
      </p:sp>
      <p:sp>
        <p:nvSpPr>
          <p:cNvPr id="3" name="Marcador de contenido 2"/>
          <p:cNvSpPr>
            <a:spLocks noGrp="1"/>
          </p:cNvSpPr>
          <p:nvPr>
            <p:ph idx="1"/>
          </p:nvPr>
        </p:nvSpPr>
        <p:spPr>
          <a:xfrm>
            <a:off x="228600" y="914400"/>
            <a:ext cx="4158677" cy="5334000"/>
          </a:xfrm>
        </p:spPr>
        <p:txBody>
          <a:bodyPr/>
          <a:lstStyle/>
          <a:p>
            <a:r>
              <a:rPr lang="en-US" dirty="0"/>
              <a:t>Average Packet Delay:</a:t>
            </a:r>
          </a:p>
          <a:p>
            <a:pPr lvl="1"/>
            <a:r>
              <a:rPr lang="en-US" dirty="0"/>
              <a:t>We can observe an upward trend in the delay for AODV as the amount of background traffic grows with the increasing number of vehicles. </a:t>
            </a:r>
          </a:p>
          <a:p>
            <a:pPr lvl="1"/>
            <a:r>
              <a:rPr lang="en-US" dirty="0"/>
              <a:t> </a:t>
            </a:r>
            <a:r>
              <a:rPr lang="en-US" sz="1800" dirty="0"/>
              <a:t>In comparison to our SDN approach, where the rules are previously installed, we can easily distinguish between background noise and an actual BSM since the SDN switches only need to inspect the packet's MAC addresses to know if it is supposed to be dropped or re-transmitted.</a:t>
            </a:r>
          </a:p>
          <a:p>
            <a:pPr lvl="1"/>
            <a:endParaRPr lang="en-US" dirty="0"/>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19</a:t>
            </a:fld>
            <a:endParaRPr lang="en-US" altLang="en-US"/>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277" y="2040790"/>
            <a:ext cx="4429511" cy="3081219"/>
          </a:xfrm>
          <a:prstGeom prst="rect">
            <a:avLst/>
          </a:prstGeom>
        </p:spPr>
      </p:pic>
      <p:sp>
        <p:nvSpPr>
          <p:cNvPr id="7"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8" name="Audio 7">
            <a:hlinkClick r:id="" action="ppaction://media"/>
            <a:extLst>
              <a:ext uri="{FF2B5EF4-FFF2-40B4-BE49-F238E27FC236}">
                <a16:creationId xmlns:a16="http://schemas.microsoft.com/office/drawing/2014/main" id="{DD10899C-5560-1FDF-3891-8BD826AC80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73550075"/>
      </p:ext>
    </p:extLst>
  </p:cSld>
  <p:clrMapOvr>
    <a:masterClrMapping/>
  </p:clrMapOvr>
  <mc:AlternateContent xmlns:mc="http://schemas.openxmlformats.org/markup-compatibility/2006">
    <mc:Choice xmlns:p14="http://schemas.microsoft.com/office/powerpoint/2010/main" Requires="p14">
      <p:transition spd="slow" p14:dur="2000" advTm="26991"/>
    </mc:Choice>
    <mc:Fallback>
      <p:transition spd="slow" advTm="2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6311-F5BC-D141-8D2C-E39A3CE96084}"/>
              </a:ext>
            </a:extLst>
          </p:cNvPr>
          <p:cNvSpPr>
            <a:spLocks noGrp="1"/>
          </p:cNvSpPr>
          <p:nvPr>
            <p:ph type="title"/>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a:t>Contents</a:t>
            </a:r>
          </a:p>
        </p:txBody>
      </p:sp>
      <p:sp>
        <p:nvSpPr>
          <p:cNvPr id="3" name="Content Placeholder 2">
            <a:extLst>
              <a:ext uri="{FF2B5EF4-FFF2-40B4-BE49-F238E27FC236}">
                <a16:creationId xmlns:a16="http://schemas.microsoft.com/office/drawing/2014/main" id="{0C7108CF-E42C-4A4F-BA17-DE44FA779221}"/>
              </a:ext>
            </a:extLst>
          </p:cNvPr>
          <p:cNvSpPr>
            <a:spLocks noGrp="1"/>
          </p:cNvSpPr>
          <p:nvPr>
            <p:ph idx="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buFont typeface="Wingdings" charset="0"/>
              <a:buChar char="Ø"/>
              <a:defRPr/>
            </a:pPr>
            <a:endParaRPr lang="en-US" sz="2800" dirty="0"/>
          </a:p>
          <a:p>
            <a:pPr>
              <a:buFont typeface="Wingdings" charset="0"/>
              <a:buChar char="Ø"/>
              <a:defRPr/>
            </a:pPr>
            <a:r>
              <a:rPr lang="en-US" sz="2800" dirty="0"/>
              <a:t>Motivation</a:t>
            </a:r>
          </a:p>
          <a:p>
            <a:pPr>
              <a:buFont typeface="Wingdings" charset="0"/>
              <a:buChar char="Ø"/>
              <a:defRPr/>
            </a:pPr>
            <a:r>
              <a:rPr lang="en-US" sz="2800" dirty="0"/>
              <a:t>Implementation</a:t>
            </a:r>
          </a:p>
          <a:p>
            <a:pPr lvl="1">
              <a:buFont typeface="Wingdings" charset="0"/>
              <a:buChar char="Ø"/>
              <a:defRPr/>
            </a:pPr>
            <a:r>
              <a:rPr lang="en-US" sz="2400" dirty="0"/>
              <a:t>Integrating WAVE for OFSWITCH13 Module</a:t>
            </a:r>
          </a:p>
          <a:p>
            <a:pPr lvl="1">
              <a:buFont typeface="Wingdings" charset="0"/>
              <a:buChar char="Ø"/>
              <a:defRPr/>
            </a:pPr>
            <a:r>
              <a:rPr lang="en-US" sz="2400" dirty="0"/>
              <a:t>Extending TLV OXM-MATCH</a:t>
            </a:r>
            <a:endParaRPr lang="en-US" sz="2800" dirty="0"/>
          </a:p>
          <a:p>
            <a:pPr>
              <a:buFont typeface="Wingdings" charset="0"/>
              <a:buChar char="Ø"/>
              <a:defRPr/>
            </a:pPr>
            <a:r>
              <a:rPr lang="en-US" sz="2800" dirty="0"/>
              <a:t>Performance Evaluation</a:t>
            </a:r>
          </a:p>
          <a:p>
            <a:pPr lvl="1">
              <a:buFont typeface="Wingdings" charset="0"/>
              <a:buChar char="Ø"/>
              <a:defRPr/>
            </a:pPr>
            <a:r>
              <a:rPr lang="en-US" sz="2400" dirty="0"/>
              <a:t>Distance and RSU Density Effects on Setup Delay</a:t>
            </a:r>
          </a:p>
          <a:p>
            <a:pPr lvl="1">
              <a:buFont typeface="Wingdings" charset="0"/>
              <a:buChar char="Ø"/>
              <a:defRPr/>
            </a:pPr>
            <a:r>
              <a:rPr lang="en-US" sz="2400" dirty="0"/>
              <a:t>Scalability Experiments</a:t>
            </a:r>
          </a:p>
          <a:p>
            <a:pPr>
              <a:buFont typeface="Wingdings" charset="0"/>
              <a:buChar char="Ø"/>
              <a:defRPr/>
            </a:pPr>
            <a:r>
              <a:rPr lang="en-US" sz="2800" dirty="0"/>
              <a:t>Conclusions </a:t>
            </a:r>
          </a:p>
          <a:p>
            <a:pPr>
              <a:buFont typeface="Wingdings" charset="0"/>
              <a:buChar char="Ø"/>
              <a:defRPr/>
            </a:pPr>
            <a:endParaRPr lang="en-US" sz="2800" dirty="0"/>
          </a:p>
        </p:txBody>
      </p:sp>
      <p:sp>
        <p:nvSpPr>
          <p:cNvPr id="4"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sp>
        <p:nvSpPr>
          <p:cNvPr id="5" name="Slide Number Placeholder 4">
            <a:extLst>
              <a:ext uri="{FF2B5EF4-FFF2-40B4-BE49-F238E27FC236}">
                <a16:creationId xmlns:a16="http://schemas.microsoft.com/office/drawing/2014/main" id="{C06A540D-590F-EB47-BAFF-B7F21C20FCF2}"/>
              </a:ext>
            </a:extLst>
          </p:cNvPr>
          <p:cNvSpPr>
            <a:spLocks noGrp="1"/>
          </p:cNvSpPr>
          <p:nvPr>
            <p:ph type="sldNum" sz="quarter" idx="4"/>
          </p:nvPr>
        </p:nvSpPr>
        <p:spPr>
          <a:xfrm>
            <a:off x="7315200" y="6413500"/>
            <a:ext cx="1066800" cy="368300"/>
          </a:xfr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A5E4CC3-7673-7A4B-8166-D603D6461260}" type="slidenum">
              <a:rPr lang="en-US" altLang="en-US" sz="1200">
                <a:solidFill>
                  <a:srgbClr val="898989"/>
                </a:solidFill>
              </a:rPr>
              <a:pPr eaLnBrk="1" hangingPunct="1"/>
              <a:t>2</a:t>
            </a:fld>
            <a:endParaRPr lang="en-US" altLang="en-US" sz="1200">
              <a:solidFill>
                <a:srgbClr val="898989"/>
              </a:solidFill>
            </a:endParaRPr>
          </a:p>
        </p:txBody>
      </p:sp>
      <p:pic>
        <p:nvPicPr>
          <p:cNvPr id="6" name="Audio 5">
            <a:hlinkClick r:id="" action="ppaction://media"/>
            <a:extLst>
              <a:ext uri="{FF2B5EF4-FFF2-40B4-BE49-F238E27FC236}">
                <a16:creationId xmlns:a16="http://schemas.microsoft.com/office/drawing/2014/main" id="{151C4164-7121-BE23-ACA5-3961CE9650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233"/>
    </mc:Choice>
    <mc:Fallback>
      <p:transition spd="slow" advTm="2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Summary</a:t>
            </a:r>
          </a:p>
        </p:txBody>
      </p:sp>
      <p:sp>
        <p:nvSpPr>
          <p:cNvPr id="3" name="Marcador de contenido 2"/>
          <p:cNvSpPr>
            <a:spLocks noGrp="1"/>
          </p:cNvSpPr>
          <p:nvPr>
            <p:ph idx="1"/>
          </p:nvPr>
        </p:nvSpPr>
        <p:spPr/>
        <p:txBody>
          <a:bodyPr/>
          <a:lstStyle/>
          <a:p>
            <a:r>
              <a:rPr lang="en-US" dirty="0"/>
              <a:t>In this paper, we introduced extensions to ns-3 OFSWITCH13 Module to support an enriched set of functions for the SDN switches.</a:t>
            </a:r>
          </a:p>
          <a:p>
            <a:r>
              <a:rPr lang="en-US" dirty="0"/>
              <a:t>We also extended the possible OXM TLV structures that are available for the module in order to be able to match the new header fields that introduced by utilizing the WAVE protocol stack.</a:t>
            </a:r>
          </a:p>
          <a:p>
            <a:pPr lvl="1"/>
            <a:r>
              <a:rPr lang="en-US" dirty="0"/>
              <a:t>The steps detailed here can also serve as guide to anyone interested in developing custom headers or implementing new modules in conjunction with the OFSWITCH13 module.</a:t>
            </a:r>
          </a:p>
          <a:p>
            <a:r>
              <a:rPr lang="en-US" dirty="0"/>
              <a:t>Finally, we assessed the performance of our implementation using a classic VANETs application and observing it under a variety of scenarios.</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20</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4" name="Audio 3">
            <a:hlinkClick r:id="" action="ppaction://media"/>
            <a:extLst>
              <a:ext uri="{FF2B5EF4-FFF2-40B4-BE49-F238E27FC236}">
                <a16:creationId xmlns:a16="http://schemas.microsoft.com/office/drawing/2014/main" id="{1C21D532-334C-4F05-E20C-D8ECB48248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29676302"/>
      </p:ext>
    </p:extLst>
  </p:cSld>
  <p:clrMapOvr>
    <a:masterClrMapping/>
  </p:clrMapOvr>
  <mc:AlternateContent xmlns:mc="http://schemas.openxmlformats.org/markup-compatibility/2006">
    <mc:Choice xmlns:p14="http://schemas.microsoft.com/office/powerpoint/2010/main" Requires="p14">
      <p:transition spd="slow" p14:dur="2000" advTm="38021"/>
    </mc:Choice>
    <mc:Fallback>
      <p:transition spd="slow" advTm="3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Thank you for your attention!</a:t>
            </a:r>
          </a:p>
        </p:txBody>
      </p:sp>
      <p:sp>
        <p:nvSpPr>
          <p:cNvPr id="3" name="Marcador de contenido 2"/>
          <p:cNvSpPr>
            <a:spLocks noGrp="1"/>
          </p:cNvSpPr>
          <p:nvPr>
            <p:ph idx="1"/>
          </p:nvPr>
        </p:nvSpPr>
        <p:spPr>
          <a:xfrm>
            <a:off x="228600" y="2590800"/>
            <a:ext cx="8610600" cy="1752600"/>
          </a:xfrm>
        </p:spPr>
        <p:txBody>
          <a:bodyPr/>
          <a:lstStyle/>
          <a:p>
            <a:pPr marL="0" indent="0" algn="ctr">
              <a:buNone/>
            </a:pPr>
            <a:r>
              <a:rPr lang="en-US" sz="8800" dirty="0"/>
              <a:t>Questions?</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21</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4" name="Audio 3">
            <a:hlinkClick r:id="" action="ppaction://media"/>
            <a:extLst>
              <a:ext uri="{FF2B5EF4-FFF2-40B4-BE49-F238E27FC236}">
                <a16:creationId xmlns:a16="http://schemas.microsoft.com/office/drawing/2014/main" id="{FD6BE52B-B261-6BDE-B35D-1C44ADFBA8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50798934"/>
      </p:ext>
    </p:extLst>
  </p:cSld>
  <p:clrMapOvr>
    <a:masterClrMapping/>
  </p:clrMapOvr>
  <mc:AlternateContent xmlns:mc="http://schemas.openxmlformats.org/markup-compatibility/2006">
    <mc:Choice xmlns:p14="http://schemas.microsoft.com/office/powerpoint/2010/main" Requires="p14">
      <p:transition spd="slow" p14:dur="2000" advTm="7788"/>
    </mc:Choice>
    <mc:Fallback>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514F-4013-8D47-A12F-F2445AA2719B}"/>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C063D7FB-6A44-CE4F-95FE-37D7DE696E41}"/>
              </a:ext>
            </a:extLst>
          </p:cNvPr>
          <p:cNvSpPr>
            <a:spLocks noGrp="1"/>
          </p:cNvSpPr>
          <p:nvPr>
            <p:ph idx="1"/>
          </p:nvPr>
        </p:nvSpPr>
        <p:spPr/>
        <p:txBody>
          <a:bodyPr/>
          <a:lstStyle/>
          <a:p>
            <a:r>
              <a:rPr lang="en-US" dirty="0"/>
              <a:t>Software Defined Networking (SDN) is based on the idea of separation of data and control planes. </a:t>
            </a:r>
          </a:p>
          <a:p>
            <a:r>
              <a:rPr lang="en-US" dirty="0"/>
              <a:t>SDN offers:</a:t>
            </a:r>
          </a:p>
          <a:p>
            <a:pPr lvl="1"/>
            <a:r>
              <a:rPr lang="en-US" dirty="0"/>
              <a:t>Flexibility against dynamic conditions due through the use of a centralized controller.</a:t>
            </a:r>
          </a:p>
          <a:p>
            <a:pPr lvl="1"/>
            <a:r>
              <a:rPr lang="en-US" dirty="0"/>
              <a:t>It is effective dealing with interoperability challenges due to its use of standard protocol for controller and switch communications (i.e., OpenFlow)</a:t>
            </a:r>
          </a:p>
          <a:p>
            <a:endParaRPr lang="en-US" dirty="0"/>
          </a:p>
        </p:txBody>
      </p:sp>
      <p:sp>
        <p:nvSpPr>
          <p:cNvPr id="5" name="Slide Number Placeholder 4">
            <a:extLst>
              <a:ext uri="{FF2B5EF4-FFF2-40B4-BE49-F238E27FC236}">
                <a16:creationId xmlns:a16="http://schemas.microsoft.com/office/drawing/2014/main" id="{70E582FF-F79E-3E49-BC40-650BB1A61DCC}"/>
              </a:ext>
            </a:extLst>
          </p:cNvPr>
          <p:cNvSpPr>
            <a:spLocks noGrp="1"/>
          </p:cNvSpPr>
          <p:nvPr>
            <p:ph type="sldNum" sz="quarter" idx="4"/>
          </p:nvPr>
        </p:nvSpPr>
        <p:spPr/>
        <p:txBody>
          <a:bodyPr/>
          <a:lstStyle/>
          <a:p>
            <a:fld id="{583B8791-2079-8941-B242-B1AD4D124D32}" type="slidenum">
              <a:rPr lang="en-US" altLang="en-US" smtClean="0"/>
              <a:pPr/>
              <a:t>3</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466" y="3581400"/>
            <a:ext cx="2212334" cy="2617579"/>
          </a:xfrm>
          <a:prstGeom prst="rect">
            <a:avLst/>
          </a:prstGeom>
        </p:spPr>
      </p:pic>
      <p:pic>
        <p:nvPicPr>
          <p:cNvPr id="10" name="Audio 9">
            <a:hlinkClick r:id="" action="ppaction://media"/>
            <a:extLst>
              <a:ext uri="{FF2B5EF4-FFF2-40B4-BE49-F238E27FC236}">
                <a16:creationId xmlns:a16="http://schemas.microsoft.com/office/drawing/2014/main" id="{3895B163-31F8-C57B-B94E-5C097B634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13742851"/>
      </p:ext>
    </p:extLst>
  </p:cSld>
  <p:clrMapOvr>
    <a:masterClrMapping/>
  </p:clrMapOvr>
  <mc:AlternateContent xmlns:mc="http://schemas.openxmlformats.org/markup-compatibility/2006">
    <mc:Choice xmlns:p14="http://schemas.microsoft.com/office/powerpoint/2010/main" Requires="p14">
      <p:transition spd="slow" p14:dur="2000" advTm="43163"/>
    </mc:Choice>
    <mc:Fallback>
      <p:transition spd="slow" advTm="4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514F-4013-8D47-A12F-F2445AA2719B}"/>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C063D7FB-6A44-CE4F-95FE-37D7DE696E41}"/>
              </a:ext>
            </a:extLst>
          </p:cNvPr>
          <p:cNvSpPr>
            <a:spLocks noGrp="1"/>
          </p:cNvSpPr>
          <p:nvPr>
            <p:ph idx="1"/>
          </p:nvPr>
        </p:nvSpPr>
        <p:spPr>
          <a:xfrm>
            <a:off x="152400" y="4108450"/>
            <a:ext cx="5410200" cy="1835150"/>
          </a:xfrm>
        </p:spPr>
        <p:txBody>
          <a:bodyPr/>
          <a:lstStyle/>
          <a:p>
            <a:r>
              <a:rPr lang="en-US" dirty="0"/>
              <a:t>SDN is a perfect tool for VANETs to remotely control vehicles for safety and traffic optimization.</a:t>
            </a:r>
          </a:p>
          <a:p>
            <a:pPr marL="0" indent="0">
              <a:buNone/>
            </a:pPr>
            <a:endParaRPr lang="en-US" dirty="0"/>
          </a:p>
        </p:txBody>
      </p:sp>
      <p:sp>
        <p:nvSpPr>
          <p:cNvPr id="5" name="Slide Number Placeholder 4">
            <a:extLst>
              <a:ext uri="{FF2B5EF4-FFF2-40B4-BE49-F238E27FC236}">
                <a16:creationId xmlns:a16="http://schemas.microsoft.com/office/drawing/2014/main" id="{70E582FF-F79E-3E49-BC40-650BB1A61DCC}"/>
              </a:ext>
            </a:extLst>
          </p:cNvPr>
          <p:cNvSpPr>
            <a:spLocks noGrp="1"/>
          </p:cNvSpPr>
          <p:nvPr>
            <p:ph type="sldNum" sz="quarter" idx="4"/>
          </p:nvPr>
        </p:nvSpPr>
        <p:spPr/>
        <p:txBody>
          <a:bodyPr/>
          <a:lstStyle/>
          <a:p>
            <a:fld id="{583B8791-2079-8941-B242-B1AD4D124D32}" type="slidenum">
              <a:rPr lang="en-US" altLang="en-US" smtClean="0"/>
              <a:pPr/>
              <a:t>4</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711" y="3430620"/>
            <a:ext cx="3614889" cy="2703480"/>
          </a:xfrm>
          <a:prstGeom prst="rect">
            <a:avLst/>
          </a:prstGeom>
        </p:spPr>
      </p:pic>
      <p:sp>
        <p:nvSpPr>
          <p:cNvPr id="9" name="Content Placeholder 2">
            <a:extLst>
              <a:ext uri="{FF2B5EF4-FFF2-40B4-BE49-F238E27FC236}">
                <a16:creationId xmlns:a16="http://schemas.microsoft.com/office/drawing/2014/main" id="{C063D7FB-6A44-CE4F-95FE-37D7DE696E41}"/>
              </a:ext>
            </a:extLst>
          </p:cNvPr>
          <p:cNvSpPr txBox="1">
            <a:spLocks/>
          </p:cNvSpPr>
          <p:nvPr/>
        </p:nvSpPr>
        <p:spPr bwMode="auto">
          <a:xfrm>
            <a:off x="381000" y="1066800"/>
            <a:ext cx="8610600"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2400" b="1">
                <a:solidFill>
                  <a:srgbClr val="33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Ø"/>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ü"/>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en-US" kern="0" dirty="0"/>
              <a:t>The use of SDN has been shifting from wired/optical networking to applications where the data channel or control channel are based on wireless technologies.</a:t>
            </a:r>
          </a:p>
          <a:p>
            <a:r>
              <a:rPr lang="en-US" kern="0" dirty="0"/>
              <a:t>In the field of vehicular ad hoc networks (VANETs) the networking of vehicles is based on the use of a wireless interface specifically designed for safety purposes (802.11p).</a:t>
            </a:r>
          </a:p>
        </p:txBody>
      </p:sp>
      <p:pic>
        <p:nvPicPr>
          <p:cNvPr id="10" name="Audio 9">
            <a:hlinkClick r:id="" action="ppaction://media"/>
            <a:extLst>
              <a:ext uri="{FF2B5EF4-FFF2-40B4-BE49-F238E27FC236}">
                <a16:creationId xmlns:a16="http://schemas.microsoft.com/office/drawing/2014/main" id="{7B9E54F6-C0B0-AE21-F114-4209561411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9378955"/>
      </p:ext>
    </p:extLst>
  </p:cSld>
  <p:clrMapOvr>
    <a:masterClrMapping/>
  </p:clrMapOvr>
  <mc:AlternateContent xmlns:mc="http://schemas.openxmlformats.org/markup-compatibility/2006">
    <mc:Choice xmlns:p14="http://schemas.microsoft.com/office/powerpoint/2010/main" Requires="p14">
      <p:transition spd="slow" p14:dur="2000" advTm="88656"/>
    </mc:Choice>
    <mc:Fallback>
      <p:transition spd="slow" advTm="8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Challenge</a:t>
            </a:r>
          </a:p>
        </p:txBody>
      </p:sp>
      <p:sp>
        <p:nvSpPr>
          <p:cNvPr id="3" name="Marcador de contenido 2"/>
          <p:cNvSpPr>
            <a:spLocks noGrp="1"/>
          </p:cNvSpPr>
          <p:nvPr>
            <p:ph idx="1"/>
          </p:nvPr>
        </p:nvSpPr>
        <p:spPr/>
        <p:txBody>
          <a:bodyPr/>
          <a:lstStyle/>
          <a:p>
            <a:r>
              <a:rPr lang="en-US" dirty="0"/>
              <a:t>Most evaluations tools for SDN applications assume a wired control channel through CSMA-CD which limits the capacity to evaluate other type of applications such as VANET applications.</a:t>
            </a:r>
          </a:p>
          <a:p>
            <a:pPr marL="0" indent="0">
              <a:buNone/>
            </a:pPr>
            <a:endParaRPr lang="en-US" dirty="0"/>
          </a:p>
          <a:p>
            <a:r>
              <a:rPr lang="en-US" dirty="0"/>
              <a:t>ns-3 has included SDN capabilities through the OFSWITCH13 module and it offers 802.11p capabilities through the WAVE module.</a:t>
            </a:r>
          </a:p>
          <a:p>
            <a:pPr marL="0" indent="0">
              <a:buNone/>
            </a:pPr>
            <a:endParaRPr lang="en-US" dirty="0"/>
          </a:p>
          <a:p>
            <a:r>
              <a:rPr lang="en-US" dirty="0"/>
              <a:t>The OFSWITCH13 module only allows for connections to the switches through the use of CSMA-CD producing two major limitations.</a:t>
            </a:r>
          </a:p>
          <a:p>
            <a:pPr marL="0" indent="0">
              <a:buNone/>
            </a:pPr>
            <a:endParaRPr lang="en-US" dirty="0"/>
          </a:p>
          <a:p>
            <a:endParaRPr lang="en-US" dirty="0"/>
          </a:p>
        </p:txBody>
      </p:sp>
      <p:sp>
        <p:nvSpPr>
          <p:cNvPr id="4" name="Marcador de pie de página 3"/>
          <p:cNvSpPr>
            <a:spLocks noGrp="1"/>
          </p:cNvSpPr>
          <p:nvPr>
            <p:ph type="ftr" sz="quarter" idx="3"/>
          </p:nvPr>
        </p:nvSpPr>
        <p:spPr>
          <a:xfrm>
            <a:off x="2438400" y="6299200"/>
            <a:ext cx="4724400" cy="360363"/>
          </a:xfrm>
        </p:spPr>
        <p:txBody>
          <a:bodyPr/>
          <a:lstStyle/>
          <a:p>
            <a:pPr>
              <a:defRPr/>
            </a:pPr>
            <a:r>
              <a:rPr lang="en-US" dirty="0"/>
              <a:t>Integration of WAVE and </a:t>
            </a:r>
            <a:r>
              <a:rPr lang="en-US" dirty="0" err="1"/>
              <a:t>OpenFlow</a:t>
            </a:r>
            <a:r>
              <a:rPr lang="en-US" dirty="0"/>
              <a:t> for Realization of SDN-based VANETs in ns-3</a:t>
            </a:r>
          </a:p>
        </p:txBody>
      </p:sp>
      <p:sp>
        <p:nvSpPr>
          <p:cNvPr id="5" name="Marcador de número de diapositiva 4"/>
          <p:cNvSpPr>
            <a:spLocks noGrp="1"/>
          </p:cNvSpPr>
          <p:nvPr>
            <p:ph type="sldNum" sz="quarter" idx="4"/>
          </p:nvPr>
        </p:nvSpPr>
        <p:spPr/>
        <p:txBody>
          <a:bodyPr/>
          <a:lstStyle/>
          <a:p>
            <a:fld id="{583B8791-2079-8941-B242-B1AD4D124D32}" type="slidenum">
              <a:rPr lang="en-US" altLang="en-US" smtClean="0"/>
              <a:pPr/>
              <a:t>5</a:t>
            </a:fld>
            <a:endParaRPr lang="en-US" altLang="en-US"/>
          </a:p>
        </p:txBody>
      </p:sp>
      <p:pic>
        <p:nvPicPr>
          <p:cNvPr id="10" name="Audio 9">
            <a:hlinkClick r:id="" action="ppaction://media"/>
            <a:extLst>
              <a:ext uri="{FF2B5EF4-FFF2-40B4-BE49-F238E27FC236}">
                <a16:creationId xmlns:a16="http://schemas.microsoft.com/office/drawing/2014/main" id="{9A309033-3D5B-0DE0-1969-7FB758685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65303110"/>
      </p:ext>
    </p:extLst>
  </p:cSld>
  <p:clrMapOvr>
    <a:masterClrMapping/>
  </p:clrMapOvr>
  <mc:AlternateContent xmlns:mc="http://schemas.openxmlformats.org/markup-compatibility/2006">
    <mc:Choice xmlns:p14="http://schemas.microsoft.com/office/powerpoint/2010/main" Requires="p14">
      <p:transition spd="slow" p14:dur="2000" advTm="40746"/>
    </mc:Choice>
    <mc:Fallback>
      <p:transition spd="slow" advTm="40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514F-4013-8D47-A12F-F2445AA2719B}"/>
              </a:ext>
            </a:extLst>
          </p:cNvPr>
          <p:cNvSpPr>
            <a:spLocks noGrp="1"/>
          </p:cNvSpPr>
          <p:nvPr>
            <p:ph type="title"/>
          </p:nvPr>
        </p:nvSpPr>
        <p:spPr/>
        <p:txBody>
          <a:bodyPr/>
          <a:lstStyle/>
          <a:p>
            <a:r>
              <a:rPr lang="en-US" dirty="0"/>
              <a:t>Proposal</a:t>
            </a:r>
          </a:p>
        </p:txBody>
      </p:sp>
      <p:sp>
        <p:nvSpPr>
          <p:cNvPr id="5" name="Slide Number Placeholder 4">
            <a:extLst>
              <a:ext uri="{FF2B5EF4-FFF2-40B4-BE49-F238E27FC236}">
                <a16:creationId xmlns:a16="http://schemas.microsoft.com/office/drawing/2014/main" id="{70E582FF-F79E-3E49-BC40-650BB1A61DCC}"/>
              </a:ext>
            </a:extLst>
          </p:cNvPr>
          <p:cNvSpPr>
            <a:spLocks noGrp="1"/>
          </p:cNvSpPr>
          <p:nvPr>
            <p:ph type="sldNum" sz="quarter" idx="4"/>
          </p:nvPr>
        </p:nvSpPr>
        <p:spPr/>
        <p:txBody>
          <a:bodyPr/>
          <a:lstStyle/>
          <a:p>
            <a:fld id="{583B8791-2079-8941-B242-B1AD4D124D32}" type="slidenum">
              <a:rPr lang="en-US" altLang="en-US" smtClean="0"/>
              <a:pPr/>
              <a:t>6</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sp>
        <p:nvSpPr>
          <p:cNvPr id="7" name="CustomShape 4"/>
          <p:cNvSpPr/>
          <p:nvPr/>
        </p:nvSpPr>
        <p:spPr>
          <a:xfrm>
            <a:off x="731520" y="1188720"/>
            <a:ext cx="2377440" cy="3931920"/>
          </a:xfrm>
          <a:custGeom>
            <a:avLst/>
            <a:gdLst/>
            <a:ahLst/>
            <a:cxnLst/>
            <a:rect l="0" t="0" r="r" b="b"/>
            <a:pathLst>
              <a:path w="6606" h="10924">
                <a:moveTo>
                  <a:pt x="1100" y="0"/>
                </a:moveTo>
                <a:lnTo>
                  <a:pt x="1101" y="0"/>
                </a:lnTo>
                <a:cubicBezTo>
                  <a:pt x="908" y="0"/>
                  <a:pt x="718" y="51"/>
                  <a:pt x="550" y="147"/>
                </a:cubicBezTo>
                <a:cubicBezTo>
                  <a:pt x="383" y="244"/>
                  <a:pt x="244" y="383"/>
                  <a:pt x="147" y="550"/>
                </a:cubicBezTo>
                <a:cubicBezTo>
                  <a:pt x="51" y="718"/>
                  <a:pt x="0" y="908"/>
                  <a:pt x="0" y="1101"/>
                </a:cubicBezTo>
                <a:lnTo>
                  <a:pt x="0" y="9822"/>
                </a:lnTo>
                <a:lnTo>
                  <a:pt x="0" y="9822"/>
                </a:lnTo>
                <a:cubicBezTo>
                  <a:pt x="0" y="10015"/>
                  <a:pt x="51" y="10205"/>
                  <a:pt x="147" y="10373"/>
                </a:cubicBezTo>
                <a:cubicBezTo>
                  <a:pt x="244" y="10540"/>
                  <a:pt x="383" y="10679"/>
                  <a:pt x="550" y="10776"/>
                </a:cubicBezTo>
                <a:cubicBezTo>
                  <a:pt x="718" y="10872"/>
                  <a:pt x="908" y="10923"/>
                  <a:pt x="1101" y="10923"/>
                </a:cubicBezTo>
                <a:lnTo>
                  <a:pt x="5504" y="10923"/>
                </a:lnTo>
                <a:lnTo>
                  <a:pt x="5504" y="10923"/>
                </a:lnTo>
                <a:cubicBezTo>
                  <a:pt x="5697" y="10923"/>
                  <a:pt x="5887" y="10872"/>
                  <a:pt x="6055" y="10776"/>
                </a:cubicBezTo>
                <a:cubicBezTo>
                  <a:pt x="6222" y="10679"/>
                  <a:pt x="6361" y="10540"/>
                  <a:pt x="6458" y="10373"/>
                </a:cubicBezTo>
                <a:cubicBezTo>
                  <a:pt x="6554" y="10205"/>
                  <a:pt x="6605" y="10015"/>
                  <a:pt x="6605" y="9822"/>
                </a:cubicBezTo>
                <a:lnTo>
                  <a:pt x="6605" y="1100"/>
                </a:lnTo>
                <a:lnTo>
                  <a:pt x="6605" y="1101"/>
                </a:lnTo>
                <a:lnTo>
                  <a:pt x="6605" y="1101"/>
                </a:lnTo>
                <a:cubicBezTo>
                  <a:pt x="6605" y="908"/>
                  <a:pt x="6554" y="718"/>
                  <a:pt x="6458" y="550"/>
                </a:cubicBezTo>
                <a:cubicBezTo>
                  <a:pt x="6361" y="383"/>
                  <a:pt x="6222" y="244"/>
                  <a:pt x="6055" y="147"/>
                </a:cubicBezTo>
                <a:cubicBezTo>
                  <a:pt x="5887" y="51"/>
                  <a:pt x="5697" y="0"/>
                  <a:pt x="5504" y="0"/>
                </a:cubicBezTo>
                <a:lnTo>
                  <a:pt x="1100"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 name="CustomShape 5"/>
          <p:cNvSpPr/>
          <p:nvPr/>
        </p:nvSpPr>
        <p:spPr>
          <a:xfrm>
            <a:off x="1005840" y="1342440"/>
            <a:ext cx="1737360" cy="548640"/>
          </a:xfrm>
          <a:prstGeom prst="ellipse">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1500" b="0" strike="noStrike" spc="-1">
                <a:latin typeface="Arial"/>
              </a:rPr>
              <a:t>Ofswitch13 Module</a:t>
            </a:r>
          </a:p>
        </p:txBody>
      </p:sp>
      <p:sp>
        <p:nvSpPr>
          <p:cNvPr id="9" name="TextShape 6"/>
          <p:cNvSpPr txBox="1"/>
          <p:nvPr/>
        </p:nvSpPr>
        <p:spPr>
          <a:xfrm>
            <a:off x="1188720" y="1920240"/>
            <a:ext cx="1554480" cy="346320"/>
          </a:xfrm>
          <a:prstGeom prst="rect">
            <a:avLst/>
          </a:prstGeom>
          <a:noFill/>
          <a:ln>
            <a:noFill/>
          </a:ln>
        </p:spPr>
      </p:sp>
      <p:sp>
        <p:nvSpPr>
          <p:cNvPr id="10" name="TextShape 7"/>
          <p:cNvSpPr txBox="1"/>
          <p:nvPr/>
        </p:nvSpPr>
        <p:spPr>
          <a:xfrm>
            <a:off x="1005840" y="2194560"/>
            <a:ext cx="1920240" cy="2088360"/>
          </a:xfrm>
          <a:prstGeom prst="rect">
            <a:avLst/>
          </a:prstGeom>
          <a:noFill/>
          <a:ln>
            <a:noFill/>
          </a:ln>
        </p:spPr>
        <p:txBody>
          <a:bodyPr lIns="90000" tIns="45000" rIns="90000" bIns="45000">
            <a:noAutofit/>
          </a:bodyPr>
          <a:lstStyle/>
          <a:p>
            <a:r>
              <a:rPr lang="en-US" sz="1400" b="0" strike="noStrike" spc="-1">
                <a:latin typeface="Arial"/>
              </a:rPr>
              <a:t>- SDN Switches can only be used with CSMANETDEVICE.</a:t>
            </a:r>
          </a:p>
          <a:p>
            <a:endParaRPr lang="en-US" sz="1400" b="0" strike="noStrike" spc="-1">
              <a:latin typeface="Arial"/>
            </a:endParaRPr>
          </a:p>
          <a:p>
            <a:endParaRPr lang="en-US" sz="1400" b="0" strike="noStrike" spc="-1">
              <a:latin typeface="Arial"/>
            </a:endParaRPr>
          </a:p>
          <a:p>
            <a:endParaRPr lang="en-US" sz="1400" b="0" strike="noStrike" spc="-1">
              <a:latin typeface="Arial"/>
            </a:endParaRPr>
          </a:p>
          <a:p>
            <a:r>
              <a:rPr lang="en-US" sz="1400" b="0" strike="noStrike" spc="-1">
                <a:latin typeface="Arial"/>
              </a:rPr>
              <a:t>-Limited HEADERS to be matched using Type Length Value structures. </a:t>
            </a:r>
          </a:p>
        </p:txBody>
      </p:sp>
      <p:sp>
        <p:nvSpPr>
          <p:cNvPr id="11" name="TextShape 8"/>
          <p:cNvSpPr txBox="1"/>
          <p:nvPr/>
        </p:nvSpPr>
        <p:spPr>
          <a:xfrm>
            <a:off x="4297680" y="3036960"/>
            <a:ext cx="180720" cy="346320"/>
          </a:xfrm>
          <a:prstGeom prst="rect">
            <a:avLst/>
          </a:prstGeom>
          <a:noFill/>
          <a:ln>
            <a:noFill/>
          </a:ln>
        </p:spPr>
      </p:sp>
      <p:sp>
        <p:nvSpPr>
          <p:cNvPr id="12" name="CustomShape 9"/>
          <p:cNvSpPr/>
          <p:nvPr/>
        </p:nvSpPr>
        <p:spPr>
          <a:xfrm>
            <a:off x="1005840" y="2103120"/>
            <a:ext cx="1828800" cy="914400"/>
          </a:xfrm>
          <a:prstGeom prst="rect">
            <a:avLst/>
          </a:prstGeom>
          <a:noFill/>
          <a:ln>
            <a:solidFill>
              <a:srgbClr val="000000"/>
            </a:solidFill>
          </a:ln>
        </p:spPr>
        <p:style>
          <a:lnRef idx="0">
            <a:scrgbClr r="0" g="0" b="0"/>
          </a:lnRef>
          <a:fillRef idx="0">
            <a:scrgbClr r="0" g="0" b="0"/>
          </a:fillRef>
          <a:effectRef idx="0">
            <a:scrgbClr r="0" g="0" b="0"/>
          </a:effectRef>
          <a:fontRef idx="minor"/>
        </p:style>
      </p:sp>
      <p:sp>
        <p:nvSpPr>
          <p:cNvPr id="13" name="CustomShape 10"/>
          <p:cNvSpPr/>
          <p:nvPr/>
        </p:nvSpPr>
        <p:spPr>
          <a:xfrm>
            <a:off x="1005840" y="3383280"/>
            <a:ext cx="1828800" cy="975720"/>
          </a:xfrm>
          <a:prstGeom prst="rect">
            <a:avLst/>
          </a:prstGeom>
          <a:noFill/>
          <a:ln>
            <a:solidFill>
              <a:srgbClr val="000000"/>
            </a:solidFill>
          </a:ln>
        </p:spPr>
        <p:style>
          <a:lnRef idx="0">
            <a:scrgbClr r="0" g="0" b="0"/>
          </a:lnRef>
          <a:fillRef idx="0">
            <a:scrgbClr r="0" g="0" b="0"/>
          </a:fillRef>
          <a:effectRef idx="0">
            <a:scrgbClr r="0" g="0" b="0"/>
          </a:effectRef>
          <a:fontRef idx="minor"/>
        </p:style>
      </p:sp>
      <p:sp>
        <p:nvSpPr>
          <p:cNvPr id="14" name="CustomShape 11"/>
          <p:cNvSpPr/>
          <p:nvPr/>
        </p:nvSpPr>
        <p:spPr>
          <a:xfrm>
            <a:off x="2834640" y="2560320"/>
            <a:ext cx="822960" cy="360"/>
          </a:xfrm>
          <a:custGeom>
            <a:avLst/>
            <a:gdLst/>
            <a:ahLst/>
            <a:cxnLst/>
            <a:rect l="0" t="0" r="r" b="b"/>
            <a:pathLst>
              <a:path w="2288" h="3">
                <a:moveTo>
                  <a:pt x="0" y="1"/>
                </a:moveTo>
                <a:lnTo>
                  <a:pt x="1763" y="1"/>
                </a:lnTo>
                <a:lnTo>
                  <a:pt x="1763" y="0"/>
                </a:lnTo>
                <a:lnTo>
                  <a:pt x="2287" y="1"/>
                </a:lnTo>
                <a:lnTo>
                  <a:pt x="1763" y="2"/>
                </a:lnTo>
                <a:lnTo>
                  <a:pt x="1763" y="1"/>
                </a:lnTo>
                <a:lnTo>
                  <a:pt x="0" y="1"/>
                </a:lnTo>
              </a:path>
            </a:pathLst>
          </a:custGeom>
          <a:solidFill>
            <a:srgbClr val="729FCF"/>
          </a:solidFill>
          <a:ln>
            <a:solidFill>
              <a:srgbClr val="000000"/>
            </a:solidFill>
          </a:ln>
        </p:spPr>
        <p:style>
          <a:lnRef idx="0">
            <a:scrgbClr r="0" g="0" b="0"/>
          </a:lnRef>
          <a:fillRef idx="0">
            <a:scrgbClr r="0" g="0" b="0"/>
          </a:fillRef>
          <a:effectRef idx="0">
            <a:scrgbClr r="0" g="0" b="0"/>
          </a:effectRef>
          <a:fontRef idx="minor"/>
        </p:style>
      </p:sp>
      <p:sp>
        <p:nvSpPr>
          <p:cNvPr id="15" name="CustomShape 12"/>
          <p:cNvSpPr/>
          <p:nvPr/>
        </p:nvSpPr>
        <p:spPr>
          <a:xfrm rot="5400000">
            <a:off x="3520440" y="2477880"/>
            <a:ext cx="274320" cy="182880"/>
          </a:xfrm>
          <a:custGeom>
            <a:avLst/>
            <a:gdLst/>
            <a:ahLst/>
            <a:cxnLst/>
            <a:rect l="0" t="0" r="r" b="b"/>
            <a:pathLst>
              <a:path w="764" h="510">
                <a:moveTo>
                  <a:pt x="381" y="0"/>
                </a:moveTo>
                <a:lnTo>
                  <a:pt x="763" y="509"/>
                </a:lnTo>
                <a:lnTo>
                  <a:pt x="0" y="509"/>
                </a:lnTo>
                <a:lnTo>
                  <a:pt x="381" y="0"/>
                </a:lnTo>
              </a:path>
            </a:pathLst>
          </a:custGeom>
          <a:solidFill>
            <a:srgbClr val="000000"/>
          </a:solidFill>
          <a:ln>
            <a:solidFill>
              <a:srgbClr val="3465A4"/>
            </a:solidFill>
          </a:ln>
        </p:spPr>
        <p:style>
          <a:lnRef idx="0">
            <a:scrgbClr r="0" g="0" b="0"/>
          </a:lnRef>
          <a:fillRef idx="0">
            <a:scrgbClr r="0" g="0" b="0"/>
          </a:fillRef>
          <a:effectRef idx="0">
            <a:scrgbClr r="0" g="0" b="0"/>
          </a:effectRef>
          <a:fontRef idx="minor"/>
        </p:style>
      </p:sp>
      <p:sp>
        <p:nvSpPr>
          <p:cNvPr id="16" name="CustomShape 13"/>
          <p:cNvSpPr/>
          <p:nvPr/>
        </p:nvSpPr>
        <p:spPr>
          <a:xfrm>
            <a:off x="3749040" y="2122560"/>
            <a:ext cx="1828800" cy="914400"/>
          </a:xfrm>
          <a:prstGeom prst="rect">
            <a:avLst/>
          </a:prstGeom>
          <a:noFill/>
          <a:ln>
            <a:solidFill>
              <a:srgbClr val="000000"/>
            </a:solidFill>
          </a:ln>
        </p:spPr>
        <p:style>
          <a:lnRef idx="0">
            <a:scrgbClr r="0" g="0" b="0"/>
          </a:lnRef>
          <a:fillRef idx="0">
            <a:scrgbClr r="0" g="0" b="0"/>
          </a:fillRef>
          <a:effectRef idx="0">
            <a:scrgbClr r="0" g="0" b="0"/>
          </a:effectRef>
          <a:fontRef idx="minor"/>
        </p:style>
      </p:sp>
      <p:sp>
        <p:nvSpPr>
          <p:cNvPr id="17" name="CustomShape 14"/>
          <p:cNvSpPr/>
          <p:nvPr/>
        </p:nvSpPr>
        <p:spPr>
          <a:xfrm>
            <a:off x="2834640" y="3840120"/>
            <a:ext cx="731520" cy="360"/>
          </a:xfrm>
          <a:custGeom>
            <a:avLst/>
            <a:gdLst/>
            <a:ahLst/>
            <a:cxnLst/>
            <a:rect l="0" t="0" r="r" b="b"/>
            <a:pathLst>
              <a:path w="2034" h="3">
                <a:moveTo>
                  <a:pt x="0" y="1"/>
                </a:moveTo>
                <a:lnTo>
                  <a:pt x="1567" y="1"/>
                </a:lnTo>
                <a:lnTo>
                  <a:pt x="1567" y="0"/>
                </a:lnTo>
                <a:lnTo>
                  <a:pt x="2033" y="1"/>
                </a:lnTo>
                <a:lnTo>
                  <a:pt x="1567" y="2"/>
                </a:lnTo>
                <a:lnTo>
                  <a:pt x="1567" y="1"/>
                </a:lnTo>
                <a:lnTo>
                  <a:pt x="0" y="1"/>
                </a:lnTo>
              </a:path>
            </a:pathLst>
          </a:custGeom>
          <a:solidFill>
            <a:srgbClr val="729FCF"/>
          </a:solidFill>
          <a:ln>
            <a:solidFill>
              <a:srgbClr val="000000"/>
            </a:solidFill>
          </a:ln>
        </p:spPr>
        <p:style>
          <a:lnRef idx="0">
            <a:scrgbClr r="0" g="0" b="0"/>
          </a:lnRef>
          <a:fillRef idx="0">
            <a:scrgbClr r="0" g="0" b="0"/>
          </a:fillRef>
          <a:effectRef idx="0">
            <a:scrgbClr r="0" g="0" b="0"/>
          </a:effectRef>
          <a:fontRef idx="minor"/>
        </p:style>
      </p:sp>
      <p:sp>
        <p:nvSpPr>
          <p:cNvPr id="18" name="CustomShape 15"/>
          <p:cNvSpPr/>
          <p:nvPr/>
        </p:nvSpPr>
        <p:spPr>
          <a:xfrm rot="5400000">
            <a:off x="3520440" y="3756240"/>
            <a:ext cx="274320" cy="182880"/>
          </a:xfrm>
          <a:custGeom>
            <a:avLst/>
            <a:gdLst/>
            <a:ahLst/>
            <a:cxnLst/>
            <a:rect l="0" t="0" r="r" b="b"/>
            <a:pathLst>
              <a:path w="764" h="510">
                <a:moveTo>
                  <a:pt x="381" y="0"/>
                </a:moveTo>
                <a:lnTo>
                  <a:pt x="763" y="509"/>
                </a:lnTo>
                <a:lnTo>
                  <a:pt x="0" y="509"/>
                </a:lnTo>
                <a:lnTo>
                  <a:pt x="381" y="0"/>
                </a:lnTo>
              </a:path>
            </a:pathLst>
          </a:custGeom>
          <a:solidFill>
            <a:srgbClr val="000000"/>
          </a:solidFill>
          <a:ln>
            <a:solidFill>
              <a:srgbClr val="3465A4"/>
            </a:solidFill>
          </a:ln>
        </p:spPr>
        <p:style>
          <a:lnRef idx="0">
            <a:scrgbClr r="0" g="0" b="0"/>
          </a:lnRef>
          <a:fillRef idx="0">
            <a:scrgbClr r="0" g="0" b="0"/>
          </a:fillRef>
          <a:effectRef idx="0">
            <a:scrgbClr r="0" g="0" b="0"/>
          </a:effectRef>
          <a:fontRef idx="minor"/>
        </p:style>
      </p:sp>
      <p:sp>
        <p:nvSpPr>
          <p:cNvPr id="19" name="TextShape 16"/>
          <p:cNvSpPr txBox="1"/>
          <p:nvPr/>
        </p:nvSpPr>
        <p:spPr>
          <a:xfrm>
            <a:off x="3840480" y="2214000"/>
            <a:ext cx="1645920" cy="767520"/>
          </a:xfrm>
          <a:prstGeom prst="rect">
            <a:avLst/>
          </a:prstGeom>
          <a:noFill/>
          <a:ln>
            <a:noFill/>
          </a:ln>
        </p:spPr>
        <p:txBody>
          <a:bodyPr lIns="90000" tIns="45000" rIns="90000" bIns="45000">
            <a:noAutofit/>
          </a:bodyPr>
          <a:lstStyle/>
          <a:p>
            <a:r>
              <a:rPr lang="en-US" sz="1600" b="0" strike="noStrike" spc="-1">
                <a:latin typeface="Arial"/>
              </a:rPr>
              <a:t>VANETs require wireless technologies.</a:t>
            </a:r>
          </a:p>
        </p:txBody>
      </p:sp>
      <p:sp>
        <p:nvSpPr>
          <p:cNvPr id="20" name="TextShape 17"/>
          <p:cNvSpPr txBox="1"/>
          <p:nvPr/>
        </p:nvSpPr>
        <p:spPr>
          <a:xfrm>
            <a:off x="4297680" y="4317120"/>
            <a:ext cx="180720" cy="346320"/>
          </a:xfrm>
          <a:prstGeom prst="rect">
            <a:avLst/>
          </a:prstGeom>
          <a:noFill/>
          <a:ln>
            <a:noFill/>
          </a:ln>
        </p:spPr>
      </p:sp>
      <p:sp>
        <p:nvSpPr>
          <p:cNvPr id="21" name="CustomShape 18"/>
          <p:cNvSpPr/>
          <p:nvPr/>
        </p:nvSpPr>
        <p:spPr>
          <a:xfrm>
            <a:off x="3749040" y="3402720"/>
            <a:ext cx="1828800" cy="1377120"/>
          </a:xfrm>
          <a:prstGeom prst="rect">
            <a:avLst/>
          </a:prstGeom>
          <a:noFill/>
          <a:ln>
            <a:solidFill>
              <a:srgbClr val="000000"/>
            </a:solidFill>
          </a:ln>
        </p:spPr>
        <p:style>
          <a:lnRef idx="0">
            <a:scrgbClr r="0" g="0" b="0"/>
          </a:lnRef>
          <a:fillRef idx="0">
            <a:scrgbClr r="0" g="0" b="0"/>
          </a:fillRef>
          <a:effectRef idx="0">
            <a:scrgbClr r="0" g="0" b="0"/>
          </a:effectRef>
          <a:fontRef idx="minor"/>
        </p:style>
      </p:sp>
      <p:sp>
        <p:nvSpPr>
          <p:cNvPr id="22" name="TextShape 19"/>
          <p:cNvSpPr txBox="1"/>
          <p:nvPr/>
        </p:nvSpPr>
        <p:spPr>
          <a:xfrm>
            <a:off x="3840480" y="3494160"/>
            <a:ext cx="1645920" cy="1218960"/>
          </a:xfrm>
          <a:prstGeom prst="rect">
            <a:avLst/>
          </a:prstGeom>
          <a:noFill/>
          <a:ln>
            <a:noFill/>
          </a:ln>
        </p:spPr>
        <p:txBody>
          <a:bodyPr lIns="90000" tIns="45000" rIns="90000" bIns="45000">
            <a:noAutofit/>
          </a:bodyPr>
          <a:lstStyle/>
          <a:p>
            <a:r>
              <a:rPr lang="en-US" sz="1600" b="0" strike="noStrike" spc="-1">
                <a:latin typeface="Arial"/>
              </a:rPr>
              <a:t>No new TLV structures and fields can be matched by SDN switch.</a:t>
            </a:r>
          </a:p>
        </p:txBody>
      </p:sp>
      <p:sp>
        <p:nvSpPr>
          <p:cNvPr id="23" name="CustomShape 20"/>
          <p:cNvSpPr/>
          <p:nvPr/>
        </p:nvSpPr>
        <p:spPr>
          <a:xfrm>
            <a:off x="6309360" y="1188720"/>
            <a:ext cx="2377440" cy="3931920"/>
          </a:xfrm>
          <a:custGeom>
            <a:avLst/>
            <a:gdLst/>
            <a:ahLst/>
            <a:cxnLst/>
            <a:rect l="0" t="0" r="r" b="b"/>
            <a:pathLst>
              <a:path w="6606" h="10924">
                <a:moveTo>
                  <a:pt x="1100" y="0"/>
                </a:moveTo>
                <a:lnTo>
                  <a:pt x="1101" y="0"/>
                </a:lnTo>
                <a:cubicBezTo>
                  <a:pt x="908" y="0"/>
                  <a:pt x="718" y="51"/>
                  <a:pt x="550" y="147"/>
                </a:cubicBezTo>
                <a:cubicBezTo>
                  <a:pt x="383" y="244"/>
                  <a:pt x="244" y="383"/>
                  <a:pt x="147" y="550"/>
                </a:cubicBezTo>
                <a:cubicBezTo>
                  <a:pt x="51" y="718"/>
                  <a:pt x="0" y="908"/>
                  <a:pt x="0" y="1101"/>
                </a:cubicBezTo>
                <a:lnTo>
                  <a:pt x="0" y="9822"/>
                </a:lnTo>
                <a:lnTo>
                  <a:pt x="0" y="9822"/>
                </a:lnTo>
                <a:cubicBezTo>
                  <a:pt x="0" y="10015"/>
                  <a:pt x="51" y="10205"/>
                  <a:pt x="147" y="10373"/>
                </a:cubicBezTo>
                <a:cubicBezTo>
                  <a:pt x="244" y="10540"/>
                  <a:pt x="383" y="10679"/>
                  <a:pt x="550" y="10776"/>
                </a:cubicBezTo>
                <a:cubicBezTo>
                  <a:pt x="718" y="10872"/>
                  <a:pt x="908" y="10923"/>
                  <a:pt x="1101" y="10923"/>
                </a:cubicBezTo>
                <a:lnTo>
                  <a:pt x="5504" y="10923"/>
                </a:lnTo>
                <a:lnTo>
                  <a:pt x="5504" y="10923"/>
                </a:lnTo>
                <a:cubicBezTo>
                  <a:pt x="5697" y="10923"/>
                  <a:pt x="5887" y="10872"/>
                  <a:pt x="6055" y="10776"/>
                </a:cubicBezTo>
                <a:cubicBezTo>
                  <a:pt x="6222" y="10679"/>
                  <a:pt x="6361" y="10540"/>
                  <a:pt x="6458" y="10373"/>
                </a:cubicBezTo>
                <a:cubicBezTo>
                  <a:pt x="6554" y="10205"/>
                  <a:pt x="6605" y="10015"/>
                  <a:pt x="6605" y="9822"/>
                </a:cubicBezTo>
                <a:lnTo>
                  <a:pt x="6605" y="1100"/>
                </a:lnTo>
                <a:lnTo>
                  <a:pt x="6605" y="1101"/>
                </a:lnTo>
                <a:lnTo>
                  <a:pt x="6605" y="1101"/>
                </a:lnTo>
                <a:cubicBezTo>
                  <a:pt x="6605" y="908"/>
                  <a:pt x="6554" y="718"/>
                  <a:pt x="6458" y="550"/>
                </a:cubicBezTo>
                <a:cubicBezTo>
                  <a:pt x="6361" y="383"/>
                  <a:pt x="6222" y="244"/>
                  <a:pt x="6055" y="147"/>
                </a:cubicBezTo>
                <a:cubicBezTo>
                  <a:pt x="5887" y="51"/>
                  <a:pt x="5697" y="0"/>
                  <a:pt x="5504" y="0"/>
                </a:cubicBezTo>
                <a:lnTo>
                  <a:pt x="1100"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24" name="CustomShape 21"/>
          <p:cNvSpPr/>
          <p:nvPr/>
        </p:nvSpPr>
        <p:spPr>
          <a:xfrm>
            <a:off x="6583680" y="1280160"/>
            <a:ext cx="1828800" cy="702360"/>
          </a:xfrm>
          <a:prstGeom prst="ellipse">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1500" b="0" strike="noStrike" spc="-1">
                <a:latin typeface="Arial"/>
              </a:rPr>
              <a:t>Extended</a:t>
            </a:r>
          </a:p>
          <a:p>
            <a:pPr algn="ctr"/>
            <a:r>
              <a:rPr lang="en-US" sz="1500" b="0" strike="noStrike" spc="-1">
                <a:latin typeface="Arial"/>
              </a:rPr>
              <a:t>Ofswitch13 Module</a:t>
            </a:r>
          </a:p>
        </p:txBody>
      </p:sp>
      <p:sp>
        <p:nvSpPr>
          <p:cNvPr id="25" name="TextShape 22"/>
          <p:cNvSpPr txBox="1"/>
          <p:nvPr/>
        </p:nvSpPr>
        <p:spPr>
          <a:xfrm>
            <a:off x="6766560" y="1920240"/>
            <a:ext cx="1554480" cy="346320"/>
          </a:xfrm>
          <a:prstGeom prst="rect">
            <a:avLst/>
          </a:prstGeom>
          <a:noFill/>
          <a:ln>
            <a:noFill/>
          </a:ln>
        </p:spPr>
      </p:sp>
      <p:sp>
        <p:nvSpPr>
          <p:cNvPr id="26" name="TextShape 23"/>
          <p:cNvSpPr txBox="1"/>
          <p:nvPr/>
        </p:nvSpPr>
        <p:spPr>
          <a:xfrm>
            <a:off x="6583680" y="2066400"/>
            <a:ext cx="1920240" cy="2210760"/>
          </a:xfrm>
          <a:prstGeom prst="rect">
            <a:avLst/>
          </a:prstGeom>
          <a:noFill/>
          <a:ln>
            <a:noFill/>
          </a:ln>
        </p:spPr>
        <p:txBody>
          <a:bodyPr lIns="90000" tIns="45000" rIns="90000" bIns="45000">
            <a:noAutofit/>
          </a:bodyPr>
          <a:lstStyle/>
          <a:p>
            <a:r>
              <a:rPr lang="en-US" sz="1300" b="0" strike="noStrike" spc="-1" dirty="0">
                <a:latin typeface="Arial"/>
              </a:rPr>
              <a:t>- SDN Switches can use LTE (Control Channel) and WAVE (Data Channel) devices.</a:t>
            </a:r>
          </a:p>
          <a:p>
            <a:endParaRPr lang="en-US" sz="1300" b="0" strike="noStrike" spc="-1" dirty="0">
              <a:latin typeface="Arial"/>
            </a:endParaRPr>
          </a:p>
          <a:p>
            <a:endParaRPr lang="en-US" sz="1300" b="0" strike="noStrike" spc="-1" dirty="0">
              <a:latin typeface="Arial"/>
            </a:endParaRPr>
          </a:p>
          <a:p>
            <a:r>
              <a:rPr lang="en-US" sz="1400" b="0" strike="noStrike" spc="-1" dirty="0">
                <a:latin typeface="Arial"/>
              </a:rPr>
              <a:t>- Included TLV structure that defines the fields in a WSMP packet.</a:t>
            </a:r>
          </a:p>
        </p:txBody>
      </p:sp>
      <p:sp>
        <p:nvSpPr>
          <p:cNvPr id="27" name="CustomShape 24"/>
          <p:cNvSpPr/>
          <p:nvPr/>
        </p:nvSpPr>
        <p:spPr>
          <a:xfrm>
            <a:off x="6583680" y="2103120"/>
            <a:ext cx="1828800" cy="996120"/>
          </a:xfrm>
          <a:prstGeom prst="rect">
            <a:avLst/>
          </a:prstGeom>
          <a:noFill/>
          <a:ln>
            <a:solidFill>
              <a:srgbClr val="000000"/>
            </a:solidFill>
          </a:ln>
        </p:spPr>
        <p:style>
          <a:lnRef idx="0">
            <a:scrgbClr r="0" g="0" b="0"/>
          </a:lnRef>
          <a:fillRef idx="0">
            <a:scrgbClr r="0" g="0" b="0"/>
          </a:fillRef>
          <a:effectRef idx="0">
            <a:scrgbClr r="0" g="0" b="0"/>
          </a:effectRef>
          <a:fontRef idx="minor"/>
        </p:style>
      </p:sp>
      <p:sp>
        <p:nvSpPr>
          <p:cNvPr id="28" name="CustomShape 25"/>
          <p:cNvSpPr/>
          <p:nvPr/>
        </p:nvSpPr>
        <p:spPr>
          <a:xfrm>
            <a:off x="6583680" y="3383280"/>
            <a:ext cx="1828800" cy="975720"/>
          </a:xfrm>
          <a:prstGeom prst="rect">
            <a:avLst/>
          </a:prstGeom>
          <a:noFill/>
          <a:ln>
            <a:solidFill>
              <a:srgbClr val="000000"/>
            </a:solidFill>
          </a:ln>
        </p:spPr>
        <p:style>
          <a:lnRef idx="0">
            <a:scrgbClr r="0" g="0" b="0"/>
          </a:lnRef>
          <a:fillRef idx="0">
            <a:scrgbClr r="0" g="0" b="0"/>
          </a:fillRef>
          <a:effectRef idx="0">
            <a:scrgbClr r="0" g="0" b="0"/>
          </a:effectRef>
          <a:fontRef idx="minor"/>
        </p:style>
      </p:sp>
      <p:sp>
        <p:nvSpPr>
          <p:cNvPr id="29" name="CustomShape 26"/>
          <p:cNvSpPr/>
          <p:nvPr/>
        </p:nvSpPr>
        <p:spPr>
          <a:xfrm>
            <a:off x="5577840" y="2560320"/>
            <a:ext cx="640080" cy="360"/>
          </a:xfrm>
          <a:custGeom>
            <a:avLst/>
            <a:gdLst/>
            <a:ahLst/>
            <a:cxnLst/>
            <a:rect l="0" t="0" r="r" b="b"/>
            <a:pathLst>
              <a:path w="1780" h="3">
                <a:moveTo>
                  <a:pt x="0" y="1"/>
                </a:moveTo>
                <a:lnTo>
                  <a:pt x="1371" y="1"/>
                </a:lnTo>
                <a:lnTo>
                  <a:pt x="1371" y="0"/>
                </a:lnTo>
                <a:lnTo>
                  <a:pt x="1779" y="1"/>
                </a:lnTo>
                <a:lnTo>
                  <a:pt x="1371" y="2"/>
                </a:lnTo>
                <a:lnTo>
                  <a:pt x="1371" y="1"/>
                </a:lnTo>
                <a:lnTo>
                  <a:pt x="0" y="1"/>
                </a:lnTo>
              </a:path>
            </a:pathLst>
          </a:custGeom>
          <a:solidFill>
            <a:srgbClr val="729FCF"/>
          </a:solidFill>
          <a:ln>
            <a:solidFill>
              <a:srgbClr val="000000"/>
            </a:solidFill>
          </a:ln>
        </p:spPr>
        <p:style>
          <a:lnRef idx="0">
            <a:scrgbClr r="0" g="0" b="0"/>
          </a:lnRef>
          <a:fillRef idx="0">
            <a:scrgbClr r="0" g="0" b="0"/>
          </a:fillRef>
          <a:effectRef idx="0">
            <a:scrgbClr r="0" g="0" b="0"/>
          </a:effectRef>
          <a:fontRef idx="minor"/>
        </p:style>
      </p:sp>
      <p:sp>
        <p:nvSpPr>
          <p:cNvPr id="30" name="CustomShape 27"/>
          <p:cNvSpPr/>
          <p:nvPr/>
        </p:nvSpPr>
        <p:spPr>
          <a:xfrm>
            <a:off x="5577840" y="3931920"/>
            <a:ext cx="640080" cy="360"/>
          </a:xfrm>
          <a:custGeom>
            <a:avLst/>
            <a:gdLst/>
            <a:ahLst/>
            <a:cxnLst/>
            <a:rect l="0" t="0" r="r" b="b"/>
            <a:pathLst>
              <a:path w="1780" h="3">
                <a:moveTo>
                  <a:pt x="0" y="1"/>
                </a:moveTo>
                <a:lnTo>
                  <a:pt x="1371" y="1"/>
                </a:lnTo>
                <a:lnTo>
                  <a:pt x="1371" y="0"/>
                </a:lnTo>
                <a:lnTo>
                  <a:pt x="1779" y="1"/>
                </a:lnTo>
                <a:lnTo>
                  <a:pt x="1371" y="2"/>
                </a:lnTo>
                <a:lnTo>
                  <a:pt x="1371" y="1"/>
                </a:lnTo>
                <a:lnTo>
                  <a:pt x="0" y="1"/>
                </a:lnTo>
              </a:path>
            </a:pathLst>
          </a:custGeom>
          <a:solidFill>
            <a:srgbClr val="729FCF"/>
          </a:solidFill>
          <a:ln>
            <a:solidFill>
              <a:srgbClr val="000000"/>
            </a:solidFill>
          </a:ln>
        </p:spPr>
        <p:style>
          <a:lnRef idx="0">
            <a:scrgbClr r="0" g="0" b="0"/>
          </a:lnRef>
          <a:fillRef idx="0">
            <a:scrgbClr r="0" g="0" b="0"/>
          </a:fillRef>
          <a:effectRef idx="0">
            <a:scrgbClr r="0" g="0" b="0"/>
          </a:effectRef>
          <a:fontRef idx="minor"/>
        </p:style>
      </p:sp>
      <p:sp>
        <p:nvSpPr>
          <p:cNvPr id="31" name="CustomShape 28"/>
          <p:cNvSpPr/>
          <p:nvPr/>
        </p:nvSpPr>
        <p:spPr>
          <a:xfrm rot="5400000">
            <a:off x="6080760" y="2468880"/>
            <a:ext cx="274320" cy="182880"/>
          </a:xfrm>
          <a:custGeom>
            <a:avLst/>
            <a:gdLst/>
            <a:ahLst/>
            <a:cxnLst/>
            <a:rect l="0" t="0" r="r" b="b"/>
            <a:pathLst>
              <a:path w="764" h="510">
                <a:moveTo>
                  <a:pt x="381" y="0"/>
                </a:moveTo>
                <a:lnTo>
                  <a:pt x="763" y="509"/>
                </a:lnTo>
                <a:lnTo>
                  <a:pt x="0" y="509"/>
                </a:lnTo>
                <a:lnTo>
                  <a:pt x="381" y="0"/>
                </a:lnTo>
              </a:path>
            </a:pathLst>
          </a:custGeom>
          <a:solidFill>
            <a:srgbClr val="000000"/>
          </a:solidFill>
          <a:ln>
            <a:solidFill>
              <a:srgbClr val="3465A4"/>
            </a:solidFill>
          </a:ln>
        </p:spPr>
        <p:style>
          <a:lnRef idx="0">
            <a:scrgbClr r="0" g="0" b="0"/>
          </a:lnRef>
          <a:fillRef idx="0">
            <a:scrgbClr r="0" g="0" b="0"/>
          </a:fillRef>
          <a:effectRef idx="0">
            <a:scrgbClr r="0" g="0" b="0"/>
          </a:effectRef>
          <a:fontRef idx="minor"/>
        </p:style>
      </p:sp>
      <p:sp>
        <p:nvSpPr>
          <p:cNvPr id="32" name="CustomShape 29"/>
          <p:cNvSpPr/>
          <p:nvPr/>
        </p:nvSpPr>
        <p:spPr>
          <a:xfrm rot="5400000">
            <a:off x="6080760" y="3840480"/>
            <a:ext cx="274320" cy="182880"/>
          </a:xfrm>
          <a:custGeom>
            <a:avLst/>
            <a:gdLst/>
            <a:ahLst/>
            <a:cxnLst/>
            <a:rect l="0" t="0" r="r" b="b"/>
            <a:pathLst>
              <a:path w="764" h="510">
                <a:moveTo>
                  <a:pt x="381" y="0"/>
                </a:moveTo>
                <a:lnTo>
                  <a:pt x="763" y="509"/>
                </a:lnTo>
                <a:lnTo>
                  <a:pt x="0" y="509"/>
                </a:lnTo>
                <a:lnTo>
                  <a:pt x="381" y="0"/>
                </a:lnTo>
              </a:path>
            </a:pathLst>
          </a:custGeom>
          <a:solidFill>
            <a:srgbClr val="000000"/>
          </a:solidFill>
          <a:ln>
            <a:solidFill>
              <a:srgbClr val="3465A4"/>
            </a:solidFill>
          </a:ln>
        </p:spPr>
        <p:style>
          <a:lnRef idx="0">
            <a:scrgbClr r="0" g="0" b="0"/>
          </a:lnRef>
          <a:fillRef idx="0">
            <a:scrgbClr r="0" g="0" b="0"/>
          </a:fillRef>
          <a:effectRef idx="0">
            <a:scrgbClr r="0" g="0" b="0"/>
          </a:effectRef>
          <a:fontRef idx="minor"/>
        </p:style>
      </p:sp>
      <p:pic>
        <p:nvPicPr>
          <p:cNvPr id="3" name="Audio 2">
            <a:hlinkClick r:id="" action="ppaction://media"/>
            <a:extLst>
              <a:ext uri="{FF2B5EF4-FFF2-40B4-BE49-F238E27FC236}">
                <a16:creationId xmlns:a16="http://schemas.microsoft.com/office/drawing/2014/main" id="{B020890C-117A-B756-B06B-2AF0E4A59A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6564100"/>
      </p:ext>
    </p:extLst>
  </p:cSld>
  <p:clrMapOvr>
    <a:masterClrMapping/>
  </p:clrMapOvr>
  <mc:AlternateContent xmlns:mc="http://schemas.openxmlformats.org/markup-compatibility/2006">
    <mc:Choice xmlns:p14="http://schemas.microsoft.com/office/powerpoint/2010/main" Requires="p14">
      <p:transition spd="slow" p14:dur="2000" advTm="52022"/>
    </mc:Choice>
    <mc:Fallback>
      <p:transition spd="slow" advTm="5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514F-4013-8D47-A12F-F2445AA2719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C063D7FB-6A44-CE4F-95FE-37D7DE696E41}"/>
              </a:ext>
            </a:extLst>
          </p:cNvPr>
          <p:cNvSpPr>
            <a:spLocks noGrp="1"/>
          </p:cNvSpPr>
          <p:nvPr>
            <p:ph idx="1"/>
          </p:nvPr>
        </p:nvSpPr>
        <p:spPr>
          <a:xfrm>
            <a:off x="228600" y="914400"/>
            <a:ext cx="8610600" cy="1295400"/>
          </a:xfrm>
        </p:spPr>
        <p:txBody>
          <a:bodyPr/>
          <a:lstStyle/>
          <a:p>
            <a:r>
              <a:rPr lang="en-US" dirty="0"/>
              <a:t>The OFSWITCH13 module in ns-3 assumes that multiple end devices will be connected to an individual switch.</a:t>
            </a:r>
          </a:p>
        </p:txBody>
      </p:sp>
      <p:sp>
        <p:nvSpPr>
          <p:cNvPr id="5" name="Slide Number Placeholder 4">
            <a:extLst>
              <a:ext uri="{FF2B5EF4-FFF2-40B4-BE49-F238E27FC236}">
                <a16:creationId xmlns:a16="http://schemas.microsoft.com/office/drawing/2014/main" id="{70E582FF-F79E-3E49-BC40-650BB1A61DCC}"/>
              </a:ext>
            </a:extLst>
          </p:cNvPr>
          <p:cNvSpPr>
            <a:spLocks noGrp="1"/>
          </p:cNvSpPr>
          <p:nvPr>
            <p:ph type="sldNum" sz="quarter" idx="4"/>
          </p:nvPr>
        </p:nvSpPr>
        <p:spPr/>
        <p:txBody>
          <a:bodyPr/>
          <a:lstStyle/>
          <a:p>
            <a:fld id="{583B8791-2079-8941-B242-B1AD4D124D32}" type="slidenum">
              <a:rPr lang="en-US" altLang="en-US" smtClean="0"/>
              <a:pPr/>
              <a:t>7</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7"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86400" y="2209800"/>
            <a:ext cx="2895600" cy="35491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8" name="Content Placeholder 2">
            <a:extLst>
              <a:ext uri="{FF2B5EF4-FFF2-40B4-BE49-F238E27FC236}">
                <a16:creationId xmlns:a16="http://schemas.microsoft.com/office/drawing/2014/main" id="{C063D7FB-6A44-CE4F-95FE-37D7DE696E41}"/>
              </a:ext>
            </a:extLst>
          </p:cNvPr>
          <p:cNvSpPr txBox="1">
            <a:spLocks/>
          </p:cNvSpPr>
          <p:nvPr/>
        </p:nvSpPr>
        <p:spPr bwMode="auto">
          <a:xfrm>
            <a:off x="346839" y="2438400"/>
            <a:ext cx="4724401"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itchFamily="2" charset="2"/>
              <a:buChar char="q"/>
              <a:defRPr sz="2400" b="1">
                <a:solidFill>
                  <a:srgbClr val="33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Ø"/>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ü"/>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en-US" kern="0" dirty="0"/>
              <a:t>However, our setup in VANET is a bit different. </a:t>
            </a:r>
          </a:p>
          <a:p>
            <a:pPr lvl="1"/>
            <a:r>
              <a:rPr lang="en-US" kern="0" dirty="0"/>
              <a:t>Specifically, we would like to create a VANET architecture where each SDN switch will only service one individual end device (i.e., a vehicle or RSU).</a:t>
            </a:r>
          </a:p>
        </p:txBody>
      </p:sp>
      <p:pic>
        <p:nvPicPr>
          <p:cNvPr id="4" name="Audio 3">
            <a:hlinkClick r:id="" action="ppaction://media"/>
            <a:extLst>
              <a:ext uri="{FF2B5EF4-FFF2-40B4-BE49-F238E27FC236}">
                <a16:creationId xmlns:a16="http://schemas.microsoft.com/office/drawing/2014/main" id="{587FE92C-E361-CAE3-6F28-0405CBA1B4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518538"/>
      </p:ext>
    </p:extLst>
  </p:cSld>
  <p:clrMapOvr>
    <a:masterClrMapping/>
  </p:clrMapOvr>
  <mc:AlternateContent xmlns:mc="http://schemas.openxmlformats.org/markup-compatibility/2006">
    <mc:Choice xmlns:p14="http://schemas.microsoft.com/office/powerpoint/2010/main" Requires="p14">
      <p:transition spd="slow" p14:dur="2000" advTm="65466"/>
    </mc:Choice>
    <mc:Fallback>
      <p:transition spd="slow" advTm="6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514F-4013-8D47-A12F-F2445AA2719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C063D7FB-6A44-CE4F-95FE-37D7DE696E41}"/>
              </a:ext>
            </a:extLst>
          </p:cNvPr>
          <p:cNvSpPr>
            <a:spLocks noGrp="1"/>
          </p:cNvSpPr>
          <p:nvPr>
            <p:ph idx="1"/>
          </p:nvPr>
        </p:nvSpPr>
        <p:spPr/>
        <p:txBody>
          <a:bodyPr/>
          <a:lstStyle/>
          <a:p>
            <a:r>
              <a:rPr lang="en-US" dirty="0"/>
              <a:t>Binding the SDN Control Channel:</a:t>
            </a:r>
          </a:p>
          <a:p>
            <a:pPr lvl="1"/>
            <a:r>
              <a:rPr lang="en-US" dirty="0"/>
              <a:t>In the </a:t>
            </a:r>
            <a:r>
              <a:rPr lang="en-US" i="1" dirty="0"/>
              <a:t>ofswitch13-device </a:t>
            </a:r>
            <a:r>
              <a:rPr lang="en-US" dirty="0"/>
              <a:t>definition,  there was no available method to explicitly bind the NETDEVICE for the control channel with the socket that will establish the SDN controller to SDN switch communication.</a:t>
            </a:r>
          </a:p>
          <a:p>
            <a:pPr lvl="1"/>
            <a:r>
              <a:rPr lang="en-US" dirty="0"/>
              <a:t>A modification is done to the </a:t>
            </a:r>
            <a:r>
              <a:rPr lang="en-US" i="1" dirty="0" err="1"/>
              <a:t>StartControllerConnection</a:t>
            </a:r>
            <a:r>
              <a:rPr lang="en-US" i="1" dirty="0"/>
              <a:t>() </a:t>
            </a:r>
            <a:r>
              <a:rPr lang="en-US" dirty="0"/>
              <a:t>method to include a call to the method </a:t>
            </a:r>
            <a:r>
              <a:rPr lang="en-US" u="sng" dirty="0" err="1"/>
              <a:t>BindToNetDevice</a:t>
            </a:r>
            <a:r>
              <a:rPr lang="en-US" u="sng" dirty="0"/>
              <a:t>() </a:t>
            </a:r>
            <a:r>
              <a:rPr lang="en-US" dirty="0"/>
              <a:t>inherited from the </a:t>
            </a:r>
            <a:r>
              <a:rPr lang="en-US" i="1" dirty="0"/>
              <a:t>NS3::Socket</a:t>
            </a:r>
            <a:r>
              <a:rPr lang="en-US" dirty="0"/>
              <a:t> class.</a:t>
            </a:r>
          </a:p>
        </p:txBody>
      </p:sp>
      <p:sp>
        <p:nvSpPr>
          <p:cNvPr id="5" name="Slide Number Placeholder 4">
            <a:extLst>
              <a:ext uri="{FF2B5EF4-FFF2-40B4-BE49-F238E27FC236}">
                <a16:creationId xmlns:a16="http://schemas.microsoft.com/office/drawing/2014/main" id="{70E582FF-F79E-3E49-BC40-650BB1A61DCC}"/>
              </a:ext>
            </a:extLst>
          </p:cNvPr>
          <p:cNvSpPr>
            <a:spLocks noGrp="1"/>
          </p:cNvSpPr>
          <p:nvPr>
            <p:ph type="sldNum" sz="quarter" idx="4"/>
          </p:nvPr>
        </p:nvSpPr>
        <p:spPr/>
        <p:txBody>
          <a:bodyPr/>
          <a:lstStyle/>
          <a:p>
            <a:fld id="{583B8791-2079-8941-B242-B1AD4D124D32}" type="slidenum">
              <a:rPr lang="en-US" altLang="en-US" smtClean="0"/>
              <a:pPr/>
              <a:t>8</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b="78889"/>
          <a:stretch/>
        </p:blipFill>
        <p:spPr>
          <a:xfrm>
            <a:off x="1823020" y="4038600"/>
            <a:ext cx="5421759" cy="1752600"/>
          </a:xfrm>
          <a:prstGeom prst="rect">
            <a:avLst/>
          </a:prstGeom>
        </p:spPr>
      </p:pic>
      <p:pic>
        <p:nvPicPr>
          <p:cNvPr id="8" name="Audio 7">
            <a:hlinkClick r:id="" action="ppaction://media"/>
            <a:extLst>
              <a:ext uri="{FF2B5EF4-FFF2-40B4-BE49-F238E27FC236}">
                <a16:creationId xmlns:a16="http://schemas.microsoft.com/office/drawing/2014/main" id="{7AF7C621-7C64-3AFF-4D56-6CAB74ACF5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70931166"/>
      </p:ext>
    </p:extLst>
  </p:cSld>
  <p:clrMapOvr>
    <a:masterClrMapping/>
  </p:clrMapOvr>
  <mc:AlternateContent xmlns:mc="http://schemas.openxmlformats.org/markup-compatibility/2006">
    <mc:Choice xmlns:p14="http://schemas.microsoft.com/office/powerpoint/2010/main" Requires="p14">
      <p:transition spd="slow" p14:dur="2000" advTm="49667"/>
    </mc:Choice>
    <mc:Fallback>
      <p:transition spd="slow" advTm="4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514F-4013-8D47-A12F-F2445AA2719B}"/>
              </a:ext>
            </a:extLst>
          </p:cNvPr>
          <p:cNvSpPr>
            <a:spLocks noGrp="1"/>
          </p:cNvSpPr>
          <p:nvPr>
            <p:ph type="title"/>
          </p:nvPr>
        </p:nvSpPr>
        <p:spPr/>
        <p:txBody>
          <a:bodyPr/>
          <a:lstStyle/>
          <a:p>
            <a:r>
              <a:rPr lang="en-US" dirty="0"/>
              <a:t>Implementation</a:t>
            </a:r>
          </a:p>
        </p:txBody>
      </p:sp>
      <p:sp>
        <p:nvSpPr>
          <p:cNvPr id="5" name="Slide Number Placeholder 4">
            <a:extLst>
              <a:ext uri="{FF2B5EF4-FFF2-40B4-BE49-F238E27FC236}">
                <a16:creationId xmlns:a16="http://schemas.microsoft.com/office/drawing/2014/main" id="{70E582FF-F79E-3E49-BC40-650BB1A61DCC}"/>
              </a:ext>
            </a:extLst>
          </p:cNvPr>
          <p:cNvSpPr>
            <a:spLocks noGrp="1"/>
          </p:cNvSpPr>
          <p:nvPr>
            <p:ph type="sldNum" sz="quarter" idx="4"/>
          </p:nvPr>
        </p:nvSpPr>
        <p:spPr/>
        <p:txBody>
          <a:bodyPr/>
          <a:lstStyle/>
          <a:p>
            <a:fld id="{583B8791-2079-8941-B242-B1AD4D124D32}" type="slidenum">
              <a:rPr lang="en-US" altLang="en-US" smtClean="0"/>
              <a:pPr/>
              <a:t>9</a:t>
            </a:fld>
            <a:endParaRPr lang="en-US" altLang="en-US"/>
          </a:p>
        </p:txBody>
      </p:sp>
      <p:sp>
        <p:nvSpPr>
          <p:cNvPr id="6" name="Footer Placeholder 3">
            <a:extLst>
              <a:ext uri="{FF2B5EF4-FFF2-40B4-BE49-F238E27FC236}">
                <a16:creationId xmlns:a16="http://schemas.microsoft.com/office/drawing/2014/main" id="{E277C90C-AD19-8646-8490-616B30F8BD03}"/>
              </a:ext>
            </a:extLst>
          </p:cNvPr>
          <p:cNvSpPr>
            <a:spLocks noGrp="1"/>
          </p:cNvSpPr>
          <p:nvPr>
            <p:ph type="ftr" sz="quarter" idx="3"/>
          </p:nvPr>
        </p:nvSpPr>
        <p:spPr>
          <a:xfrm>
            <a:off x="2362200" y="6324600"/>
            <a:ext cx="4724400" cy="360363"/>
          </a:xfrm>
          <a:noFill/>
        </p:spPr>
        <p:txBody>
          <a:bodyPr/>
          <a:lstStyle/>
          <a:p>
            <a:pPr>
              <a:defRPr/>
            </a:pPr>
            <a:r>
              <a:rPr lang="en-US" dirty="0"/>
              <a:t>Integration of WAVE and </a:t>
            </a:r>
            <a:r>
              <a:rPr lang="en-US" dirty="0" err="1"/>
              <a:t>OpenFlow</a:t>
            </a:r>
            <a:r>
              <a:rPr lang="en-US" dirty="0"/>
              <a:t> for Realization of SDN-based VANETs in ns-3</a:t>
            </a:r>
          </a:p>
        </p:txBody>
      </p:sp>
      <p:sp>
        <p:nvSpPr>
          <p:cNvPr id="7" name="Marcador de contenido 6"/>
          <p:cNvSpPr>
            <a:spLocks noGrp="1"/>
          </p:cNvSpPr>
          <p:nvPr>
            <p:ph idx="1"/>
          </p:nvPr>
        </p:nvSpPr>
        <p:spPr/>
        <p:txBody>
          <a:bodyPr/>
          <a:lstStyle/>
          <a:p>
            <a:r>
              <a:rPr lang="en-US" dirty="0"/>
              <a:t>Port Integration:</a:t>
            </a:r>
          </a:p>
          <a:p>
            <a:pPr lvl="1"/>
            <a:r>
              <a:rPr lang="en-US" dirty="0"/>
              <a:t>The next modification was made to the </a:t>
            </a:r>
            <a:r>
              <a:rPr lang="en-US" i="1" dirty="0"/>
              <a:t>ofswitch13-port</a:t>
            </a:r>
            <a:r>
              <a:rPr lang="en-US" dirty="0"/>
              <a:t> class. In particular, two methods were modified. </a:t>
            </a:r>
          </a:p>
          <a:p>
            <a:pPr lvl="1"/>
            <a:r>
              <a:rPr lang="en-US" dirty="0"/>
              <a:t>The first method to be modified is the </a:t>
            </a:r>
            <a:r>
              <a:rPr lang="en-US" i="1" dirty="0"/>
              <a:t>OFSwitch13Port::</a:t>
            </a:r>
            <a:r>
              <a:rPr lang="en-US" i="1" dirty="0" err="1"/>
              <a:t>NotifyConstructionCompleted</a:t>
            </a:r>
            <a:r>
              <a:rPr lang="en-US" i="1" dirty="0"/>
              <a:t>()</a:t>
            </a:r>
            <a:r>
              <a:rPr lang="en-US" dirty="0"/>
              <a:t> method. This is where we link the reception of packets at the NETDEVICE level with the higher layer port reception abstraction.</a:t>
            </a:r>
          </a:p>
          <a:p>
            <a:pPr lvl="1"/>
            <a:r>
              <a:rPr lang="en-US" dirty="0"/>
              <a:t>To do this, each NETDEVICE, will need to have add a new method called </a:t>
            </a:r>
            <a:r>
              <a:rPr lang="en-US" dirty="0" err="1"/>
              <a:t>SetOpenFlowReceiveCallback</a:t>
            </a:r>
            <a:r>
              <a:rPr lang="en-US" dirty="0"/>
              <a:t>().</a:t>
            </a:r>
          </a:p>
          <a:p>
            <a:pPr marL="457200" lvl="1" indent="0">
              <a:buNone/>
            </a:pPr>
            <a:endParaRPr lang="en-US" dirty="0"/>
          </a:p>
          <a:p>
            <a:pPr marL="457200" lvl="1" indent="0">
              <a:buNone/>
            </a:pPr>
            <a:endParaRPr lang="en-US" dirty="0"/>
          </a:p>
          <a:p>
            <a:pPr marL="457200" lvl="1" indent="0">
              <a:buNone/>
            </a:pPr>
            <a:endParaRPr lang="en-US" dirty="0"/>
          </a:p>
          <a:p>
            <a:pPr lvl="1"/>
            <a:r>
              <a:rPr lang="en-US" dirty="0"/>
              <a:t>By linking this method to the original ofswitch13-port::Receive method we enable the NETDEVICES in the lower layers to call higher layers receive method.</a:t>
            </a:r>
          </a:p>
        </p:txBody>
      </p:sp>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t="42222" b="45556"/>
          <a:stretch/>
        </p:blipFill>
        <p:spPr>
          <a:xfrm>
            <a:off x="1905000" y="4114800"/>
            <a:ext cx="4478844" cy="838200"/>
          </a:xfrm>
          <a:prstGeom prst="rect">
            <a:avLst/>
          </a:prstGeom>
        </p:spPr>
      </p:pic>
      <p:pic>
        <p:nvPicPr>
          <p:cNvPr id="3" name="Audio 2">
            <a:hlinkClick r:id="" action="ppaction://media"/>
            <a:extLst>
              <a:ext uri="{FF2B5EF4-FFF2-40B4-BE49-F238E27FC236}">
                <a16:creationId xmlns:a16="http://schemas.microsoft.com/office/drawing/2014/main" id="{8FA231DF-C334-2071-45D2-E8BE07E459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25633713"/>
      </p:ext>
    </p:extLst>
  </p:cSld>
  <p:clrMapOvr>
    <a:masterClrMapping/>
  </p:clrMapOvr>
  <mc:AlternateContent xmlns:mc="http://schemas.openxmlformats.org/markup-compatibility/2006">
    <mc:Choice xmlns:p14="http://schemas.microsoft.com/office/powerpoint/2010/main" Requires="p14">
      <p:transition spd="slow" p14:dur="2000" advTm="45944"/>
    </mc:Choice>
    <mc:Fallback>
      <p:transition spd="slow" advTm="4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adioBasics">
  <a:themeElements>
    <a:clrScheme name="RadioBasic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adioBas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ioBasic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adioBasic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adioBasic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adioBasic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adioBasic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adioBasic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adioBasic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881</TotalTime>
  <Words>2093</Words>
  <Application>Microsoft Office PowerPoint</Application>
  <PresentationFormat>On-screen Show (4:3)</PresentationFormat>
  <Paragraphs>174</Paragraphs>
  <Slides>21</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 New Roman</vt:lpstr>
      <vt:lpstr>Wingdings</vt:lpstr>
      <vt:lpstr>RadioBasics</vt:lpstr>
      <vt:lpstr>PowerPoint Presentation</vt:lpstr>
      <vt:lpstr>Contents</vt:lpstr>
      <vt:lpstr>Motivation</vt:lpstr>
      <vt:lpstr>Motivation</vt:lpstr>
      <vt:lpstr>Challenge</vt:lpstr>
      <vt:lpstr>Proposal</vt:lpstr>
      <vt:lpstr>Implementation</vt:lpstr>
      <vt:lpstr>Implementation</vt:lpstr>
      <vt:lpstr>Implementation</vt:lpstr>
      <vt:lpstr>Implementation</vt:lpstr>
      <vt:lpstr>Implementation</vt:lpstr>
      <vt:lpstr>Implementation</vt:lpstr>
      <vt:lpstr>Implementation</vt:lpstr>
      <vt:lpstr>Performance Evaluation</vt:lpstr>
      <vt:lpstr>Performance Evaluation</vt:lpstr>
      <vt:lpstr>Performance Evaluation</vt:lpstr>
      <vt:lpstr>Performance Evaluation</vt:lpstr>
      <vt:lpstr>Performance Evaluation</vt:lpstr>
      <vt:lpstr>Performance Evaluation</vt:lpstr>
      <vt:lpstr>Summary</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Younis</dc:creator>
  <cp:lastModifiedBy>Juan León</cp:lastModifiedBy>
  <cp:revision>95</cp:revision>
  <dcterms:created xsi:type="dcterms:W3CDTF">2005-07-13T02:28:40Z</dcterms:created>
  <dcterms:modified xsi:type="dcterms:W3CDTF">2022-06-22T03:05:11Z</dcterms:modified>
</cp:coreProperties>
</file>