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42DD2C-C64E-4389-99C0-01F8EE6B3C5B}">
  <a:tblStyle styleId="{BD42DD2C-C64E-4389-99C0-01F8EE6B3C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670459" y="-1506379"/>
            <a:ext cx="4851083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7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25880"/>
            <a:ext cx="10515600" cy="485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3943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-1" y="0"/>
            <a:ext cx="122117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0" y="1211048"/>
            <a:ext cx="1221170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ns-3 for Efficient Exhaustive Testing: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Design, Implementation, and Simulations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Jianfei Shao, Minh Vu, Mingrui Zhang, Asmita Jayswal,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Lisong Xu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Computing, University of Nebraska-Lincoln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2600" y="194158"/>
            <a:ext cx="1556084" cy="6345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122598" y="4777874"/>
            <a:ext cx="49780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https://symbolicns3.github.io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Branches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838200" y="1316737"/>
            <a:ext cx="10515600" cy="18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Branch 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the equivalent cases following </a:t>
            </a:r>
            <a:r>
              <a:rPr lang="en-US">
                <a:solidFill>
                  <a:srgbClr val="FF0000"/>
                </a:solidFill>
              </a:rPr>
              <a:t>the same red execution path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CC33"/>
              </a:buClr>
              <a:buSzPts val="2800"/>
              <a:buChar char="•"/>
            </a:pPr>
            <a:r>
              <a:rPr lang="en-US">
                <a:solidFill>
                  <a:srgbClr val="33CC33"/>
                </a:solidFill>
              </a:rPr>
              <a:t>Branch 2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the equivalent cases following </a:t>
            </a:r>
            <a:r>
              <a:rPr lang="en-US">
                <a:solidFill>
                  <a:srgbClr val="33CC33"/>
                </a:solidFill>
              </a:rPr>
              <a:t>the same green execution path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3586752" y="3244335"/>
            <a:ext cx="1536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tree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5219700" y="3377328"/>
            <a:ext cx="1968500" cy="750173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5394277" y="4361499"/>
            <a:ext cx="1619345" cy="483474"/>
          </a:xfrm>
          <a:prstGeom prst="flowChartDecision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&gt; d1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3870550" y="4940300"/>
            <a:ext cx="1968500" cy="1412875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&gt; d1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result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 ∈ [1, 999]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6616700" y="4940300"/>
            <a:ext cx="1968500" cy="1412875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&lt;= d1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result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 ∈ [-999, 0]</a:t>
            </a:r>
            <a:endParaRPr/>
          </a:p>
        </p:txBody>
      </p:sp>
      <p:cxnSp>
        <p:nvCxnSpPr>
          <p:cNvPr id="193" name="Google Shape;193;p22"/>
          <p:cNvCxnSpPr>
            <a:stCxn id="189" idx="2"/>
            <a:endCxn id="190" idx="0"/>
          </p:cNvCxnSpPr>
          <p:nvPr/>
        </p:nvCxnSpPr>
        <p:spPr>
          <a:xfrm>
            <a:off x="6203950" y="4127501"/>
            <a:ext cx="0" cy="23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94" name="Google Shape;194;p22"/>
          <p:cNvCxnSpPr>
            <a:stCxn id="190" idx="1"/>
            <a:endCxn id="191" idx="0"/>
          </p:cNvCxnSpPr>
          <p:nvPr/>
        </p:nvCxnSpPr>
        <p:spPr>
          <a:xfrm flipH="1">
            <a:off x="4854877" y="4603236"/>
            <a:ext cx="539400" cy="337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95" name="Google Shape;195;p22"/>
          <p:cNvCxnSpPr>
            <a:stCxn id="190" idx="3"/>
            <a:endCxn id="192" idx="0"/>
          </p:cNvCxnSpPr>
          <p:nvPr/>
        </p:nvCxnSpPr>
        <p:spPr>
          <a:xfrm>
            <a:off x="7013622" y="4603236"/>
            <a:ext cx="587400" cy="337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96" name="Google Shape;196;p22"/>
          <p:cNvSpPr txBox="1"/>
          <p:nvPr/>
        </p:nvSpPr>
        <p:spPr>
          <a:xfrm>
            <a:off x="4877651" y="4250035"/>
            <a:ext cx="491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7046910" y="4203111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1511301" y="4361499"/>
            <a:ext cx="236237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sym 1&lt;= d0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sym 1&lt;= d1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(d0 &gt; d1){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} else 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}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8592158" y="4348799"/>
            <a:ext cx="236237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sym 1&lt;= d0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sym 1&lt;= d1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if (d0 &gt; d1){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} else 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}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4297430" y="6320907"/>
            <a:ext cx="1017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1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7169601" y="6320907"/>
            <a:ext cx="1017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Branch 2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09784" y="1184262"/>
            <a:ext cx="11172431" cy="2060590"/>
          </a:xfrm>
          <a:prstGeom prst="horizontalScroll">
            <a:avLst>
              <a:gd fmla="val 12500" name="adj"/>
            </a:avLst>
          </a:prstGeom>
          <a:solidFill>
            <a:srgbClr val="FEE59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execution runs equivalent cases together as branches, and thus is more efficient for exhaustive testing.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sym-ns-3 modifies ns-3?</a:t>
            </a:r>
            <a:endParaRPr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444498" y="3257034"/>
            <a:ext cx="2468880" cy="2196346"/>
            <a:chOff x="317498" y="3498334"/>
            <a:chExt cx="2468880" cy="2196346"/>
          </a:xfrm>
        </p:grpSpPr>
        <p:sp>
          <p:nvSpPr>
            <p:cNvPr id="209" name="Google Shape;209;p23"/>
            <p:cNvSpPr/>
            <p:nvPr/>
          </p:nvSpPr>
          <p:spPr>
            <a:xfrm>
              <a:off x="317498" y="3683000"/>
              <a:ext cx="2468880" cy="201168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functions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1043795" y="3498334"/>
              <a:ext cx="110010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attributes</a:t>
              </a:r>
              <a:endParaRPr/>
            </a:p>
          </p:txBody>
        </p:sp>
        <p:sp>
          <p:nvSpPr>
            <p:cNvPr id="211" name="Google Shape;211;p23"/>
            <p:cNvSpPr txBox="1"/>
            <p:nvPr/>
          </p:nvSpPr>
          <p:spPr>
            <a:xfrm>
              <a:off x="317498" y="532026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ns-3 module</a:t>
              </a:r>
              <a:endParaRPr/>
            </a:p>
          </p:txBody>
        </p:sp>
      </p:grp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838200" y="1316737"/>
            <a:ext cx="10515600" cy="1577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Have explored three different methods to modify ns-3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Currently choose method 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Future, both methods 2 and 3</a:t>
            </a:r>
            <a:endParaRPr/>
          </a:p>
        </p:txBody>
      </p:sp>
      <p:grpSp>
        <p:nvGrpSpPr>
          <p:cNvPr id="213" name="Google Shape;213;p23"/>
          <p:cNvGrpSpPr/>
          <p:nvPr/>
        </p:nvGrpSpPr>
        <p:grpSpPr>
          <a:xfrm>
            <a:off x="3365498" y="3257034"/>
            <a:ext cx="2468881" cy="2792631"/>
            <a:chOff x="2882900" y="3460234"/>
            <a:chExt cx="2468881" cy="2792631"/>
          </a:xfrm>
        </p:grpSpPr>
        <p:sp>
          <p:nvSpPr>
            <p:cNvPr id="214" name="Google Shape;214;p23"/>
            <p:cNvSpPr txBox="1"/>
            <p:nvPr/>
          </p:nvSpPr>
          <p:spPr>
            <a:xfrm>
              <a:off x="2882901" y="5791200"/>
              <a:ext cx="24688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 1</a:t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882900" y="3644900"/>
              <a:ext cx="2468880" cy="201168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modified functions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new 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management functions</a:t>
              </a:r>
              <a:endParaRPr/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3151995" y="3460234"/>
              <a:ext cx="1775422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attributes </a:t>
              </a: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new</a:t>
              </a:r>
              <a:endParaRPr/>
            </a:p>
          </p:txBody>
        </p:sp>
        <p:sp>
          <p:nvSpPr>
            <p:cNvPr id="217" name="Google Shape;217;p23"/>
            <p:cNvSpPr txBox="1"/>
            <p:nvPr/>
          </p:nvSpPr>
          <p:spPr>
            <a:xfrm>
              <a:off x="2882900" y="528216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sym-ns-3 module</a:t>
              </a:r>
              <a:endParaRPr/>
            </a:p>
          </p:txBody>
        </p:sp>
      </p:grpSp>
      <p:grpSp>
        <p:nvGrpSpPr>
          <p:cNvPr id="218" name="Google Shape;218;p23"/>
          <p:cNvGrpSpPr/>
          <p:nvPr/>
        </p:nvGrpSpPr>
        <p:grpSpPr>
          <a:xfrm>
            <a:off x="6311900" y="1889237"/>
            <a:ext cx="2468880" cy="1004593"/>
            <a:chOff x="2933700" y="2143237"/>
            <a:chExt cx="2468880" cy="1004593"/>
          </a:xfrm>
        </p:grpSpPr>
        <p:sp>
          <p:nvSpPr>
            <p:cNvPr id="219" name="Google Shape;219;p23"/>
            <p:cNvSpPr/>
            <p:nvPr/>
          </p:nvSpPr>
          <p:spPr>
            <a:xfrm>
              <a:off x="2933700" y="2143237"/>
              <a:ext cx="2468880" cy="1004593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management functions</a:t>
              </a:r>
              <a:endParaRPr/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2933700" y="277849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Symbolic Class</a:t>
              </a:r>
              <a:endParaRPr/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9220200" y="1889237"/>
            <a:ext cx="2468880" cy="1004593"/>
            <a:chOff x="2933700" y="2143237"/>
            <a:chExt cx="2468880" cy="1004593"/>
          </a:xfrm>
        </p:grpSpPr>
        <p:sp>
          <p:nvSpPr>
            <p:cNvPr id="222" name="Google Shape;222;p23"/>
            <p:cNvSpPr/>
            <p:nvPr/>
          </p:nvSpPr>
          <p:spPr>
            <a:xfrm>
              <a:off x="2933700" y="2143237"/>
              <a:ext cx="2468880" cy="1004593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management functions</a:t>
              </a:r>
              <a:endParaRPr/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2933700" y="277849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Symbolic Class</a:t>
              </a:r>
              <a:endParaRPr/>
            </a:p>
          </p:txBody>
        </p:sp>
      </p:grpSp>
      <p:grpSp>
        <p:nvGrpSpPr>
          <p:cNvPr id="224" name="Google Shape;224;p23"/>
          <p:cNvGrpSpPr/>
          <p:nvPr/>
        </p:nvGrpSpPr>
        <p:grpSpPr>
          <a:xfrm>
            <a:off x="9207500" y="3257034"/>
            <a:ext cx="2468880" cy="2792631"/>
            <a:chOff x="9029700" y="3472934"/>
            <a:chExt cx="2468880" cy="2792631"/>
          </a:xfrm>
        </p:grpSpPr>
        <p:sp>
          <p:nvSpPr>
            <p:cNvPr id="225" name="Google Shape;225;p23"/>
            <p:cNvSpPr txBox="1"/>
            <p:nvPr/>
          </p:nvSpPr>
          <p:spPr>
            <a:xfrm>
              <a:off x="9029700" y="5803900"/>
              <a:ext cx="24688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 3</a:t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9029700" y="3657600"/>
              <a:ext cx="2468880" cy="201168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functions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9730595" y="3472934"/>
              <a:ext cx="110010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attributes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9029700" y="529486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sym-ns-3 module</a:t>
              </a:r>
              <a:endParaRPr/>
            </a:p>
          </p:txBody>
        </p:sp>
      </p:grpSp>
      <p:sp>
        <p:nvSpPr>
          <p:cNvPr id="229" name="Google Shape;229;p23"/>
          <p:cNvSpPr/>
          <p:nvPr/>
        </p:nvSpPr>
        <p:spPr>
          <a:xfrm>
            <a:off x="10379638" y="2189989"/>
            <a:ext cx="182880" cy="11887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6286499" y="3257034"/>
            <a:ext cx="2468880" cy="2792631"/>
            <a:chOff x="6239933" y="3472934"/>
            <a:chExt cx="2468880" cy="2792631"/>
          </a:xfrm>
        </p:grpSpPr>
        <p:sp>
          <p:nvSpPr>
            <p:cNvPr id="231" name="Google Shape;231;p23"/>
            <p:cNvSpPr txBox="1"/>
            <p:nvPr/>
          </p:nvSpPr>
          <p:spPr>
            <a:xfrm>
              <a:off x="6239933" y="5803900"/>
              <a:ext cx="24688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 2</a:t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6239933" y="3657600"/>
              <a:ext cx="2468880" cy="201168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modified functions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Symbolic Class variable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6239933" y="5294868"/>
              <a:ext cx="24688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sym-ns-3 module</a:t>
              </a:r>
              <a:endParaRPr/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6619095" y="3472934"/>
              <a:ext cx="1775422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attributes </a:t>
              </a: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 new</a:t>
              </a:r>
              <a:endParaRPr/>
            </a:p>
          </p:txBody>
        </p:sp>
      </p:grpSp>
      <p:sp>
        <p:nvSpPr>
          <p:cNvPr id="235" name="Google Shape;235;p23"/>
          <p:cNvSpPr/>
          <p:nvPr/>
        </p:nvSpPr>
        <p:spPr>
          <a:xfrm>
            <a:off x="8026946" y="2901951"/>
            <a:ext cx="18288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3365498" y="6133485"/>
            <a:ext cx="8310881" cy="695297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625874" y="6300305"/>
            <a:ext cx="2073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functionalities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9611425" y="6300305"/>
            <a:ext cx="1831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development</a:t>
            </a:r>
            <a:endParaRPr/>
          </a:p>
        </p:txBody>
      </p:sp>
      <p:cxnSp>
        <p:nvCxnSpPr>
          <p:cNvPr id="239" name="Google Shape;239;p23"/>
          <p:cNvCxnSpPr/>
          <p:nvPr/>
        </p:nvCxnSpPr>
        <p:spPr>
          <a:xfrm flipH="1" rot="10800000">
            <a:off x="5301673" y="2524498"/>
            <a:ext cx="1219200" cy="228764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1 scripts of ns3 vs sym-ns-3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283330" y="2607539"/>
            <a:ext cx="5282222" cy="3693319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  // Other setup code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uint32_t d0 = 1;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p2p[0].SetChannelAttribute("Delay",TimeValue(Time(d0)));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uint32_t d1 = 1;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p2p[1].SetChannelAttribute("Delay",TimeValue(Time(d1)));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 // Simulation execution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5884010" y="2585008"/>
            <a:ext cx="5282222" cy="3693319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 // Other setup code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Ptr&lt;Symbolic&gt; sym0 = CreateObject&lt;Symbolic&gt;();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sym0-&gt;SetMinMax(1, 1000);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uint32_t d0 = sym0-&gt;GetSymbolicUintValue();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p2p[0].SetChannelAttribute("Delay",TimeValue(Time(d0)));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Ptr&lt;Symbolic&gt; sym1 = CreateObject&lt;Symbolic&gt;();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sym1-&gt;SetMinMax(1, 1000);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uint32_t d1 = sym1-&gt;GetSymbolicUintValue();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p2p[1].SetChannelAttribute("Delay",TimeValue(Time(d1)));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...  // Simulation execution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2658980" y="1542552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snd0</a:t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8634668" y="1542553"/>
            <a:ext cx="914400" cy="64007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snd1</a:t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5646825" y="1542552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24"/>
          <p:cNvCxnSpPr>
            <a:stCxn id="247" idx="3"/>
            <a:endCxn id="249" idx="1"/>
          </p:cNvCxnSpPr>
          <p:nvPr/>
        </p:nvCxnSpPr>
        <p:spPr>
          <a:xfrm>
            <a:off x="3573380" y="186259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51" name="Google Shape;251;p24"/>
          <p:cNvCxnSpPr>
            <a:stCxn id="249" idx="3"/>
            <a:endCxn id="248" idx="1"/>
          </p:cNvCxnSpPr>
          <p:nvPr/>
        </p:nvCxnSpPr>
        <p:spPr>
          <a:xfrm>
            <a:off x="6561224" y="186259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lg" w="lg" type="triangle"/>
            <a:tailEnd len="sm" w="sm" type="none"/>
          </a:ln>
        </p:spPr>
      </p:cxnSp>
      <p:sp>
        <p:nvSpPr>
          <p:cNvPr id="252" name="Google Shape;252;p24"/>
          <p:cNvSpPr/>
          <p:nvPr/>
        </p:nvSpPr>
        <p:spPr>
          <a:xfrm>
            <a:off x="4229603" y="1512672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pkt0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7334505" y="1512672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pkt1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1631468" y="6210300"/>
            <a:ext cx="14769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ns-3 script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6863437" y="6210300"/>
            <a:ext cx="3535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sym-ns-3 script (method 3)</a:t>
            </a:r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9344075" y="2596815"/>
            <a:ext cx="1833880" cy="349973"/>
          </a:xfrm>
          <a:prstGeom prst="wedgeRectCallout">
            <a:avLst>
              <a:gd fmla="val -42408" name="adj1"/>
              <a:gd fmla="val 132243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Class</a:t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10281138" y="3732082"/>
            <a:ext cx="1906932" cy="349974"/>
          </a:xfrm>
          <a:prstGeom prst="wedgeRectCallout">
            <a:avLst>
              <a:gd fmla="val -78115" name="adj1"/>
              <a:gd fmla="val -10034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symbolic value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10010585" y="4285122"/>
            <a:ext cx="2184400" cy="349973"/>
          </a:xfrm>
          <a:prstGeom prst="wedgeRectCallout">
            <a:avLst>
              <a:gd fmla="val -108175" name="adj1"/>
              <a:gd fmla="val -61910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existing attribute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874366" y="3393831"/>
            <a:ext cx="3329353" cy="349973"/>
          </a:xfrm>
          <a:prstGeom prst="wedgeRectCallout">
            <a:avLst>
              <a:gd fmla="val -67211" name="adj1"/>
              <a:gd fmla="val 20136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symbolic management function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3836809" y="1879447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6887315" y="1879447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Problem: Find all possible performance of TCP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possible network delays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Forward delay: d0 ∈ [1, 1000] 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Backward delay: d1 ∈ [1, 1000] 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Measurement: Number of received data packets in 2000 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Limit the max number of data packets to 2 in order to manually check the simulation results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4086931" y="1997970"/>
            <a:ext cx="2903626" cy="1177043"/>
          </a:xfrm>
          <a:prstGeom prst="cloud">
            <a:avLst/>
          </a:prstGeom>
          <a:solidFill>
            <a:srgbClr val="E1EF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 txBox="1"/>
          <p:nvPr>
            <p:ph type="title"/>
          </p:nvPr>
        </p:nvSpPr>
        <p:spPr>
          <a:xfrm>
            <a:off x="838199" y="365125"/>
            <a:ext cx="11189677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Exhaustive Testing Example 2 – TCP Performance</a:t>
            </a: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2684380" y="2266452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7653425" y="2266452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25"/>
          <p:cNvGrpSpPr/>
          <p:nvPr/>
        </p:nvGrpSpPr>
        <p:grpSpPr>
          <a:xfrm>
            <a:off x="3598780" y="2107069"/>
            <a:ext cx="4054645" cy="369332"/>
            <a:chOff x="3598780" y="2107069"/>
            <a:chExt cx="4054645" cy="369332"/>
          </a:xfrm>
        </p:grpSpPr>
        <p:cxnSp>
          <p:nvCxnSpPr>
            <p:cNvPr id="272" name="Google Shape;272;p25"/>
            <p:cNvCxnSpPr/>
            <p:nvPr/>
          </p:nvCxnSpPr>
          <p:spPr>
            <a:xfrm>
              <a:off x="3598780" y="2459492"/>
              <a:ext cx="4054645" cy="1690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sp>
          <p:nvSpPr>
            <p:cNvPr id="273" name="Google Shape;273;p25"/>
            <p:cNvSpPr txBox="1"/>
            <p:nvPr/>
          </p:nvSpPr>
          <p:spPr>
            <a:xfrm>
              <a:off x="4911426" y="2107069"/>
              <a:ext cx="977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d0</a:t>
              </a:r>
              <a:endParaRPr/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3564024" y="2627250"/>
            <a:ext cx="4089401" cy="369332"/>
            <a:chOff x="3564024" y="2627250"/>
            <a:chExt cx="4089401" cy="369332"/>
          </a:xfrm>
        </p:grpSpPr>
        <p:cxnSp>
          <p:nvCxnSpPr>
            <p:cNvPr id="275" name="Google Shape;275;p25"/>
            <p:cNvCxnSpPr/>
            <p:nvPr/>
          </p:nvCxnSpPr>
          <p:spPr>
            <a:xfrm flipH="1" rot="10800000">
              <a:off x="3564024" y="2691466"/>
              <a:ext cx="4089401" cy="2202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lg" w="lg" type="triangle"/>
              <a:tailEnd len="sm" w="sm" type="none"/>
            </a:ln>
          </p:spPr>
        </p:cxnSp>
        <p:sp>
          <p:nvSpPr>
            <p:cNvPr id="276" name="Google Shape;276;p25"/>
            <p:cNvSpPr txBox="1"/>
            <p:nvPr/>
          </p:nvSpPr>
          <p:spPr>
            <a:xfrm>
              <a:off x="4950415" y="2627250"/>
              <a:ext cx="977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delay d1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282" name="Google Shape;282;p26"/>
          <p:cNvSpPr txBox="1"/>
          <p:nvPr>
            <p:ph idx="1" type="body"/>
          </p:nvPr>
        </p:nvSpPr>
        <p:spPr>
          <a:xfrm>
            <a:off x="838198" y="1316737"/>
            <a:ext cx="10896606" cy="2436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ns-3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</a:t>
            </a:r>
            <a:r>
              <a:rPr b="1" lang="en-US"/>
              <a:t>about 6 days</a:t>
            </a:r>
            <a:r>
              <a:rPr lang="en-US"/>
              <a:t> to run </a:t>
            </a:r>
            <a:r>
              <a:rPr b="1" lang="en-US"/>
              <a:t>1000x1000 (d0, d1) cases</a:t>
            </a:r>
            <a:r>
              <a:rPr lang="en-US"/>
              <a:t>, each about 0.5 seconds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sym-ns-3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</a:t>
            </a:r>
            <a:r>
              <a:rPr b="1" lang="en-US"/>
              <a:t>about 3 hours</a:t>
            </a:r>
            <a:r>
              <a:rPr lang="en-US"/>
              <a:t> and explore </a:t>
            </a:r>
            <a:r>
              <a:rPr b="1" lang="en-US"/>
              <a:t>about 140 branches</a:t>
            </a:r>
            <a:r>
              <a:rPr lang="en-US"/>
              <a:t> for symbolic (d0, d1)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 result summary</a:t>
            </a:r>
            <a:endParaRPr/>
          </a:p>
        </p:txBody>
      </p:sp>
      <p:graphicFrame>
        <p:nvGraphicFramePr>
          <p:cNvPr id="283" name="Google Shape;283;p26"/>
          <p:cNvGraphicFramePr/>
          <p:nvPr/>
        </p:nvGraphicFramePr>
        <p:xfrm>
          <a:off x="1418494" y="3741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{BD42DD2C-C64E-4389-99C0-01F8EE6B3C5B}</a:tableStyleId>
              </a:tblPr>
              <a:tblGrid>
                <a:gridCol w="2060425"/>
                <a:gridCol w="2081050"/>
                <a:gridCol w="2144100"/>
                <a:gridCol w="3153100"/>
              </a:tblGrid>
              <a:tr h="87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2d0 + d1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(3-way handshake)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3d0 + 2d1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(3-way handshake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+ 1 RTT)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Num of received data packets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[1999, 3000]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[2999, 5000]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long three-way handshake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[1000, 1998]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[1999, 3497]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just enough time to transmit one data packet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0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[3, 1331]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[5, 1998]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otherwise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84" name="Google Shape;284;p26"/>
          <p:cNvSpPr/>
          <p:nvPr/>
        </p:nvSpPr>
        <p:spPr>
          <a:xfrm>
            <a:off x="7697640" y="5048"/>
            <a:ext cx="2903626" cy="1177043"/>
          </a:xfrm>
          <a:prstGeom prst="cloud">
            <a:avLst/>
          </a:prstGeom>
          <a:solidFill>
            <a:srgbClr val="E1EFD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6295089" y="273530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11264134" y="273530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26"/>
          <p:cNvCxnSpPr/>
          <p:nvPr/>
        </p:nvCxnSpPr>
        <p:spPr>
          <a:xfrm>
            <a:off x="7209489" y="466570"/>
            <a:ext cx="4054645" cy="169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88" name="Google Shape;288;p26"/>
          <p:cNvCxnSpPr/>
          <p:nvPr/>
        </p:nvCxnSpPr>
        <p:spPr>
          <a:xfrm flipH="1" rot="10800000">
            <a:off x="7174733" y="698544"/>
            <a:ext cx="4089401" cy="220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lg" w="lg" type="triangle"/>
            <a:tailEnd len="sm" w="sm" type="none"/>
          </a:ln>
        </p:spPr>
      </p:cxnSp>
      <p:sp>
        <p:nvSpPr>
          <p:cNvPr id="289" name="Google Shape;289;p26"/>
          <p:cNvSpPr txBox="1"/>
          <p:nvPr/>
        </p:nvSpPr>
        <p:spPr>
          <a:xfrm>
            <a:off x="8088124" y="141126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8634057" y="683701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7174733" y="4280050"/>
            <a:ext cx="4766550" cy="2027142"/>
          </a:xfrm>
          <a:prstGeom prst="star12">
            <a:avLst>
              <a:gd fmla="val 37500" name="adj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only about 3 hours for 1 millions of TCP tests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598" y="2005014"/>
            <a:ext cx="8010738" cy="342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Exhaustive Testing Example 3 – IP Reachability</a:t>
            </a:r>
            <a:endParaRPr/>
          </a:p>
        </p:txBody>
      </p:sp>
      <p:sp>
        <p:nvSpPr>
          <p:cNvPr id="298" name="Google Shape;298;p27"/>
          <p:cNvSpPr txBox="1"/>
          <p:nvPr>
            <p:ph idx="1" type="body"/>
          </p:nvPr>
        </p:nvSpPr>
        <p:spPr>
          <a:xfrm>
            <a:off x="838200" y="1316736"/>
            <a:ext cx="10515600" cy="5176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Problem: Find all 10.x.x.x addresses reachable from node 0 using ping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2302537" y="3192867"/>
            <a:ext cx="1068745" cy="593942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27"/>
          <p:cNvCxnSpPr/>
          <p:nvPr/>
        </p:nvCxnSpPr>
        <p:spPr>
          <a:xfrm>
            <a:off x="3159639" y="3007932"/>
            <a:ext cx="820691" cy="0"/>
          </a:xfrm>
          <a:prstGeom prst="straightConnector1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01" name="Google Shape;301;p27"/>
          <p:cNvSpPr txBox="1"/>
          <p:nvPr/>
        </p:nvSpPr>
        <p:spPr>
          <a:xfrm>
            <a:off x="3140717" y="2638600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Simulation Times</a:t>
            </a:r>
            <a:endParaRPr/>
          </a:p>
        </p:txBody>
      </p:sp>
      <p:sp>
        <p:nvSpPr>
          <p:cNvPr id="307" name="Google Shape;307;p28"/>
          <p:cNvSpPr txBox="1"/>
          <p:nvPr>
            <p:ph idx="1" type="body"/>
          </p:nvPr>
        </p:nvSpPr>
        <p:spPr>
          <a:xfrm>
            <a:off x="838200" y="2149070"/>
            <a:ext cx="8434754" cy="254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ns-3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</a:t>
            </a:r>
            <a:r>
              <a:rPr b="1" lang="en-US"/>
              <a:t>about 100 days</a:t>
            </a:r>
            <a:r>
              <a:rPr lang="en-US"/>
              <a:t> to run </a:t>
            </a:r>
            <a:r>
              <a:rPr b="1" lang="en-US"/>
              <a:t>256x256x256 = 16,777,216 cases</a:t>
            </a:r>
            <a:r>
              <a:rPr lang="en-US"/>
              <a:t> (10.x.x.x), each about 0.5 seconds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sym-ns-3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</a:t>
            </a:r>
            <a:r>
              <a:rPr b="1" lang="en-US"/>
              <a:t>about 15 minutes</a:t>
            </a:r>
            <a:r>
              <a:rPr lang="en-US"/>
              <a:t> and explore </a:t>
            </a:r>
            <a:r>
              <a:rPr b="1" lang="en-US"/>
              <a:t>about 30 branches</a:t>
            </a:r>
            <a:r>
              <a:rPr lang="en-US"/>
              <a:t> for symbolic IP destination 10.x.x.x</a:t>
            </a:r>
            <a:endParaRPr/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767" y="117599"/>
            <a:ext cx="6581771" cy="28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/>
          <p:nvPr/>
        </p:nvSpPr>
        <p:spPr>
          <a:xfrm>
            <a:off x="8388626" y="3038147"/>
            <a:ext cx="3260035" cy="762000"/>
          </a:xfrm>
          <a:prstGeom prst="wedgeRectCallout">
            <a:avLst>
              <a:gd fmla="val -72237" name="adj1"/>
              <a:gd fmla="val -54677" name="adj2"/>
            </a:avLst>
          </a:prstGeom>
          <a:solidFill>
            <a:srgbClr val="F7CAA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Necessary to check each IP to detect all possible bugs</a:t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5403548" y="1084365"/>
            <a:ext cx="857102" cy="49291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28"/>
          <p:cNvCxnSpPr/>
          <p:nvPr/>
        </p:nvCxnSpPr>
        <p:spPr>
          <a:xfrm>
            <a:off x="5724944" y="1010262"/>
            <a:ext cx="820691" cy="0"/>
          </a:xfrm>
          <a:prstGeom prst="straightConnector1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12" name="Google Shape;312;p28"/>
          <p:cNvSpPr txBox="1"/>
          <p:nvPr/>
        </p:nvSpPr>
        <p:spPr>
          <a:xfrm>
            <a:off x="5706022" y="640930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29"/>
          <p:cNvGraphicFramePr/>
          <p:nvPr/>
        </p:nvGraphicFramePr>
        <p:xfrm>
          <a:off x="838200" y="19665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{BD42DD2C-C64E-4389-99C0-01F8EE6B3C5B}</a:tableStyleId>
              </a:tblPr>
              <a:tblGrid>
                <a:gridCol w="4448900"/>
                <a:gridCol w="2569300"/>
              </a:tblGrid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 IP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Ping RTT (ms)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10.1.0.1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5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10.1.0.2, 10.1.255.255, 10.2.0.1, 10.2.255.255, 10.3.0.1, 10.3.255.255, 10.4.0.1, 10.4.255.255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10.2.0.2, 10.5.0.1, 10.5.255.255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10.5.0.2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10.3.0.2, 10.6.0.1, 10.6.255.255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110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10.6.0.2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116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10.4.0.2, 10.7.0.1, 10.7.255.255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150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10.7.0.2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164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9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Others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No reply for ping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318" name="Google Shape;3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767" y="117599"/>
            <a:ext cx="6581771" cy="28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Reported Ping RTTs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2580123" y="6009259"/>
            <a:ext cx="4315326" cy="298368"/>
          </a:xfrm>
          <a:prstGeom prst="rect">
            <a:avLst/>
          </a:prstGeom>
          <a:noFill/>
          <a:ln cap="flat" cmpd="sng" w="381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11065160" y="2137790"/>
            <a:ext cx="868680" cy="502920"/>
          </a:xfrm>
          <a:prstGeom prst="rect">
            <a:avLst/>
          </a:prstGeom>
          <a:noFill/>
          <a:ln cap="flat" cmpd="sng" w="381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3295226" y="4051510"/>
            <a:ext cx="3600223" cy="298368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9142578" y="144868"/>
            <a:ext cx="868680" cy="50292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6523463" y="3430037"/>
            <a:ext cx="5668537" cy="1901367"/>
          </a:xfrm>
          <a:prstGeom prst="star12">
            <a:avLst>
              <a:gd fmla="val 37500" name="adj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only about 15 minutes for 16 millions of ping tests</a:t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5403548" y="1084365"/>
            <a:ext cx="857102" cy="49291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29"/>
          <p:cNvCxnSpPr/>
          <p:nvPr/>
        </p:nvCxnSpPr>
        <p:spPr>
          <a:xfrm>
            <a:off x="5724944" y="1010262"/>
            <a:ext cx="820691" cy="0"/>
          </a:xfrm>
          <a:prstGeom prst="straightConnector1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27" name="Google Shape;327;p29"/>
          <p:cNvSpPr txBox="1"/>
          <p:nvPr/>
        </p:nvSpPr>
        <p:spPr>
          <a:xfrm>
            <a:off x="5706022" y="640930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333" name="Google Shape;333;p30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sym-ns-3?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it works?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make it more efficient?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Conclusions</a:t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238539" y="2380222"/>
            <a:ext cx="467139" cy="3629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Making sym-ns-3 More Efficient</a:t>
            </a:r>
            <a:endParaRPr/>
          </a:p>
        </p:txBody>
      </p:sp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838199" y="1316736"/>
            <a:ext cx="11224491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Notice we can make sym-ns-3 even more efficient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Goal: Reduce the number of branches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How? Redesign and rewrite simulator so that different cases share the same execution path as much as possible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 far, we have redesigned and rewritten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ns-3 event schedulers (</a:t>
            </a:r>
            <a:r>
              <a:rPr lang="en-US" sz="2000"/>
              <a:t>ACM Transactions on Modeling and Computer Simulation 2022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ns-3 routers (</a:t>
            </a:r>
            <a:r>
              <a:rPr lang="en-US" sz="2000"/>
              <a:t>this WNS3 paper</a:t>
            </a:r>
            <a:r>
              <a:rPr lang="en-US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Symbolic ns-3 (sym-ns-3)?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it works?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make it more efficient?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Conclusions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38539" y="1376370"/>
            <a:ext cx="467139" cy="3629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Redesign IP Routers</a:t>
            </a:r>
            <a:endParaRPr/>
          </a:p>
        </p:txBody>
      </p:sp>
      <p:sp>
        <p:nvSpPr>
          <p:cNvPr id="346" name="Google Shape;346;p32"/>
          <p:cNvSpPr txBox="1"/>
          <p:nvPr>
            <p:ph idx="1" type="body"/>
          </p:nvPr>
        </p:nvSpPr>
        <p:spPr>
          <a:xfrm>
            <a:off x="838200" y="1316736"/>
            <a:ext cx="10939670" cy="24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Redesign the code that compares symbolic IP addresses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Details in our WNS3 paper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Illustrating example -  find the interface for a destination IP (dst)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original code: 5 branches (num of entries)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rewritten code: 3 branches (num of interfaces), keeping same simulation results</a:t>
            </a:r>
            <a:endParaRPr/>
          </a:p>
        </p:txBody>
      </p:sp>
      <p:sp>
        <p:nvSpPr>
          <p:cNvPr id="347" name="Google Shape;347;p32"/>
          <p:cNvSpPr txBox="1"/>
          <p:nvPr/>
        </p:nvSpPr>
        <p:spPr>
          <a:xfrm>
            <a:off x="758688" y="4115039"/>
            <a:ext cx="4568686" cy="2554545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if (dst matches entry1)      //branch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return interface1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else if (dst matches entry2) //branch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return interface1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else if (dst matches entry3) //branch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return interface2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else if (dst matches entry4) //branch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return interface2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else                         //branch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 return interface0</a:t>
            </a:r>
            <a:endParaRPr/>
          </a:p>
        </p:txBody>
      </p:sp>
      <p:sp>
        <p:nvSpPr>
          <p:cNvPr id="348" name="Google Shape;348;p32"/>
          <p:cNvSpPr txBox="1"/>
          <p:nvPr/>
        </p:nvSpPr>
        <p:spPr>
          <a:xfrm>
            <a:off x="6414050" y="4115039"/>
            <a:ext cx="5661993" cy="156966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if (dst matches entry1 or entry2)      //branch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return interface1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else if (dst matches entry3 or entry4) //branch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return interface2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else                                   //branch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 return interface0</a:t>
            </a:r>
            <a:endParaRPr/>
          </a:p>
        </p:txBody>
      </p:sp>
      <p:sp>
        <p:nvSpPr>
          <p:cNvPr id="349" name="Google Shape;349;p32"/>
          <p:cNvSpPr txBox="1"/>
          <p:nvPr/>
        </p:nvSpPr>
        <p:spPr>
          <a:xfrm>
            <a:off x="2096536" y="3653373"/>
            <a:ext cx="1793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code</a:t>
            </a:r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7955090" y="3653373"/>
            <a:ext cx="2025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rewritten code</a:t>
            </a:r>
            <a:endParaRPr/>
          </a:p>
        </p:txBody>
      </p:sp>
      <p:sp>
        <p:nvSpPr>
          <p:cNvPr id="351" name="Google Shape;351;p32"/>
          <p:cNvSpPr txBox="1"/>
          <p:nvPr/>
        </p:nvSpPr>
        <p:spPr>
          <a:xfrm>
            <a:off x="29726" y="4190346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entry1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29726" y="5206711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entry3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78939" y="6223076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other</a:t>
            </a:r>
            <a:endParaRPr/>
          </a:p>
        </p:txBody>
      </p:sp>
      <p:sp>
        <p:nvSpPr>
          <p:cNvPr id="354" name="Google Shape;354;p32"/>
          <p:cNvSpPr txBox="1"/>
          <p:nvPr/>
        </p:nvSpPr>
        <p:spPr>
          <a:xfrm>
            <a:off x="29726" y="4698529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entry2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29726" y="5714893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entry4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5678454" y="4094271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entry1</a:t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5678454" y="4643497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entry3</a:t>
            </a: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5745584" y="5192722"/>
            <a:ext cx="700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other</a:t>
            </a:r>
            <a:endParaRPr/>
          </a:p>
        </p:txBody>
      </p:sp>
      <p:sp>
        <p:nvSpPr>
          <p:cNvPr id="359" name="Google Shape;359;p32"/>
          <p:cNvSpPr txBox="1"/>
          <p:nvPr/>
        </p:nvSpPr>
        <p:spPr>
          <a:xfrm>
            <a:off x="5678454" y="4368884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entry2</a:t>
            </a:r>
            <a:endParaRPr/>
          </a:p>
        </p:txBody>
      </p:sp>
      <p:sp>
        <p:nvSpPr>
          <p:cNvPr id="360" name="Google Shape;360;p32"/>
          <p:cNvSpPr txBox="1"/>
          <p:nvPr/>
        </p:nvSpPr>
        <p:spPr>
          <a:xfrm>
            <a:off x="5678454" y="4918110"/>
            <a:ext cx="799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entry4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Exhaustive Testing Example 3</a:t>
            </a:r>
            <a:endParaRPr/>
          </a:p>
        </p:txBody>
      </p:sp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838200" y="1316736"/>
            <a:ext cx="7659757" cy="179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IP reachability example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Add multiple additional entries to routing table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Rewritten code reduces the number of branches</a:t>
            </a:r>
            <a:endParaRPr/>
          </a:p>
        </p:txBody>
      </p:sp>
      <p:pic>
        <p:nvPicPr>
          <p:cNvPr id="367" name="Google Shape;3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953" y="23815"/>
            <a:ext cx="6581771" cy="281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3"/>
          <p:cNvSpPr/>
          <p:nvPr/>
        </p:nvSpPr>
        <p:spPr>
          <a:xfrm>
            <a:off x="9377038" y="39361"/>
            <a:ext cx="868680" cy="50292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9" name="Google Shape;369;p33"/>
          <p:cNvGraphicFramePr/>
          <p:nvPr/>
        </p:nvGraphicFramePr>
        <p:xfrm>
          <a:off x="6654595" y="35932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{BD42DD2C-C64E-4389-99C0-01F8EE6B3C5B}</a:tableStyleId>
              </a:tblPr>
              <a:tblGrid>
                <a:gridCol w="1667275"/>
                <a:gridCol w="1667275"/>
                <a:gridCol w="1667275"/>
              </a:tblGrid>
              <a:tr h="63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Mask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Interface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3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10.5.1.0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255.255.255.0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3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…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…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…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3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10.5.n.0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255.255.255.0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70" name="Google Shape;370;p33"/>
          <p:cNvSpPr txBox="1"/>
          <p:nvPr/>
        </p:nvSpPr>
        <p:spPr>
          <a:xfrm>
            <a:off x="7151079" y="6260125"/>
            <a:ext cx="43143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entries to routing table of node 2</a:t>
            </a:r>
            <a:endParaRPr/>
          </a:p>
        </p:txBody>
      </p:sp>
      <p:pic>
        <p:nvPicPr>
          <p:cNvPr descr="Chart, line chart&#10;&#10;Description automatically generated" id="371" name="Google Shape;3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089" y="2982330"/>
            <a:ext cx="5009517" cy="385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sym-ns-3?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it works?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make it more efficient?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Conclusions</a:t>
            </a:r>
            <a:endParaRPr/>
          </a:p>
        </p:txBody>
      </p:sp>
      <p:sp>
        <p:nvSpPr>
          <p:cNvPr id="378" name="Google Shape;378;p34"/>
          <p:cNvSpPr/>
          <p:nvPr/>
        </p:nvSpPr>
        <p:spPr>
          <a:xfrm>
            <a:off x="238539" y="2877178"/>
            <a:ext cx="467139" cy="3629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84" name="Google Shape;384;p35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sym-ns-3 for efficient exhaustive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Future 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Continue improving the efficiency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More support for symbolic floating-point numbers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Project webpage (code, documents): </a:t>
            </a:r>
            <a:r>
              <a:rPr lang="en-US" sz="2800"/>
              <a:t>https://symbolicns3.github.io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Acknowledgement: Supported in part by NSF-CCF-1918204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/>
          <p:nvPr>
            <p:ph type="title"/>
          </p:nvPr>
        </p:nvSpPr>
        <p:spPr>
          <a:xfrm>
            <a:off x="4293754" y="2895889"/>
            <a:ext cx="3604491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 Slides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Running ns-3 vs sym-ns-3</a:t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1358900" y="4268470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1358900" y="3457956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ns-3</a:t>
            </a:r>
            <a:endParaRPr/>
          </a:p>
        </p:txBody>
      </p:sp>
      <p:sp>
        <p:nvSpPr>
          <p:cNvPr id="397" name="Google Shape;397;p37"/>
          <p:cNvSpPr/>
          <p:nvPr/>
        </p:nvSpPr>
        <p:spPr>
          <a:xfrm>
            <a:off x="5892800" y="4268470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/>
          </a:p>
        </p:txBody>
      </p:sp>
      <p:sp>
        <p:nvSpPr>
          <p:cNvPr id="398" name="Google Shape;398;p37"/>
          <p:cNvSpPr/>
          <p:nvPr/>
        </p:nvSpPr>
        <p:spPr>
          <a:xfrm>
            <a:off x="5892800" y="3463714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Execution Platform</a:t>
            </a:r>
            <a:endParaRPr/>
          </a:p>
        </p:txBody>
      </p:sp>
      <p:sp>
        <p:nvSpPr>
          <p:cNvPr id="399" name="Google Shape;399;p37"/>
          <p:cNvSpPr/>
          <p:nvPr/>
        </p:nvSpPr>
        <p:spPr>
          <a:xfrm>
            <a:off x="5892800" y="2658957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Machine</a:t>
            </a: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5892800" y="1854200"/>
            <a:ext cx="3314700" cy="8053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sym-ns-3</a:t>
            </a:r>
            <a:endParaRPr/>
          </a:p>
        </p:txBody>
      </p:sp>
      <p:sp>
        <p:nvSpPr>
          <p:cNvPr id="401" name="Google Shape;401;p37"/>
          <p:cNvSpPr txBox="1"/>
          <p:nvPr/>
        </p:nvSpPr>
        <p:spPr>
          <a:xfrm>
            <a:off x="2089427" y="5397500"/>
            <a:ext cx="18149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ns-3</a:t>
            </a:r>
            <a:endParaRPr/>
          </a:p>
        </p:txBody>
      </p:sp>
      <p:sp>
        <p:nvSpPr>
          <p:cNvPr id="402" name="Google Shape;402;p37"/>
          <p:cNvSpPr txBox="1"/>
          <p:nvPr/>
        </p:nvSpPr>
        <p:spPr>
          <a:xfrm>
            <a:off x="6373230" y="5397500"/>
            <a:ext cx="24088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sym-ns-3</a:t>
            </a:r>
            <a:endParaRPr/>
          </a:p>
        </p:txBody>
      </p:sp>
      <p:sp>
        <p:nvSpPr>
          <p:cNvPr id="403" name="Google Shape;403;p37"/>
          <p:cNvSpPr txBox="1"/>
          <p:nvPr/>
        </p:nvSpPr>
        <p:spPr>
          <a:xfrm>
            <a:off x="9207502" y="3385665"/>
            <a:ext cx="28438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S2E symbolically executes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software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https://github.com/S2E/s2e</a:t>
            </a:r>
            <a:endParaRPr/>
          </a:p>
        </p:txBody>
      </p:sp>
      <p:sp>
        <p:nvSpPr>
          <p:cNvPr id="404" name="Google Shape;404;p37"/>
          <p:cNvSpPr txBox="1"/>
          <p:nvPr/>
        </p:nvSpPr>
        <p:spPr>
          <a:xfrm>
            <a:off x="9220201" y="2229612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branch is conceptually a virtual machine running a copy of sym-ns-3.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Redesign Event Schedulers</a:t>
            </a:r>
            <a:endParaRPr/>
          </a:p>
        </p:txBody>
      </p:sp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838200" y="1316736"/>
            <a:ext cx="10991850" cy="24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Redesign the code that compares symbolic event timestamps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Details in ACM Transactions on Modeling and Computer Simulation 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Illustrating example -  determine whether event e1 or e2 executes first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original code: 3 branches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rewritten code: 2 branches, while keeping same simulation results</a:t>
            </a:r>
            <a:endParaRPr/>
          </a:p>
        </p:txBody>
      </p:sp>
      <p:sp>
        <p:nvSpPr>
          <p:cNvPr id="411" name="Google Shape;411;p38"/>
          <p:cNvSpPr txBox="1"/>
          <p:nvPr/>
        </p:nvSpPr>
        <p:spPr>
          <a:xfrm>
            <a:off x="838200" y="4115039"/>
            <a:ext cx="4937760" cy="2585323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if (e1.t &lt; e2.t) {         //branch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} else if (e1.t == e2.t) { //branch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} else {                   //branch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412" name="Google Shape;412;p38"/>
          <p:cNvSpPr txBox="1"/>
          <p:nvPr/>
        </p:nvSpPr>
        <p:spPr>
          <a:xfrm>
            <a:off x="7052477" y="4115039"/>
            <a:ext cx="4937760" cy="1846659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if (e1.t &lt;= e2.t) {        //branch 1</a:t>
            </a:r>
            <a:endParaRPr sz="1600">
              <a:solidFill>
                <a:schemeClr val="dk1"/>
              </a:solidFill>
              <a:highlight>
                <a:srgbClr val="00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00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} else {                   //branch 2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    … // execute event e1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413" name="Google Shape;413;p38"/>
          <p:cNvSpPr txBox="1"/>
          <p:nvPr/>
        </p:nvSpPr>
        <p:spPr>
          <a:xfrm>
            <a:off x="2275438" y="3653373"/>
            <a:ext cx="1793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code</a:t>
            </a:r>
            <a:endParaRPr/>
          </a:p>
        </p:txBody>
      </p:sp>
      <p:sp>
        <p:nvSpPr>
          <p:cNvPr id="414" name="Google Shape;414;p38"/>
          <p:cNvSpPr txBox="1"/>
          <p:nvPr/>
        </p:nvSpPr>
        <p:spPr>
          <a:xfrm>
            <a:off x="8470685" y="3653373"/>
            <a:ext cx="2025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rewritten code</a:t>
            </a:r>
            <a:endParaRPr/>
          </a:p>
        </p:txBody>
      </p:sp>
      <p:sp>
        <p:nvSpPr>
          <p:cNvPr id="415" name="Google Shape;415;p38"/>
          <p:cNvSpPr txBox="1"/>
          <p:nvPr/>
        </p:nvSpPr>
        <p:spPr>
          <a:xfrm>
            <a:off x="4264" y="4410075"/>
            <a:ext cx="79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before</a:t>
            </a:r>
            <a:endParaRPr/>
          </a:p>
        </p:txBody>
      </p:sp>
      <p:sp>
        <p:nvSpPr>
          <p:cNvPr id="416" name="Google Shape;416;p38"/>
          <p:cNvSpPr txBox="1"/>
          <p:nvPr/>
        </p:nvSpPr>
        <p:spPr>
          <a:xfrm>
            <a:off x="61812" y="5004316"/>
            <a:ext cx="6848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same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417" name="Google Shape;417;p38"/>
          <p:cNvSpPr txBox="1"/>
          <p:nvPr/>
        </p:nvSpPr>
        <p:spPr>
          <a:xfrm>
            <a:off x="86979" y="5875556"/>
            <a:ext cx="6344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after</a:t>
            </a:r>
            <a:endParaRPr/>
          </a:p>
        </p:txBody>
      </p:sp>
      <p:sp>
        <p:nvSpPr>
          <p:cNvPr id="418" name="Google Shape;418;p38"/>
          <p:cNvSpPr txBox="1"/>
          <p:nvPr/>
        </p:nvSpPr>
        <p:spPr>
          <a:xfrm>
            <a:off x="6252578" y="4121388"/>
            <a:ext cx="799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before</a:t>
            </a:r>
            <a:endParaRPr/>
          </a:p>
        </p:txBody>
      </p:sp>
      <p:sp>
        <p:nvSpPr>
          <p:cNvPr id="419" name="Google Shape;419;p38"/>
          <p:cNvSpPr txBox="1"/>
          <p:nvPr/>
        </p:nvSpPr>
        <p:spPr>
          <a:xfrm>
            <a:off x="6310126" y="4448929"/>
            <a:ext cx="6848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same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66FF33"/>
                </a:highlight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420" name="Google Shape;420;p38"/>
          <p:cNvSpPr txBox="1"/>
          <p:nvPr/>
        </p:nvSpPr>
        <p:spPr>
          <a:xfrm>
            <a:off x="6335293" y="5167769"/>
            <a:ext cx="6344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after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Exhaustive Testing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it?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Exhaustively test something (protocol/network) for all possible cases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do we need it?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Evaluate all possible performance of a protocol/network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Find the worst-case performance of a protocol/network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Detect the bugs of a protocol/network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8199" y="1316736"/>
            <a:ext cx="11182815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Two senders each sends a packet to the receiver simultaneously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Problem: What are all possible arrival time differences?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Measurement: diff = Arrival time of pkt0 − arrival time of pkt1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possible link delays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d0 ∈ [1, 1000] 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d1 ∈ [1, 1000] ms</a:t>
            </a:r>
            <a:endParaRPr/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Exhaustive Testing Example 1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2201780" y="2342652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snd0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8177468" y="2342653"/>
            <a:ext cx="914400" cy="64007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snd1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5189625" y="2342652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6"/>
          <p:cNvCxnSpPr>
            <a:stCxn id="111" idx="3"/>
            <a:endCxn id="113" idx="1"/>
          </p:cNvCxnSpPr>
          <p:nvPr/>
        </p:nvCxnSpPr>
        <p:spPr>
          <a:xfrm>
            <a:off x="3116180" y="266269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15" name="Google Shape;115;p16"/>
          <p:cNvCxnSpPr>
            <a:stCxn id="113" idx="3"/>
            <a:endCxn id="112" idx="1"/>
          </p:cNvCxnSpPr>
          <p:nvPr/>
        </p:nvCxnSpPr>
        <p:spPr>
          <a:xfrm>
            <a:off x="6104024" y="266269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lg" w="lg" type="triangle"/>
            <a:tailEnd len="sm" w="sm" type="none"/>
          </a:ln>
        </p:spPr>
      </p:cxnSp>
      <p:sp>
        <p:nvSpPr>
          <p:cNvPr id="116" name="Google Shape;116;p16"/>
          <p:cNvSpPr txBox="1"/>
          <p:nvPr/>
        </p:nvSpPr>
        <p:spPr>
          <a:xfrm>
            <a:off x="3590626" y="2653169"/>
            <a:ext cx="9770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d0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3772403" y="2312772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pkt0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6877305" y="2312772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pkt1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6641132" y="2653169"/>
            <a:ext cx="9770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d1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ns-3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find all possible diff values?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ns-3 script simulates the network for a </a:t>
            </a:r>
            <a:r>
              <a:rPr i="1" lang="en-US"/>
              <a:t>specific</a:t>
            </a:r>
            <a:r>
              <a:rPr lang="en-US"/>
              <a:t> (d0, d1) and reports diff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shell script runs the ns-3 script for </a:t>
            </a:r>
            <a:r>
              <a:rPr i="1" lang="en-US"/>
              <a:t>all possible </a:t>
            </a:r>
            <a:r>
              <a:rPr lang="en-US"/>
              <a:t>(d0, d1)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 result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reported diff values = [-999, 999] 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 time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simulation time for one (d0, d1) ≈ 0.5 seconds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Total number of (d0, d1) = 1000 x 1000 = 1,000,000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Total simulation time for all possible (d0, d1) ≈ </a:t>
            </a:r>
            <a:r>
              <a:rPr b="1" lang="en-US"/>
              <a:t>6 days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Exhaustive testing is time-consuming with ns-3!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5284948" y="-1958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snd0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1260636" y="-1957"/>
            <a:ext cx="914400" cy="64007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snd1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8272793" y="-1958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7"/>
          <p:cNvCxnSpPr>
            <a:stCxn id="126" idx="3"/>
            <a:endCxn id="128" idx="1"/>
          </p:cNvCxnSpPr>
          <p:nvPr/>
        </p:nvCxnSpPr>
        <p:spPr>
          <a:xfrm>
            <a:off x="6199348" y="31808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30" name="Google Shape;130;p17"/>
          <p:cNvCxnSpPr>
            <a:stCxn id="128" idx="3"/>
            <a:endCxn id="127" idx="1"/>
          </p:cNvCxnSpPr>
          <p:nvPr/>
        </p:nvCxnSpPr>
        <p:spPr>
          <a:xfrm>
            <a:off x="9187192" y="31808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lg" w="lg" type="triangle"/>
            <a:tailEnd len="sm" w="sm" type="none"/>
          </a:ln>
        </p:spPr>
      </p:cxnSp>
      <p:sp>
        <p:nvSpPr>
          <p:cNvPr id="131" name="Google Shape;131;p17"/>
          <p:cNvSpPr txBox="1"/>
          <p:nvPr/>
        </p:nvSpPr>
        <p:spPr>
          <a:xfrm>
            <a:off x="6497949" y="308559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855571" y="-31838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pkt0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9960473" y="-31838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pkt1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9548455" y="308559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Our sym-ns-3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find all possible diff values?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sym-ns-3 script simulates the network for a </a:t>
            </a:r>
            <a:r>
              <a:rPr i="1" lang="en-US"/>
              <a:t>symbolic</a:t>
            </a:r>
            <a:r>
              <a:rPr lang="en-US"/>
              <a:t> (d0, d1) and reports diff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 result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reported diff values = [-999, 999] 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Same</a:t>
            </a:r>
            <a:r>
              <a:rPr lang="en-US"/>
              <a:t> simulation results as ns-3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 time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simulation time for a symbolic (d0, d1) ≈ 1 minute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Significantly faster </a:t>
            </a:r>
            <a:r>
              <a:rPr lang="en-US"/>
              <a:t>than ns-3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sym-ns-3 is more efficient for exhaustive testing than ns-3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284948" y="-1958"/>
            <a:ext cx="914400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snd0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11260636" y="-1957"/>
            <a:ext cx="914400" cy="640079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snd1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8272793" y="-1958"/>
            <a:ext cx="914399" cy="640080"/>
          </a:xfrm>
          <a:prstGeom prst="flowChartProcess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18"/>
          <p:cNvCxnSpPr>
            <a:stCxn id="141" idx="3"/>
            <a:endCxn id="143" idx="1"/>
          </p:cNvCxnSpPr>
          <p:nvPr/>
        </p:nvCxnSpPr>
        <p:spPr>
          <a:xfrm>
            <a:off x="6199348" y="31808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5" name="Google Shape;145;p18"/>
          <p:cNvCxnSpPr>
            <a:stCxn id="143" idx="3"/>
            <a:endCxn id="142" idx="1"/>
          </p:cNvCxnSpPr>
          <p:nvPr/>
        </p:nvCxnSpPr>
        <p:spPr>
          <a:xfrm>
            <a:off x="9187192" y="318082"/>
            <a:ext cx="207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lg" w="lg" type="triangle"/>
            <a:tailEnd len="sm" w="sm" type="none"/>
          </a:ln>
        </p:spPr>
      </p:cxnSp>
      <p:sp>
        <p:nvSpPr>
          <p:cNvPr id="146" name="Google Shape;146;p18"/>
          <p:cNvSpPr txBox="1"/>
          <p:nvPr/>
        </p:nvSpPr>
        <p:spPr>
          <a:xfrm>
            <a:off x="6497949" y="308559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6855571" y="-31838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pkt0</a:t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9960473" y="-31838"/>
            <a:ext cx="514852" cy="320839"/>
          </a:xfrm>
          <a:prstGeom prst="rect">
            <a:avLst/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pkt1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9548455" y="308559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 ∈ [1, 1000]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38200" y="1316736"/>
            <a:ext cx="10515600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sym-ns-3?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it works?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to make it more efficient?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Conclusions</a:t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238539" y="1863387"/>
            <a:ext cx="467139" cy="3629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FF33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sym-ns-3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838199" y="1316736"/>
            <a:ext cx="11084169" cy="486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Efficient exhaustive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Based on symbolic execution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Simulates a group of equivalent cases together instead of each case separately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838200" y="365125"/>
            <a:ext cx="10515600" cy="805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Background on Symbolic Execution</a:t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838200" y="1316737"/>
            <a:ext cx="10515600" cy="18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variable may have a symbolic value (a set of values specified by constraints) instead of only a specific value.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When a program is executed symbolically, both branches instead of one branch of an if statement are explored.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1003300" y="3796427"/>
            <a:ext cx="452880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 1&lt;= d0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sym 1&lt;= d1 &lt;= 1000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(d0 &gt; d1){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…// simulate accordingly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diff = d0 – d1;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1003300" y="3307834"/>
            <a:ext cx="2170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example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6164852" y="3307834"/>
            <a:ext cx="1536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tree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7797800" y="3440827"/>
            <a:ext cx="1968500" cy="750173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7972377" y="4424998"/>
            <a:ext cx="1619345" cy="483474"/>
          </a:xfrm>
          <a:prstGeom prst="flowChartDecision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&gt; d1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6448650" y="5003799"/>
            <a:ext cx="1968500" cy="1412875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&gt; d1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result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 ∈ [1, 999]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9194800" y="5003799"/>
            <a:ext cx="1968500" cy="1412875"/>
          </a:xfrm>
          <a:prstGeom prst="flowChartProcess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constraints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d0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1&lt;= d1 &lt;= 1000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d0 &lt;= d1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result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 ∈ [-999, 0]</a:t>
            </a:r>
            <a:endParaRPr/>
          </a:p>
        </p:txBody>
      </p:sp>
      <p:cxnSp>
        <p:nvCxnSpPr>
          <p:cNvPr id="176" name="Google Shape;176;p21"/>
          <p:cNvCxnSpPr>
            <a:stCxn id="172" idx="2"/>
            <a:endCxn id="173" idx="0"/>
          </p:cNvCxnSpPr>
          <p:nvPr/>
        </p:nvCxnSpPr>
        <p:spPr>
          <a:xfrm>
            <a:off x="8782050" y="4191000"/>
            <a:ext cx="0" cy="23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77" name="Google Shape;177;p21"/>
          <p:cNvCxnSpPr>
            <a:stCxn id="173" idx="1"/>
            <a:endCxn id="174" idx="0"/>
          </p:cNvCxnSpPr>
          <p:nvPr/>
        </p:nvCxnSpPr>
        <p:spPr>
          <a:xfrm flipH="1">
            <a:off x="7432977" y="4666735"/>
            <a:ext cx="539400" cy="337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78" name="Google Shape;178;p21"/>
          <p:cNvCxnSpPr>
            <a:stCxn id="173" idx="3"/>
            <a:endCxn id="175" idx="0"/>
          </p:cNvCxnSpPr>
          <p:nvPr/>
        </p:nvCxnSpPr>
        <p:spPr>
          <a:xfrm>
            <a:off x="9591722" y="4666735"/>
            <a:ext cx="587400" cy="337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79" name="Google Shape;179;p21"/>
          <p:cNvSpPr txBox="1"/>
          <p:nvPr/>
        </p:nvSpPr>
        <p:spPr>
          <a:xfrm>
            <a:off x="7455751" y="4313534"/>
            <a:ext cx="491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9625010" y="4266610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