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2" r:id="rId1"/>
  </p:sldMasterIdLst>
  <p:notesMasterIdLst>
    <p:notesMasterId r:id="rId22"/>
  </p:notesMasterIdLst>
  <p:handoutMasterIdLst>
    <p:handoutMasterId r:id="rId23"/>
  </p:handoutMasterIdLst>
  <p:sldIdLst>
    <p:sldId id="256" r:id="rId2"/>
    <p:sldId id="1837" r:id="rId3"/>
    <p:sldId id="1828" r:id="rId4"/>
    <p:sldId id="1829" r:id="rId5"/>
    <p:sldId id="1830" r:id="rId6"/>
    <p:sldId id="1813" r:id="rId7"/>
    <p:sldId id="1814" r:id="rId8"/>
    <p:sldId id="1815" r:id="rId9"/>
    <p:sldId id="1816" r:id="rId10"/>
    <p:sldId id="1818" r:id="rId11"/>
    <p:sldId id="1831" r:id="rId12"/>
    <p:sldId id="1819" r:id="rId13"/>
    <p:sldId id="1832" r:id="rId14"/>
    <p:sldId id="1833" r:id="rId15"/>
    <p:sldId id="1834" r:id="rId16"/>
    <p:sldId id="1835" r:id="rId17"/>
    <p:sldId id="1836" r:id="rId18"/>
    <p:sldId id="1821" r:id="rId19"/>
    <p:sldId id="1822" r:id="rId20"/>
    <p:sldId id="1825" r:id="rId21"/>
  </p:sldIdLst>
  <p:sldSz cx="12192000" cy="6858000"/>
  <p:notesSz cx="6858000" cy="9144000"/>
  <p:embeddedFontLst>
    <p:embeddedFont>
      <p:font typeface="Cambria Math" panose="02040503050406030204" pitchFamily="18" charset="0"/>
      <p:regular r:id="rId24"/>
    </p:embeddedFont>
    <p:embeddedFont>
      <p:font typeface="Open Sans" panose="020B0606030504020204" pitchFamily="34" charset="0"/>
      <p:regular r:id="rId25"/>
      <p:bold r:id="rId26"/>
      <p:italic r:id="rId27"/>
      <p:boldItalic r:id="rId28"/>
    </p:embeddedFont>
    <p:embeddedFont>
      <p:font typeface="Open Sans bold" panose="020B0806030504020204" pitchFamily="34" charset="0"/>
      <p:regular r:id="rId29"/>
      <p:bold r:id="rId30"/>
      <p:italic r:id="rId31"/>
      <p:boldItalic r:id="rId32"/>
    </p:embeddedFont>
    <p:embeddedFont>
      <p:font typeface="Open Sans Light" panose="020B0306030504020204" pitchFamily="34" charset="0"/>
      <p:regular r:id="rId33"/>
      <p: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in Presentation" id="{D278F097-0A73-434B-97FE-ED3B8A0EF645}">
          <p14:sldIdLst>
            <p14:sldId id="256"/>
            <p14:sldId id="1837"/>
            <p14:sldId id="1828"/>
            <p14:sldId id="1829"/>
            <p14:sldId id="1830"/>
            <p14:sldId id="1813"/>
            <p14:sldId id="1814"/>
            <p14:sldId id="1815"/>
            <p14:sldId id="1816"/>
            <p14:sldId id="1818"/>
            <p14:sldId id="1831"/>
            <p14:sldId id="1819"/>
            <p14:sldId id="1832"/>
            <p14:sldId id="1833"/>
            <p14:sldId id="1834"/>
            <p14:sldId id="1835"/>
            <p14:sldId id="1836"/>
            <p14:sldId id="1821"/>
            <p14:sldId id="1822"/>
            <p14:sldId id="1825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FDD"/>
    <a:srgbClr val="1A315D"/>
    <a:srgbClr val="339A2E"/>
    <a:srgbClr val="00ACD5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65" autoAdjust="0"/>
    <p:restoredTop sz="97176" autoAdjust="0"/>
  </p:normalViewPr>
  <p:slideViewPr>
    <p:cSldViewPr snapToGrid="0" showGuides="1">
      <p:cViewPr varScale="1">
        <p:scale>
          <a:sx n="83" d="100"/>
          <a:sy n="83" d="100"/>
        </p:scale>
        <p:origin x="562" y="34"/>
      </p:cViewPr>
      <p:guideLst/>
    </p:cSldViewPr>
  </p:slideViewPr>
  <p:notesTextViewPr>
    <p:cViewPr>
      <p:scale>
        <a:sx n="85" d="100"/>
        <a:sy n="85" d="100"/>
      </p:scale>
      <p:origin x="0" y="0"/>
    </p:cViewPr>
  </p:notesTextViewPr>
  <p:notesViewPr>
    <p:cSldViewPr snapToGrid="0" showGuides="1">
      <p:cViewPr varScale="1">
        <p:scale>
          <a:sx n="84" d="100"/>
          <a:sy n="84" d="100"/>
        </p:scale>
        <p:origin x="2752" y="19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dnewto\Desktop\dsk\clipped-fixed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dnewto\Desktop\dsk\clipped-fixed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dnewto\Desktop\dsk\clipped-fixed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dnewto\Desktop\dsk\clipped-fixed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Speedup of Lena 5G simulation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1"/>
          <c:order val="0"/>
          <c:tx>
            <c:strRef>
              <c:f>Sheet1!$G$1</c:f>
              <c:strCache>
                <c:ptCount val="1"/>
                <c:pt idx="0">
                  <c:v>original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Sheet1!$B$2:$B$12</c:f>
              <c:numCache>
                <c:formatCode>General</c:formatCode>
                <c:ptCount val="11"/>
                <c:pt idx="0">
                  <c:v>570</c:v>
                </c:pt>
                <c:pt idx="1">
                  <c:v>1140</c:v>
                </c:pt>
                <c:pt idx="2">
                  <c:v>1710</c:v>
                </c:pt>
                <c:pt idx="3">
                  <c:v>2280</c:v>
                </c:pt>
                <c:pt idx="4">
                  <c:v>2850</c:v>
                </c:pt>
                <c:pt idx="5">
                  <c:v>3420</c:v>
                </c:pt>
                <c:pt idx="6">
                  <c:v>3990</c:v>
                </c:pt>
                <c:pt idx="7">
                  <c:v>4560</c:v>
                </c:pt>
                <c:pt idx="8">
                  <c:v>5130</c:v>
                </c:pt>
                <c:pt idx="9">
                  <c:v>5700</c:v>
                </c:pt>
                <c:pt idx="10">
                  <c:v>6270</c:v>
                </c:pt>
              </c:numCache>
            </c:numRef>
          </c:xVal>
          <c:yVal>
            <c:numRef>
              <c:f>Sheet1!$G$2:$G$12</c:f>
              <c:numCache>
                <c:formatCode>General</c:formatCode>
                <c:ptCount val="11"/>
                <c:pt idx="0">
                  <c:v>485.57222837299997</c:v>
                </c:pt>
                <c:pt idx="1">
                  <c:v>1120.784747186</c:v>
                </c:pt>
                <c:pt idx="2">
                  <c:v>1610.369501956</c:v>
                </c:pt>
                <c:pt idx="3">
                  <c:v>2193.8891108890002</c:v>
                </c:pt>
                <c:pt idx="4">
                  <c:v>2668.3417960400002</c:v>
                </c:pt>
                <c:pt idx="5">
                  <c:v>3408.5941688970001</c:v>
                </c:pt>
                <c:pt idx="6">
                  <c:v>4154.3221559100002</c:v>
                </c:pt>
                <c:pt idx="7">
                  <c:v>4638.8232296200003</c:v>
                </c:pt>
                <c:pt idx="8">
                  <c:v>5581.0579971589996</c:v>
                </c:pt>
                <c:pt idx="9">
                  <c:v>6360.2068774250001</c:v>
                </c:pt>
                <c:pt idx="10">
                  <c:v>7359.2954390160003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2FD-44C0-8312-079448FCEEBE}"/>
            </c:ext>
          </c:extLst>
        </c:ser>
        <c:ser>
          <c:idx val="3"/>
          <c:order val="1"/>
          <c:tx>
            <c:strRef>
              <c:f>Sheet1!$C$1</c:f>
              <c:strCache>
                <c:ptCount val="1"/>
                <c:pt idx="0">
                  <c:v>clipped at 1 km</c:v>
                </c:pt>
              </c:strCache>
            </c:strRef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Sheet1!$B$2:$B$12</c:f>
              <c:numCache>
                <c:formatCode>General</c:formatCode>
                <c:ptCount val="11"/>
                <c:pt idx="0">
                  <c:v>570</c:v>
                </c:pt>
                <c:pt idx="1">
                  <c:v>1140</c:v>
                </c:pt>
                <c:pt idx="2">
                  <c:v>1710</c:v>
                </c:pt>
                <c:pt idx="3">
                  <c:v>2280</c:v>
                </c:pt>
                <c:pt idx="4">
                  <c:v>2850</c:v>
                </c:pt>
                <c:pt idx="5">
                  <c:v>3420</c:v>
                </c:pt>
                <c:pt idx="6">
                  <c:v>3990</c:v>
                </c:pt>
                <c:pt idx="7">
                  <c:v>4560</c:v>
                </c:pt>
                <c:pt idx="8">
                  <c:v>5130</c:v>
                </c:pt>
                <c:pt idx="9">
                  <c:v>5700</c:v>
                </c:pt>
                <c:pt idx="10">
                  <c:v>6270</c:v>
                </c:pt>
              </c:numCache>
            </c:numRef>
          </c:xVal>
          <c:yVal>
            <c:numRef>
              <c:f>Sheet1!$C$2:$C$12</c:f>
              <c:numCache>
                <c:formatCode>General</c:formatCode>
                <c:ptCount val="11"/>
                <c:pt idx="0">
                  <c:v>130.99423886</c:v>
                </c:pt>
                <c:pt idx="1">
                  <c:v>206.337993474</c:v>
                </c:pt>
                <c:pt idx="2">
                  <c:v>282.96135268</c:v>
                </c:pt>
                <c:pt idx="3">
                  <c:v>381.72970943600001</c:v>
                </c:pt>
                <c:pt idx="4">
                  <c:v>485.90897577300001</c:v>
                </c:pt>
                <c:pt idx="5">
                  <c:v>595.16323722200002</c:v>
                </c:pt>
                <c:pt idx="6">
                  <c:v>721.13872175300003</c:v>
                </c:pt>
                <c:pt idx="7">
                  <c:v>847.42321655900002</c:v>
                </c:pt>
                <c:pt idx="8">
                  <c:v>1001.746609756</c:v>
                </c:pt>
                <c:pt idx="9">
                  <c:v>1150.1531494830001</c:v>
                </c:pt>
                <c:pt idx="10">
                  <c:v>1342.065454626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2FD-44C0-8312-079448FCEEBE}"/>
            </c:ext>
          </c:extLst>
        </c:ser>
        <c:ser>
          <c:idx val="0"/>
          <c:order val="2"/>
          <c:tx>
            <c:strRef>
              <c:f>Sheet1!$D$1</c:f>
              <c:strCache>
                <c:ptCount val="1"/>
                <c:pt idx="0">
                  <c:v>clipped at 2km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Sheet1!$B$2:$B$12</c:f>
              <c:numCache>
                <c:formatCode>General</c:formatCode>
                <c:ptCount val="11"/>
                <c:pt idx="0">
                  <c:v>570</c:v>
                </c:pt>
                <c:pt idx="1">
                  <c:v>1140</c:v>
                </c:pt>
                <c:pt idx="2">
                  <c:v>1710</c:v>
                </c:pt>
                <c:pt idx="3">
                  <c:v>2280</c:v>
                </c:pt>
                <c:pt idx="4">
                  <c:v>2850</c:v>
                </c:pt>
                <c:pt idx="5">
                  <c:v>3420</c:v>
                </c:pt>
                <c:pt idx="6">
                  <c:v>3990</c:v>
                </c:pt>
                <c:pt idx="7">
                  <c:v>4560</c:v>
                </c:pt>
                <c:pt idx="8">
                  <c:v>5130</c:v>
                </c:pt>
                <c:pt idx="9">
                  <c:v>5700</c:v>
                </c:pt>
                <c:pt idx="10">
                  <c:v>6270</c:v>
                </c:pt>
              </c:numCache>
            </c:numRef>
          </c:xVal>
          <c:yVal>
            <c:numRef>
              <c:f>Sheet1!$D$2:$D$12</c:f>
              <c:numCache>
                <c:formatCode>General</c:formatCode>
                <c:ptCount val="11"/>
                <c:pt idx="0">
                  <c:v>230.98291502000001</c:v>
                </c:pt>
                <c:pt idx="1">
                  <c:v>365.68063630400002</c:v>
                </c:pt>
                <c:pt idx="2">
                  <c:v>548.75431991899995</c:v>
                </c:pt>
                <c:pt idx="3">
                  <c:v>742.614929394</c:v>
                </c:pt>
                <c:pt idx="4">
                  <c:v>926.19442820400002</c:v>
                </c:pt>
                <c:pt idx="5">
                  <c:v>1186.1684270349999</c:v>
                </c:pt>
                <c:pt idx="6">
                  <c:v>1465.219567657</c:v>
                </c:pt>
                <c:pt idx="7">
                  <c:v>1643.2975510819999</c:v>
                </c:pt>
                <c:pt idx="8">
                  <c:v>2013.5047398720001</c:v>
                </c:pt>
                <c:pt idx="9">
                  <c:v>2269.7584920250001</c:v>
                </c:pt>
                <c:pt idx="10">
                  <c:v>2633.2154694999999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B2FD-44C0-8312-079448FCEEBE}"/>
            </c:ext>
          </c:extLst>
        </c:ser>
        <c:ser>
          <c:idx val="2"/>
          <c:order val="3"/>
          <c:tx>
            <c:strRef>
              <c:f>Sheet1!$E$1</c:f>
              <c:strCache>
                <c:ptCount val="1"/>
                <c:pt idx="0">
                  <c:v>clipped at 3km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Sheet1!$B$2:$B$12</c:f>
              <c:numCache>
                <c:formatCode>General</c:formatCode>
                <c:ptCount val="11"/>
                <c:pt idx="0">
                  <c:v>570</c:v>
                </c:pt>
                <c:pt idx="1">
                  <c:v>1140</c:v>
                </c:pt>
                <c:pt idx="2">
                  <c:v>1710</c:v>
                </c:pt>
                <c:pt idx="3">
                  <c:v>2280</c:v>
                </c:pt>
                <c:pt idx="4">
                  <c:v>2850</c:v>
                </c:pt>
                <c:pt idx="5">
                  <c:v>3420</c:v>
                </c:pt>
                <c:pt idx="6">
                  <c:v>3990</c:v>
                </c:pt>
                <c:pt idx="7">
                  <c:v>4560</c:v>
                </c:pt>
                <c:pt idx="8">
                  <c:v>5130</c:v>
                </c:pt>
                <c:pt idx="9">
                  <c:v>5700</c:v>
                </c:pt>
                <c:pt idx="10">
                  <c:v>6270</c:v>
                </c:pt>
              </c:numCache>
            </c:numRef>
          </c:xVal>
          <c:yVal>
            <c:numRef>
              <c:f>Sheet1!$E$2:$E$12</c:f>
              <c:numCache>
                <c:formatCode>General</c:formatCode>
                <c:ptCount val="11"/>
                <c:pt idx="0">
                  <c:v>297.11958641199999</c:v>
                </c:pt>
                <c:pt idx="1">
                  <c:v>525.30646249599999</c:v>
                </c:pt>
                <c:pt idx="2">
                  <c:v>823.15630450900005</c:v>
                </c:pt>
                <c:pt idx="3">
                  <c:v>1107.4767082579999</c:v>
                </c:pt>
                <c:pt idx="4">
                  <c:v>1416.982307991</c:v>
                </c:pt>
                <c:pt idx="5">
                  <c:v>1803.842401996</c:v>
                </c:pt>
                <c:pt idx="6">
                  <c:v>2195.3455410729998</c:v>
                </c:pt>
                <c:pt idx="7">
                  <c:v>2467.394269208</c:v>
                </c:pt>
                <c:pt idx="8">
                  <c:v>2934.9492368840001</c:v>
                </c:pt>
                <c:pt idx="9">
                  <c:v>3292.9726045560001</c:v>
                </c:pt>
                <c:pt idx="10">
                  <c:v>3675.016799125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B2FD-44C0-8312-079448FCEEB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clipped at 10km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xVal>
            <c:numRef>
              <c:f>Sheet1!$B$2:$B$12</c:f>
              <c:numCache>
                <c:formatCode>General</c:formatCode>
                <c:ptCount val="11"/>
                <c:pt idx="0">
                  <c:v>570</c:v>
                </c:pt>
                <c:pt idx="1">
                  <c:v>1140</c:v>
                </c:pt>
                <c:pt idx="2">
                  <c:v>1710</c:v>
                </c:pt>
                <c:pt idx="3">
                  <c:v>2280</c:v>
                </c:pt>
                <c:pt idx="4">
                  <c:v>2850</c:v>
                </c:pt>
                <c:pt idx="5">
                  <c:v>3420</c:v>
                </c:pt>
                <c:pt idx="6">
                  <c:v>3990</c:v>
                </c:pt>
                <c:pt idx="7">
                  <c:v>4560</c:v>
                </c:pt>
                <c:pt idx="8">
                  <c:v>5130</c:v>
                </c:pt>
                <c:pt idx="9">
                  <c:v>5700</c:v>
                </c:pt>
                <c:pt idx="10">
                  <c:v>6270</c:v>
                </c:pt>
              </c:numCache>
            </c:numRef>
          </c:xVal>
          <c:yVal>
            <c:numRef>
              <c:f>Sheet1!$F$2:$F$12</c:f>
              <c:numCache>
                <c:formatCode>General</c:formatCode>
                <c:ptCount val="11"/>
                <c:pt idx="0">
                  <c:v>493.41406117700001</c:v>
                </c:pt>
                <c:pt idx="1">
                  <c:v>1162.95255821</c:v>
                </c:pt>
                <c:pt idx="2">
                  <c:v>1779.926070364</c:v>
                </c:pt>
                <c:pt idx="3">
                  <c:v>2405.1101158840002</c:v>
                </c:pt>
                <c:pt idx="4">
                  <c:v>2926.9924567349999</c:v>
                </c:pt>
                <c:pt idx="5">
                  <c:v>3687.8379208040001</c:v>
                </c:pt>
                <c:pt idx="6">
                  <c:v>4651.1470193639998</c:v>
                </c:pt>
                <c:pt idx="7">
                  <c:v>5117.5195936580003</c:v>
                </c:pt>
                <c:pt idx="8">
                  <c:v>6248.1822912779999</c:v>
                </c:pt>
                <c:pt idx="9">
                  <c:v>6917.1348642339999</c:v>
                </c:pt>
                <c:pt idx="10">
                  <c:v>7996.9929990419996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B2FD-44C0-8312-079448FCEE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65258192"/>
        <c:axId val="951135584"/>
      </c:scatterChart>
      <c:valAx>
        <c:axId val="1265258192"/>
        <c:scaling>
          <c:orientation val="minMax"/>
          <c:max val="6500"/>
          <c:min val="5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total number of UE nodes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1135584"/>
        <c:crosses val="autoZero"/>
        <c:crossBetween val="midCat"/>
      </c:valAx>
      <c:valAx>
        <c:axId val="951135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 to simulate </a:t>
                </a:r>
                <a:r>
                  <a:rPr lang="en-US" baseline="0"/>
                  <a:t> (sec)</a:t>
                </a:r>
                <a:endParaRPr 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6525819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Mean Throughput Comparison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1"/>
          <c:order val="0"/>
          <c:tx>
            <c:strRef>
              <c:f>Sheet1!$N$1</c:f>
              <c:strCache>
                <c:ptCount val="1"/>
                <c:pt idx="0">
                  <c:v>original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Sheet1!$L$2:$L$13</c:f>
              <c:numCache>
                <c:formatCode>General</c:formatCode>
                <c:ptCount val="12"/>
                <c:pt idx="0">
                  <c:v>570</c:v>
                </c:pt>
                <c:pt idx="1">
                  <c:v>1140</c:v>
                </c:pt>
                <c:pt idx="2">
                  <c:v>1710</c:v>
                </c:pt>
                <c:pt idx="3">
                  <c:v>2280</c:v>
                </c:pt>
                <c:pt idx="4">
                  <c:v>2850</c:v>
                </c:pt>
                <c:pt idx="5">
                  <c:v>3420</c:v>
                </c:pt>
                <c:pt idx="6">
                  <c:v>3990</c:v>
                </c:pt>
                <c:pt idx="7">
                  <c:v>4560</c:v>
                </c:pt>
                <c:pt idx="8">
                  <c:v>5130</c:v>
                </c:pt>
                <c:pt idx="9">
                  <c:v>5700</c:v>
                </c:pt>
                <c:pt idx="10">
                  <c:v>6270</c:v>
                </c:pt>
              </c:numCache>
            </c:numRef>
          </c:xVal>
          <c:yVal>
            <c:numRef>
              <c:f>Sheet1!$N$2:$N$12</c:f>
              <c:numCache>
                <c:formatCode>General</c:formatCode>
                <c:ptCount val="11"/>
                <c:pt idx="0">
                  <c:v>2.5119899999999999</c:v>
                </c:pt>
                <c:pt idx="1">
                  <c:v>1.17309</c:v>
                </c:pt>
                <c:pt idx="2">
                  <c:v>0.78244400000000003</c:v>
                </c:pt>
                <c:pt idx="3">
                  <c:v>0.59844600000000003</c:v>
                </c:pt>
                <c:pt idx="4">
                  <c:v>0.45588600000000001</c:v>
                </c:pt>
                <c:pt idx="5">
                  <c:v>0.38760800000000001</c:v>
                </c:pt>
                <c:pt idx="6">
                  <c:v>0.33185999999999999</c:v>
                </c:pt>
                <c:pt idx="7">
                  <c:v>0.28162900000000002</c:v>
                </c:pt>
                <c:pt idx="8">
                  <c:v>0.25806400000000002</c:v>
                </c:pt>
                <c:pt idx="9">
                  <c:v>0.232015</c:v>
                </c:pt>
                <c:pt idx="10">
                  <c:v>0.20297799999999999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983-48C8-B91F-4BB782C30494}"/>
            </c:ext>
          </c:extLst>
        </c:ser>
        <c:ser>
          <c:idx val="3"/>
          <c:order val="1"/>
          <c:tx>
            <c:strRef>
              <c:f>Sheet1!$P$1</c:f>
              <c:strCache>
                <c:ptCount val="1"/>
                <c:pt idx="0">
                  <c:v>clipped at 1 km</c:v>
                </c:pt>
              </c:strCache>
            </c:strRef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Sheet1!$L$2:$L$12</c:f>
              <c:numCache>
                <c:formatCode>General</c:formatCode>
                <c:ptCount val="11"/>
                <c:pt idx="0">
                  <c:v>570</c:v>
                </c:pt>
                <c:pt idx="1">
                  <c:v>1140</c:v>
                </c:pt>
                <c:pt idx="2">
                  <c:v>1710</c:v>
                </c:pt>
                <c:pt idx="3">
                  <c:v>2280</c:v>
                </c:pt>
                <c:pt idx="4">
                  <c:v>2850</c:v>
                </c:pt>
                <c:pt idx="5">
                  <c:v>3420</c:v>
                </c:pt>
                <c:pt idx="6">
                  <c:v>3990</c:v>
                </c:pt>
                <c:pt idx="7">
                  <c:v>4560</c:v>
                </c:pt>
                <c:pt idx="8">
                  <c:v>5130</c:v>
                </c:pt>
                <c:pt idx="9">
                  <c:v>5700</c:v>
                </c:pt>
                <c:pt idx="10">
                  <c:v>6270</c:v>
                </c:pt>
              </c:numCache>
            </c:numRef>
          </c:xVal>
          <c:yVal>
            <c:numRef>
              <c:f>Sheet1!$P$2:$P$12</c:f>
              <c:numCache>
                <c:formatCode>General</c:formatCode>
                <c:ptCount val="11"/>
                <c:pt idx="0">
                  <c:v>2.8633299999999999</c:v>
                </c:pt>
                <c:pt idx="1">
                  <c:v>1.2563299999999999</c:v>
                </c:pt>
                <c:pt idx="2">
                  <c:v>0.83669300000000002</c:v>
                </c:pt>
                <c:pt idx="3">
                  <c:v>0.66279999999999994</c:v>
                </c:pt>
                <c:pt idx="4">
                  <c:v>0.50448099999999996</c:v>
                </c:pt>
                <c:pt idx="5">
                  <c:v>0.42585200000000001</c:v>
                </c:pt>
                <c:pt idx="6">
                  <c:v>0.37159399999999998</c:v>
                </c:pt>
                <c:pt idx="7">
                  <c:v>0.31880799999999998</c:v>
                </c:pt>
                <c:pt idx="8">
                  <c:v>0.28459699999999999</c:v>
                </c:pt>
                <c:pt idx="9">
                  <c:v>0.26013999999999998</c:v>
                </c:pt>
                <c:pt idx="10">
                  <c:v>0.231271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983-48C8-B91F-4BB782C30494}"/>
            </c:ext>
          </c:extLst>
        </c:ser>
        <c:ser>
          <c:idx val="0"/>
          <c:order val="2"/>
          <c:tx>
            <c:strRef>
              <c:f>Sheet1!$M$1</c:f>
              <c:strCache>
                <c:ptCount val="1"/>
                <c:pt idx="0">
                  <c:v>clipped at 2km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Sheet1!$L$2:$L$12</c:f>
              <c:numCache>
                <c:formatCode>General</c:formatCode>
                <c:ptCount val="11"/>
                <c:pt idx="0">
                  <c:v>570</c:v>
                </c:pt>
                <c:pt idx="1">
                  <c:v>1140</c:v>
                </c:pt>
                <c:pt idx="2">
                  <c:v>1710</c:v>
                </c:pt>
                <c:pt idx="3">
                  <c:v>2280</c:v>
                </c:pt>
                <c:pt idx="4">
                  <c:v>2850</c:v>
                </c:pt>
                <c:pt idx="5">
                  <c:v>3420</c:v>
                </c:pt>
                <c:pt idx="6">
                  <c:v>3990</c:v>
                </c:pt>
                <c:pt idx="7">
                  <c:v>4560</c:v>
                </c:pt>
                <c:pt idx="8">
                  <c:v>5130</c:v>
                </c:pt>
                <c:pt idx="9">
                  <c:v>5700</c:v>
                </c:pt>
                <c:pt idx="10">
                  <c:v>6270</c:v>
                </c:pt>
              </c:numCache>
            </c:numRef>
          </c:xVal>
          <c:yVal>
            <c:numRef>
              <c:f>Sheet1!$M$2:$M$12</c:f>
              <c:numCache>
                <c:formatCode>General</c:formatCode>
                <c:ptCount val="11"/>
                <c:pt idx="0">
                  <c:v>2.4085200000000002</c:v>
                </c:pt>
                <c:pt idx="1">
                  <c:v>1.1092299999999999</c:v>
                </c:pt>
                <c:pt idx="2">
                  <c:v>0.74422900000000003</c:v>
                </c:pt>
                <c:pt idx="3">
                  <c:v>0.572936</c:v>
                </c:pt>
                <c:pt idx="4">
                  <c:v>0.43621799999999999</c:v>
                </c:pt>
                <c:pt idx="5">
                  <c:v>0.365954</c:v>
                </c:pt>
                <c:pt idx="6">
                  <c:v>0.31530799999999998</c:v>
                </c:pt>
                <c:pt idx="7">
                  <c:v>0.26897399999999999</c:v>
                </c:pt>
                <c:pt idx="8">
                  <c:v>0.24360200000000001</c:v>
                </c:pt>
                <c:pt idx="9">
                  <c:v>0.22042999999999999</c:v>
                </c:pt>
                <c:pt idx="10">
                  <c:v>0.19264899999999999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9983-48C8-B91F-4BB782C30494}"/>
            </c:ext>
          </c:extLst>
        </c:ser>
        <c:ser>
          <c:idx val="2"/>
          <c:order val="3"/>
          <c:tx>
            <c:strRef>
              <c:f>Sheet1!$O$1</c:f>
              <c:strCache>
                <c:ptCount val="1"/>
                <c:pt idx="0">
                  <c:v>clipped at 3km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Sheet1!$L$2:$L$12</c:f>
              <c:numCache>
                <c:formatCode>General</c:formatCode>
                <c:ptCount val="11"/>
                <c:pt idx="0">
                  <c:v>570</c:v>
                </c:pt>
                <c:pt idx="1">
                  <c:v>1140</c:v>
                </c:pt>
                <c:pt idx="2">
                  <c:v>1710</c:v>
                </c:pt>
                <c:pt idx="3">
                  <c:v>2280</c:v>
                </c:pt>
                <c:pt idx="4">
                  <c:v>2850</c:v>
                </c:pt>
                <c:pt idx="5">
                  <c:v>3420</c:v>
                </c:pt>
                <c:pt idx="6">
                  <c:v>3990</c:v>
                </c:pt>
                <c:pt idx="7">
                  <c:v>4560</c:v>
                </c:pt>
                <c:pt idx="8">
                  <c:v>5130</c:v>
                </c:pt>
                <c:pt idx="9">
                  <c:v>5700</c:v>
                </c:pt>
                <c:pt idx="10">
                  <c:v>6270</c:v>
                </c:pt>
              </c:numCache>
            </c:numRef>
          </c:xVal>
          <c:yVal>
            <c:numRef>
              <c:f>Sheet1!$O$2:$O$12</c:f>
              <c:numCache>
                <c:formatCode>General</c:formatCode>
                <c:ptCount val="11"/>
                <c:pt idx="0">
                  <c:v>2.5343</c:v>
                </c:pt>
                <c:pt idx="1">
                  <c:v>1.1741600000000001</c:v>
                </c:pt>
                <c:pt idx="2">
                  <c:v>0.78537299999999999</c:v>
                </c:pt>
                <c:pt idx="3">
                  <c:v>0.59890299999999996</c:v>
                </c:pt>
                <c:pt idx="4">
                  <c:v>0.457986</c:v>
                </c:pt>
                <c:pt idx="5">
                  <c:v>0.38747500000000001</c:v>
                </c:pt>
                <c:pt idx="6">
                  <c:v>0.33204400000000001</c:v>
                </c:pt>
                <c:pt idx="7">
                  <c:v>0.28084399999999998</c:v>
                </c:pt>
                <c:pt idx="8">
                  <c:v>0.25684200000000001</c:v>
                </c:pt>
                <c:pt idx="9">
                  <c:v>0.230628</c:v>
                </c:pt>
                <c:pt idx="10">
                  <c:v>0.20188800000000001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9983-48C8-B91F-4BB782C304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62152080"/>
        <c:axId val="951135168"/>
      </c:scatterChart>
      <c:valAx>
        <c:axId val="1262152080"/>
        <c:scaling>
          <c:orientation val="minMax"/>
          <c:max val="6500"/>
          <c:min val="5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UE nodes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51135168"/>
        <c:crosses val="autoZero"/>
        <c:crossBetween val="midCat"/>
      </c:valAx>
      <c:valAx>
        <c:axId val="951135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Mean throughput in Mbps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6215208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Throughput Error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2"/>
          <c:order val="0"/>
          <c:tx>
            <c:strRef>
              <c:f>Sheet1!$R$1</c:f>
              <c:strCache>
                <c:ptCount val="1"/>
                <c:pt idx="0">
                  <c:v>throughput error 1km</c:v>
                </c:pt>
              </c:strCache>
            </c:strRef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Sheet1!$V$2:$V$12</c:f>
              <c:numCache>
                <c:formatCode>General</c:formatCode>
                <c:ptCount val="11"/>
                <c:pt idx="0">
                  <c:v>570</c:v>
                </c:pt>
                <c:pt idx="1">
                  <c:v>1140</c:v>
                </c:pt>
                <c:pt idx="2">
                  <c:v>1710</c:v>
                </c:pt>
                <c:pt idx="3">
                  <c:v>2280</c:v>
                </c:pt>
                <c:pt idx="4">
                  <c:v>2850</c:v>
                </c:pt>
                <c:pt idx="5">
                  <c:v>3420</c:v>
                </c:pt>
                <c:pt idx="6">
                  <c:v>3990</c:v>
                </c:pt>
                <c:pt idx="7">
                  <c:v>4560</c:v>
                </c:pt>
                <c:pt idx="8">
                  <c:v>5130</c:v>
                </c:pt>
                <c:pt idx="9">
                  <c:v>5700</c:v>
                </c:pt>
                <c:pt idx="10">
                  <c:v>6270</c:v>
                </c:pt>
              </c:numCache>
            </c:numRef>
          </c:xVal>
          <c:yVal>
            <c:numRef>
              <c:f>Sheet1!$R$2:$R$12</c:f>
              <c:numCache>
                <c:formatCode>General</c:formatCode>
                <c:ptCount val="11"/>
                <c:pt idx="0">
                  <c:v>-0.35133999999999999</c:v>
                </c:pt>
                <c:pt idx="1">
                  <c:v>-8.3239999999999981E-2</c:v>
                </c:pt>
                <c:pt idx="2">
                  <c:v>-5.4248999999999992E-2</c:v>
                </c:pt>
                <c:pt idx="3">
                  <c:v>-6.4353999999999911E-2</c:v>
                </c:pt>
                <c:pt idx="4">
                  <c:v>-4.8594999999999944E-2</c:v>
                </c:pt>
                <c:pt idx="5">
                  <c:v>-3.8244E-2</c:v>
                </c:pt>
                <c:pt idx="6">
                  <c:v>-3.9733999999999992E-2</c:v>
                </c:pt>
                <c:pt idx="7">
                  <c:v>-3.7178999999999962E-2</c:v>
                </c:pt>
                <c:pt idx="8">
                  <c:v>-2.6532999999999973E-2</c:v>
                </c:pt>
                <c:pt idx="9">
                  <c:v>-2.8124999999999983E-2</c:v>
                </c:pt>
                <c:pt idx="10">
                  <c:v>-2.8293000000000013E-2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EEA-48D0-A09E-0EA1FDC30FAA}"/>
            </c:ext>
          </c:extLst>
        </c:ser>
        <c:ser>
          <c:idx val="0"/>
          <c:order val="1"/>
          <c:tx>
            <c:strRef>
              <c:f>Sheet1!$S$1</c:f>
              <c:strCache>
                <c:ptCount val="1"/>
                <c:pt idx="0">
                  <c:v>throughput error 2km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Sheet1!$L$2:$L$12</c:f>
              <c:numCache>
                <c:formatCode>General</c:formatCode>
                <c:ptCount val="11"/>
                <c:pt idx="0">
                  <c:v>570</c:v>
                </c:pt>
                <c:pt idx="1">
                  <c:v>1140</c:v>
                </c:pt>
                <c:pt idx="2">
                  <c:v>1710</c:v>
                </c:pt>
                <c:pt idx="3">
                  <c:v>2280</c:v>
                </c:pt>
                <c:pt idx="4">
                  <c:v>2850</c:v>
                </c:pt>
                <c:pt idx="5">
                  <c:v>3420</c:v>
                </c:pt>
                <c:pt idx="6">
                  <c:v>3990</c:v>
                </c:pt>
                <c:pt idx="7">
                  <c:v>4560</c:v>
                </c:pt>
                <c:pt idx="8">
                  <c:v>5130</c:v>
                </c:pt>
                <c:pt idx="9">
                  <c:v>5700</c:v>
                </c:pt>
                <c:pt idx="10">
                  <c:v>6270</c:v>
                </c:pt>
              </c:numCache>
            </c:numRef>
          </c:xVal>
          <c:yVal>
            <c:numRef>
              <c:f>Sheet1!$S$2:$S$12</c:f>
              <c:numCache>
                <c:formatCode>General</c:formatCode>
                <c:ptCount val="11"/>
                <c:pt idx="0">
                  <c:v>0.10346999999999973</c:v>
                </c:pt>
                <c:pt idx="1">
                  <c:v>6.3860000000000028E-2</c:v>
                </c:pt>
                <c:pt idx="2">
                  <c:v>3.8214999999999999E-2</c:v>
                </c:pt>
                <c:pt idx="3">
                  <c:v>2.5510000000000033E-2</c:v>
                </c:pt>
                <c:pt idx="4">
                  <c:v>1.9668000000000019E-2</c:v>
                </c:pt>
                <c:pt idx="5">
                  <c:v>2.1654000000000007E-2</c:v>
                </c:pt>
                <c:pt idx="6">
                  <c:v>1.6552000000000011E-2</c:v>
                </c:pt>
                <c:pt idx="7">
                  <c:v>1.2655000000000027E-2</c:v>
                </c:pt>
                <c:pt idx="8">
                  <c:v>1.4462000000000003E-2</c:v>
                </c:pt>
                <c:pt idx="9">
                  <c:v>1.1585000000000012E-2</c:v>
                </c:pt>
                <c:pt idx="10">
                  <c:v>1.0329000000000005E-2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EEA-48D0-A09E-0EA1FDC30FAA}"/>
            </c:ext>
          </c:extLst>
        </c:ser>
        <c:ser>
          <c:idx val="1"/>
          <c:order val="2"/>
          <c:tx>
            <c:strRef>
              <c:f>Sheet1!$T$1</c:f>
              <c:strCache>
                <c:ptCount val="1"/>
                <c:pt idx="0">
                  <c:v>throughput error 3km</c:v>
                </c:pt>
              </c:strCache>
            </c:strRef>
          </c:tx>
          <c:spPr>
            <a:ln w="19050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C000"/>
              </a:solidFill>
              <a:ln w="9525">
                <a:solidFill>
                  <a:srgbClr val="FFC000"/>
                </a:solidFill>
              </a:ln>
              <a:effectLst/>
            </c:spPr>
          </c:marker>
          <c:xVal>
            <c:numRef>
              <c:f>Sheet1!$L$2:$L$12</c:f>
              <c:numCache>
                <c:formatCode>General</c:formatCode>
                <c:ptCount val="11"/>
                <c:pt idx="0">
                  <c:v>570</c:v>
                </c:pt>
                <c:pt idx="1">
                  <c:v>1140</c:v>
                </c:pt>
                <c:pt idx="2">
                  <c:v>1710</c:v>
                </c:pt>
                <c:pt idx="3">
                  <c:v>2280</c:v>
                </c:pt>
                <c:pt idx="4">
                  <c:v>2850</c:v>
                </c:pt>
                <c:pt idx="5">
                  <c:v>3420</c:v>
                </c:pt>
                <c:pt idx="6">
                  <c:v>3990</c:v>
                </c:pt>
                <c:pt idx="7">
                  <c:v>4560</c:v>
                </c:pt>
                <c:pt idx="8">
                  <c:v>5130</c:v>
                </c:pt>
                <c:pt idx="9">
                  <c:v>5700</c:v>
                </c:pt>
                <c:pt idx="10">
                  <c:v>6270</c:v>
                </c:pt>
              </c:numCache>
            </c:numRef>
          </c:xVal>
          <c:yVal>
            <c:numRef>
              <c:f>Sheet1!$T$2:$T$12</c:f>
              <c:numCache>
                <c:formatCode>General</c:formatCode>
                <c:ptCount val="11"/>
                <c:pt idx="0">
                  <c:v>-2.2310000000000052E-2</c:v>
                </c:pt>
                <c:pt idx="1">
                  <c:v>-1.0700000000001264E-3</c:v>
                </c:pt>
                <c:pt idx="2">
                  <c:v>-2.9289999999999594E-3</c:v>
                </c:pt>
                <c:pt idx="3">
                  <c:v>-4.5699999999992968E-4</c:v>
                </c:pt>
                <c:pt idx="4">
                  <c:v>-2.0999999999999908E-3</c:v>
                </c:pt>
                <c:pt idx="5">
                  <c:v>1.3299999999999423E-4</c:v>
                </c:pt>
                <c:pt idx="6">
                  <c:v>-1.8400000000001748E-4</c:v>
                </c:pt>
                <c:pt idx="7">
                  <c:v>7.8500000000003567E-4</c:v>
                </c:pt>
                <c:pt idx="8">
                  <c:v>1.2220000000000009E-3</c:v>
                </c:pt>
                <c:pt idx="9">
                  <c:v>1.3869999999999993E-3</c:v>
                </c:pt>
                <c:pt idx="10">
                  <c:v>1.0899999999999799E-3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8EEA-48D0-A09E-0EA1FDC30F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41742064"/>
        <c:axId val="948965536"/>
      </c:scatterChart>
      <c:valAx>
        <c:axId val="941742064"/>
        <c:scaling>
          <c:orientation val="minMax"/>
          <c:max val="6500"/>
          <c:min val="5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UE nodes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8965536"/>
        <c:crosses val="autoZero"/>
        <c:crossBetween val="midCat"/>
      </c:valAx>
      <c:valAx>
        <c:axId val="948965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throughput error </a:t>
                </a:r>
              </a:p>
              <a:p>
                <a:pPr>
                  <a:defRPr/>
                </a:pPr>
                <a:r>
                  <a:rPr lang="en-US" sz="1000"/>
                  <a:t>(negative if too high compared with original)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174206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Mean Delay Comparison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1"/>
          <c:order val="0"/>
          <c:tx>
            <c:strRef>
              <c:f>Sheet1!$X$1</c:f>
              <c:strCache>
                <c:ptCount val="1"/>
                <c:pt idx="0">
                  <c:v>delay original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Sheet1!$V$2:$V$12</c:f>
              <c:numCache>
                <c:formatCode>General</c:formatCode>
                <c:ptCount val="11"/>
                <c:pt idx="0">
                  <c:v>570</c:v>
                </c:pt>
                <c:pt idx="1">
                  <c:v>1140</c:v>
                </c:pt>
                <c:pt idx="2">
                  <c:v>1710</c:v>
                </c:pt>
                <c:pt idx="3">
                  <c:v>2280</c:v>
                </c:pt>
                <c:pt idx="4">
                  <c:v>2850</c:v>
                </c:pt>
                <c:pt idx="5">
                  <c:v>3420</c:v>
                </c:pt>
                <c:pt idx="6">
                  <c:v>3990</c:v>
                </c:pt>
                <c:pt idx="7">
                  <c:v>4560</c:v>
                </c:pt>
                <c:pt idx="8">
                  <c:v>5130</c:v>
                </c:pt>
                <c:pt idx="9">
                  <c:v>5700</c:v>
                </c:pt>
                <c:pt idx="10">
                  <c:v>6270</c:v>
                </c:pt>
              </c:numCache>
            </c:numRef>
          </c:xVal>
          <c:yVal>
            <c:numRef>
              <c:f>Sheet1!$X$2:$X$12</c:f>
              <c:numCache>
                <c:formatCode>General</c:formatCode>
                <c:ptCount val="11"/>
                <c:pt idx="0">
                  <c:v>61.392400000000002</c:v>
                </c:pt>
                <c:pt idx="1">
                  <c:v>34.218000000000004</c:v>
                </c:pt>
                <c:pt idx="2">
                  <c:v>33.603099999999998</c:v>
                </c:pt>
                <c:pt idx="3">
                  <c:v>40.627000000000002</c:v>
                </c:pt>
                <c:pt idx="4">
                  <c:v>39.262</c:v>
                </c:pt>
                <c:pt idx="5">
                  <c:v>34.922499999999999</c:v>
                </c:pt>
                <c:pt idx="6">
                  <c:v>40.134599999999999</c:v>
                </c:pt>
                <c:pt idx="7">
                  <c:v>41.359400000000001</c:v>
                </c:pt>
                <c:pt idx="8">
                  <c:v>36.519399999999997</c:v>
                </c:pt>
                <c:pt idx="9">
                  <c:v>41.0473</c:v>
                </c:pt>
                <c:pt idx="10">
                  <c:v>41.685000000000002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EB1-468C-A028-6EA87BB7E23E}"/>
            </c:ext>
          </c:extLst>
        </c:ser>
        <c:ser>
          <c:idx val="3"/>
          <c:order val="1"/>
          <c:tx>
            <c:strRef>
              <c:f>Sheet1!$Z$1</c:f>
              <c:strCache>
                <c:ptCount val="1"/>
                <c:pt idx="0">
                  <c:v>delay clipped at 1km</c:v>
                </c:pt>
              </c:strCache>
            </c:strRef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Sheet1!$V$2:$V$12</c:f>
              <c:numCache>
                <c:formatCode>General</c:formatCode>
                <c:ptCount val="11"/>
                <c:pt idx="0">
                  <c:v>570</c:v>
                </c:pt>
                <c:pt idx="1">
                  <c:v>1140</c:v>
                </c:pt>
                <c:pt idx="2">
                  <c:v>1710</c:v>
                </c:pt>
                <c:pt idx="3">
                  <c:v>2280</c:v>
                </c:pt>
                <c:pt idx="4">
                  <c:v>2850</c:v>
                </c:pt>
                <c:pt idx="5">
                  <c:v>3420</c:v>
                </c:pt>
                <c:pt idx="6">
                  <c:v>3990</c:v>
                </c:pt>
                <c:pt idx="7">
                  <c:v>4560</c:v>
                </c:pt>
                <c:pt idx="8">
                  <c:v>5130</c:v>
                </c:pt>
                <c:pt idx="9">
                  <c:v>5700</c:v>
                </c:pt>
                <c:pt idx="10">
                  <c:v>6270</c:v>
                </c:pt>
              </c:numCache>
            </c:numRef>
          </c:xVal>
          <c:yVal>
            <c:numRef>
              <c:f>Sheet1!$Z$2:$Z$12</c:f>
              <c:numCache>
                <c:formatCode>General</c:formatCode>
                <c:ptCount val="11"/>
                <c:pt idx="0">
                  <c:v>11.4589</c:v>
                </c:pt>
                <c:pt idx="1">
                  <c:v>9.8882200000000005</c:v>
                </c:pt>
                <c:pt idx="2">
                  <c:v>7.8718399999999997</c:v>
                </c:pt>
                <c:pt idx="3">
                  <c:v>8.5762199999999993</c:v>
                </c:pt>
                <c:pt idx="4">
                  <c:v>8.6475399999999993</c:v>
                </c:pt>
                <c:pt idx="5">
                  <c:v>6.8660500000000004</c:v>
                </c:pt>
                <c:pt idx="6">
                  <c:v>8.1614699999999996</c:v>
                </c:pt>
                <c:pt idx="7">
                  <c:v>8.5970399999999998</c:v>
                </c:pt>
                <c:pt idx="8">
                  <c:v>7.6004100000000001</c:v>
                </c:pt>
                <c:pt idx="9">
                  <c:v>7.3841900000000003</c:v>
                </c:pt>
                <c:pt idx="10">
                  <c:v>7.6260000000000003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EB1-468C-A028-6EA87BB7E23E}"/>
            </c:ext>
          </c:extLst>
        </c:ser>
        <c:ser>
          <c:idx val="0"/>
          <c:order val="2"/>
          <c:tx>
            <c:strRef>
              <c:f>Sheet1!$W$1</c:f>
              <c:strCache>
                <c:ptCount val="1"/>
                <c:pt idx="0">
                  <c:v>delay clipped at 2km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Sheet1!$V$2:$V$12</c:f>
              <c:numCache>
                <c:formatCode>General</c:formatCode>
                <c:ptCount val="11"/>
                <c:pt idx="0">
                  <c:v>570</c:v>
                </c:pt>
                <c:pt idx="1">
                  <c:v>1140</c:v>
                </c:pt>
                <c:pt idx="2">
                  <c:v>1710</c:v>
                </c:pt>
                <c:pt idx="3">
                  <c:v>2280</c:v>
                </c:pt>
                <c:pt idx="4">
                  <c:v>2850</c:v>
                </c:pt>
                <c:pt idx="5">
                  <c:v>3420</c:v>
                </c:pt>
                <c:pt idx="6">
                  <c:v>3990</c:v>
                </c:pt>
                <c:pt idx="7">
                  <c:v>4560</c:v>
                </c:pt>
                <c:pt idx="8">
                  <c:v>5130</c:v>
                </c:pt>
                <c:pt idx="9">
                  <c:v>5700</c:v>
                </c:pt>
                <c:pt idx="10">
                  <c:v>6270</c:v>
                </c:pt>
              </c:numCache>
            </c:numRef>
          </c:xVal>
          <c:yVal>
            <c:numRef>
              <c:f>Sheet1!$W$2:$W$12</c:f>
              <c:numCache>
                <c:formatCode>General</c:formatCode>
                <c:ptCount val="11"/>
                <c:pt idx="0">
                  <c:v>60.320099999999996</c:v>
                </c:pt>
                <c:pt idx="1">
                  <c:v>34.5959</c:v>
                </c:pt>
                <c:pt idx="2">
                  <c:v>33.123199999999997</c:v>
                </c:pt>
                <c:pt idx="3">
                  <c:v>37.769300000000001</c:v>
                </c:pt>
                <c:pt idx="4">
                  <c:v>34.298200000000001</c:v>
                </c:pt>
                <c:pt idx="5">
                  <c:v>32.508099999999999</c:v>
                </c:pt>
                <c:pt idx="6">
                  <c:v>36.364100000000001</c:v>
                </c:pt>
                <c:pt idx="7">
                  <c:v>34.676900000000003</c:v>
                </c:pt>
                <c:pt idx="8">
                  <c:v>32.006799999999998</c:v>
                </c:pt>
                <c:pt idx="9">
                  <c:v>35.406399999999998</c:v>
                </c:pt>
                <c:pt idx="10">
                  <c:v>34.234999999999999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4EB1-468C-A028-6EA87BB7E23E}"/>
            </c:ext>
          </c:extLst>
        </c:ser>
        <c:ser>
          <c:idx val="2"/>
          <c:order val="3"/>
          <c:tx>
            <c:strRef>
              <c:f>Sheet1!$Y$1</c:f>
              <c:strCache>
                <c:ptCount val="1"/>
                <c:pt idx="0">
                  <c:v>delay clipped at 3km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Sheet1!$V$2:$V$12</c:f>
              <c:numCache>
                <c:formatCode>General</c:formatCode>
                <c:ptCount val="11"/>
                <c:pt idx="0">
                  <c:v>570</c:v>
                </c:pt>
                <c:pt idx="1">
                  <c:v>1140</c:v>
                </c:pt>
                <c:pt idx="2">
                  <c:v>1710</c:v>
                </c:pt>
                <c:pt idx="3">
                  <c:v>2280</c:v>
                </c:pt>
                <c:pt idx="4">
                  <c:v>2850</c:v>
                </c:pt>
                <c:pt idx="5">
                  <c:v>3420</c:v>
                </c:pt>
                <c:pt idx="6">
                  <c:v>3990</c:v>
                </c:pt>
                <c:pt idx="7">
                  <c:v>4560</c:v>
                </c:pt>
                <c:pt idx="8">
                  <c:v>5130</c:v>
                </c:pt>
                <c:pt idx="9">
                  <c:v>5700</c:v>
                </c:pt>
                <c:pt idx="10">
                  <c:v>6270</c:v>
                </c:pt>
              </c:numCache>
            </c:numRef>
          </c:xVal>
          <c:yVal>
            <c:numRef>
              <c:f>Sheet1!$Y$2:$Y$12</c:f>
              <c:numCache>
                <c:formatCode>General</c:formatCode>
                <c:ptCount val="11"/>
                <c:pt idx="0">
                  <c:v>59.750300000000003</c:v>
                </c:pt>
                <c:pt idx="1">
                  <c:v>34.032499999999999</c:v>
                </c:pt>
                <c:pt idx="2">
                  <c:v>33.244999999999997</c:v>
                </c:pt>
                <c:pt idx="3">
                  <c:v>39.194800000000001</c:v>
                </c:pt>
                <c:pt idx="4">
                  <c:v>37.412399999999998</c:v>
                </c:pt>
                <c:pt idx="5">
                  <c:v>34.0274</c:v>
                </c:pt>
                <c:pt idx="6">
                  <c:v>39.209499999999998</c:v>
                </c:pt>
                <c:pt idx="7">
                  <c:v>40.789200000000001</c:v>
                </c:pt>
                <c:pt idx="8">
                  <c:v>35.447299999999998</c:v>
                </c:pt>
                <c:pt idx="9">
                  <c:v>40.062199999999997</c:v>
                </c:pt>
                <c:pt idx="10">
                  <c:v>40.0533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4EB1-468C-A028-6EA87BB7E2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73016544"/>
        <c:axId val="1219522848"/>
      </c:scatterChart>
      <c:valAx>
        <c:axId val="1273016544"/>
        <c:scaling>
          <c:orientation val="minMax"/>
          <c:max val="6500"/>
          <c:min val="5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UE nodes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19522848"/>
        <c:crosses val="autoZero"/>
        <c:crossBetween val="midCat"/>
      </c:valAx>
      <c:valAx>
        <c:axId val="1219522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mean delay in ms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7301654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0.22601</cdr:x>
      <cdr:y>0.51557</cdr:y>
    </cdr:from>
    <cdr:to>
      <cdr:x>0.65685</cdr:x>
      <cdr:y>0.6144</cdr:y>
    </cdr:to>
    <cdr:sp macro="" textlink="">
      <cdr:nvSpPr>
        <cdr:cNvPr id="2" name="TextBox 6">
          <a:extLst xmlns:a="http://schemas.openxmlformats.org/drawingml/2006/main">
            <a:ext uri="{FF2B5EF4-FFF2-40B4-BE49-F238E27FC236}">
              <a16:creationId xmlns:a16="http://schemas.microsoft.com/office/drawing/2014/main" id="{541C1C17-B630-4E4B-A31D-F058D3C6EDC6}"/>
            </a:ext>
          </a:extLst>
        </cdr:cNvPr>
        <cdr:cNvSpPr txBox="1"/>
      </cdr:nvSpPr>
      <cdr:spPr>
        <a:xfrm xmlns:a="http://schemas.openxmlformats.org/drawingml/2006/main">
          <a:off x="2497176" y="2376849"/>
          <a:ext cx="4760331" cy="455605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2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="horz" wrap="none" lIns="91440" tIns="45720" rIns="91440" bIns="45720" rtlCol="0"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dirty="0"/>
            <a:t>Throughput values too high = negative error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Open Sans" panose="020B0606030504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712B77-F7E2-4D68-A9CB-41B8CCDC9B29}" type="datetimeFigureOut">
              <a:rPr lang="en-US" smtClean="0">
                <a:latin typeface="Open Sans" panose="020B0606030504020204" pitchFamily="34" charset="0"/>
              </a:rPr>
              <a:t>6/21/2022</a:t>
            </a:fld>
            <a:endParaRPr lang="en-US" dirty="0">
              <a:latin typeface="Open Sans" panose="020B0606030504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Open Sans" panose="020B0606030504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C23351-3FB3-4478-AE7D-BEC670948232}" type="slidenum">
              <a:rPr lang="en-US" smtClean="0">
                <a:latin typeface="Open Sans" panose="020B0606030504020204" pitchFamily="34" charset="0"/>
              </a:rPr>
              <a:t>‹#›</a:t>
            </a:fld>
            <a:endParaRPr lang="en-US" dirty="0"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645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Open Sans" panose="020B0606030504020204" pitchFamily="34" charset="0"/>
              </a:defRPr>
            </a:lvl1pPr>
          </a:lstStyle>
          <a:p>
            <a:fld id="{896A8DF4-6A87-4F69-8212-F0A65870B2F2}" type="datetimeFigureOut">
              <a:rPr lang="en-US" smtClean="0"/>
              <a:pPr/>
              <a:t>6/21/2022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Open Sans" panose="020B0606030504020204" pitchFamily="34" charset="0"/>
              </a:defRPr>
            </a:lvl1pPr>
          </a:lstStyle>
          <a:p>
            <a:fld id="{E21A7267-269F-4D26-9F96-B6358A06B9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717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Open Sans" panose="020B0606030504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A7267-269F-4D26-9F96-B6358A06B98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189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A7267-269F-4D26-9F96-B6358A06B98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941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A7267-269F-4D26-9F96-B6358A06B98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9994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1" dirty="0"/>
                  <a:t>d</a:t>
                </a:r>
                <a:r>
                  <a:rPr lang="en-US" dirty="0"/>
                  <a:t>*(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rad>
                  </m:oMath>
                </a14:m>
                <a:r>
                  <a:rPr lang="en-US" dirty="0"/>
                  <a:t>-1)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i="1" dirty="0"/>
                  <a:t>d</a:t>
                </a:r>
                <a:r>
                  <a:rPr lang="en-US" dirty="0"/>
                  <a:t>*(</a:t>
                </a:r>
                <a:r>
                  <a:rPr lang="en-US" i="0">
                    <a:latin typeface="Cambria Math" panose="02040503050406030204" pitchFamily="18" charset="0"/>
                  </a:rPr>
                  <a:t>√</a:t>
                </a:r>
                <a:r>
                  <a:rPr lang="en-US" b="0" i="0">
                    <a:latin typeface="Cambria Math" panose="02040503050406030204" pitchFamily="18" charset="0"/>
                  </a:rPr>
                  <a:t>𝑁</a:t>
                </a:r>
                <a:r>
                  <a:rPr lang="en-US" dirty="0"/>
                  <a:t>-1)</a:t>
                </a:r>
              </a:p>
              <a:p>
                <a:endParaRPr lang="en-US" dirty="0"/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A7267-269F-4D26-9F96-B6358A06B98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920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Intel Xeon Gold 6244 Processor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1A7267-269F-4D26-9F96-B6358A06B98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021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90600" y="1575115"/>
            <a:ext cx="6165850" cy="1317382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90599" y="3719997"/>
            <a:ext cx="5243147" cy="66712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600" b="0" spc="0">
                <a:solidFill>
                  <a:schemeClr val="tx2">
                    <a:lumMod val="40000"/>
                    <a:lumOff val="60000"/>
                  </a:schemeClr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PRESENTER OR AUTHOR NAMES</a:t>
            </a: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62ED528D-5375-6147-9677-05F4F59A3A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90600" y="3015777"/>
            <a:ext cx="6165850" cy="3785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20" name="Text Placeholder 24">
            <a:extLst>
              <a:ext uri="{FF2B5EF4-FFF2-40B4-BE49-F238E27FC236}">
                <a16:creationId xmlns:a16="http://schemas.microsoft.com/office/drawing/2014/main" id="{58F7247A-244D-6A48-BBB7-15233E751B3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88669" y="6296999"/>
            <a:ext cx="1828800" cy="13652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800" b="1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ADD SAND XXXX-XXXX P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28DA6BE7-D5D1-5C4B-8879-A66353A8517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90600" y="4509920"/>
            <a:ext cx="4297393" cy="667120"/>
          </a:xfrm>
          <a:prstGeom prst="rect">
            <a:avLst/>
          </a:prstGeom>
        </p:spPr>
        <p:txBody>
          <a:bodyPr lIns="0" tIns="0" rIns="0" bIns="0"/>
          <a:lstStyle>
            <a:lvl1pPr>
              <a:buFontTx/>
              <a:buNone/>
              <a:defRPr sz="14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CLICK TO ADD DATE, LOCATION, OR ADDITIONAL CONTENT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503A6FD-C173-A64C-B254-829092777B4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288" r="-3731"/>
          <a:stretch/>
        </p:blipFill>
        <p:spPr>
          <a:xfrm>
            <a:off x="966239" y="479998"/>
            <a:ext cx="1271441" cy="49236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C12122B-590E-9045-872C-38970E3FF20E}"/>
              </a:ext>
            </a:extLst>
          </p:cNvPr>
          <p:cNvSpPr txBox="1"/>
          <p:nvPr userDrawn="1"/>
        </p:nvSpPr>
        <p:spPr>
          <a:xfrm>
            <a:off x="912699" y="1056087"/>
            <a:ext cx="47107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pc="150" baseline="0" dirty="0">
                <a:solidFill>
                  <a:schemeClr val="bg1"/>
                </a:solidFill>
                <a:latin typeface="+mj-lt"/>
              </a:rPr>
              <a:t>Exceptional service in the national interest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D369985-FB39-5049-971A-8BBBC56F2C4E}"/>
              </a:ext>
            </a:extLst>
          </p:cNvPr>
          <p:cNvSpPr txBox="1"/>
          <p:nvPr userDrawn="1"/>
        </p:nvSpPr>
        <p:spPr>
          <a:xfrm>
            <a:off x="5287993" y="6307251"/>
            <a:ext cx="5642358" cy="49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sz="800" b="0" i="0" kern="1200" dirty="0">
                <a:solidFill>
                  <a:schemeClr val="bg2">
                    <a:lumMod val="50000"/>
                  </a:schemeClr>
                </a:solidFill>
                <a:effectLst/>
                <a:latin typeface="Open Sans" panose="020B0606030504020204" pitchFamily="34" charset="0"/>
                <a:ea typeface="+mn-ea"/>
                <a:cs typeface="+mn-cs"/>
              </a:rPr>
              <a:t>Sandia National Laboratories is a </a:t>
            </a:r>
            <a:r>
              <a:rPr lang="en-US" sz="800" b="0" i="0" kern="1200" dirty="0" err="1">
                <a:solidFill>
                  <a:schemeClr val="bg2">
                    <a:lumMod val="50000"/>
                  </a:schemeClr>
                </a:solidFill>
                <a:effectLst/>
                <a:latin typeface="Open Sans" panose="020B0606030504020204" pitchFamily="34" charset="0"/>
                <a:ea typeface="+mn-ea"/>
                <a:cs typeface="+mn-cs"/>
              </a:rPr>
              <a:t>multimission</a:t>
            </a:r>
            <a:r>
              <a:rPr lang="en-US" sz="800" b="0" i="0" kern="1200" dirty="0">
                <a:solidFill>
                  <a:schemeClr val="bg2">
                    <a:lumMod val="50000"/>
                  </a:schemeClr>
                </a:solidFill>
                <a:effectLst/>
                <a:latin typeface="Open Sans" panose="020B0606030504020204" pitchFamily="34" charset="0"/>
                <a:ea typeface="+mn-ea"/>
                <a:cs typeface="+mn-cs"/>
              </a:rPr>
              <a:t> laboratory managed and operated by National Technology and Engineering Solutions of Sandia LLC, a wholly owned subsidiary of Honeywell International Inc. for the U.S. Department of Energy’s National Nuclear Security Administration under contract DE-NA0003525. </a:t>
            </a:r>
            <a:endParaRPr lang="en-US" sz="800" b="0" i="0" dirty="0">
              <a:solidFill>
                <a:schemeClr val="bg2">
                  <a:lumMod val="50000"/>
                </a:schemeClr>
              </a:solidFill>
              <a:latin typeface="Open Sans" panose="020B060603050402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ADC7756-6766-FF46-BFDC-7CBCF88C2FB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5815" y="6362720"/>
            <a:ext cx="654939" cy="15919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B5135D8-0C79-D249-B01D-F828C907537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2075" y="6609587"/>
            <a:ext cx="463192" cy="13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3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88423" y="2066192"/>
            <a:ext cx="3868616" cy="2795954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415352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31985" y="2919047"/>
            <a:ext cx="4598377" cy="1767254"/>
          </a:xfrm>
        </p:spPr>
        <p:txBody>
          <a:bodyPr anchor="ctr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87136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7627ED-C799-AA4A-BA7C-2FFFBEA251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 AND CONTENT - Click to add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D4B9F0-F682-C847-A4A4-C8832F0065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AC6C40D-F7AE-5D42-B2A9-60C9F62ADE8A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47700" y="1409700"/>
            <a:ext cx="11049000" cy="4610100"/>
          </a:xfrm>
        </p:spPr>
        <p:txBody>
          <a:bodyPr/>
          <a:lstStyle/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8796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and_Double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dirty="0"/>
              <a:t>TITLE AND DOUBLE CONTENT - CLICK TO ADD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7700" y="1409701"/>
            <a:ext cx="5212412" cy="46101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FontTx/>
              <a:buNone/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00000"/>
              </a:lnSpc>
              <a:buFont typeface="Courier New" panose="02070309020205020404" pitchFamily="49" charset="0"/>
              <a:buChar char="o"/>
              <a:defRPr>
                <a:latin typeface="Open Sans" panose="020B0606030504020204" pitchFamily="34" charset="0"/>
              </a:defRPr>
            </a:lvl2pPr>
            <a:lvl3pPr>
              <a:lnSpc>
                <a:spcPct val="100000"/>
              </a:lnSpc>
              <a:buFont typeface="Courier New" panose="02070309020205020404" pitchFamily="49" charset="0"/>
              <a:buChar char="o"/>
              <a:defRPr>
                <a:latin typeface="Open Sans" panose="020B0606030504020204" pitchFamily="34" charset="0"/>
              </a:defRPr>
            </a:lvl3pPr>
            <a:lvl4pPr>
              <a:lnSpc>
                <a:spcPct val="100000"/>
              </a:lnSpc>
              <a:buFont typeface="Courier New" panose="02070309020205020404" pitchFamily="49" charset="0"/>
              <a:buChar char="o"/>
              <a:defRPr>
                <a:latin typeface="Open Sans" panose="020B0606030504020204" pitchFamily="34" charset="0"/>
              </a:defRPr>
            </a:lvl4pPr>
            <a:lvl5pPr>
              <a:lnSpc>
                <a:spcPct val="100000"/>
              </a:lnSpc>
              <a:buFont typeface="Courier New" panose="02070309020205020404" pitchFamily="49" charset="0"/>
              <a:buChar char="o"/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D970262-8623-2B46-A712-FEE93CC93ED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331888" y="1409700"/>
            <a:ext cx="5364812" cy="461010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buFontTx/>
              <a:buNone/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lnSpc>
                <a:spcPct val="100000"/>
              </a:lnSpc>
              <a:buFont typeface="Wingdings" pitchFamily="2" charset="2"/>
              <a:buChar char="§"/>
              <a:defRPr>
                <a:latin typeface="Open Sans" panose="020B0606030504020204" pitchFamily="34" charset="0"/>
              </a:defRPr>
            </a:lvl2pPr>
            <a:lvl3pPr>
              <a:lnSpc>
                <a:spcPct val="100000"/>
              </a:lnSpc>
              <a:buFont typeface="Wingdings" pitchFamily="2" charset="2"/>
              <a:buChar char="§"/>
              <a:defRPr>
                <a:latin typeface="Open Sans" panose="020B0606030504020204" pitchFamily="34" charset="0"/>
              </a:defRPr>
            </a:lvl3pPr>
            <a:lvl4pPr>
              <a:lnSpc>
                <a:spcPct val="100000"/>
              </a:lnSpc>
              <a:buFont typeface="Wingdings" pitchFamily="2" charset="2"/>
              <a:buChar char="§"/>
              <a:defRPr>
                <a:latin typeface="Open Sans" panose="020B0606030504020204" pitchFamily="34" charset="0"/>
              </a:defRPr>
            </a:lvl4pPr>
            <a:lvl5pPr>
              <a:lnSpc>
                <a:spcPct val="100000"/>
              </a:lnSpc>
              <a:buFont typeface="Wingdings" pitchFamily="2" charset="2"/>
              <a:buChar char="§"/>
              <a:defRPr b="0" i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  <a:p>
            <a:pPr lvl="4"/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CF5FC13-FF8A-8C4E-BA9B-B1FED8AA82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2562" y="6471387"/>
            <a:ext cx="48943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4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dirty="0"/>
              <a:t>TITLE ONLY - CLICK TO ADD TITLE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E97028B-705D-5846-9BF6-441624A3FB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2562" y="6471387"/>
            <a:ext cx="48943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320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B71B262-AC2E-494D-B366-04431A29FC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2562" y="6471387"/>
            <a:ext cx="48943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40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072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00200" y="261257"/>
            <a:ext cx="10096500" cy="774779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AC4959A-AD2F-9049-854D-6985DFCF4E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4222" y="1429233"/>
            <a:ext cx="11042478" cy="459056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7C06173-326E-C842-95A0-26D69A4B9A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02562" y="6471387"/>
            <a:ext cx="489438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400" b="0" i="0">
                <a:solidFill>
                  <a:srgbClr val="FFFFFF"/>
                </a:solidFill>
                <a:latin typeface="Open Sans" panose="020B0606030504020204" pitchFamily="34" charset="0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262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33" r:id="rId2"/>
    <p:sldLayoutId id="2147483758" r:id="rId3"/>
    <p:sldLayoutId id="2147483763" r:id="rId4"/>
    <p:sldLayoutId id="2147483760" r:id="rId5"/>
    <p:sldLayoutId id="2147483761" r:id="rId6"/>
    <p:sldLayoutId id="2147483762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None/>
        <a:defRPr sz="2000" b="0" i="0" kern="1200">
          <a:solidFill>
            <a:schemeClr val="bg2">
              <a:lumMod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ourier New" panose="02070309020205020404" pitchFamily="49" charset="0"/>
        <a:buChar char="o"/>
        <a:defRPr sz="1800" b="0" i="0" kern="1200">
          <a:solidFill>
            <a:schemeClr val="bg2">
              <a:lumMod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ourier New" panose="02070309020205020404" pitchFamily="49" charset="0"/>
        <a:buChar char="o"/>
        <a:defRPr sz="1600" b="0" i="0" kern="1200">
          <a:solidFill>
            <a:schemeClr val="bg2">
              <a:lumMod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ourier New" panose="02070309020205020404" pitchFamily="49" charset="0"/>
        <a:buChar char="o"/>
        <a:defRPr sz="1400" b="0" i="0" kern="1200">
          <a:solidFill>
            <a:schemeClr val="bg2">
              <a:lumMod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ourier New" panose="02070309020205020404" pitchFamily="49" charset="0"/>
        <a:buChar char="o"/>
        <a:defRPr sz="1200" b="0" i="0" kern="1200">
          <a:solidFill>
            <a:schemeClr val="bg2">
              <a:lumMod val="2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D23EA49-B5D0-1541-8EC1-3C4BE870D2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Clipping for Faster Wireless Network Simulation in ns-3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6572C9CA-5251-BE48-98C9-AEE6EB0EB8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0599" y="3719997"/>
            <a:ext cx="5457968" cy="667120"/>
          </a:xfrm>
        </p:spPr>
        <p:txBody>
          <a:bodyPr/>
          <a:lstStyle/>
          <a:p>
            <a:r>
              <a:rPr lang="en-US" dirty="0"/>
              <a:t>Presenter: Benjamin Newton</a:t>
            </a:r>
          </a:p>
          <a:p>
            <a:r>
              <a:rPr lang="en-US" dirty="0"/>
              <a:t>Team: Michael Scoggin, Anand Ganti, Vincent Hietala, and Uzoma Onunkwo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8F954A9-F33E-B244-9544-B81C0D328DD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SAND2022-8307 C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A7190E4-6146-D042-8C7F-132DA96089B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Workshop on ns-3 (WNS3) 2022</a:t>
            </a:r>
          </a:p>
          <a:p>
            <a:r>
              <a:rPr lang="en-US" dirty="0"/>
              <a:t>June 22, 2022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3E54DF6-4A33-0F44-BFF9-3FDCAA65F7F8}"/>
              </a:ext>
            </a:extLst>
          </p:cNvPr>
          <p:cNvSpPr txBox="1"/>
          <p:nvPr/>
        </p:nvSpPr>
        <p:spPr>
          <a:xfrm>
            <a:off x="3438144" y="3596640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endParaRPr lang="en-US" dirty="0"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72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28903DDA-7189-7C4B-8C3C-58042A748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Contrived Static Grid Simulation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C24318-C227-C14C-8797-6BDA81B998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02562" y="6471387"/>
            <a:ext cx="489438" cy="365125"/>
          </a:xfrm>
        </p:spPr>
        <p:txBody>
          <a:bodyPr/>
          <a:lstStyle/>
          <a:p>
            <a:fld id="{F6B149FD-26F7-3645-B4E7-BA8B8CC5EEA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D5DD69A-FAE0-834D-AF7E-74C772DF18DC}"/>
              </a:ext>
            </a:extLst>
          </p:cNvPr>
          <p:cNvSpPr/>
          <p:nvPr/>
        </p:nvSpPr>
        <p:spPr>
          <a:xfrm>
            <a:off x="3351052" y="3790485"/>
            <a:ext cx="108488" cy="108488"/>
          </a:xfrm>
          <a:prstGeom prst="ellipse">
            <a:avLst/>
          </a:prstGeom>
          <a:solidFill>
            <a:srgbClr val="9E8C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E16B60B-DBC8-C14B-B98A-DFA48557A2E8}"/>
              </a:ext>
            </a:extLst>
          </p:cNvPr>
          <p:cNvSpPr/>
          <p:nvPr/>
        </p:nvSpPr>
        <p:spPr>
          <a:xfrm>
            <a:off x="3520386" y="3790485"/>
            <a:ext cx="108488" cy="108488"/>
          </a:xfrm>
          <a:prstGeom prst="ellipse">
            <a:avLst/>
          </a:prstGeom>
          <a:solidFill>
            <a:srgbClr val="9E8C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7292EF81-A099-8F48-B59C-990780E5DB43}"/>
              </a:ext>
            </a:extLst>
          </p:cNvPr>
          <p:cNvSpPr/>
          <p:nvPr/>
        </p:nvSpPr>
        <p:spPr>
          <a:xfrm>
            <a:off x="3689720" y="3790485"/>
            <a:ext cx="108488" cy="108488"/>
          </a:xfrm>
          <a:prstGeom prst="ellipse">
            <a:avLst/>
          </a:prstGeom>
          <a:solidFill>
            <a:srgbClr val="9E8C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78011ED-4691-5240-A4E5-FC396B00AC6D}"/>
              </a:ext>
            </a:extLst>
          </p:cNvPr>
          <p:cNvSpPr/>
          <p:nvPr/>
        </p:nvSpPr>
        <p:spPr>
          <a:xfrm>
            <a:off x="3859054" y="3790485"/>
            <a:ext cx="108488" cy="108488"/>
          </a:xfrm>
          <a:prstGeom prst="ellipse">
            <a:avLst/>
          </a:prstGeom>
          <a:solidFill>
            <a:srgbClr val="9E8C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12F1A69-D17E-4043-9A62-819E8368EC26}"/>
              </a:ext>
            </a:extLst>
          </p:cNvPr>
          <p:cNvSpPr/>
          <p:nvPr/>
        </p:nvSpPr>
        <p:spPr>
          <a:xfrm>
            <a:off x="3351052" y="3595510"/>
            <a:ext cx="108488" cy="108488"/>
          </a:xfrm>
          <a:prstGeom prst="ellipse">
            <a:avLst/>
          </a:prstGeom>
          <a:solidFill>
            <a:srgbClr val="9E8C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454F53D6-3CE1-2044-AC00-703499193B3F}"/>
              </a:ext>
            </a:extLst>
          </p:cNvPr>
          <p:cNvSpPr/>
          <p:nvPr/>
        </p:nvSpPr>
        <p:spPr>
          <a:xfrm>
            <a:off x="3520386" y="3595510"/>
            <a:ext cx="108488" cy="108488"/>
          </a:xfrm>
          <a:prstGeom prst="ellipse">
            <a:avLst/>
          </a:prstGeom>
          <a:solidFill>
            <a:srgbClr val="9E8C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59095EA-1905-304F-A819-61BE209CA08A}"/>
              </a:ext>
            </a:extLst>
          </p:cNvPr>
          <p:cNvSpPr/>
          <p:nvPr/>
        </p:nvSpPr>
        <p:spPr>
          <a:xfrm>
            <a:off x="3689720" y="3595510"/>
            <a:ext cx="108488" cy="108488"/>
          </a:xfrm>
          <a:prstGeom prst="ellipse">
            <a:avLst/>
          </a:prstGeom>
          <a:solidFill>
            <a:srgbClr val="9E8C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9B56ADA-E811-F34B-AF83-AA5B49E5E0AF}"/>
              </a:ext>
            </a:extLst>
          </p:cNvPr>
          <p:cNvSpPr/>
          <p:nvPr/>
        </p:nvSpPr>
        <p:spPr>
          <a:xfrm>
            <a:off x="3859054" y="3595510"/>
            <a:ext cx="108488" cy="108488"/>
          </a:xfrm>
          <a:prstGeom prst="ellipse">
            <a:avLst/>
          </a:prstGeom>
          <a:solidFill>
            <a:srgbClr val="9E8C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4899303-A1A3-C745-A107-0DC752005DD2}"/>
              </a:ext>
            </a:extLst>
          </p:cNvPr>
          <p:cNvSpPr/>
          <p:nvPr/>
        </p:nvSpPr>
        <p:spPr>
          <a:xfrm>
            <a:off x="3351052" y="3389535"/>
            <a:ext cx="108488" cy="108488"/>
          </a:xfrm>
          <a:prstGeom prst="ellipse">
            <a:avLst/>
          </a:prstGeom>
          <a:solidFill>
            <a:srgbClr val="9E8C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96CACFB-32D2-8743-A618-553591A102E3}"/>
              </a:ext>
            </a:extLst>
          </p:cNvPr>
          <p:cNvSpPr/>
          <p:nvPr/>
        </p:nvSpPr>
        <p:spPr>
          <a:xfrm>
            <a:off x="3520386" y="3389535"/>
            <a:ext cx="108488" cy="108488"/>
          </a:xfrm>
          <a:prstGeom prst="ellipse">
            <a:avLst/>
          </a:prstGeom>
          <a:solidFill>
            <a:srgbClr val="9E8C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AAE09C9-EE05-E943-886B-8F515CCB55DB}"/>
              </a:ext>
            </a:extLst>
          </p:cNvPr>
          <p:cNvSpPr/>
          <p:nvPr/>
        </p:nvSpPr>
        <p:spPr>
          <a:xfrm>
            <a:off x="3689720" y="3389535"/>
            <a:ext cx="108488" cy="108488"/>
          </a:xfrm>
          <a:prstGeom prst="ellipse">
            <a:avLst/>
          </a:prstGeom>
          <a:solidFill>
            <a:srgbClr val="9E8C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34A19C5-352F-DE48-A4A6-20F7B3500A3E}"/>
              </a:ext>
            </a:extLst>
          </p:cNvPr>
          <p:cNvSpPr/>
          <p:nvPr/>
        </p:nvSpPr>
        <p:spPr>
          <a:xfrm>
            <a:off x="3859054" y="3389535"/>
            <a:ext cx="108488" cy="108488"/>
          </a:xfrm>
          <a:prstGeom prst="ellipse">
            <a:avLst/>
          </a:prstGeom>
          <a:solidFill>
            <a:srgbClr val="9E8C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971DC0F5-65E8-5541-841A-1808FAFC94EB}"/>
              </a:ext>
            </a:extLst>
          </p:cNvPr>
          <p:cNvSpPr/>
          <p:nvPr/>
        </p:nvSpPr>
        <p:spPr>
          <a:xfrm>
            <a:off x="3351052" y="3194560"/>
            <a:ext cx="108488" cy="108488"/>
          </a:xfrm>
          <a:prstGeom prst="ellipse">
            <a:avLst/>
          </a:prstGeom>
          <a:solidFill>
            <a:srgbClr val="9E8C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502A794A-D031-CA46-8D43-039E983B79D2}"/>
              </a:ext>
            </a:extLst>
          </p:cNvPr>
          <p:cNvSpPr/>
          <p:nvPr/>
        </p:nvSpPr>
        <p:spPr>
          <a:xfrm>
            <a:off x="3520386" y="3194560"/>
            <a:ext cx="108488" cy="108488"/>
          </a:xfrm>
          <a:prstGeom prst="ellipse">
            <a:avLst/>
          </a:prstGeom>
          <a:solidFill>
            <a:srgbClr val="9E8C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8DE6336-B73D-544D-86D5-324EAF7E1741}"/>
              </a:ext>
            </a:extLst>
          </p:cNvPr>
          <p:cNvSpPr/>
          <p:nvPr/>
        </p:nvSpPr>
        <p:spPr>
          <a:xfrm>
            <a:off x="3689720" y="3194560"/>
            <a:ext cx="108488" cy="108488"/>
          </a:xfrm>
          <a:prstGeom prst="ellipse">
            <a:avLst/>
          </a:prstGeom>
          <a:solidFill>
            <a:srgbClr val="9E8C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414EECA-13BD-034B-B42F-87FB52F1691F}"/>
              </a:ext>
            </a:extLst>
          </p:cNvPr>
          <p:cNvSpPr/>
          <p:nvPr/>
        </p:nvSpPr>
        <p:spPr>
          <a:xfrm>
            <a:off x="3859054" y="3194560"/>
            <a:ext cx="108488" cy="108488"/>
          </a:xfrm>
          <a:prstGeom prst="ellipse">
            <a:avLst/>
          </a:prstGeom>
          <a:solidFill>
            <a:srgbClr val="9E8C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E302E5B-7DD5-E545-9A39-7051DAD18E1E}"/>
              </a:ext>
            </a:extLst>
          </p:cNvPr>
          <p:cNvSpPr txBox="1"/>
          <p:nvPr/>
        </p:nvSpPr>
        <p:spPr>
          <a:xfrm rot="5400000">
            <a:off x="3749960" y="2863371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A75EAC2-91C9-7540-BA53-7CE3136A5586}"/>
              </a:ext>
            </a:extLst>
          </p:cNvPr>
          <p:cNvSpPr txBox="1"/>
          <p:nvPr/>
        </p:nvSpPr>
        <p:spPr>
          <a:xfrm rot="10800000">
            <a:off x="3949176" y="314764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F0B56AE-0429-1348-9C65-90060FA31DC5}"/>
              </a:ext>
            </a:extLst>
          </p:cNvPr>
          <p:cNvSpPr/>
          <p:nvPr/>
        </p:nvSpPr>
        <p:spPr>
          <a:xfrm>
            <a:off x="3351052" y="2788919"/>
            <a:ext cx="108488" cy="108488"/>
          </a:xfrm>
          <a:prstGeom prst="ellipse">
            <a:avLst/>
          </a:prstGeom>
          <a:solidFill>
            <a:srgbClr val="9E8C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FA8741D-ACCF-404F-A61C-69D226CA2CE7}"/>
              </a:ext>
            </a:extLst>
          </p:cNvPr>
          <p:cNvSpPr/>
          <p:nvPr/>
        </p:nvSpPr>
        <p:spPr>
          <a:xfrm>
            <a:off x="3520386" y="2788919"/>
            <a:ext cx="108488" cy="108488"/>
          </a:xfrm>
          <a:prstGeom prst="ellipse">
            <a:avLst/>
          </a:prstGeom>
          <a:solidFill>
            <a:srgbClr val="9E8C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4EE43AE6-3324-3B4C-933A-C9037220A153}"/>
              </a:ext>
            </a:extLst>
          </p:cNvPr>
          <p:cNvSpPr/>
          <p:nvPr/>
        </p:nvSpPr>
        <p:spPr>
          <a:xfrm>
            <a:off x="3689720" y="2788919"/>
            <a:ext cx="108488" cy="108488"/>
          </a:xfrm>
          <a:prstGeom prst="ellipse">
            <a:avLst/>
          </a:prstGeom>
          <a:solidFill>
            <a:srgbClr val="9E8C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67881EA-7E2D-CC4C-A656-F14C7241D306}"/>
              </a:ext>
            </a:extLst>
          </p:cNvPr>
          <p:cNvSpPr/>
          <p:nvPr/>
        </p:nvSpPr>
        <p:spPr>
          <a:xfrm>
            <a:off x="3859054" y="2788919"/>
            <a:ext cx="108488" cy="108488"/>
          </a:xfrm>
          <a:prstGeom prst="ellipse">
            <a:avLst/>
          </a:prstGeom>
          <a:solidFill>
            <a:srgbClr val="9E8C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95EF692-7BAF-574C-8858-5F296392DEBC}"/>
              </a:ext>
            </a:extLst>
          </p:cNvPr>
          <p:cNvSpPr/>
          <p:nvPr/>
        </p:nvSpPr>
        <p:spPr>
          <a:xfrm>
            <a:off x="4326599" y="3788959"/>
            <a:ext cx="108488" cy="108488"/>
          </a:xfrm>
          <a:prstGeom prst="ellipse">
            <a:avLst/>
          </a:prstGeom>
          <a:solidFill>
            <a:srgbClr val="9E8C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F54DA788-99FE-0342-A75D-7EA6D6EF7264}"/>
              </a:ext>
            </a:extLst>
          </p:cNvPr>
          <p:cNvSpPr/>
          <p:nvPr/>
        </p:nvSpPr>
        <p:spPr>
          <a:xfrm>
            <a:off x="4326599" y="3593984"/>
            <a:ext cx="108488" cy="108488"/>
          </a:xfrm>
          <a:prstGeom prst="ellipse">
            <a:avLst/>
          </a:prstGeom>
          <a:solidFill>
            <a:srgbClr val="9E8C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666D1A8C-649F-ED41-9DE7-92A936403C83}"/>
              </a:ext>
            </a:extLst>
          </p:cNvPr>
          <p:cNvSpPr/>
          <p:nvPr/>
        </p:nvSpPr>
        <p:spPr>
          <a:xfrm>
            <a:off x="4326599" y="3388009"/>
            <a:ext cx="108488" cy="108488"/>
          </a:xfrm>
          <a:prstGeom prst="ellipse">
            <a:avLst/>
          </a:prstGeom>
          <a:solidFill>
            <a:srgbClr val="9E8C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89DABFF8-87C4-BC44-A513-979AC1722DC5}"/>
              </a:ext>
            </a:extLst>
          </p:cNvPr>
          <p:cNvSpPr/>
          <p:nvPr/>
        </p:nvSpPr>
        <p:spPr>
          <a:xfrm>
            <a:off x="4326599" y="3193034"/>
            <a:ext cx="108488" cy="108488"/>
          </a:xfrm>
          <a:prstGeom prst="ellipse">
            <a:avLst/>
          </a:prstGeom>
          <a:solidFill>
            <a:srgbClr val="9E8C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ight Brace 33">
            <a:extLst>
              <a:ext uri="{FF2B5EF4-FFF2-40B4-BE49-F238E27FC236}">
                <a16:creationId xmlns:a16="http://schemas.microsoft.com/office/drawing/2014/main" id="{DAC9E353-748A-7541-852E-593DB59907A4}"/>
              </a:ext>
            </a:extLst>
          </p:cNvPr>
          <p:cNvSpPr/>
          <p:nvPr/>
        </p:nvSpPr>
        <p:spPr>
          <a:xfrm rot="5400000">
            <a:off x="3780605" y="3587936"/>
            <a:ext cx="198428" cy="969710"/>
          </a:xfrm>
          <a:prstGeom prst="rightBrac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1C5D8B9-CE16-B947-9FCF-95FB08CAD42D}"/>
              </a:ext>
            </a:extLst>
          </p:cNvPr>
          <p:cNvSpPr txBox="1"/>
          <p:nvPr/>
        </p:nvSpPr>
        <p:spPr>
          <a:xfrm>
            <a:off x="2306995" y="3142707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width</a:t>
            </a:r>
            <a:endParaRPr lang="en-US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BC7EC267-D426-CF44-AB75-286542B0666E}"/>
              </a:ext>
            </a:extLst>
          </p:cNvPr>
          <p:cNvSpPr/>
          <p:nvPr/>
        </p:nvSpPr>
        <p:spPr>
          <a:xfrm>
            <a:off x="7601319" y="4178000"/>
            <a:ext cx="108488" cy="108488"/>
          </a:xfrm>
          <a:prstGeom prst="ellipse">
            <a:avLst/>
          </a:prstGeom>
          <a:solidFill>
            <a:srgbClr val="9E8C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A8B76FDA-77AF-D540-BD5D-13383B6CA81F}"/>
              </a:ext>
            </a:extLst>
          </p:cNvPr>
          <p:cNvSpPr/>
          <p:nvPr/>
        </p:nvSpPr>
        <p:spPr>
          <a:xfrm>
            <a:off x="8253253" y="4178000"/>
            <a:ext cx="108488" cy="108488"/>
          </a:xfrm>
          <a:prstGeom prst="ellipse">
            <a:avLst/>
          </a:prstGeom>
          <a:solidFill>
            <a:srgbClr val="9E8C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39A9F247-AC99-2643-89EB-6B0D9F61A071}"/>
              </a:ext>
            </a:extLst>
          </p:cNvPr>
          <p:cNvSpPr/>
          <p:nvPr/>
        </p:nvSpPr>
        <p:spPr>
          <a:xfrm>
            <a:off x="8905187" y="4178000"/>
            <a:ext cx="108488" cy="108488"/>
          </a:xfrm>
          <a:prstGeom prst="ellipse">
            <a:avLst/>
          </a:prstGeom>
          <a:solidFill>
            <a:srgbClr val="9E8C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FF9896F2-63ED-1F43-BC66-4202D1BFE771}"/>
              </a:ext>
            </a:extLst>
          </p:cNvPr>
          <p:cNvSpPr/>
          <p:nvPr/>
        </p:nvSpPr>
        <p:spPr>
          <a:xfrm>
            <a:off x="7601319" y="3515621"/>
            <a:ext cx="108488" cy="108488"/>
          </a:xfrm>
          <a:prstGeom prst="ellipse">
            <a:avLst/>
          </a:prstGeom>
          <a:solidFill>
            <a:srgbClr val="9E8C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3EB89A3-765C-E54B-B322-9465E42DD3BA}"/>
              </a:ext>
            </a:extLst>
          </p:cNvPr>
          <p:cNvSpPr/>
          <p:nvPr/>
        </p:nvSpPr>
        <p:spPr>
          <a:xfrm>
            <a:off x="8253253" y="3515621"/>
            <a:ext cx="108488" cy="108488"/>
          </a:xfrm>
          <a:prstGeom prst="ellipse">
            <a:avLst/>
          </a:prstGeom>
          <a:solidFill>
            <a:srgbClr val="9E8C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3D2AA435-3817-E04E-8A58-8AB78F2AE0A6}"/>
              </a:ext>
            </a:extLst>
          </p:cNvPr>
          <p:cNvSpPr/>
          <p:nvPr/>
        </p:nvSpPr>
        <p:spPr>
          <a:xfrm>
            <a:off x="8905187" y="3515621"/>
            <a:ext cx="108488" cy="108488"/>
          </a:xfrm>
          <a:prstGeom prst="ellipse">
            <a:avLst/>
          </a:prstGeom>
          <a:solidFill>
            <a:srgbClr val="9E8C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0C15ED2E-BCA9-0B46-89FD-4766E20E2C21}"/>
              </a:ext>
            </a:extLst>
          </p:cNvPr>
          <p:cNvSpPr/>
          <p:nvPr/>
        </p:nvSpPr>
        <p:spPr>
          <a:xfrm>
            <a:off x="7601319" y="2843595"/>
            <a:ext cx="108488" cy="108488"/>
          </a:xfrm>
          <a:prstGeom prst="ellipse">
            <a:avLst/>
          </a:prstGeom>
          <a:solidFill>
            <a:srgbClr val="9E8C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B34FE816-EB9D-AA4D-A5A8-69FA449C7C46}"/>
              </a:ext>
            </a:extLst>
          </p:cNvPr>
          <p:cNvSpPr/>
          <p:nvPr/>
        </p:nvSpPr>
        <p:spPr>
          <a:xfrm>
            <a:off x="8253253" y="2843595"/>
            <a:ext cx="108488" cy="108488"/>
          </a:xfrm>
          <a:prstGeom prst="ellipse">
            <a:avLst/>
          </a:prstGeom>
          <a:solidFill>
            <a:srgbClr val="9E8C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2CCF36E7-E7E6-C940-8F11-DB316A10496C}"/>
              </a:ext>
            </a:extLst>
          </p:cNvPr>
          <p:cNvSpPr/>
          <p:nvPr/>
        </p:nvSpPr>
        <p:spPr>
          <a:xfrm>
            <a:off x="8905187" y="2843595"/>
            <a:ext cx="108488" cy="108488"/>
          </a:xfrm>
          <a:prstGeom prst="ellipse">
            <a:avLst/>
          </a:prstGeom>
          <a:solidFill>
            <a:srgbClr val="9E8C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86E65737-8945-9544-93F5-1ACAE68032D9}"/>
              </a:ext>
            </a:extLst>
          </p:cNvPr>
          <p:cNvSpPr/>
          <p:nvPr/>
        </p:nvSpPr>
        <p:spPr>
          <a:xfrm>
            <a:off x="7570088" y="2831686"/>
            <a:ext cx="1474818" cy="1474818"/>
          </a:xfrm>
          <a:prstGeom prst="ellipse">
            <a:avLst/>
          </a:prstGeom>
          <a:noFill/>
          <a:ln w="19050">
            <a:solidFill>
              <a:srgbClr val="0070C0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557220"/>
                      <a:gd name="connsiteY0" fmla="*/ 1278610 h 2557220"/>
                      <a:gd name="connsiteX1" fmla="*/ 1278610 w 2557220"/>
                      <a:gd name="connsiteY1" fmla="*/ 0 h 2557220"/>
                      <a:gd name="connsiteX2" fmla="*/ 2557220 w 2557220"/>
                      <a:gd name="connsiteY2" fmla="*/ 1278610 h 2557220"/>
                      <a:gd name="connsiteX3" fmla="*/ 1278610 w 2557220"/>
                      <a:gd name="connsiteY3" fmla="*/ 2557220 h 2557220"/>
                      <a:gd name="connsiteX4" fmla="*/ 0 w 2557220"/>
                      <a:gd name="connsiteY4" fmla="*/ 1278610 h 25572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57220" h="2557220" extrusionOk="0">
                        <a:moveTo>
                          <a:pt x="0" y="1278610"/>
                        </a:moveTo>
                        <a:cubicBezTo>
                          <a:pt x="-114979" y="501531"/>
                          <a:pt x="496413" y="28539"/>
                          <a:pt x="1278610" y="0"/>
                        </a:cubicBezTo>
                        <a:cubicBezTo>
                          <a:pt x="2014238" y="6204"/>
                          <a:pt x="2491610" y="574539"/>
                          <a:pt x="2557220" y="1278610"/>
                        </a:cubicBezTo>
                        <a:cubicBezTo>
                          <a:pt x="2504879" y="2035881"/>
                          <a:pt x="1972366" y="2625765"/>
                          <a:pt x="1278610" y="2557220"/>
                        </a:cubicBezTo>
                        <a:cubicBezTo>
                          <a:pt x="536018" y="2537286"/>
                          <a:pt x="42983" y="2005305"/>
                          <a:pt x="0" y="127861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ight Brace 45">
            <a:extLst>
              <a:ext uri="{FF2B5EF4-FFF2-40B4-BE49-F238E27FC236}">
                <a16:creationId xmlns:a16="http://schemas.microsoft.com/office/drawing/2014/main" id="{2E85AC9C-D241-0B4E-9243-15A9D18CA48C}"/>
              </a:ext>
            </a:extLst>
          </p:cNvPr>
          <p:cNvSpPr/>
          <p:nvPr/>
        </p:nvSpPr>
        <p:spPr>
          <a:xfrm rot="8330409">
            <a:off x="7926176" y="3003694"/>
            <a:ext cx="104815" cy="702246"/>
          </a:xfrm>
          <a:prstGeom prst="rightBrac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784D98D-9009-2140-9AF3-5D0DDE31EA78}"/>
              </a:ext>
            </a:extLst>
          </p:cNvPr>
          <p:cNvSpPr txBox="1"/>
          <p:nvPr/>
        </p:nvSpPr>
        <p:spPr>
          <a:xfrm>
            <a:off x="8475289" y="372971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d</a:t>
            </a:r>
          </a:p>
        </p:txBody>
      </p:sp>
      <p:sp>
        <p:nvSpPr>
          <p:cNvPr id="48" name="Right Brace 47">
            <a:extLst>
              <a:ext uri="{FF2B5EF4-FFF2-40B4-BE49-F238E27FC236}">
                <a16:creationId xmlns:a16="http://schemas.microsoft.com/office/drawing/2014/main" id="{54F5670F-0D29-0A49-A563-88F849DDCA24}"/>
              </a:ext>
            </a:extLst>
          </p:cNvPr>
          <p:cNvSpPr/>
          <p:nvPr/>
        </p:nvSpPr>
        <p:spPr>
          <a:xfrm>
            <a:off x="8376301" y="3593984"/>
            <a:ext cx="128287" cy="633632"/>
          </a:xfrm>
          <a:prstGeom prst="rightBrac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26BDC9A-5DFF-5041-926F-A654CA80A8DB}"/>
              </a:ext>
            </a:extLst>
          </p:cNvPr>
          <p:cNvSpPr txBox="1"/>
          <p:nvPr/>
        </p:nvSpPr>
        <p:spPr>
          <a:xfrm>
            <a:off x="6450034" y="3193730"/>
            <a:ext cx="1551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clipping range 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31A3232E-E913-ED4C-B2D4-F3F7C21DF2B3}"/>
              </a:ext>
            </a:extLst>
          </p:cNvPr>
          <p:cNvSpPr/>
          <p:nvPr/>
        </p:nvSpPr>
        <p:spPr>
          <a:xfrm>
            <a:off x="4478999" y="3345434"/>
            <a:ext cx="108488" cy="108488"/>
          </a:xfrm>
          <a:prstGeom prst="ellipse">
            <a:avLst/>
          </a:prstGeom>
          <a:solidFill>
            <a:srgbClr val="9E8C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10A11E03-1952-1A46-BBA9-475FBBC38252}"/>
              </a:ext>
            </a:extLst>
          </p:cNvPr>
          <p:cNvSpPr/>
          <p:nvPr/>
        </p:nvSpPr>
        <p:spPr>
          <a:xfrm>
            <a:off x="4312738" y="2772504"/>
            <a:ext cx="108488" cy="108488"/>
          </a:xfrm>
          <a:prstGeom prst="ellipse">
            <a:avLst/>
          </a:prstGeom>
          <a:solidFill>
            <a:srgbClr val="9E8C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ight Brace 53">
            <a:extLst>
              <a:ext uri="{FF2B5EF4-FFF2-40B4-BE49-F238E27FC236}">
                <a16:creationId xmlns:a16="http://schemas.microsoft.com/office/drawing/2014/main" id="{3FFA7123-678E-094C-B70E-624CFCDB0845}"/>
              </a:ext>
            </a:extLst>
          </p:cNvPr>
          <p:cNvSpPr/>
          <p:nvPr/>
        </p:nvSpPr>
        <p:spPr>
          <a:xfrm>
            <a:off x="8377427" y="2861552"/>
            <a:ext cx="97796" cy="706464"/>
          </a:xfrm>
          <a:prstGeom prst="rightBrac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64B8700-E360-4443-B79A-E7C9ADBD33B6}"/>
              </a:ext>
            </a:extLst>
          </p:cNvPr>
          <p:cNvSpPr txBox="1"/>
          <p:nvPr/>
        </p:nvSpPr>
        <p:spPr>
          <a:xfrm>
            <a:off x="8475289" y="3030118"/>
            <a:ext cx="213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transmission range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537A912-AEC1-8247-B270-925F35CBE5BC}"/>
              </a:ext>
            </a:extLst>
          </p:cNvPr>
          <p:cNvSpPr txBox="1"/>
          <p:nvPr/>
        </p:nvSpPr>
        <p:spPr>
          <a:xfrm>
            <a:off x="2235812" y="2133777"/>
            <a:ext cx="3610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Grid of </a:t>
            </a:r>
            <a:r>
              <a:rPr lang="en-US" i="1" dirty="0"/>
              <a:t>N</a:t>
            </a:r>
            <a:r>
              <a:rPr lang="en-US" dirty="0"/>
              <a:t> nodes spaced </a:t>
            </a:r>
            <a:r>
              <a:rPr lang="en-US" i="1" dirty="0"/>
              <a:t>d</a:t>
            </a:r>
            <a:r>
              <a:rPr lang="en-US" dirty="0"/>
              <a:t> units apart</a:t>
            </a:r>
          </a:p>
        </p:txBody>
      </p:sp>
      <p:sp>
        <p:nvSpPr>
          <p:cNvPr id="57" name="Right Brace 56">
            <a:extLst>
              <a:ext uri="{FF2B5EF4-FFF2-40B4-BE49-F238E27FC236}">
                <a16:creationId xmlns:a16="http://schemas.microsoft.com/office/drawing/2014/main" id="{62F657DC-6BB3-4796-B10D-797F3F025B05}"/>
              </a:ext>
            </a:extLst>
          </p:cNvPr>
          <p:cNvSpPr/>
          <p:nvPr/>
        </p:nvSpPr>
        <p:spPr>
          <a:xfrm rot="10800000">
            <a:off x="3055264" y="2772504"/>
            <a:ext cx="204492" cy="1141351"/>
          </a:xfrm>
          <a:prstGeom prst="rightBrac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53519F1-C207-4047-A1B5-82DC644CDA9E}"/>
              </a:ext>
            </a:extLst>
          </p:cNvPr>
          <p:cNvSpPr txBox="1"/>
          <p:nvPr/>
        </p:nvSpPr>
        <p:spPr>
          <a:xfrm>
            <a:off x="3672786" y="4357580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width</a:t>
            </a:r>
            <a:endParaRPr lang="en-US" dirty="0"/>
          </a:p>
        </p:txBody>
      </p:sp>
      <p:sp>
        <p:nvSpPr>
          <p:cNvPr id="59" name="Content Placeholder 4">
            <a:extLst>
              <a:ext uri="{FF2B5EF4-FFF2-40B4-BE49-F238E27FC236}">
                <a16:creationId xmlns:a16="http://schemas.microsoft.com/office/drawing/2014/main" id="{E32C1944-F5FC-4922-AD53-2075C8E920F9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63427" y="5033529"/>
            <a:ext cx="10877834" cy="1645936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Each node transmits a single broadcast message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Clip Range = 519 meters (intentionally small)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Node Separation = 367 meters</a:t>
            </a:r>
          </a:p>
        </p:txBody>
      </p:sp>
    </p:spTree>
    <p:extLst>
      <p:ext uri="{BB962C8B-B14F-4D97-AF65-F5344CB8AC3E}">
        <p14:creationId xmlns:p14="http://schemas.microsoft.com/office/powerpoint/2010/main" val="342919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FB21F-B1B1-43D9-B20D-D96A6BCC8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Decreased Time to Simulate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3F6570-86F9-4387-9D4F-5A46152021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43142E-6BB1-434B-8A44-9D0422BEC8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397" y="1701311"/>
            <a:ext cx="7091092" cy="42205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45487DE-0986-47D2-9283-564D49761EA1}"/>
              </a:ext>
            </a:extLst>
          </p:cNvPr>
          <p:cNvSpPr txBox="1"/>
          <p:nvPr/>
        </p:nvSpPr>
        <p:spPr>
          <a:xfrm>
            <a:off x="9461985" y="4538298"/>
            <a:ext cx="1459524" cy="444011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b="1" dirty="0"/>
              <a:t>~36 hours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340472-CD94-4312-BBA0-65F7DB40E7A0}"/>
              </a:ext>
            </a:extLst>
          </p:cNvPr>
          <p:cNvSpPr txBox="1"/>
          <p:nvPr/>
        </p:nvSpPr>
        <p:spPr>
          <a:xfrm>
            <a:off x="9590941" y="2108689"/>
            <a:ext cx="1459524" cy="444011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b="1" dirty="0"/>
              <a:t>~64 days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97EFEB-1330-431F-9EE4-839E52ACF7F8}"/>
              </a:ext>
            </a:extLst>
          </p:cNvPr>
          <p:cNvSpPr txBox="1"/>
          <p:nvPr/>
        </p:nvSpPr>
        <p:spPr>
          <a:xfrm rot="16200000">
            <a:off x="8488600" y="3323493"/>
            <a:ext cx="1760672" cy="444011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b="1" dirty="0"/>
              <a:t>1 million nodes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F9CCFE-2718-4E59-A93B-DFABAA73713B}"/>
              </a:ext>
            </a:extLst>
          </p:cNvPr>
          <p:cNvSpPr txBox="1"/>
          <p:nvPr/>
        </p:nvSpPr>
        <p:spPr>
          <a:xfrm>
            <a:off x="9671215" y="3323492"/>
            <a:ext cx="1459524" cy="444011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b="1" dirty="0"/>
              <a:t>~43x speedup</a:t>
            </a:r>
          </a:p>
        </p:txBody>
      </p:sp>
    </p:spTree>
    <p:extLst>
      <p:ext uri="{BB962C8B-B14F-4D97-AF65-F5344CB8AC3E}">
        <p14:creationId xmlns:p14="http://schemas.microsoft.com/office/powerpoint/2010/main" val="18124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28903DDA-7189-7C4B-8C3C-58042A748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5G Simulation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C24318-C227-C14C-8797-6BDA81B998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02562" y="6471387"/>
            <a:ext cx="489438" cy="365125"/>
          </a:xfrm>
        </p:spPr>
        <p:txBody>
          <a:bodyPr/>
          <a:lstStyle/>
          <a:p>
            <a:fld id="{F6B149FD-26F7-3645-B4E7-BA8B8CC5EEA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5" name="Content Placeholder 4">
            <a:extLst>
              <a:ext uri="{FF2B5EF4-FFF2-40B4-BE49-F238E27FC236}">
                <a16:creationId xmlns:a16="http://schemas.microsoft.com/office/drawing/2014/main" id="{1E962358-8BF6-484B-BABD-DFB4EF02CD74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47700" y="1255594"/>
            <a:ext cx="7090238" cy="509743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5G Simulation code from CTTC (</a:t>
            </a:r>
            <a:r>
              <a:rPr lang="en-US" dirty="0" err="1"/>
              <a:t>lena</a:t>
            </a:r>
            <a:r>
              <a:rPr lang="en-US" dirty="0"/>
              <a:t>-</a:t>
            </a:r>
            <a:r>
              <a:rPr lang="en-US" dirty="0" err="1"/>
              <a:t>lte</a:t>
            </a:r>
            <a:r>
              <a:rPr lang="en-US" dirty="0"/>
              <a:t>-comparison)</a:t>
            </a:r>
          </a:p>
          <a:p>
            <a:pPr marL="726948" lvl="1" indent="-342900">
              <a:buFont typeface="Arial" panose="020B0604020202020204" pitchFamily="34" charset="0"/>
              <a:buChar char="•"/>
            </a:pPr>
            <a:r>
              <a:rPr lang="en-US" dirty="0"/>
              <a:t>19 5G cell towers </a:t>
            </a:r>
          </a:p>
          <a:p>
            <a:pPr marL="726948" lvl="1" indent="-342900">
              <a:buFont typeface="Arial" panose="020B0604020202020204" pitchFamily="34" charset="0"/>
              <a:buChar char="•"/>
            </a:pPr>
            <a:r>
              <a:rPr lang="en-US" dirty="0"/>
              <a:t>each with 3 </a:t>
            </a:r>
            <a:r>
              <a:rPr lang="en-US" dirty="0" err="1"/>
              <a:t>gNodeBs</a:t>
            </a:r>
            <a:endParaRPr lang="en-US" dirty="0"/>
          </a:p>
          <a:p>
            <a:pPr marL="726948" lvl="1" indent="-342900">
              <a:buFont typeface="Arial" panose="020B0604020202020204" pitchFamily="34" charset="0"/>
              <a:buChar char="•"/>
            </a:pPr>
            <a:r>
              <a:rPr lang="en-US" dirty="0"/>
              <a:t>each with </a:t>
            </a:r>
            <a:r>
              <a:rPr lang="en-US" i="1" dirty="0"/>
              <a:t>N </a:t>
            </a:r>
            <a:r>
              <a:rPr lang="en-US" dirty="0"/>
              <a:t>UEs (user equipment)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1.5 second simulation (.5 seconds setup/tear down)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Stationary Nodes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Network quickly saturated as </a:t>
            </a:r>
            <a:r>
              <a:rPr lang="en-US" i="1" dirty="0"/>
              <a:t>N</a:t>
            </a:r>
            <a:r>
              <a:rPr lang="en-US" dirty="0"/>
              <a:t> grows, allows for validating accuracy even with heavy congestion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Transmission radius is about 2 km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5G is one of the most challenging simulations to speed up since a large amount of processing time is required for the complex protocol</a:t>
            </a:r>
          </a:p>
          <a:p>
            <a:pPr marL="726948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B14204A-6BDE-4956-9EC9-BC881152ED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669" y="712028"/>
            <a:ext cx="4336642" cy="271697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051C7C1-0E34-4783-AB89-E67FDD1E3ACB}"/>
              </a:ext>
            </a:extLst>
          </p:cNvPr>
          <p:cNvSpPr txBox="1"/>
          <p:nvPr/>
        </p:nvSpPr>
        <p:spPr>
          <a:xfrm>
            <a:off x="10922866" y="3356341"/>
            <a:ext cx="1451113" cy="292217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sz="1200" dirty="0"/>
              <a:t>[CTTC]</a:t>
            </a:r>
          </a:p>
        </p:txBody>
      </p:sp>
    </p:spTree>
    <p:extLst>
      <p:ext uri="{BB962C8B-B14F-4D97-AF65-F5344CB8AC3E}">
        <p14:creationId xmlns:p14="http://schemas.microsoft.com/office/powerpoint/2010/main" val="417704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1970F-FB1A-4BFE-BD6A-CB5B7057E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5G Simulation - Speedup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3A026A-EA14-4225-9D7E-88C771BCEE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13</a:t>
            </a:fld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886CC47A-3204-4F47-97E0-114A76C3F8B1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663607092"/>
              </p:ext>
            </p:extLst>
          </p:nvPr>
        </p:nvGraphicFramePr>
        <p:xfrm>
          <a:off x="647700" y="1409700"/>
          <a:ext cx="10587013" cy="4610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ight Brace 7">
            <a:extLst>
              <a:ext uri="{FF2B5EF4-FFF2-40B4-BE49-F238E27FC236}">
                <a16:creationId xmlns:a16="http://schemas.microsoft.com/office/drawing/2014/main" id="{C28A65FF-9DA9-460A-9CF3-19808BD7E1CB}"/>
              </a:ext>
            </a:extLst>
          </p:cNvPr>
          <p:cNvSpPr/>
          <p:nvPr/>
        </p:nvSpPr>
        <p:spPr>
          <a:xfrm>
            <a:off x="10576424" y="2743201"/>
            <a:ext cx="197585" cy="1157934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5FACF51-C5B2-4C70-B4A4-8F886F14B9FF}"/>
              </a:ext>
            </a:extLst>
          </p:cNvPr>
          <p:cNvSpPr txBox="1"/>
          <p:nvPr/>
        </p:nvSpPr>
        <p:spPr>
          <a:xfrm>
            <a:off x="10774009" y="3023195"/>
            <a:ext cx="1459524" cy="444011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b="1" dirty="0"/>
              <a:t>~3x </a:t>
            </a:r>
          </a:p>
          <a:p>
            <a:pPr algn="l"/>
            <a:r>
              <a:rPr lang="en-US" b="1" dirty="0"/>
              <a:t>speedup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98ED07-5B29-4CF6-9816-80B583F797B5}"/>
              </a:ext>
            </a:extLst>
          </p:cNvPr>
          <p:cNvSpPr txBox="1"/>
          <p:nvPr/>
        </p:nvSpPr>
        <p:spPr>
          <a:xfrm>
            <a:off x="9254750" y="3023195"/>
            <a:ext cx="1459524" cy="444011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b="1" dirty="0"/>
              <a:t>      ~2x </a:t>
            </a:r>
          </a:p>
          <a:p>
            <a:pPr algn="l"/>
            <a:r>
              <a:rPr lang="en-US" b="1" dirty="0"/>
              <a:t>speedup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A616A1-10DD-4ED5-9FB6-4E507D48D5D1}"/>
              </a:ext>
            </a:extLst>
          </p:cNvPr>
          <p:cNvSpPr txBox="1"/>
          <p:nvPr/>
        </p:nvSpPr>
        <p:spPr>
          <a:xfrm>
            <a:off x="7044787" y="2643812"/>
            <a:ext cx="1459524" cy="444011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b="1" dirty="0"/>
              <a:t>      original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C9E71FB-AE26-49DF-8147-53344CD8AD80}"/>
              </a:ext>
            </a:extLst>
          </p:cNvPr>
          <p:cNvCxnSpPr>
            <a:cxnSpLocks/>
          </p:cNvCxnSpPr>
          <p:nvPr/>
        </p:nvCxnSpPr>
        <p:spPr>
          <a:xfrm>
            <a:off x="8268273" y="2864968"/>
            <a:ext cx="393255" cy="380232"/>
          </a:xfrm>
          <a:prstGeom prst="straightConnector1">
            <a:avLst/>
          </a:prstGeom>
          <a:ln w="28575" cap="flat" cmpd="sng" algn="ctr">
            <a:solidFill>
              <a:srgbClr val="00AFDD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C04A0471-9AD2-49D8-89AF-C50C7EA4E7B6}"/>
              </a:ext>
            </a:extLst>
          </p:cNvPr>
          <p:cNvSpPr txBox="1"/>
          <p:nvPr/>
        </p:nvSpPr>
        <p:spPr>
          <a:xfrm>
            <a:off x="8635413" y="2167636"/>
            <a:ext cx="1459524" cy="444011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b="1" dirty="0"/>
              <a:t>10 km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C42FA14-781D-49C4-948D-BB951587F86A}"/>
              </a:ext>
            </a:extLst>
          </p:cNvPr>
          <p:cNvCxnSpPr>
            <a:cxnSpLocks/>
          </p:cNvCxnSpPr>
          <p:nvPr/>
        </p:nvCxnSpPr>
        <p:spPr>
          <a:xfrm>
            <a:off x="9097545" y="2484736"/>
            <a:ext cx="393255" cy="380232"/>
          </a:xfrm>
          <a:prstGeom prst="straightConnector1">
            <a:avLst/>
          </a:prstGeom>
          <a:ln w="28575" cap="flat" cmpd="sng" algn="ctr">
            <a:solidFill>
              <a:srgbClr val="00AFDD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7" name="Right Brace 16">
            <a:extLst>
              <a:ext uri="{FF2B5EF4-FFF2-40B4-BE49-F238E27FC236}">
                <a16:creationId xmlns:a16="http://schemas.microsoft.com/office/drawing/2014/main" id="{0048DD48-254F-4361-89F2-CC25D57D09F9}"/>
              </a:ext>
            </a:extLst>
          </p:cNvPr>
          <p:cNvSpPr/>
          <p:nvPr/>
        </p:nvSpPr>
        <p:spPr>
          <a:xfrm flipH="1">
            <a:off x="10250181" y="2817486"/>
            <a:ext cx="197584" cy="840114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39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  <p:bldP spid="15" grpId="0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8E088-551A-4E71-BDD0-F113BDACE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5G Simulation - Throughput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0B126A-1A2E-42CE-BF9C-F95764973F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14</a:t>
            </a:fld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44D9328-D5F3-4810-99B1-2192DC0047AE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57204698"/>
              </p:ext>
            </p:extLst>
          </p:nvPr>
        </p:nvGraphicFramePr>
        <p:xfrm>
          <a:off x="647700" y="1409700"/>
          <a:ext cx="11049000" cy="4610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41C1C17-B630-4E4B-A31D-F058D3C6EDC6}"/>
              </a:ext>
            </a:extLst>
          </p:cNvPr>
          <p:cNvSpPr txBox="1"/>
          <p:nvPr/>
        </p:nvSpPr>
        <p:spPr>
          <a:xfrm>
            <a:off x="2361816" y="2242348"/>
            <a:ext cx="3275504" cy="914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dirty="0"/>
              <a:t>Smaller clipping radius </a:t>
            </a:r>
          </a:p>
          <a:p>
            <a:pPr algn="l"/>
            <a:r>
              <a:rPr lang="en-US" dirty="0"/>
              <a:t>excludes some interference </a:t>
            </a:r>
          </a:p>
          <a:p>
            <a:pPr algn="l"/>
            <a:r>
              <a:rPr lang="en-US" dirty="0"/>
              <a:t>resulting in higher throughput</a:t>
            </a:r>
          </a:p>
        </p:txBody>
      </p:sp>
    </p:spTree>
    <p:extLst>
      <p:ext uri="{BB962C8B-B14F-4D97-AF65-F5344CB8AC3E}">
        <p14:creationId xmlns:p14="http://schemas.microsoft.com/office/powerpoint/2010/main" val="3862219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91036-1369-4121-B374-99BCC772E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5G Simulation – Throughput Error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E5B482-8A9D-449E-8A80-D511DEEDB5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334772B-FA88-48A2-9A8E-95F910058212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907871916"/>
              </p:ext>
            </p:extLst>
          </p:nvPr>
        </p:nvGraphicFramePr>
        <p:xfrm>
          <a:off x="647700" y="1409700"/>
          <a:ext cx="11049000" cy="4610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293DB62-A637-462E-B711-56493C37F9CE}"/>
              </a:ext>
            </a:extLst>
          </p:cNvPr>
          <p:cNvCxnSpPr>
            <a:cxnSpLocks/>
          </p:cNvCxnSpPr>
          <p:nvPr/>
        </p:nvCxnSpPr>
        <p:spPr>
          <a:xfrm flipH="1" flipV="1">
            <a:off x="3032683" y="3510561"/>
            <a:ext cx="112193" cy="277997"/>
          </a:xfrm>
          <a:prstGeom prst="straightConnector1">
            <a:avLst/>
          </a:prstGeom>
          <a:ln w="28575" cap="flat" cmpd="sng" algn="ctr">
            <a:solidFill>
              <a:srgbClr val="00AFDD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FCF8452-83B7-439C-8C50-2FF652D4FE9B}"/>
              </a:ext>
            </a:extLst>
          </p:cNvPr>
          <p:cNvCxnSpPr>
            <a:cxnSpLocks/>
          </p:cNvCxnSpPr>
          <p:nvPr/>
        </p:nvCxnSpPr>
        <p:spPr>
          <a:xfrm flipH="1">
            <a:off x="3185083" y="2678870"/>
            <a:ext cx="178439" cy="372193"/>
          </a:xfrm>
          <a:prstGeom prst="straightConnector1">
            <a:avLst/>
          </a:prstGeom>
          <a:ln w="28575" cap="flat" cmpd="sng" algn="ctr">
            <a:solidFill>
              <a:srgbClr val="00AFDD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" name="TextBox 6">
            <a:extLst>
              <a:ext uri="{FF2B5EF4-FFF2-40B4-BE49-F238E27FC236}">
                <a16:creationId xmlns:a16="http://schemas.microsoft.com/office/drawing/2014/main" id="{7B6C8263-7009-4FB9-96D9-9147B147526F}"/>
              </a:ext>
            </a:extLst>
          </p:cNvPr>
          <p:cNvSpPr txBox="1"/>
          <p:nvPr/>
        </p:nvSpPr>
        <p:spPr>
          <a:xfrm>
            <a:off x="3363522" y="2227283"/>
            <a:ext cx="5125823" cy="46993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rtlCol="0"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/>
              <a:t>Clipping at 3km yields very accurate throughput.</a:t>
            </a:r>
          </a:p>
        </p:txBody>
      </p:sp>
    </p:spTree>
    <p:extLst>
      <p:ext uri="{BB962C8B-B14F-4D97-AF65-F5344CB8AC3E}">
        <p14:creationId xmlns:p14="http://schemas.microsoft.com/office/powerpoint/2010/main" val="237029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0A277-8DBB-4310-924D-AF67DAB6F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5G Simulation – Mean Delay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3CD2AB-4BA7-4801-9D3E-96C2FFD33C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770D960-0EF3-4F26-AD81-B448278A591F}"/>
              </a:ext>
            </a:extLst>
          </p:cNvPr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1161713886"/>
              </p:ext>
            </p:extLst>
          </p:nvPr>
        </p:nvGraphicFramePr>
        <p:xfrm>
          <a:off x="647700" y="1400510"/>
          <a:ext cx="11049000" cy="4610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6">
            <a:extLst>
              <a:ext uri="{FF2B5EF4-FFF2-40B4-BE49-F238E27FC236}">
                <a16:creationId xmlns:a16="http://schemas.microsoft.com/office/drawing/2014/main" id="{8B26ADD6-031D-4C09-810D-1483479011B8}"/>
              </a:ext>
            </a:extLst>
          </p:cNvPr>
          <p:cNvSpPr txBox="1"/>
          <p:nvPr/>
        </p:nvSpPr>
        <p:spPr>
          <a:xfrm>
            <a:off x="5922923" y="2237754"/>
            <a:ext cx="5337797" cy="56438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rtlCol="0"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dirty="0"/>
              <a:t>Maximum deviation in delay of 7.45 </a:t>
            </a:r>
            <a:r>
              <a:rPr lang="en-US" sz="1600" dirty="0" err="1"/>
              <a:t>ms</a:t>
            </a:r>
            <a:r>
              <a:rPr lang="en-US" sz="1600" dirty="0"/>
              <a:t> (17.87%) for 2km,</a:t>
            </a:r>
          </a:p>
          <a:p>
            <a:pPr algn="l"/>
            <a:r>
              <a:rPr lang="en-US" sz="1600" dirty="0"/>
              <a:t>and 1.85 </a:t>
            </a:r>
            <a:r>
              <a:rPr lang="en-US" sz="1600" dirty="0" err="1"/>
              <a:t>ms</a:t>
            </a:r>
            <a:r>
              <a:rPr lang="en-US" sz="1600" dirty="0"/>
              <a:t> (4.71%) for 3 km</a:t>
            </a:r>
          </a:p>
        </p:txBody>
      </p:sp>
    </p:spTree>
    <p:extLst>
      <p:ext uri="{BB962C8B-B14F-4D97-AF65-F5344CB8AC3E}">
        <p14:creationId xmlns:p14="http://schemas.microsoft.com/office/powerpoint/2010/main" val="61011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08A18-E67D-4294-A418-CF967F236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 &amp; Conclusion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C51E92-29C4-43C0-9B13-B96EB2DBA2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B4390D-9C71-4F19-BB14-30D50D477B51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Future Work</a:t>
            </a:r>
          </a:p>
          <a:p>
            <a:pPr marL="726948" lvl="1" indent="-342900">
              <a:buFont typeface="Arial" panose="020B0604020202020204" pitchFamily="34" charset="0"/>
              <a:buChar char="•"/>
            </a:pPr>
            <a:r>
              <a:rPr lang="en-US" dirty="0"/>
              <a:t>Aggregate interference from distant regions</a:t>
            </a:r>
          </a:p>
          <a:p>
            <a:pPr marL="726948" lvl="1" indent="-342900">
              <a:buFont typeface="Arial" panose="020B0604020202020204" pitchFamily="34" charset="0"/>
              <a:buChar char="•"/>
            </a:pPr>
            <a:r>
              <a:rPr lang="en-US" dirty="0"/>
              <a:t>Develop tools to assist in setting clipping radius</a:t>
            </a:r>
          </a:p>
          <a:p>
            <a:pPr marL="726948" lvl="1" indent="-342900">
              <a:buFont typeface="Arial" panose="020B0604020202020204" pitchFamily="34" charset="0"/>
              <a:buChar char="•"/>
            </a:pPr>
            <a:r>
              <a:rPr lang="en-US" dirty="0"/>
              <a:t>More complex clipping for directional antennas, </a:t>
            </a:r>
            <a:r>
              <a:rPr lang="en-US" dirty="0" err="1"/>
              <a:t>etc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Clipping </a:t>
            </a:r>
          </a:p>
          <a:p>
            <a:pPr marL="726948" lvl="1" indent="-342900">
              <a:buFont typeface="Arial" panose="020B0604020202020204" pitchFamily="34" charset="0"/>
              <a:buChar char="•"/>
            </a:pPr>
            <a:r>
              <a:rPr lang="en-US" dirty="0"/>
              <a:t>Up to 43x speedup for contrived network</a:t>
            </a:r>
          </a:p>
          <a:p>
            <a:pPr marL="726948" lvl="1" indent="-342900">
              <a:buFont typeface="Arial" panose="020B0604020202020204" pitchFamily="34" charset="0"/>
              <a:buChar char="•"/>
            </a:pPr>
            <a:r>
              <a:rPr lang="en-US" dirty="0"/>
              <a:t>2 - 3x speedup for complex 5G network</a:t>
            </a:r>
          </a:p>
          <a:p>
            <a:pPr marL="726948" lvl="1" indent="-342900">
              <a:buFont typeface="Arial" panose="020B0604020202020204" pitchFamily="34" charset="0"/>
              <a:buChar char="•"/>
            </a:pPr>
            <a:r>
              <a:rPr lang="en-US" dirty="0"/>
              <a:t>Minimal impact on fidelity</a:t>
            </a:r>
          </a:p>
          <a:p>
            <a:pPr marL="726948" lvl="1" indent="-342900">
              <a:buFont typeface="Arial" panose="020B0604020202020204" pitchFamily="34" charset="0"/>
              <a:buChar char="•"/>
            </a:pPr>
            <a:r>
              <a:rPr lang="en-US" dirty="0"/>
              <a:t>Awaiting integration into ns-3</a:t>
            </a:r>
          </a:p>
          <a:p>
            <a:pPr marL="726948" lvl="1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We hope clipping will be a useful tool for those designing and testing the next generation of large-scale wireless networks.</a:t>
            </a:r>
          </a:p>
        </p:txBody>
      </p:sp>
    </p:spTree>
    <p:extLst>
      <p:ext uri="{BB962C8B-B14F-4D97-AF65-F5344CB8AC3E}">
        <p14:creationId xmlns:p14="http://schemas.microsoft.com/office/powerpoint/2010/main" val="1686154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28903DDA-7189-7C4B-8C3C-58042A748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154396-BEF6-9349-ACC2-EBD8F11755E8}"/>
              </a:ext>
            </a:extLst>
          </p:cNvPr>
          <p:cNvSpPr txBox="1"/>
          <p:nvPr/>
        </p:nvSpPr>
        <p:spPr>
          <a:xfrm>
            <a:off x="4030134" y="2865966"/>
            <a:ext cx="3869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Happy to answer any questions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324FE3-E4C6-4DB0-9D23-E89258B0C34B}"/>
              </a:ext>
            </a:extLst>
          </p:cNvPr>
          <p:cNvSpPr txBox="1"/>
          <p:nvPr/>
        </p:nvSpPr>
        <p:spPr>
          <a:xfrm>
            <a:off x="4646286" y="5876973"/>
            <a:ext cx="2443761" cy="408953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b="1" dirty="0"/>
              <a:t>bdnewto@sandia.gov</a:t>
            </a:r>
          </a:p>
        </p:txBody>
      </p:sp>
    </p:spTree>
    <p:extLst>
      <p:ext uri="{BB962C8B-B14F-4D97-AF65-F5344CB8AC3E}">
        <p14:creationId xmlns:p14="http://schemas.microsoft.com/office/powerpoint/2010/main" val="4001286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B9D19-6857-A949-BEF8-97FA51FAE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Content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917A7B6-B95B-4F4D-99F8-C5B6C3842B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31D86F-22AE-6341-8B68-6B08B600C499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80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4B348-4593-4EB1-B493-44950D020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1AC1D4-8AF7-4CF2-A5A3-17DA6EAECA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1BE69-11DE-43E9-BBAD-2B18DDA1B47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Motivation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How clipping works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Results</a:t>
            </a:r>
          </a:p>
          <a:p>
            <a:pPr marL="726948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Contrived Static Grid Comparison</a:t>
            </a:r>
          </a:p>
          <a:p>
            <a:pPr marL="726948" lvl="1" indent="-342900">
              <a:buFont typeface="Arial" panose="020B0604020202020204" pitchFamily="34" charset="0"/>
              <a:buChar char="•"/>
            </a:pPr>
            <a:r>
              <a:rPr lang="en-US" sz="2000" dirty="0"/>
              <a:t>Realistic 5G Simulation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Future 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40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685F2-67E4-6A49-B371-B5A40D3C6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Diagram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F805A9C-370F-4A4D-AC20-0D5847ACB2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FDCE47-49B3-2544-8145-8C89658564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8532" y="1476499"/>
            <a:ext cx="8784493" cy="40508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84DEED6-4DA0-E64A-A879-D0DEA693E473}"/>
              </a:ext>
            </a:extLst>
          </p:cNvPr>
          <p:cNvSpPr txBox="1"/>
          <p:nvPr/>
        </p:nvSpPr>
        <p:spPr>
          <a:xfrm>
            <a:off x="1858532" y="5648524"/>
            <a:ext cx="88969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Position Aware “buffers” position updates.  Spatial Index maintains a k-d tree of </a:t>
            </a:r>
          </a:p>
          <a:p>
            <a:r>
              <a:rPr lang="en-US" dirty="0"/>
              <a:t>node positions.  Channel now gets “nodes in range” before scheduling receive events.</a:t>
            </a:r>
          </a:p>
        </p:txBody>
      </p:sp>
    </p:spTree>
    <p:extLst>
      <p:ext uri="{BB962C8B-B14F-4D97-AF65-F5344CB8AC3E}">
        <p14:creationId xmlns:p14="http://schemas.microsoft.com/office/powerpoint/2010/main" val="344992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6">
            <a:extLst>
              <a:ext uri="{FF2B5EF4-FFF2-40B4-BE49-F238E27FC236}">
                <a16:creationId xmlns:a16="http://schemas.microsoft.com/office/drawing/2014/main" id="{74C741E0-78B1-47B4-B5BC-130ED35BAD99}"/>
              </a:ext>
            </a:extLst>
          </p:cNvPr>
          <p:cNvSpPr txBox="1"/>
          <p:nvPr/>
        </p:nvSpPr>
        <p:spPr>
          <a:xfrm>
            <a:off x="7618469" y="4380647"/>
            <a:ext cx="3960868" cy="173986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rtlCol="0"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E7CC173-4D57-E24E-AC26-5A8FEA086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Large-Scale Wireless Network Simulation Vision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C24318-C227-C14C-8797-6BDA81B998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02562" y="6471387"/>
            <a:ext cx="489438" cy="365125"/>
          </a:xfrm>
        </p:spPr>
        <p:txBody>
          <a:bodyPr/>
          <a:lstStyle/>
          <a:p>
            <a:fld id="{F6B149FD-26F7-3645-B4E7-BA8B8CC5EEA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9BB5E29-EF83-A04A-8152-EB38D2747B6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47700" y="1409700"/>
            <a:ext cx="7609196" cy="4610100"/>
          </a:xfrm>
        </p:spPr>
        <p:txBody>
          <a:bodyPr/>
          <a:lstStyle/>
          <a:p>
            <a:r>
              <a:rPr lang="en-US" dirty="0"/>
              <a:t>Researchers should be able to run experiments with: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Millions of mobile nodes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Hundreds of cell towers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Thousands of </a:t>
            </a:r>
            <a:r>
              <a:rPr lang="en-US" dirty="0" err="1"/>
              <a:t>WiFi</a:t>
            </a:r>
            <a:r>
              <a:rPr lang="en-US" dirty="0"/>
              <a:t> access points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Large ad hoc networks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Realistic node movement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Normal rates/patterns of data transfer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Accurate simulation of every level of the network stack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Tweakable Parameters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Sensible runtimes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Repeatable and reproducible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C9CB3C-F9B0-4384-ACBE-C18FF0236FBA}"/>
              </a:ext>
            </a:extLst>
          </p:cNvPr>
          <p:cNvSpPr txBox="1"/>
          <p:nvPr/>
        </p:nvSpPr>
        <p:spPr>
          <a:xfrm>
            <a:off x="7915702" y="45339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0B09D2-843F-444B-9DE1-6033AFBE9836}"/>
              </a:ext>
            </a:extLst>
          </p:cNvPr>
          <p:cNvSpPr txBox="1"/>
          <p:nvPr/>
        </p:nvSpPr>
        <p:spPr>
          <a:xfrm>
            <a:off x="7672885" y="4533900"/>
            <a:ext cx="3871415" cy="148590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sz="2400" b="1" dirty="0"/>
              <a:t>1.5 second 5G simulation </a:t>
            </a:r>
          </a:p>
          <a:p>
            <a:pPr algn="l"/>
            <a:r>
              <a:rPr lang="en-US" sz="2400" b="1" dirty="0"/>
              <a:t>required over 10 hours to </a:t>
            </a:r>
          </a:p>
          <a:p>
            <a:pPr algn="l"/>
            <a:r>
              <a:rPr lang="en-US" sz="2400" b="1" dirty="0"/>
              <a:t>simulate fewer than 6,000 </a:t>
            </a:r>
          </a:p>
          <a:p>
            <a:pPr algn="l"/>
            <a:r>
              <a:rPr lang="en-US" sz="2400" b="1" dirty="0"/>
              <a:t>nodes.</a:t>
            </a:r>
          </a:p>
        </p:txBody>
      </p:sp>
    </p:spTree>
    <p:extLst>
      <p:ext uri="{BB962C8B-B14F-4D97-AF65-F5344CB8AC3E}">
        <p14:creationId xmlns:p14="http://schemas.microsoft.com/office/powerpoint/2010/main" val="1730469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7CC173-4D57-E24E-AC26-5A8FEA086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is the Research to Advance this Vision?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C24318-C227-C14C-8797-6BDA81B998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02562" y="6471387"/>
            <a:ext cx="489438" cy="365125"/>
          </a:xfrm>
        </p:spPr>
        <p:txBody>
          <a:bodyPr/>
          <a:lstStyle/>
          <a:p>
            <a:fld id="{F6B149FD-26F7-3645-B4E7-BA8B8CC5EEA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9BB5E29-EF83-A04A-8152-EB38D2747B6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47700" y="3835020"/>
            <a:ext cx="10877834" cy="2518013"/>
          </a:xfrm>
        </p:spPr>
        <p:txBody>
          <a:bodyPr>
            <a:normAutofit/>
          </a:bodyPr>
          <a:lstStyle/>
          <a:p>
            <a:r>
              <a:rPr lang="en-US" dirty="0"/>
              <a:t>Google Scholar search: “large scale wireless network simulation”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 the top 10 hits (as of June 2022):</a:t>
            </a:r>
          </a:p>
          <a:p>
            <a:pPr marL="726948" lvl="1" indent="-342900">
              <a:buFont typeface="Arial" panose="020B0604020202020204" pitchFamily="34" charset="0"/>
              <a:buChar char="•"/>
            </a:pPr>
            <a:r>
              <a:rPr lang="en-US" dirty="0"/>
              <a:t>Most  were for wireless </a:t>
            </a:r>
            <a:r>
              <a:rPr lang="en-US" b="1" dirty="0"/>
              <a:t>sensor</a:t>
            </a:r>
            <a:r>
              <a:rPr lang="en-US" dirty="0"/>
              <a:t> networks. </a:t>
            </a:r>
          </a:p>
          <a:p>
            <a:pPr marL="726948" lvl="1" indent="-342900">
              <a:buFont typeface="Arial" panose="020B0604020202020204" pitchFamily="34" charset="0"/>
              <a:buChar char="•"/>
            </a:pPr>
            <a:r>
              <a:rPr lang="en-US" dirty="0"/>
              <a:t>Only 3 papers really matched</a:t>
            </a:r>
          </a:p>
          <a:p>
            <a:pPr marL="726948" lvl="1" indent="-342900">
              <a:buFont typeface="Arial" panose="020B0604020202020204" pitchFamily="34" charset="0"/>
              <a:buChar char="•"/>
            </a:pPr>
            <a:r>
              <a:rPr lang="en-US" dirty="0"/>
              <a:t>Written ~17 years ago </a:t>
            </a:r>
          </a:p>
          <a:p>
            <a:pPr marL="726948" lvl="1" indent="-342900">
              <a:buFont typeface="Arial" panose="020B0604020202020204" pitchFamily="34" charset="0"/>
              <a:buChar char="•"/>
            </a:pPr>
            <a:r>
              <a:rPr lang="en-US" dirty="0"/>
              <a:t>Simulating only about 3,000-5,000 nodes.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There appear to be very few recent papers concentrating on this topic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C9CB3C-F9B0-4384-ACBE-C18FF0236FBA}"/>
              </a:ext>
            </a:extLst>
          </p:cNvPr>
          <p:cNvSpPr txBox="1"/>
          <p:nvPr/>
        </p:nvSpPr>
        <p:spPr>
          <a:xfrm>
            <a:off x="7915702" y="45339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D05E5EB-8ED8-4B27-BF31-F8D1F531FD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594" y="1065374"/>
            <a:ext cx="9130352" cy="276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98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7CC173-4D57-E24E-AC26-5A8FEA086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PDES in ns-3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C24318-C227-C14C-8797-6BDA81B998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02562" y="6471387"/>
            <a:ext cx="489438" cy="365125"/>
          </a:xfrm>
        </p:spPr>
        <p:txBody>
          <a:bodyPr/>
          <a:lstStyle/>
          <a:p>
            <a:fld id="{F6B149FD-26F7-3645-B4E7-BA8B8CC5EEA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9BB5E29-EF83-A04A-8152-EB38D2747B6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47700" y="1255594"/>
            <a:ext cx="10877834" cy="509743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Currently ns-3 supports PDES, but only for wired links.  </a:t>
            </a:r>
          </a:p>
          <a:p>
            <a:pPr marL="726948" lvl="1" indent="-342900">
              <a:buFont typeface="Arial" panose="020B0604020202020204" pitchFamily="34" charset="0"/>
              <a:buChar char="•"/>
            </a:pPr>
            <a:r>
              <a:rPr lang="en-US" dirty="0"/>
              <a:t>Static delay values enable conservative synchronization guarantees.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PDES for wireless mobile nodes is hard.</a:t>
            </a:r>
          </a:p>
          <a:p>
            <a:pPr marL="726948" lvl="1" indent="-342900">
              <a:buFont typeface="Arial" panose="020B0604020202020204" pitchFamily="34" charset="0"/>
              <a:buChar char="•"/>
            </a:pPr>
            <a:r>
              <a:rPr lang="en-US" dirty="0"/>
              <a:t>Optimistic PDES requires the ability to reverse every function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Until wireless PDES works, are there other viable optimizations?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We present a </a:t>
            </a:r>
            <a:r>
              <a:rPr lang="en-US" b="1" dirty="0"/>
              <a:t>clipping</a:t>
            </a:r>
            <a:r>
              <a:rPr lang="en-US" dirty="0"/>
              <a:t> optimization that applies efficiently to static and mobile networks</a:t>
            </a:r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6C9CB3C-F9B0-4384-ACBE-C18FF0236FBA}"/>
              </a:ext>
            </a:extLst>
          </p:cNvPr>
          <p:cNvSpPr txBox="1"/>
          <p:nvPr/>
        </p:nvSpPr>
        <p:spPr>
          <a:xfrm>
            <a:off x="7915702" y="453390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90A7DB4-3944-40E3-9B68-3B16C4970B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957710" y="4462145"/>
            <a:ext cx="3302307" cy="1115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7404729-8F87-4A69-8E18-C44F514846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2940" y="3663211"/>
            <a:ext cx="2337128" cy="293353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Right Arrow 6">
            <a:extLst>
              <a:ext uri="{FF2B5EF4-FFF2-40B4-BE49-F238E27FC236}">
                <a16:creationId xmlns:a16="http://schemas.microsoft.com/office/drawing/2014/main" id="{F16BA325-718F-44B7-9B32-A40E7A7B353A}"/>
              </a:ext>
            </a:extLst>
          </p:cNvPr>
          <p:cNvSpPr/>
          <p:nvPr/>
        </p:nvSpPr>
        <p:spPr>
          <a:xfrm>
            <a:off x="4932808" y="4879021"/>
            <a:ext cx="842416" cy="402818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6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28903DDA-7189-7C4B-8C3C-58042A748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Events Scheduled on Every Node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C24318-C227-C14C-8797-6BDA81B998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02562" y="6471387"/>
            <a:ext cx="489438" cy="365125"/>
          </a:xfrm>
        </p:spPr>
        <p:txBody>
          <a:bodyPr/>
          <a:lstStyle/>
          <a:p>
            <a:fld id="{F6B149FD-26F7-3645-B4E7-BA8B8CC5EEA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5950DE-42DA-E041-8A1D-F795E42EAFBE}"/>
              </a:ext>
            </a:extLst>
          </p:cNvPr>
          <p:cNvSpPr txBox="1"/>
          <p:nvPr/>
        </p:nvSpPr>
        <p:spPr>
          <a:xfrm>
            <a:off x="1062065" y="5776012"/>
            <a:ext cx="82268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ns-3 sends every packet to every wireless receiver in the same channel in a simulation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F02F1C-6861-6C40-B93E-FCDDF021646D}"/>
              </a:ext>
            </a:extLst>
          </p:cNvPr>
          <p:cNvSpPr txBox="1"/>
          <p:nvPr/>
        </p:nvSpPr>
        <p:spPr>
          <a:xfrm>
            <a:off x="1062065" y="6098892"/>
            <a:ext cx="5431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can be inefficient for certain large-scale simulations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C0C0186-9CF9-344F-899E-40E8EEDE076D}"/>
              </a:ext>
            </a:extLst>
          </p:cNvPr>
          <p:cNvSpPr/>
          <p:nvPr/>
        </p:nvSpPr>
        <p:spPr>
          <a:xfrm>
            <a:off x="4145797" y="3750590"/>
            <a:ext cx="108488" cy="108488"/>
          </a:xfrm>
          <a:prstGeom prst="ellipse">
            <a:avLst/>
          </a:prstGeom>
          <a:solidFill>
            <a:srgbClr val="9E8C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9F27EF-ABF7-E245-926A-ABF5DBDCE85F}"/>
              </a:ext>
            </a:extLst>
          </p:cNvPr>
          <p:cNvSpPr/>
          <p:nvPr/>
        </p:nvSpPr>
        <p:spPr>
          <a:xfrm>
            <a:off x="4336943" y="3982676"/>
            <a:ext cx="108488" cy="108488"/>
          </a:xfrm>
          <a:prstGeom prst="ellipse">
            <a:avLst/>
          </a:prstGeom>
          <a:solidFill>
            <a:srgbClr val="9E8C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413121E-98BE-9A42-9AF7-3EDEA7E74190}"/>
              </a:ext>
            </a:extLst>
          </p:cNvPr>
          <p:cNvSpPr/>
          <p:nvPr/>
        </p:nvSpPr>
        <p:spPr>
          <a:xfrm>
            <a:off x="7357802" y="2575557"/>
            <a:ext cx="108488" cy="108488"/>
          </a:xfrm>
          <a:prstGeom prst="ellipse">
            <a:avLst/>
          </a:prstGeom>
          <a:solidFill>
            <a:srgbClr val="9E8C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FC85ED9-080B-334B-A617-13B61E356F47}"/>
              </a:ext>
            </a:extLst>
          </p:cNvPr>
          <p:cNvSpPr/>
          <p:nvPr/>
        </p:nvSpPr>
        <p:spPr>
          <a:xfrm>
            <a:off x="3462632" y="3067425"/>
            <a:ext cx="1474818" cy="1474818"/>
          </a:xfrm>
          <a:prstGeom prst="ellipse">
            <a:avLst/>
          </a:prstGeom>
          <a:noFill/>
          <a:ln w="19050">
            <a:solidFill>
              <a:srgbClr val="0070C0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557220"/>
                      <a:gd name="connsiteY0" fmla="*/ 1278610 h 2557220"/>
                      <a:gd name="connsiteX1" fmla="*/ 1278610 w 2557220"/>
                      <a:gd name="connsiteY1" fmla="*/ 0 h 2557220"/>
                      <a:gd name="connsiteX2" fmla="*/ 2557220 w 2557220"/>
                      <a:gd name="connsiteY2" fmla="*/ 1278610 h 2557220"/>
                      <a:gd name="connsiteX3" fmla="*/ 1278610 w 2557220"/>
                      <a:gd name="connsiteY3" fmla="*/ 2557220 h 2557220"/>
                      <a:gd name="connsiteX4" fmla="*/ 0 w 2557220"/>
                      <a:gd name="connsiteY4" fmla="*/ 1278610 h 25572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57220" h="2557220" extrusionOk="0">
                        <a:moveTo>
                          <a:pt x="0" y="1278610"/>
                        </a:moveTo>
                        <a:cubicBezTo>
                          <a:pt x="-114979" y="501531"/>
                          <a:pt x="496413" y="28539"/>
                          <a:pt x="1278610" y="0"/>
                        </a:cubicBezTo>
                        <a:cubicBezTo>
                          <a:pt x="2014238" y="6204"/>
                          <a:pt x="2491610" y="574539"/>
                          <a:pt x="2557220" y="1278610"/>
                        </a:cubicBezTo>
                        <a:cubicBezTo>
                          <a:pt x="2504879" y="2035881"/>
                          <a:pt x="1972366" y="2625765"/>
                          <a:pt x="1278610" y="2557220"/>
                        </a:cubicBezTo>
                        <a:cubicBezTo>
                          <a:pt x="536018" y="2537286"/>
                          <a:pt x="42983" y="2005305"/>
                          <a:pt x="0" y="127861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4F4DF22-60D2-5144-8FC4-C1CDE5AD2782}"/>
              </a:ext>
            </a:extLst>
          </p:cNvPr>
          <p:cNvSpPr/>
          <p:nvPr/>
        </p:nvSpPr>
        <p:spPr>
          <a:xfrm>
            <a:off x="7791793" y="3028444"/>
            <a:ext cx="108488" cy="108488"/>
          </a:xfrm>
          <a:prstGeom prst="ellipse">
            <a:avLst/>
          </a:prstGeom>
          <a:solidFill>
            <a:srgbClr val="9E8C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F31E1B8-7B8A-D94E-8497-1FBDEF004F77}"/>
              </a:ext>
            </a:extLst>
          </p:cNvPr>
          <p:cNvSpPr/>
          <p:nvPr/>
        </p:nvSpPr>
        <p:spPr>
          <a:xfrm>
            <a:off x="7894685" y="2597076"/>
            <a:ext cx="108488" cy="108488"/>
          </a:xfrm>
          <a:prstGeom prst="ellipse">
            <a:avLst/>
          </a:prstGeom>
          <a:solidFill>
            <a:srgbClr val="9E8C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4AACE337-F6B4-1647-8594-24A078101375}"/>
              </a:ext>
            </a:extLst>
          </p:cNvPr>
          <p:cNvSpPr/>
          <p:nvPr/>
        </p:nvSpPr>
        <p:spPr>
          <a:xfrm>
            <a:off x="8169760" y="2902019"/>
            <a:ext cx="108488" cy="108488"/>
          </a:xfrm>
          <a:prstGeom prst="ellipse">
            <a:avLst/>
          </a:prstGeom>
          <a:solidFill>
            <a:srgbClr val="9E8C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0A05778-9111-3144-A64C-7465446B34F1}"/>
              </a:ext>
            </a:extLst>
          </p:cNvPr>
          <p:cNvSpPr/>
          <p:nvPr/>
        </p:nvSpPr>
        <p:spPr>
          <a:xfrm>
            <a:off x="8063425" y="3098060"/>
            <a:ext cx="108488" cy="108488"/>
          </a:xfrm>
          <a:prstGeom prst="ellipse">
            <a:avLst/>
          </a:prstGeom>
          <a:solidFill>
            <a:srgbClr val="9E8C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9B7A48E-6800-184D-80B8-24591AF7030A}"/>
              </a:ext>
            </a:extLst>
          </p:cNvPr>
          <p:cNvSpPr/>
          <p:nvPr/>
        </p:nvSpPr>
        <p:spPr>
          <a:xfrm rot="1366468">
            <a:off x="7232544" y="1957710"/>
            <a:ext cx="108488" cy="108488"/>
          </a:xfrm>
          <a:prstGeom prst="ellipse">
            <a:avLst/>
          </a:prstGeom>
          <a:solidFill>
            <a:srgbClr val="9E8C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33E90074-7416-3347-9294-86206F337547}"/>
              </a:ext>
            </a:extLst>
          </p:cNvPr>
          <p:cNvSpPr/>
          <p:nvPr/>
        </p:nvSpPr>
        <p:spPr>
          <a:xfrm rot="1366468">
            <a:off x="7808563" y="3965907"/>
            <a:ext cx="108488" cy="108488"/>
          </a:xfrm>
          <a:prstGeom prst="ellipse">
            <a:avLst/>
          </a:prstGeom>
          <a:solidFill>
            <a:srgbClr val="9E8C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72088A6-0D85-CC4B-96A9-0957667E5DFD}"/>
              </a:ext>
            </a:extLst>
          </p:cNvPr>
          <p:cNvSpPr/>
          <p:nvPr/>
        </p:nvSpPr>
        <p:spPr>
          <a:xfrm rot="1366468">
            <a:off x="8078883" y="3455913"/>
            <a:ext cx="108488" cy="108488"/>
          </a:xfrm>
          <a:prstGeom prst="ellipse">
            <a:avLst/>
          </a:prstGeom>
          <a:solidFill>
            <a:srgbClr val="9E8C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88EE806E-21C8-CD4A-83B8-A5CEC820D376}"/>
              </a:ext>
            </a:extLst>
          </p:cNvPr>
          <p:cNvSpPr/>
          <p:nvPr/>
        </p:nvSpPr>
        <p:spPr>
          <a:xfrm rot="1366468">
            <a:off x="8322160" y="3054419"/>
            <a:ext cx="108488" cy="108488"/>
          </a:xfrm>
          <a:prstGeom prst="ellipse">
            <a:avLst/>
          </a:prstGeom>
          <a:solidFill>
            <a:srgbClr val="9E8C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99B3EFD-91B5-6840-AE99-7062F29084D3}"/>
              </a:ext>
            </a:extLst>
          </p:cNvPr>
          <p:cNvSpPr/>
          <p:nvPr/>
        </p:nvSpPr>
        <p:spPr>
          <a:xfrm rot="1366468">
            <a:off x="8296740" y="3466264"/>
            <a:ext cx="108488" cy="108488"/>
          </a:xfrm>
          <a:prstGeom prst="ellipse">
            <a:avLst/>
          </a:prstGeom>
          <a:solidFill>
            <a:srgbClr val="9E8C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DCB40C7-26E9-3447-AE93-92558BFA32C0}"/>
              </a:ext>
            </a:extLst>
          </p:cNvPr>
          <p:cNvSpPr/>
          <p:nvPr/>
        </p:nvSpPr>
        <p:spPr>
          <a:xfrm>
            <a:off x="8047085" y="2749476"/>
            <a:ext cx="108488" cy="108488"/>
          </a:xfrm>
          <a:prstGeom prst="ellipse">
            <a:avLst/>
          </a:prstGeom>
          <a:solidFill>
            <a:srgbClr val="9E8C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0AA6D80-0209-3C4D-9113-9977D9A77F9D}"/>
              </a:ext>
            </a:extLst>
          </p:cNvPr>
          <p:cNvSpPr/>
          <p:nvPr/>
        </p:nvSpPr>
        <p:spPr>
          <a:xfrm>
            <a:off x="628074" y="3297102"/>
            <a:ext cx="108488" cy="108488"/>
          </a:xfrm>
          <a:prstGeom prst="ellipse">
            <a:avLst/>
          </a:prstGeom>
          <a:solidFill>
            <a:srgbClr val="9E8C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98A998C-FA17-DC4C-BE77-68724F35B86F}"/>
              </a:ext>
            </a:extLst>
          </p:cNvPr>
          <p:cNvSpPr/>
          <p:nvPr/>
        </p:nvSpPr>
        <p:spPr>
          <a:xfrm>
            <a:off x="377558" y="2089924"/>
            <a:ext cx="108488" cy="108488"/>
          </a:xfrm>
          <a:prstGeom prst="ellipse">
            <a:avLst/>
          </a:prstGeom>
          <a:solidFill>
            <a:srgbClr val="9E8C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644D785-8385-0C47-8780-08FB1E39E461}"/>
              </a:ext>
            </a:extLst>
          </p:cNvPr>
          <p:cNvSpPr/>
          <p:nvPr/>
        </p:nvSpPr>
        <p:spPr>
          <a:xfrm>
            <a:off x="1164957" y="3318621"/>
            <a:ext cx="108488" cy="108488"/>
          </a:xfrm>
          <a:prstGeom prst="ellipse">
            <a:avLst/>
          </a:prstGeom>
          <a:solidFill>
            <a:srgbClr val="9E8C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ECA1621-250C-0C43-B4F7-07B35668F3EF}"/>
              </a:ext>
            </a:extLst>
          </p:cNvPr>
          <p:cNvSpPr/>
          <p:nvPr/>
        </p:nvSpPr>
        <p:spPr>
          <a:xfrm>
            <a:off x="1440032" y="3623564"/>
            <a:ext cx="108488" cy="108488"/>
          </a:xfrm>
          <a:prstGeom prst="ellipse">
            <a:avLst/>
          </a:prstGeom>
          <a:solidFill>
            <a:srgbClr val="9E8C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ED32077-1B24-B948-8A55-36E41E9CCCA9}"/>
              </a:ext>
            </a:extLst>
          </p:cNvPr>
          <p:cNvSpPr/>
          <p:nvPr/>
        </p:nvSpPr>
        <p:spPr>
          <a:xfrm>
            <a:off x="846998" y="3884452"/>
            <a:ext cx="108488" cy="108488"/>
          </a:xfrm>
          <a:prstGeom prst="ellipse">
            <a:avLst/>
          </a:prstGeom>
          <a:solidFill>
            <a:srgbClr val="9E8C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43E80C8-1201-1343-942B-632D93211AD0}"/>
              </a:ext>
            </a:extLst>
          </p:cNvPr>
          <p:cNvSpPr/>
          <p:nvPr/>
        </p:nvSpPr>
        <p:spPr>
          <a:xfrm rot="1366468">
            <a:off x="502816" y="2679255"/>
            <a:ext cx="108488" cy="108488"/>
          </a:xfrm>
          <a:prstGeom prst="ellipse">
            <a:avLst/>
          </a:prstGeom>
          <a:solidFill>
            <a:srgbClr val="9E8C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D8F0AF33-1E51-7D40-B69F-0920BE0BC299}"/>
              </a:ext>
            </a:extLst>
          </p:cNvPr>
          <p:cNvSpPr/>
          <p:nvPr/>
        </p:nvSpPr>
        <p:spPr>
          <a:xfrm rot="1366468">
            <a:off x="1078835" y="4687452"/>
            <a:ext cx="108488" cy="108488"/>
          </a:xfrm>
          <a:prstGeom prst="ellipse">
            <a:avLst/>
          </a:prstGeom>
          <a:solidFill>
            <a:srgbClr val="9E8C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B43BFE0-EDEB-4640-8677-BD09AF060929}"/>
              </a:ext>
            </a:extLst>
          </p:cNvPr>
          <p:cNvSpPr/>
          <p:nvPr/>
        </p:nvSpPr>
        <p:spPr>
          <a:xfrm rot="1366468">
            <a:off x="464521" y="4364805"/>
            <a:ext cx="108488" cy="108488"/>
          </a:xfrm>
          <a:prstGeom prst="ellipse">
            <a:avLst/>
          </a:prstGeom>
          <a:solidFill>
            <a:srgbClr val="9E8C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5E90A8D-C66B-3A46-8E47-FB3F0C588E97}"/>
              </a:ext>
            </a:extLst>
          </p:cNvPr>
          <p:cNvSpPr/>
          <p:nvPr/>
        </p:nvSpPr>
        <p:spPr>
          <a:xfrm rot="1366468">
            <a:off x="1592432" y="3775964"/>
            <a:ext cx="108488" cy="108488"/>
          </a:xfrm>
          <a:prstGeom prst="ellipse">
            <a:avLst/>
          </a:prstGeom>
          <a:solidFill>
            <a:srgbClr val="9E8C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A485D449-B71E-AF40-84FE-1852C411191A}"/>
              </a:ext>
            </a:extLst>
          </p:cNvPr>
          <p:cNvSpPr/>
          <p:nvPr/>
        </p:nvSpPr>
        <p:spPr>
          <a:xfrm rot="1366468">
            <a:off x="1567012" y="4187809"/>
            <a:ext cx="108488" cy="108488"/>
          </a:xfrm>
          <a:prstGeom prst="ellipse">
            <a:avLst/>
          </a:prstGeom>
          <a:solidFill>
            <a:srgbClr val="9E8C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E389B799-248E-E14B-9B1E-078FB5AC5438}"/>
              </a:ext>
            </a:extLst>
          </p:cNvPr>
          <p:cNvSpPr/>
          <p:nvPr/>
        </p:nvSpPr>
        <p:spPr>
          <a:xfrm>
            <a:off x="1317357" y="3471021"/>
            <a:ext cx="108488" cy="108488"/>
          </a:xfrm>
          <a:prstGeom prst="ellipse">
            <a:avLst/>
          </a:prstGeom>
          <a:solidFill>
            <a:srgbClr val="9E8C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D23E75BF-46A5-C245-BEE3-F21D51D156DA}"/>
              </a:ext>
            </a:extLst>
          </p:cNvPr>
          <p:cNvSpPr/>
          <p:nvPr/>
        </p:nvSpPr>
        <p:spPr>
          <a:xfrm>
            <a:off x="780474" y="3449502"/>
            <a:ext cx="108488" cy="108488"/>
          </a:xfrm>
          <a:prstGeom prst="ellipse">
            <a:avLst/>
          </a:prstGeom>
          <a:solidFill>
            <a:srgbClr val="9E8C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91ADCF96-E019-694E-8573-2A3A7CC625C1}"/>
              </a:ext>
            </a:extLst>
          </p:cNvPr>
          <p:cNvSpPr/>
          <p:nvPr/>
        </p:nvSpPr>
        <p:spPr>
          <a:xfrm>
            <a:off x="297463" y="3655145"/>
            <a:ext cx="108488" cy="108488"/>
          </a:xfrm>
          <a:prstGeom prst="ellipse">
            <a:avLst/>
          </a:prstGeom>
          <a:solidFill>
            <a:srgbClr val="9E8C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03DEF08-3AAA-C543-B03B-77E95C24F762}"/>
              </a:ext>
            </a:extLst>
          </p:cNvPr>
          <p:cNvSpPr/>
          <p:nvPr/>
        </p:nvSpPr>
        <p:spPr>
          <a:xfrm>
            <a:off x="1317357" y="3471021"/>
            <a:ext cx="108488" cy="108488"/>
          </a:xfrm>
          <a:prstGeom prst="ellipse">
            <a:avLst/>
          </a:prstGeom>
          <a:solidFill>
            <a:srgbClr val="9E8C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B611E5E0-7D5C-6441-9364-EFCB814FE5AF}"/>
              </a:ext>
            </a:extLst>
          </p:cNvPr>
          <p:cNvSpPr/>
          <p:nvPr/>
        </p:nvSpPr>
        <p:spPr>
          <a:xfrm>
            <a:off x="1592432" y="3775964"/>
            <a:ext cx="108488" cy="108488"/>
          </a:xfrm>
          <a:prstGeom prst="ellipse">
            <a:avLst/>
          </a:prstGeom>
          <a:solidFill>
            <a:srgbClr val="9E8C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984D924-63D4-5448-98DC-712DC5B8DA76}"/>
              </a:ext>
            </a:extLst>
          </p:cNvPr>
          <p:cNvSpPr/>
          <p:nvPr/>
        </p:nvSpPr>
        <p:spPr>
          <a:xfrm>
            <a:off x="1105977" y="4119546"/>
            <a:ext cx="108488" cy="108488"/>
          </a:xfrm>
          <a:prstGeom prst="ellipse">
            <a:avLst/>
          </a:prstGeom>
          <a:solidFill>
            <a:srgbClr val="9E8C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B311CC93-BE92-1844-A61C-DCD8D2C5265A}"/>
              </a:ext>
            </a:extLst>
          </p:cNvPr>
          <p:cNvSpPr/>
          <p:nvPr/>
        </p:nvSpPr>
        <p:spPr>
          <a:xfrm rot="1366468">
            <a:off x="655216" y="2831655"/>
            <a:ext cx="108488" cy="108488"/>
          </a:xfrm>
          <a:prstGeom prst="ellipse">
            <a:avLst/>
          </a:prstGeom>
          <a:solidFill>
            <a:srgbClr val="9E8C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C175C685-B1F6-B14A-8651-235C5F010F1F}"/>
              </a:ext>
            </a:extLst>
          </p:cNvPr>
          <p:cNvSpPr/>
          <p:nvPr/>
        </p:nvSpPr>
        <p:spPr>
          <a:xfrm rot="1366468">
            <a:off x="1231235" y="4839852"/>
            <a:ext cx="108488" cy="108488"/>
          </a:xfrm>
          <a:prstGeom prst="ellipse">
            <a:avLst/>
          </a:prstGeom>
          <a:solidFill>
            <a:srgbClr val="9E8C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5DC255D-400A-1A45-95F0-E5429DB8A599}"/>
              </a:ext>
            </a:extLst>
          </p:cNvPr>
          <p:cNvSpPr/>
          <p:nvPr/>
        </p:nvSpPr>
        <p:spPr>
          <a:xfrm rot="1366468">
            <a:off x="1122746" y="4431924"/>
            <a:ext cx="108488" cy="108488"/>
          </a:xfrm>
          <a:prstGeom prst="ellipse">
            <a:avLst/>
          </a:prstGeom>
          <a:solidFill>
            <a:srgbClr val="9E8C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A8953E1-86E2-1E40-B702-772669A7B501}"/>
              </a:ext>
            </a:extLst>
          </p:cNvPr>
          <p:cNvSpPr/>
          <p:nvPr/>
        </p:nvSpPr>
        <p:spPr>
          <a:xfrm rot="1366468">
            <a:off x="1522691" y="5127131"/>
            <a:ext cx="108488" cy="108488"/>
          </a:xfrm>
          <a:prstGeom prst="ellipse">
            <a:avLst/>
          </a:prstGeom>
          <a:solidFill>
            <a:srgbClr val="9E8C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21366A8B-71F0-6C4D-8211-4DEA0E20C8C0}"/>
              </a:ext>
            </a:extLst>
          </p:cNvPr>
          <p:cNvSpPr/>
          <p:nvPr/>
        </p:nvSpPr>
        <p:spPr>
          <a:xfrm rot="1366468">
            <a:off x="1719412" y="4340209"/>
            <a:ext cx="108488" cy="108488"/>
          </a:xfrm>
          <a:prstGeom prst="ellipse">
            <a:avLst/>
          </a:prstGeom>
          <a:solidFill>
            <a:srgbClr val="9E8C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A623A9D4-66C1-BF4A-A29A-4D051E4B1828}"/>
              </a:ext>
            </a:extLst>
          </p:cNvPr>
          <p:cNvSpPr/>
          <p:nvPr/>
        </p:nvSpPr>
        <p:spPr>
          <a:xfrm>
            <a:off x="1692270" y="3266341"/>
            <a:ext cx="108488" cy="108488"/>
          </a:xfrm>
          <a:prstGeom prst="ellipse">
            <a:avLst/>
          </a:prstGeom>
          <a:solidFill>
            <a:srgbClr val="9E8C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EA00CF97-0738-5549-94F4-C2F9FD417DEA}"/>
              </a:ext>
            </a:extLst>
          </p:cNvPr>
          <p:cNvSpPr/>
          <p:nvPr/>
        </p:nvSpPr>
        <p:spPr>
          <a:xfrm>
            <a:off x="1609202" y="2187488"/>
            <a:ext cx="108488" cy="108488"/>
          </a:xfrm>
          <a:prstGeom prst="ellipse">
            <a:avLst/>
          </a:prstGeom>
          <a:solidFill>
            <a:srgbClr val="9E8C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43970E3A-1EA9-4349-90EF-3EF84DE8387B}"/>
              </a:ext>
            </a:extLst>
          </p:cNvPr>
          <p:cNvSpPr/>
          <p:nvPr/>
        </p:nvSpPr>
        <p:spPr>
          <a:xfrm>
            <a:off x="1331079" y="2362702"/>
            <a:ext cx="108488" cy="108488"/>
          </a:xfrm>
          <a:prstGeom prst="ellipse">
            <a:avLst/>
          </a:prstGeom>
          <a:solidFill>
            <a:srgbClr val="9E8C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D1077492-66C3-124A-B755-AB3BDB1FC9FD}"/>
              </a:ext>
            </a:extLst>
          </p:cNvPr>
          <p:cNvSpPr/>
          <p:nvPr/>
        </p:nvSpPr>
        <p:spPr>
          <a:xfrm>
            <a:off x="2479264" y="1899233"/>
            <a:ext cx="108488" cy="108488"/>
          </a:xfrm>
          <a:prstGeom prst="ellipse">
            <a:avLst/>
          </a:prstGeom>
          <a:solidFill>
            <a:srgbClr val="9E8C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99195E87-CD72-E841-98C3-0E5764B13CC1}"/>
              </a:ext>
            </a:extLst>
          </p:cNvPr>
          <p:cNvSpPr/>
          <p:nvPr/>
        </p:nvSpPr>
        <p:spPr>
          <a:xfrm>
            <a:off x="3970583" y="1442645"/>
            <a:ext cx="108488" cy="108488"/>
          </a:xfrm>
          <a:prstGeom prst="ellipse">
            <a:avLst/>
          </a:prstGeom>
          <a:solidFill>
            <a:srgbClr val="9E8C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3672E879-41EE-274C-B7DC-D788F691206B}"/>
              </a:ext>
            </a:extLst>
          </p:cNvPr>
          <p:cNvSpPr/>
          <p:nvPr/>
        </p:nvSpPr>
        <p:spPr>
          <a:xfrm>
            <a:off x="5696981" y="1828424"/>
            <a:ext cx="108488" cy="108488"/>
          </a:xfrm>
          <a:prstGeom prst="ellipse">
            <a:avLst/>
          </a:prstGeom>
          <a:solidFill>
            <a:srgbClr val="9E8C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780A10C8-7C7B-E84D-A67A-8DE6403CA318}"/>
              </a:ext>
            </a:extLst>
          </p:cNvPr>
          <p:cNvSpPr/>
          <p:nvPr/>
        </p:nvSpPr>
        <p:spPr>
          <a:xfrm rot="1366468">
            <a:off x="1981632" y="1935140"/>
            <a:ext cx="108488" cy="108488"/>
          </a:xfrm>
          <a:prstGeom prst="ellipse">
            <a:avLst/>
          </a:prstGeom>
          <a:solidFill>
            <a:srgbClr val="9E8C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E650B4B4-1BF2-0F41-9A6C-BEBEC360A615}"/>
              </a:ext>
            </a:extLst>
          </p:cNvPr>
          <p:cNvSpPr/>
          <p:nvPr/>
        </p:nvSpPr>
        <p:spPr>
          <a:xfrm rot="1366468">
            <a:off x="2223932" y="5265705"/>
            <a:ext cx="108488" cy="108488"/>
          </a:xfrm>
          <a:prstGeom prst="ellipse">
            <a:avLst/>
          </a:prstGeom>
          <a:solidFill>
            <a:srgbClr val="9E8C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6E6A51EC-953F-2B43-B2FE-87F152AE931C}"/>
              </a:ext>
            </a:extLst>
          </p:cNvPr>
          <p:cNvSpPr/>
          <p:nvPr/>
        </p:nvSpPr>
        <p:spPr>
          <a:xfrm rot="1366468">
            <a:off x="2795744" y="5431312"/>
            <a:ext cx="108488" cy="108488"/>
          </a:xfrm>
          <a:prstGeom prst="ellipse">
            <a:avLst/>
          </a:prstGeom>
          <a:solidFill>
            <a:srgbClr val="9E8C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21668F60-E6C0-3A45-A77E-6BFFFA1F2742}"/>
              </a:ext>
            </a:extLst>
          </p:cNvPr>
          <p:cNvSpPr/>
          <p:nvPr/>
        </p:nvSpPr>
        <p:spPr>
          <a:xfrm rot="1366468">
            <a:off x="4967100" y="1731751"/>
            <a:ext cx="108488" cy="108488"/>
          </a:xfrm>
          <a:prstGeom prst="ellipse">
            <a:avLst/>
          </a:prstGeom>
          <a:solidFill>
            <a:srgbClr val="9E8C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A11532D8-C7A1-B64B-872D-C599EFA27B52}"/>
              </a:ext>
            </a:extLst>
          </p:cNvPr>
          <p:cNvSpPr/>
          <p:nvPr/>
        </p:nvSpPr>
        <p:spPr>
          <a:xfrm rot="1366468">
            <a:off x="3249048" y="1441673"/>
            <a:ext cx="108488" cy="108488"/>
          </a:xfrm>
          <a:prstGeom prst="ellipse">
            <a:avLst/>
          </a:prstGeom>
          <a:solidFill>
            <a:srgbClr val="9E8C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5CADB058-884C-CF4A-B4F8-A92F7102239A}"/>
              </a:ext>
            </a:extLst>
          </p:cNvPr>
          <p:cNvSpPr/>
          <p:nvPr/>
        </p:nvSpPr>
        <p:spPr>
          <a:xfrm>
            <a:off x="2432393" y="1549046"/>
            <a:ext cx="108488" cy="108488"/>
          </a:xfrm>
          <a:prstGeom prst="ellipse">
            <a:avLst/>
          </a:prstGeom>
          <a:solidFill>
            <a:srgbClr val="9E8C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12351D3B-0826-3848-B9A0-5652B022A600}"/>
              </a:ext>
            </a:extLst>
          </p:cNvPr>
          <p:cNvSpPr/>
          <p:nvPr/>
        </p:nvSpPr>
        <p:spPr>
          <a:xfrm>
            <a:off x="6358380" y="1494802"/>
            <a:ext cx="108488" cy="108488"/>
          </a:xfrm>
          <a:prstGeom prst="ellipse">
            <a:avLst/>
          </a:prstGeom>
          <a:solidFill>
            <a:srgbClr val="9E8C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9281B7F6-EFF6-4A41-8916-A7BCA9C210E1}"/>
              </a:ext>
            </a:extLst>
          </p:cNvPr>
          <p:cNvSpPr/>
          <p:nvPr/>
        </p:nvSpPr>
        <p:spPr>
          <a:xfrm>
            <a:off x="6249892" y="5295279"/>
            <a:ext cx="108488" cy="108488"/>
          </a:xfrm>
          <a:prstGeom prst="ellipse">
            <a:avLst/>
          </a:prstGeom>
          <a:solidFill>
            <a:srgbClr val="9E8C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07C58968-50C5-8D4C-864E-25A987EFDB7D}"/>
              </a:ext>
            </a:extLst>
          </p:cNvPr>
          <p:cNvSpPr/>
          <p:nvPr/>
        </p:nvSpPr>
        <p:spPr>
          <a:xfrm rot="1366468">
            <a:off x="5798558" y="5508516"/>
            <a:ext cx="108488" cy="108488"/>
          </a:xfrm>
          <a:prstGeom prst="ellipse">
            <a:avLst/>
          </a:prstGeom>
          <a:solidFill>
            <a:srgbClr val="9E8C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9369C119-E7F2-B349-A86D-DDA674B7FA86}"/>
              </a:ext>
            </a:extLst>
          </p:cNvPr>
          <p:cNvSpPr/>
          <p:nvPr/>
        </p:nvSpPr>
        <p:spPr>
          <a:xfrm>
            <a:off x="3408388" y="5477725"/>
            <a:ext cx="108488" cy="108488"/>
          </a:xfrm>
          <a:prstGeom prst="ellipse">
            <a:avLst/>
          </a:prstGeom>
          <a:solidFill>
            <a:srgbClr val="9E8C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F1E0046B-B90A-1B47-BC3B-29774E0881FB}"/>
              </a:ext>
            </a:extLst>
          </p:cNvPr>
          <p:cNvSpPr/>
          <p:nvPr/>
        </p:nvSpPr>
        <p:spPr>
          <a:xfrm>
            <a:off x="7107286" y="1486168"/>
            <a:ext cx="108488" cy="108488"/>
          </a:xfrm>
          <a:prstGeom prst="ellipse">
            <a:avLst/>
          </a:prstGeom>
          <a:solidFill>
            <a:srgbClr val="9E8C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7EFB2639-ADCD-1243-8C74-A59CE99F309C}"/>
              </a:ext>
            </a:extLst>
          </p:cNvPr>
          <p:cNvSpPr/>
          <p:nvPr/>
        </p:nvSpPr>
        <p:spPr>
          <a:xfrm>
            <a:off x="6871425" y="4732042"/>
            <a:ext cx="108488" cy="108488"/>
          </a:xfrm>
          <a:prstGeom prst="ellipse">
            <a:avLst/>
          </a:prstGeom>
          <a:solidFill>
            <a:srgbClr val="9E8C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ADAB7AB7-DC54-E648-BAEA-30DF91C52C44}"/>
              </a:ext>
            </a:extLst>
          </p:cNvPr>
          <p:cNvSpPr/>
          <p:nvPr/>
        </p:nvSpPr>
        <p:spPr>
          <a:xfrm rot="1366468">
            <a:off x="4734341" y="5573339"/>
            <a:ext cx="108488" cy="108488"/>
          </a:xfrm>
          <a:prstGeom prst="ellipse">
            <a:avLst/>
          </a:prstGeom>
          <a:solidFill>
            <a:srgbClr val="9E8C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7D07575B-831B-2E45-8301-63E3690D0155}"/>
              </a:ext>
            </a:extLst>
          </p:cNvPr>
          <p:cNvSpPr/>
          <p:nvPr/>
        </p:nvSpPr>
        <p:spPr>
          <a:xfrm>
            <a:off x="7402632" y="5382248"/>
            <a:ext cx="108488" cy="108488"/>
          </a:xfrm>
          <a:prstGeom prst="ellipse">
            <a:avLst/>
          </a:prstGeom>
          <a:solidFill>
            <a:srgbClr val="9E8C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34CA2657-5054-2345-8153-6ADD7006F104}"/>
              </a:ext>
            </a:extLst>
          </p:cNvPr>
          <p:cNvSpPr/>
          <p:nvPr/>
        </p:nvSpPr>
        <p:spPr>
          <a:xfrm>
            <a:off x="6626821" y="5191963"/>
            <a:ext cx="108488" cy="108488"/>
          </a:xfrm>
          <a:prstGeom prst="ellipse">
            <a:avLst/>
          </a:prstGeom>
          <a:solidFill>
            <a:srgbClr val="9E8C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20DED7C9-9C67-E14C-8617-E774015230E9}"/>
              </a:ext>
            </a:extLst>
          </p:cNvPr>
          <p:cNvSpPr/>
          <p:nvPr/>
        </p:nvSpPr>
        <p:spPr>
          <a:xfrm>
            <a:off x="7939515" y="5403767"/>
            <a:ext cx="108488" cy="108488"/>
          </a:xfrm>
          <a:prstGeom prst="ellipse">
            <a:avLst/>
          </a:prstGeom>
          <a:solidFill>
            <a:srgbClr val="9E8C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FE0CE298-168F-784C-A192-9D6380F27DAA}"/>
              </a:ext>
            </a:extLst>
          </p:cNvPr>
          <p:cNvSpPr/>
          <p:nvPr/>
        </p:nvSpPr>
        <p:spPr>
          <a:xfrm rot="1366468">
            <a:off x="7277374" y="4764401"/>
            <a:ext cx="108488" cy="108488"/>
          </a:xfrm>
          <a:prstGeom prst="ellipse">
            <a:avLst/>
          </a:prstGeom>
          <a:solidFill>
            <a:srgbClr val="9E8C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384D7447-A158-444F-83A0-39C90DEC7226}"/>
              </a:ext>
            </a:extLst>
          </p:cNvPr>
          <p:cNvSpPr/>
          <p:nvPr/>
        </p:nvSpPr>
        <p:spPr>
          <a:xfrm>
            <a:off x="7728135" y="4378307"/>
            <a:ext cx="108488" cy="108488"/>
          </a:xfrm>
          <a:prstGeom prst="ellipse">
            <a:avLst/>
          </a:prstGeom>
          <a:solidFill>
            <a:srgbClr val="9E8C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ight Brace 67">
            <a:extLst>
              <a:ext uri="{FF2B5EF4-FFF2-40B4-BE49-F238E27FC236}">
                <a16:creationId xmlns:a16="http://schemas.microsoft.com/office/drawing/2014/main" id="{835CC8D4-7778-0C44-975B-2F6016C21E89}"/>
              </a:ext>
            </a:extLst>
          </p:cNvPr>
          <p:cNvSpPr/>
          <p:nvPr/>
        </p:nvSpPr>
        <p:spPr>
          <a:xfrm>
            <a:off x="4259219" y="3098060"/>
            <a:ext cx="108488" cy="685528"/>
          </a:xfrm>
          <a:prstGeom prst="rightBrac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B26C80C8-28A7-4241-B4C6-E6736E1B34CB}"/>
              </a:ext>
            </a:extLst>
          </p:cNvPr>
          <p:cNvSpPr txBox="1"/>
          <p:nvPr/>
        </p:nvSpPr>
        <p:spPr>
          <a:xfrm>
            <a:off x="4336943" y="3316032"/>
            <a:ext cx="14079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Transmission radius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6A333692-03D1-6A47-BF08-2F0F85037880}"/>
              </a:ext>
            </a:extLst>
          </p:cNvPr>
          <p:cNvSpPr txBox="1"/>
          <p:nvPr/>
        </p:nvSpPr>
        <p:spPr>
          <a:xfrm>
            <a:off x="3942729" y="3681723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1F7362A-CCC5-CE42-A479-97C89ED08B6D}"/>
              </a:ext>
            </a:extLst>
          </p:cNvPr>
          <p:cNvSpPr txBox="1"/>
          <p:nvPr/>
        </p:nvSpPr>
        <p:spPr>
          <a:xfrm>
            <a:off x="4131127" y="3921419"/>
            <a:ext cx="2680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B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962CAEED-9D04-614D-8F9A-3BCACC5C4759}"/>
              </a:ext>
            </a:extLst>
          </p:cNvPr>
          <p:cNvSpPr txBox="1"/>
          <p:nvPr/>
        </p:nvSpPr>
        <p:spPr>
          <a:xfrm rot="5400000">
            <a:off x="9835082" y="113681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B74B3486-2832-334D-A4A9-850874B1F8BF}"/>
              </a:ext>
            </a:extLst>
          </p:cNvPr>
          <p:cNvSpPr/>
          <p:nvPr/>
        </p:nvSpPr>
        <p:spPr>
          <a:xfrm>
            <a:off x="7939515" y="5403767"/>
            <a:ext cx="108488" cy="108488"/>
          </a:xfrm>
          <a:prstGeom prst="ellipse">
            <a:avLst/>
          </a:prstGeom>
          <a:solidFill>
            <a:srgbClr val="9E8C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4" name="Table 6">
            <a:extLst>
              <a:ext uri="{FF2B5EF4-FFF2-40B4-BE49-F238E27FC236}">
                <a16:creationId xmlns:a16="http://schemas.microsoft.com/office/drawing/2014/main" id="{5970187D-22D4-F14D-AA76-83998AB53955}"/>
              </a:ext>
            </a:extLst>
          </p:cNvPr>
          <p:cNvGraphicFramePr>
            <a:graphicFrameLocks noGrp="1"/>
          </p:cNvGraphicFramePr>
          <p:nvPr/>
        </p:nvGraphicFramePr>
        <p:xfrm>
          <a:off x="9484187" y="1489806"/>
          <a:ext cx="1669193" cy="4330678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934916">
                  <a:extLst>
                    <a:ext uri="{9D8B030D-6E8A-4147-A177-3AD203B41FA5}">
                      <a16:colId xmlns:a16="http://schemas.microsoft.com/office/drawing/2014/main" val="806676657"/>
                    </a:ext>
                  </a:extLst>
                </a:gridCol>
                <a:gridCol w="734277">
                  <a:extLst>
                    <a:ext uri="{9D8B030D-6E8A-4147-A177-3AD203B41FA5}">
                      <a16:colId xmlns:a16="http://schemas.microsoft.com/office/drawing/2014/main" val="95436927"/>
                    </a:ext>
                  </a:extLst>
                </a:gridCol>
              </a:tblGrid>
              <a:tr h="345280">
                <a:tc>
                  <a:txBody>
                    <a:bodyPr/>
                    <a:lstStyle/>
                    <a:p>
                      <a:r>
                        <a:rPr lang="en-US" sz="1100" b="0" dirty="0"/>
                        <a:t>Receive 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0" dirty="0"/>
                        <a:t>10.008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9569633"/>
                  </a:ext>
                </a:extLst>
              </a:tr>
              <a:tr h="345280">
                <a:tc>
                  <a:txBody>
                    <a:bodyPr/>
                    <a:lstStyle/>
                    <a:p>
                      <a:r>
                        <a:rPr lang="en-US" sz="1100" dirty="0"/>
                        <a:t>Receive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10.0078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7740465"/>
                  </a:ext>
                </a:extLst>
              </a:tr>
              <a:tr h="345280">
                <a:tc>
                  <a:txBody>
                    <a:bodyPr/>
                    <a:lstStyle/>
                    <a:p>
                      <a:r>
                        <a:rPr lang="en-US" sz="1100" dirty="0"/>
                        <a:t>Receive 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10.0075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7235045"/>
                  </a:ext>
                </a:extLst>
              </a:tr>
              <a:tr h="345280">
                <a:tc>
                  <a:txBody>
                    <a:bodyPr/>
                    <a:lstStyle/>
                    <a:p>
                      <a:r>
                        <a:rPr lang="en-US" sz="1100" dirty="0"/>
                        <a:t>Receive 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10.007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3460046"/>
                  </a:ext>
                </a:extLst>
              </a:tr>
              <a:tr h="345280">
                <a:tc>
                  <a:txBody>
                    <a:bodyPr/>
                    <a:lstStyle/>
                    <a:p>
                      <a:r>
                        <a:rPr lang="en-US" sz="1100" dirty="0"/>
                        <a:t>Receive 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10.0068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0058075"/>
                  </a:ext>
                </a:extLst>
              </a:tr>
              <a:tr h="345280">
                <a:tc>
                  <a:txBody>
                    <a:bodyPr/>
                    <a:lstStyle/>
                    <a:p>
                      <a:r>
                        <a:rPr lang="en-US" sz="1100" dirty="0"/>
                        <a:t>Receive 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10.0067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9264169"/>
                  </a:ext>
                </a:extLst>
              </a:tr>
              <a:tr h="345280">
                <a:tc>
                  <a:txBody>
                    <a:bodyPr/>
                    <a:lstStyle/>
                    <a:p>
                      <a:r>
                        <a:rPr lang="en-US" sz="1100" dirty="0"/>
                        <a:t>Receive 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10.0066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7677248"/>
                  </a:ext>
                </a:extLst>
              </a:tr>
              <a:tr h="345280">
                <a:tc>
                  <a:txBody>
                    <a:bodyPr/>
                    <a:lstStyle/>
                    <a:p>
                      <a:r>
                        <a:rPr lang="en-US" sz="1100" dirty="0"/>
                        <a:t>Receive 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10.0065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3918890"/>
                  </a:ext>
                </a:extLst>
              </a:tr>
              <a:tr h="345280">
                <a:tc>
                  <a:txBody>
                    <a:bodyPr/>
                    <a:lstStyle/>
                    <a:p>
                      <a:r>
                        <a:rPr lang="en-US" sz="1100" dirty="0"/>
                        <a:t>Receive 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10.0064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8463393"/>
                  </a:ext>
                </a:extLst>
              </a:tr>
              <a:tr h="345280">
                <a:tc>
                  <a:txBody>
                    <a:bodyPr/>
                    <a:lstStyle/>
                    <a:p>
                      <a:r>
                        <a:rPr lang="en-US" sz="1100" dirty="0"/>
                        <a:t>Receive 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10.0062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523381"/>
                  </a:ext>
                </a:extLst>
              </a:tr>
              <a:tr h="292626">
                <a:tc>
                  <a:txBody>
                    <a:bodyPr/>
                    <a:lstStyle/>
                    <a:p>
                      <a:r>
                        <a:rPr lang="en-US" sz="1100" dirty="0"/>
                        <a:t>Receive 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10.006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7167269"/>
                  </a:ext>
                </a:extLst>
              </a:tr>
              <a:tr h="292626">
                <a:tc>
                  <a:txBody>
                    <a:bodyPr/>
                    <a:lstStyle/>
                    <a:p>
                      <a:r>
                        <a:rPr lang="en-US" sz="1100" dirty="0"/>
                        <a:t>Receive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10.005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2202156"/>
                  </a:ext>
                </a:extLst>
              </a:tr>
              <a:tr h="292626">
                <a:tc>
                  <a:txBody>
                    <a:bodyPr/>
                    <a:lstStyle/>
                    <a:p>
                      <a:r>
                        <a:rPr lang="en-US" sz="1100" dirty="0"/>
                        <a:t>Receive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10.001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5335271"/>
                  </a:ext>
                </a:extLst>
              </a:tr>
            </a:tbl>
          </a:graphicData>
        </a:graphic>
      </p:graphicFrame>
      <p:sp>
        <p:nvSpPr>
          <p:cNvPr id="75" name="TextBox 74">
            <a:extLst>
              <a:ext uri="{FF2B5EF4-FFF2-40B4-BE49-F238E27FC236}">
                <a16:creationId xmlns:a16="http://schemas.microsoft.com/office/drawing/2014/main" id="{5A6666B5-1F70-954C-88C8-BED0A3E09813}"/>
              </a:ext>
            </a:extLst>
          </p:cNvPr>
          <p:cNvSpPr txBox="1"/>
          <p:nvPr/>
        </p:nvSpPr>
        <p:spPr>
          <a:xfrm>
            <a:off x="10066095" y="1086058"/>
            <a:ext cx="10872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Receive event for every node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FF87B71-4E60-4C46-98F7-C1B594B22AC9}"/>
              </a:ext>
            </a:extLst>
          </p:cNvPr>
          <p:cNvSpPr txBox="1"/>
          <p:nvPr/>
        </p:nvSpPr>
        <p:spPr>
          <a:xfrm rot="16200000">
            <a:off x="8149561" y="3333943"/>
            <a:ext cx="231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Event Priority Queue</a:t>
            </a:r>
          </a:p>
        </p:txBody>
      </p:sp>
      <p:sp>
        <p:nvSpPr>
          <p:cNvPr id="77" name="Down Arrow 76">
            <a:extLst>
              <a:ext uri="{FF2B5EF4-FFF2-40B4-BE49-F238E27FC236}">
                <a16:creationId xmlns:a16="http://schemas.microsoft.com/office/drawing/2014/main" id="{54AA062E-79AF-5141-B4D6-5D4C5F61E308}"/>
              </a:ext>
            </a:extLst>
          </p:cNvPr>
          <p:cNvSpPr/>
          <p:nvPr/>
        </p:nvSpPr>
        <p:spPr>
          <a:xfrm>
            <a:off x="10140082" y="5815439"/>
            <a:ext cx="484632" cy="606229"/>
          </a:xfrm>
          <a:prstGeom prst="downArrow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02E0D2EC-8B50-224C-860A-C8F0C1F66B1B}"/>
              </a:ext>
            </a:extLst>
          </p:cNvPr>
          <p:cNvSpPr/>
          <p:nvPr/>
        </p:nvSpPr>
        <p:spPr>
          <a:xfrm>
            <a:off x="6289145" y="1783371"/>
            <a:ext cx="108488" cy="108488"/>
          </a:xfrm>
          <a:prstGeom prst="ellipse">
            <a:avLst/>
          </a:prstGeom>
          <a:solidFill>
            <a:srgbClr val="9E8C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1652ECE5-E1F5-C34C-B12F-E2C733E4D11C}"/>
              </a:ext>
            </a:extLst>
          </p:cNvPr>
          <p:cNvSpPr/>
          <p:nvPr/>
        </p:nvSpPr>
        <p:spPr>
          <a:xfrm>
            <a:off x="6826028" y="1804890"/>
            <a:ext cx="108488" cy="108488"/>
          </a:xfrm>
          <a:prstGeom prst="ellipse">
            <a:avLst/>
          </a:prstGeom>
          <a:solidFill>
            <a:srgbClr val="9E8C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33DB74C2-A6DB-F647-885B-13C7041C57C6}"/>
              </a:ext>
            </a:extLst>
          </p:cNvPr>
          <p:cNvSpPr/>
          <p:nvPr/>
        </p:nvSpPr>
        <p:spPr>
          <a:xfrm>
            <a:off x="7101103" y="2109833"/>
            <a:ext cx="108488" cy="108488"/>
          </a:xfrm>
          <a:prstGeom prst="ellipse">
            <a:avLst/>
          </a:prstGeom>
          <a:solidFill>
            <a:srgbClr val="9E8C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251FF1AA-0226-5545-9734-1FF698AFDEBB}"/>
              </a:ext>
            </a:extLst>
          </p:cNvPr>
          <p:cNvSpPr/>
          <p:nvPr/>
        </p:nvSpPr>
        <p:spPr>
          <a:xfrm>
            <a:off x="6508069" y="2370721"/>
            <a:ext cx="108488" cy="108488"/>
          </a:xfrm>
          <a:prstGeom prst="ellipse">
            <a:avLst/>
          </a:prstGeom>
          <a:solidFill>
            <a:srgbClr val="9E8C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53759D57-4564-B94E-8BF5-04EFFC816A22}"/>
              </a:ext>
            </a:extLst>
          </p:cNvPr>
          <p:cNvSpPr/>
          <p:nvPr/>
        </p:nvSpPr>
        <p:spPr>
          <a:xfrm rot="1366468">
            <a:off x="6163887" y="1165524"/>
            <a:ext cx="108488" cy="108488"/>
          </a:xfrm>
          <a:prstGeom prst="ellipse">
            <a:avLst/>
          </a:prstGeom>
          <a:solidFill>
            <a:srgbClr val="9E8C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FD49AFD6-0426-1B46-9F86-E90268656C57}"/>
              </a:ext>
            </a:extLst>
          </p:cNvPr>
          <p:cNvSpPr/>
          <p:nvPr/>
        </p:nvSpPr>
        <p:spPr>
          <a:xfrm rot="1366468">
            <a:off x="6739906" y="3173721"/>
            <a:ext cx="108488" cy="108488"/>
          </a:xfrm>
          <a:prstGeom prst="ellipse">
            <a:avLst/>
          </a:prstGeom>
          <a:solidFill>
            <a:srgbClr val="9E8C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AC5262DC-8797-3348-8A88-D6F9D880B519}"/>
              </a:ext>
            </a:extLst>
          </p:cNvPr>
          <p:cNvSpPr/>
          <p:nvPr/>
        </p:nvSpPr>
        <p:spPr>
          <a:xfrm rot="1366468">
            <a:off x="6125592" y="2851074"/>
            <a:ext cx="108488" cy="108488"/>
          </a:xfrm>
          <a:prstGeom prst="ellipse">
            <a:avLst/>
          </a:prstGeom>
          <a:solidFill>
            <a:srgbClr val="9E8C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40F7FCF5-58B9-3746-816A-60007F36F3C5}"/>
              </a:ext>
            </a:extLst>
          </p:cNvPr>
          <p:cNvSpPr/>
          <p:nvPr/>
        </p:nvSpPr>
        <p:spPr>
          <a:xfrm>
            <a:off x="6978428" y="1957290"/>
            <a:ext cx="108488" cy="108488"/>
          </a:xfrm>
          <a:prstGeom prst="ellipse">
            <a:avLst/>
          </a:prstGeom>
          <a:solidFill>
            <a:srgbClr val="9E8C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4912178B-637F-1847-B275-6D4A1E017420}"/>
              </a:ext>
            </a:extLst>
          </p:cNvPr>
          <p:cNvSpPr/>
          <p:nvPr/>
        </p:nvSpPr>
        <p:spPr>
          <a:xfrm>
            <a:off x="6441545" y="1935771"/>
            <a:ext cx="108488" cy="108488"/>
          </a:xfrm>
          <a:prstGeom prst="ellipse">
            <a:avLst/>
          </a:prstGeom>
          <a:solidFill>
            <a:srgbClr val="9E8C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E8B9EA73-EFAA-DC41-82C6-A162A6F93404}"/>
              </a:ext>
            </a:extLst>
          </p:cNvPr>
          <p:cNvSpPr/>
          <p:nvPr/>
        </p:nvSpPr>
        <p:spPr>
          <a:xfrm>
            <a:off x="5958534" y="2141414"/>
            <a:ext cx="108488" cy="108488"/>
          </a:xfrm>
          <a:prstGeom prst="ellipse">
            <a:avLst/>
          </a:prstGeom>
          <a:solidFill>
            <a:srgbClr val="9E8C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FD87A581-7DD6-6F47-88CF-5CD51802CB9E}"/>
              </a:ext>
            </a:extLst>
          </p:cNvPr>
          <p:cNvSpPr/>
          <p:nvPr/>
        </p:nvSpPr>
        <p:spPr>
          <a:xfrm>
            <a:off x="6978428" y="1957290"/>
            <a:ext cx="108488" cy="108488"/>
          </a:xfrm>
          <a:prstGeom prst="ellipse">
            <a:avLst/>
          </a:prstGeom>
          <a:solidFill>
            <a:srgbClr val="9E8C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A5DA4F6F-C918-5841-A53D-3E0EF2D96BA5}"/>
              </a:ext>
            </a:extLst>
          </p:cNvPr>
          <p:cNvSpPr/>
          <p:nvPr/>
        </p:nvSpPr>
        <p:spPr>
          <a:xfrm>
            <a:off x="6767048" y="2605815"/>
            <a:ext cx="108488" cy="108488"/>
          </a:xfrm>
          <a:prstGeom prst="ellipse">
            <a:avLst/>
          </a:prstGeom>
          <a:solidFill>
            <a:srgbClr val="9E8C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EE48E53C-AD95-AA41-923B-8C831BF6A24D}"/>
              </a:ext>
            </a:extLst>
          </p:cNvPr>
          <p:cNvSpPr/>
          <p:nvPr/>
        </p:nvSpPr>
        <p:spPr>
          <a:xfrm rot="1366468">
            <a:off x="6316287" y="1317924"/>
            <a:ext cx="108488" cy="108488"/>
          </a:xfrm>
          <a:prstGeom prst="ellipse">
            <a:avLst/>
          </a:prstGeom>
          <a:solidFill>
            <a:srgbClr val="9E8C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A798F43F-8649-D84B-B0CC-D6C8DF77F65C}"/>
              </a:ext>
            </a:extLst>
          </p:cNvPr>
          <p:cNvSpPr/>
          <p:nvPr/>
        </p:nvSpPr>
        <p:spPr>
          <a:xfrm rot="1366468">
            <a:off x="6892306" y="3326121"/>
            <a:ext cx="108488" cy="108488"/>
          </a:xfrm>
          <a:prstGeom prst="ellipse">
            <a:avLst/>
          </a:prstGeom>
          <a:solidFill>
            <a:srgbClr val="9E8C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7D0D523C-21F7-CA49-AE58-5227E7E6E734}"/>
              </a:ext>
            </a:extLst>
          </p:cNvPr>
          <p:cNvSpPr/>
          <p:nvPr/>
        </p:nvSpPr>
        <p:spPr>
          <a:xfrm rot="1366468">
            <a:off x="6783817" y="2918193"/>
            <a:ext cx="108488" cy="108488"/>
          </a:xfrm>
          <a:prstGeom prst="ellipse">
            <a:avLst/>
          </a:prstGeom>
          <a:solidFill>
            <a:srgbClr val="9E8C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07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28903DDA-7189-7C4B-8C3C-58042A748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Clipping Avoids Extra Overhead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C24318-C227-C14C-8797-6BDA81B998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02562" y="6471387"/>
            <a:ext cx="489438" cy="365125"/>
          </a:xfrm>
        </p:spPr>
        <p:txBody>
          <a:bodyPr/>
          <a:lstStyle/>
          <a:p>
            <a:fld id="{F6B149FD-26F7-3645-B4E7-BA8B8CC5EEA8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C4742A-3233-CA41-9466-D133E9993848}"/>
              </a:ext>
            </a:extLst>
          </p:cNvPr>
          <p:cNvSpPr txBox="1"/>
          <p:nvPr/>
        </p:nvSpPr>
        <p:spPr>
          <a:xfrm>
            <a:off x="628074" y="5992764"/>
            <a:ext cx="80586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Clipping: Only schedule receive events on nodes within some clipping radius 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7208B06-BDBA-BB41-89CD-A969CA5F612E}"/>
              </a:ext>
            </a:extLst>
          </p:cNvPr>
          <p:cNvSpPr/>
          <p:nvPr/>
        </p:nvSpPr>
        <p:spPr>
          <a:xfrm>
            <a:off x="4145797" y="3750590"/>
            <a:ext cx="108488" cy="108488"/>
          </a:xfrm>
          <a:prstGeom prst="ellipse">
            <a:avLst/>
          </a:prstGeom>
          <a:solidFill>
            <a:srgbClr val="9E8C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4AA451B-6707-8B4B-B2DE-7EF7DC220370}"/>
              </a:ext>
            </a:extLst>
          </p:cNvPr>
          <p:cNvSpPr/>
          <p:nvPr/>
        </p:nvSpPr>
        <p:spPr>
          <a:xfrm>
            <a:off x="4336943" y="3982676"/>
            <a:ext cx="108488" cy="108488"/>
          </a:xfrm>
          <a:prstGeom prst="ellipse">
            <a:avLst/>
          </a:prstGeom>
          <a:solidFill>
            <a:srgbClr val="9E8C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8950F30-B206-B64E-892A-ECEB79FF2349}"/>
              </a:ext>
            </a:extLst>
          </p:cNvPr>
          <p:cNvSpPr/>
          <p:nvPr/>
        </p:nvSpPr>
        <p:spPr>
          <a:xfrm>
            <a:off x="7357802" y="2575557"/>
            <a:ext cx="108488" cy="108488"/>
          </a:xfrm>
          <a:prstGeom prst="ellipse">
            <a:avLst/>
          </a:prstGeom>
          <a:solidFill>
            <a:srgbClr val="9E8C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BD19DD3-A03C-8D40-9500-A40025283CA4}"/>
              </a:ext>
            </a:extLst>
          </p:cNvPr>
          <p:cNvSpPr/>
          <p:nvPr/>
        </p:nvSpPr>
        <p:spPr>
          <a:xfrm>
            <a:off x="3462632" y="3067425"/>
            <a:ext cx="1474818" cy="1474818"/>
          </a:xfrm>
          <a:prstGeom prst="ellipse">
            <a:avLst/>
          </a:prstGeom>
          <a:noFill/>
          <a:ln w="19050">
            <a:solidFill>
              <a:srgbClr val="0070C0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557220"/>
                      <a:gd name="connsiteY0" fmla="*/ 1278610 h 2557220"/>
                      <a:gd name="connsiteX1" fmla="*/ 1278610 w 2557220"/>
                      <a:gd name="connsiteY1" fmla="*/ 0 h 2557220"/>
                      <a:gd name="connsiteX2" fmla="*/ 2557220 w 2557220"/>
                      <a:gd name="connsiteY2" fmla="*/ 1278610 h 2557220"/>
                      <a:gd name="connsiteX3" fmla="*/ 1278610 w 2557220"/>
                      <a:gd name="connsiteY3" fmla="*/ 2557220 h 2557220"/>
                      <a:gd name="connsiteX4" fmla="*/ 0 w 2557220"/>
                      <a:gd name="connsiteY4" fmla="*/ 1278610 h 25572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57220" h="2557220" extrusionOk="0">
                        <a:moveTo>
                          <a:pt x="0" y="1278610"/>
                        </a:moveTo>
                        <a:cubicBezTo>
                          <a:pt x="-114979" y="501531"/>
                          <a:pt x="496413" y="28539"/>
                          <a:pt x="1278610" y="0"/>
                        </a:cubicBezTo>
                        <a:cubicBezTo>
                          <a:pt x="2014238" y="6204"/>
                          <a:pt x="2491610" y="574539"/>
                          <a:pt x="2557220" y="1278610"/>
                        </a:cubicBezTo>
                        <a:cubicBezTo>
                          <a:pt x="2504879" y="2035881"/>
                          <a:pt x="1972366" y="2625765"/>
                          <a:pt x="1278610" y="2557220"/>
                        </a:cubicBezTo>
                        <a:cubicBezTo>
                          <a:pt x="536018" y="2537286"/>
                          <a:pt x="42983" y="2005305"/>
                          <a:pt x="0" y="127861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D0DAF17-E9BA-6A43-8E7C-6BC0B3664244}"/>
              </a:ext>
            </a:extLst>
          </p:cNvPr>
          <p:cNvSpPr/>
          <p:nvPr/>
        </p:nvSpPr>
        <p:spPr>
          <a:xfrm>
            <a:off x="7791793" y="3028444"/>
            <a:ext cx="108488" cy="108488"/>
          </a:xfrm>
          <a:prstGeom prst="ellipse">
            <a:avLst/>
          </a:prstGeom>
          <a:solidFill>
            <a:srgbClr val="9E8C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F9EFE1A-970F-A14D-8CEB-17FFCAF7873E}"/>
              </a:ext>
            </a:extLst>
          </p:cNvPr>
          <p:cNvSpPr/>
          <p:nvPr/>
        </p:nvSpPr>
        <p:spPr>
          <a:xfrm>
            <a:off x="7894685" y="2597076"/>
            <a:ext cx="108488" cy="108488"/>
          </a:xfrm>
          <a:prstGeom prst="ellipse">
            <a:avLst/>
          </a:prstGeom>
          <a:solidFill>
            <a:srgbClr val="9E8C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7B3DB57-85DD-E143-8554-C2863D78FAEC}"/>
              </a:ext>
            </a:extLst>
          </p:cNvPr>
          <p:cNvSpPr/>
          <p:nvPr/>
        </p:nvSpPr>
        <p:spPr>
          <a:xfrm>
            <a:off x="8169760" y="2902019"/>
            <a:ext cx="108488" cy="108488"/>
          </a:xfrm>
          <a:prstGeom prst="ellipse">
            <a:avLst/>
          </a:prstGeom>
          <a:solidFill>
            <a:srgbClr val="9E8C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65D6607-C3DF-1645-91AB-F762EA42AEDE}"/>
              </a:ext>
            </a:extLst>
          </p:cNvPr>
          <p:cNvSpPr/>
          <p:nvPr/>
        </p:nvSpPr>
        <p:spPr>
          <a:xfrm>
            <a:off x="8063425" y="3098060"/>
            <a:ext cx="108488" cy="108488"/>
          </a:xfrm>
          <a:prstGeom prst="ellipse">
            <a:avLst/>
          </a:prstGeom>
          <a:solidFill>
            <a:srgbClr val="9E8C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7289A70-0A7B-364B-85A0-C93401981ADA}"/>
              </a:ext>
            </a:extLst>
          </p:cNvPr>
          <p:cNvSpPr/>
          <p:nvPr/>
        </p:nvSpPr>
        <p:spPr>
          <a:xfrm rot="1366468">
            <a:off x="7232544" y="1957710"/>
            <a:ext cx="108488" cy="108488"/>
          </a:xfrm>
          <a:prstGeom prst="ellipse">
            <a:avLst/>
          </a:prstGeom>
          <a:solidFill>
            <a:srgbClr val="9E8C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E0161BC-F232-ED47-AB2B-4465DB3803C7}"/>
              </a:ext>
            </a:extLst>
          </p:cNvPr>
          <p:cNvSpPr/>
          <p:nvPr/>
        </p:nvSpPr>
        <p:spPr>
          <a:xfrm rot="1366468">
            <a:off x="7808563" y="3965907"/>
            <a:ext cx="108488" cy="108488"/>
          </a:xfrm>
          <a:prstGeom prst="ellipse">
            <a:avLst/>
          </a:prstGeom>
          <a:solidFill>
            <a:srgbClr val="9E8C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C28C925-6E65-7B4A-A50B-BB433CA69214}"/>
              </a:ext>
            </a:extLst>
          </p:cNvPr>
          <p:cNvSpPr/>
          <p:nvPr/>
        </p:nvSpPr>
        <p:spPr>
          <a:xfrm rot="1366468">
            <a:off x="8078883" y="3455913"/>
            <a:ext cx="108488" cy="108488"/>
          </a:xfrm>
          <a:prstGeom prst="ellipse">
            <a:avLst/>
          </a:prstGeom>
          <a:solidFill>
            <a:srgbClr val="9E8C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11484E4-882F-414E-98B5-0BF92D311200}"/>
              </a:ext>
            </a:extLst>
          </p:cNvPr>
          <p:cNvSpPr/>
          <p:nvPr/>
        </p:nvSpPr>
        <p:spPr>
          <a:xfrm rot="1366468">
            <a:off x="8322160" y="3054419"/>
            <a:ext cx="108488" cy="108488"/>
          </a:xfrm>
          <a:prstGeom prst="ellipse">
            <a:avLst/>
          </a:prstGeom>
          <a:solidFill>
            <a:srgbClr val="9E8C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6777071-4262-8244-ABA5-E9E9BE47350E}"/>
              </a:ext>
            </a:extLst>
          </p:cNvPr>
          <p:cNvSpPr/>
          <p:nvPr/>
        </p:nvSpPr>
        <p:spPr>
          <a:xfrm rot="1366468">
            <a:off x="8296740" y="3466264"/>
            <a:ext cx="108488" cy="108488"/>
          </a:xfrm>
          <a:prstGeom prst="ellipse">
            <a:avLst/>
          </a:prstGeom>
          <a:solidFill>
            <a:srgbClr val="9E8C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A45C192B-E95D-F943-A421-D3C05FCB5B39}"/>
              </a:ext>
            </a:extLst>
          </p:cNvPr>
          <p:cNvSpPr/>
          <p:nvPr/>
        </p:nvSpPr>
        <p:spPr>
          <a:xfrm>
            <a:off x="8047085" y="2749476"/>
            <a:ext cx="108488" cy="108488"/>
          </a:xfrm>
          <a:prstGeom prst="ellipse">
            <a:avLst/>
          </a:prstGeom>
          <a:solidFill>
            <a:srgbClr val="9E8C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1235B97-532A-0C46-B7F2-12AF1709C0CE}"/>
              </a:ext>
            </a:extLst>
          </p:cNvPr>
          <p:cNvSpPr/>
          <p:nvPr/>
        </p:nvSpPr>
        <p:spPr>
          <a:xfrm>
            <a:off x="628074" y="3297102"/>
            <a:ext cx="108488" cy="108488"/>
          </a:xfrm>
          <a:prstGeom prst="ellipse">
            <a:avLst/>
          </a:prstGeom>
          <a:solidFill>
            <a:srgbClr val="9E8C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6E4573A-97B3-7548-AFFC-9DCA88C16073}"/>
              </a:ext>
            </a:extLst>
          </p:cNvPr>
          <p:cNvSpPr/>
          <p:nvPr/>
        </p:nvSpPr>
        <p:spPr>
          <a:xfrm>
            <a:off x="377558" y="2089924"/>
            <a:ext cx="108488" cy="108488"/>
          </a:xfrm>
          <a:prstGeom prst="ellipse">
            <a:avLst/>
          </a:prstGeom>
          <a:solidFill>
            <a:srgbClr val="9E8C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4B55E91-2334-5F4C-9AE8-9212D048C3C3}"/>
              </a:ext>
            </a:extLst>
          </p:cNvPr>
          <p:cNvSpPr/>
          <p:nvPr/>
        </p:nvSpPr>
        <p:spPr>
          <a:xfrm>
            <a:off x="1164957" y="3318621"/>
            <a:ext cx="108488" cy="108488"/>
          </a:xfrm>
          <a:prstGeom prst="ellipse">
            <a:avLst/>
          </a:prstGeom>
          <a:solidFill>
            <a:srgbClr val="9E8C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BD1AC3F-1BB7-7445-90B3-DB0EE3FD4C36}"/>
              </a:ext>
            </a:extLst>
          </p:cNvPr>
          <p:cNvSpPr/>
          <p:nvPr/>
        </p:nvSpPr>
        <p:spPr>
          <a:xfrm>
            <a:off x="1440032" y="3623564"/>
            <a:ext cx="108488" cy="108488"/>
          </a:xfrm>
          <a:prstGeom prst="ellipse">
            <a:avLst/>
          </a:prstGeom>
          <a:solidFill>
            <a:srgbClr val="9E8C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69DC1F61-F4CD-AB4F-940F-3FF5BCFFFC99}"/>
              </a:ext>
            </a:extLst>
          </p:cNvPr>
          <p:cNvSpPr/>
          <p:nvPr/>
        </p:nvSpPr>
        <p:spPr>
          <a:xfrm>
            <a:off x="846998" y="3884452"/>
            <a:ext cx="108488" cy="108488"/>
          </a:xfrm>
          <a:prstGeom prst="ellipse">
            <a:avLst/>
          </a:prstGeom>
          <a:solidFill>
            <a:srgbClr val="9E8C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3A1DA6B5-B151-F141-B931-73BCAE91F3EE}"/>
              </a:ext>
            </a:extLst>
          </p:cNvPr>
          <p:cNvSpPr/>
          <p:nvPr/>
        </p:nvSpPr>
        <p:spPr>
          <a:xfrm rot="1366468">
            <a:off x="502816" y="2679255"/>
            <a:ext cx="108488" cy="108488"/>
          </a:xfrm>
          <a:prstGeom prst="ellipse">
            <a:avLst/>
          </a:prstGeom>
          <a:solidFill>
            <a:srgbClr val="9E8C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EFB8FA9E-F014-8F4C-9284-D505A4824399}"/>
              </a:ext>
            </a:extLst>
          </p:cNvPr>
          <p:cNvSpPr/>
          <p:nvPr/>
        </p:nvSpPr>
        <p:spPr>
          <a:xfrm rot="1366468">
            <a:off x="1078835" y="4687452"/>
            <a:ext cx="108488" cy="108488"/>
          </a:xfrm>
          <a:prstGeom prst="ellipse">
            <a:avLst/>
          </a:prstGeom>
          <a:solidFill>
            <a:srgbClr val="9E8C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79B4FAC-335C-524E-A239-68DF16B8F103}"/>
              </a:ext>
            </a:extLst>
          </p:cNvPr>
          <p:cNvSpPr/>
          <p:nvPr/>
        </p:nvSpPr>
        <p:spPr>
          <a:xfrm rot="1366468">
            <a:off x="464521" y="4364805"/>
            <a:ext cx="108488" cy="108488"/>
          </a:xfrm>
          <a:prstGeom prst="ellipse">
            <a:avLst/>
          </a:prstGeom>
          <a:solidFill>
            <a:srgbClr val="9E8C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9B9F3D9-5D9D-4241-BBC4-DBB04BCC00CC}"/>
              </a:ext>
            </a:extLst>
          </p:cNvPr>
          <p:cNvSpPr/>
          <p:nvPr/>
        </p:nvSpPr>
        <p:spPr>
          <a:xfrm rot="1366468">
            <a:off x="1592432" y="3775964"/>
            <a:ext cx="108488" cy="108488"/>
          </a:xfrm>
          <a:prstGeom prst="ellipse">
            <a:avLst/>
          </a:prstGeom>
          <a:solidFill>
            <a:srgbClr val="9E8C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5B0638B8-8AB3-9A47-88F4-B6AF7BCFDA89}"/>
              </a:ext>
            </a:extLst>
          </p:cNvPr>
          <p:cNvSpPr/>
          <p:nvPr/>
        </p:nvSpPr>
        <p:spPr>
          <a:xfrm rot="1366468">
            <a:off x="1567012" y="4187809"/>
            <a:ext cx="108488" cy="108488"/>
          </a:xfrm>
          <a:prstGeom prst="ellipse">
            <a:avLst/>
          </a:prstGeom>
          <a:solidFill>
            <a:srgbClr val="9E8C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B0452850-C32C-1449-BD1E-A5A2E5E0C1EC}"/>
              </a:ext>
            </a:extLst>
          </p:cNvPr>
          <p:cNvSpPr/>
          <p:nvPr/>
        </p:nvSpPr>
        <p:spPr>
          <a:xfrm>
            <a:off x="1317357" y="3471021"/>
            <a:ext cx="108488" cy="108488"/>
          </a:xfrm>
          <a:prstGeom prst="ellipse">
            <a:avLst/>
          </a:prstGeom>
          <a:solidFill>
            <a:srgbClr val="9E8C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0DFE0E61-EB88-4C48-9179-9AC242DF2398}"/>
              </a:ext>
            </a:extLst>
          </p:cNvPr>
          <p:cNvSpPr/>
          <p:nvPr/>
        </p:nvSpPr>
        <p:spPr>
          <a:xfrm>
            <a:off x="780474" y="3449502"/>
            <a:ext cx="108488" cy="108488"/>
          </a:xfrm>
          <a:prstGeom prst="ellipse">
            <a:avLst/>
          </a:prstGeom>
          <a:solidFill>
            <a:srgbClr val="9E8C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9FE86BA5-3412-F84E-B7F6-4EAA3D252AA7}"/>
              </a:ext>
            </a:extLst>
          </p:cNvPr>
          <p:cNvSpPr/>
          <p:nvPr/>
        </p:nvSpPr>
        <p:spPr>
          <a:xfrm>
            <a:off x="297463" y="3655145"/>
            <a:ext cx="108488" cy="108488"/>
          </a:xfrm>
          <a:prstGeom prst="ellipse">
            <a:avLst/>
          </a:prstGeom>
          <a:solidFill>
            <a:srgbClr val="9E8C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7C45B652-4DED-7B46-8376-F7F301F90B3E}"/>
              </a:ext>
            </a:extLst>
          </p:cNvPr>
          <p:cNvSpPr/>
          <p:nvPr/>
        </p:nvSpPr>
        <p:spPr>
          <a:xfrm>
            <a:off x="1317357" y="3471021"/>
            <a:ext cx="108488" cy="108488"/>
          </a:xfrm>
          <a:prstGeom prst="ellipse">
            <a:avLst/>
          </a:prstGeom>
          <a:solidFill>
            <a:srgbClr val="9E8C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25FB0A9-EBF5-0044-854A-BB0776E6AB12}"/>
              </a:ext>
            </a:extLst>
          </p:cNvPr>
          <p:cNvSpPr/>
          <p:nvPr/>
        </p:nvSpPr>
        <p:spPr>
          <a:xfrm>
            <a:off x="1592432" y="3775964"/>
            <a:ext cx="108488" cy="108488"/>
          </a:xfrm>
          <a:prstGeom prst="ellipse">
            <a:avLst/>
          </a:prstGeom>
          <a:solidFill>
            <a:srgbClr val="9E8C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05F722CE-8A8B-8941-B833-ECF8EB32320B}"/>
              </a:ext>
            </a:extLst>
          </p:cNvPr>
          <p:cNvSpPr/>
          <p:nvPr/>
        </p:nvSpPr>
        <p:spPr>
          <a:xfrm>
            <a:off x="1105977" y="4119546"/>
            <a:ext cx="108488" cy="108488"/>
          </a:xfrm>
          <a:prstGeom prst="ellipse">
            <a:avLst/>
          </a:prstGeom>
          <a:solidFill>
            <a:srgbClr val="9E8C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D165C331-4371-4D42-B516-E3406DF972E7}"/>
              </a:ext>
            </a:extLst>
          </p:cNvPr>
          <p:cNvSpPr/>
          <p:nvPr/>
        </p:nvSpPr>
        <p:spPr>
          <a:xfrm rot="1366468">
            <a:off x="655216" y="2831655"/>
            <a:ext cx="108488" cy="108488"/>
          </a:xfrm>
          <a:prstGeom prst="ellipse">
            <a:avLst/>
          </a:prstGeom>
          <a:solidFill>
            <a:srgbClr val="9E8C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F2A1B122-2423-3C44-B122-7D39EB0DA06E}"/>
              </a:ext>
            </a:extLst>
          </p:cNvPr>
          <p:cNvSpPr/>
          <p:nvPr/>
        </p:nvSpPr>
        <p:spPr>
          <a:xfrm rot="1366468">
            <a:off x="1231235" y="4839852"/>
            <a:ext cx="108488" cy="108488"/>
          </a:xfrm>
          <a:prstGeom prst="ellipse">
            <a:avLst/>
          </a:prstGeom>
          <a:solidFill>
            <a:srgbClr val="9E8C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A87AFC2B-4604-634B-980C-047CFB76C2FD}"/>
              </a:ext>
            </a:extLst>
          </p:cNvPr>
          <p:cNvSpPr/>
          <p:nvPr/>
        </p:nvSpPr>
        <p:spPr>
          <a:xfrm rot="1366468">
            <a:off x="1122746" y="4431924"/>
            <a:ext cx="108488" cy="108488"/>
          </a:xfrm>
          <a:prstGeom prst="ellipse">
            <a:avLst/>
          </a:prstGeom>
          <a:solidFill>
            <a:srgbClr val="9E8C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415C9624-F463-5D40-897A-272CA3500868}"/>
              </a:ext>
            </a:extLst>
          </p:cNvPr>
          <p:cNvSpPr/>
          <p:nvPr/>
        </p:nvSpPr>
        <p:spPr>
          <a:xfrm rot="1366468">
            <a:off x="1522691" y="5127131"/>
            <a:ext cx="108488" cy="108488"/>
          </a:xfrm>
          <a:prstGeom prst="ellipse">
            <a:avLst/>
          </a:prstGeom>
          <a:solidFill>
            <a:srgbClr val="9E8C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F01DB0CB-B296-8847-AD53-E35E4622ADFD}"/>
              </a:ext>
            </a:extLst>
          </p:cNvPr>
          <p:cNvSpPr/>
          <p:nvPr/>
        </p:nvSpPr>
        <p:spPr>
          <a:xfrm rot="1366468">
            <a:off x="1719412" y="4340209"/>
            <a:ext cx="108488" cy="108488"/>
          </a:xfrm>
          <a:prstGeom prst="ellipse">
            <a:avLst/>
          </a:prstGeom>
          <a:solidFill>
            <a:srgbClr val="9E8C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E24FFA72-CC73-164D-9755-9A006BCFE37F}"/>
              </a:ext>
            </a:extLst>
          </p:cNvPr>
          <p:cNvSpPr/>
          <p:nvPr/>
        </p:nvSpPr>
        <p:spPr>
          <a:xfrm>
            <a:off x="1692270" y="3266341"/>
            <a:ext cx="108488" cy="108488"/>
          </a:xfrm>
          <a:prstGeom prst="ellipse">
            <a:avLst/>
          </a:prstGeom>
          <a:solidFill>
            <a:srgbClr val="9E8C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A1D2A763-3A84-C04F-B684-D7D0AD6CF1BF}"/>
              </a:ext>
            </a:extLst>
          </p:cNvPr>
          <p:cNvSpPr/>
          <p:nvPr/>
        </p:nvSpPr>
        <p:spPr>
          <a:xfrm>
            <a:off x="1609202" y="2187488"/>
            <a:ext cx="108488" cy="108488"/>
          </a:xfrm>
          <a:prstGeom prst="ellipse">
            <a:avLst/>
          </a:prstGeom>
          <a:solidFill>
            <a:srgbClr val="9E8C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0CC63D80-CB6F-8241-A2B5-AFE378D467B7}"/>
              </a:ext>
            </a:extLst>
          </p:cNvPr>
          <p:cNvSpPr/>
          <p:nvPr/>
        </p:nvSpPr>
        <p:spPr>
          <a:xfrm>
            <a:off x="1331079" y="2362702"/>
            <a:ext cx="108488" cy="108488"/>
          </a:xfrm>
          <a:prstGeom prst="ellipse">
            <a:avLst/>
          </a:prstGeom>
          <a:solidFill>
            <a:srgbClr val="9E8C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15739605-D115-D94F-96BF-365E851A6292}"/>
              </a:ext>
            </a:extLst>
          </p:cNvPr>
          <p:cNvSpPr/>
          <p:nvPr/>
        </p:nvSpPr>
        <p:spPr>
          <a:xfrm>
            <a:off x="2479264" y="1899233"/>
            <a:ext cx="108488" cy="108488"/>
          </a:xfrm>
          <a:prstGeom prst="ellipse">
            <a:avLst/>
          </a:prstGeom>
          <a:solidFill>
            <a:srgbClr val="9E8C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B4120CE4-323D-5D46-B758-EC68218A9966}"/>
              </a:ext>
            </a:extLst>
          </p:cNvPr>
          <p:cNvSpPr/>
          <p:nvPr/>
        </p:nvSpPr>
        <p:spPr>
          <a:xfrm>
            <a:off x="3970583" y="1442645"/>
            <a:ext cx="108488" cy="108488"/>
          </a:xfrm>
          <a:prstGeom prst="ellipse">
            <a:avLst/>
          </a:prstGeom>
          <a:solidFill>
            <a:srgbClr val="9E8C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CABF74C6-4BFD-3240-B232-2D90D5481F89}"/>
              </a:ext>
            </a:extLst>
          </p:cNvPr>
          <p:cNvSpPr/>
          <p:nvPr/>
        </p:nvSpPr>
        <p:spPr>
          <a:xfrm>
            <a:off x="5696981" y="1828424"/>
            <a:ext cx="108488" cy="108488"/>
          </a:xfrm>
          <a:prstGeom prst="ellipse">
            <a:avLst/>
          </a:prstGeom>
          <a:solidFill>
            <a:srgbClr val="9E8C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82F41DC6-DBF3-7340-A0E2-854E17C36449}"/>
              </a:ext>
            </a:extLst>
          </p:cNvPr>
          <p:cNvSpPr/>
          <p:nvPr/>
        </p:nvSpPr>
        <p:spPr>
          <a:xfrm rot="1366468">
            <a:off x="1981632" y="1935140"/>
            <a:ext cx="108488" cy="108488"/>
          </a:xfrm>
          <a:prstGeom prst="ellipse">
            <a:avLst/>
          </a:prstGeom>
          <a:solidFill>
            <a:srgbClr val="9E8C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E96AF955-FEC5-F54D-B7FC-1B3AE58C7815}"/>
              </a:ext>
            </a:extLst>
          </p:cNvPr>
          <p:cNvSpPr/>
          <p:nvPr/>
        </p:nvSpPr>
        <p:spPr>
          <a:xfrm rot="1366468">
            <a:off x="2223932" y="5265705"/>
            <a:ext cx="108488" cy="108488"/>
          </a:xfrm>
          <a:prstGeom prst="ellipse">
            <a:avLst/>
          </a:prstGeom>
          <a:solidFill>
            <a:srgbClr val="9E8C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0B92C5E7-C48A-AA40-9B9C-05258E4520FB}"/>
              </a:ext>
            </a:extLst>
          </p:cNvPr>
          <p:cNvSpPr/>
          <p:nvPr/>
        </p:nvSpPr>
        <p:spPr>
          <a:xfrm rot="1366468">
            <a:off x="2795744" y="5431312"/>
            <a:ext cx="108488" cy="108488"/>
          </a:xfrm>
          <a:prstGeom prst="ellipse">
            <a:avLst/>
          </a:prstGeom>
          <a:solidFill>
            <a:srgbClr val="9E8C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11954963-B52A-834A-8624-E0D8533E8E51}"/>
              </a:ext>
            </a:extLst>
          </p:cNvPr>
          <p:cNvSpPr/>
          <p:nvPr/>
        </p:nvSpPr>
        <p:spPr>
          <a:xfrm rot="1366468">
            <a:off x="4967100" y="1731751"/>
            <a:ext cx="108488" cy="108488"/>
          </a:xfrm>
          <a:prstGeom prst="ellipse">
            <a:avLst/>
          </a:prstGeom>
          <a:solidFill>
            <a:srgbClr val="9E8C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1F95A200-B944-D748-A04A-A2FCA103576D}"/>
              </a:ext>
            </a:extLst>
          </p:cNvPr>
          <p:cNvSpPr/>
          <p:nvPr/>
        </p:nvSpPr>
        <p:spPr>
          <a:xfrm rot="1366468">
            <a:off x="3249048" y="1441673"/>
            <a:ext cx="108488" cy="108488"/>
          </a:xfrm>
          <a:prstGeom prst="ellipse">
            <a:avLst/>
          </a:prstGeom>
          <a:solidFill>
            <a:srgbClr val="9E8C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03A988FC-D5A0-9148-A813-F07A03921001}"/>
              </a:ext>
            </a:extLst>
          </p:cNvPr>
          <p:cNvSpPr/>
          <p:nvPr/>
        </p:nvSpPr>
        <p:spPr>
          <a:xfrm>
            <a:off x="2432393" y="1549046"/>
            <a:ext cx="108488" cy="108488"/>
          </a:xfrm>
          <a:prstGeom prst="ellipse">
            <a:avLst/>
          </a:prstGeom>
          <a:solidFill>
            <a:srgbClr val="9E8C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5D0A13F8-B46E-544D-8027-5BB7ECC6365B}"/>
              </a:ext>
            </a:extLst>
          </p:cNvPr>
          <p:cNvSpPr/>
          <p:nvPr/>
        </p:nvSpPr>
        <p:spPr>
          <a:xfrm>
            <a:off x="6358380" y="1494802"/>
            <a:ext cx="108488" cy="108488"/>
          </a:xfrm>
          <a:prstGeom prst="ellipse">
            <a:avLst/>
          </a:prstGeom>
          <a:solidFill>
            <a:srgbClr val="9E8C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A689B7D0-8905-464E-8D55-55420A53CB3E}"/>
              </a:ext>
            </a:extLst>
          </p:cNvPr>
          <p:cNvSpPr/>
          <p:nvPr/>
        </p:nvSpPr>
        <p:spPr>
          <a:xfrm>
            <a:off x="6249892" y="5295279"/>
            <a:ext cx="108488" cy="108488"/>
          </a:xfrm>
          <a:prstGeom prst="ellipse">
            <a:avLst/>
          </a:prstGeom>
          <a:solidFill>
            <a:srgbClr val="9E8C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BADD60DB-855E-0B4D-84EF-775BF764C788}"/>
              </a:ext>
            </a:extLst>
          </p:cNvPr>
          <p:cNvSpPr/>
          <p:nvPr/>
        </p:nvSpPr>
        <p:spPr>
          <a:xfrm rot="1366468">
            <a:off x="5798558" y="5508516"/>
            <a:ext cx="108488" cy="108488"/>
          </a:xfrm>
          <a:prstGeom prst="ellipse">
            <a:avLst/>
          </a:prstGeom>
          <a:solidFill>
            <a:srgbClr val="9E8C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D0E600E7-98A4-3E46-91B5-138FD9F650EC}"/>
              </a:ext>
            </a:extLst>
          </p:cNvPr>
          <p:cNvSpPr/>
          <p:nvPr/>
        </p:nvSpPr>
        <p:spPr>
          <a:xfrm>
            <a:off x="3408388" y="5477725"/>
            <a:ext cx="108488" cy="108488"/>
          </a:xfrm>
          <a:prstGeom prst="ellipse">
            <a:avLst/>
          </a:prstGeom>
          <a:solidFill>
            <a:srgbClr val="9E8C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A4DDAC3F-0C27-1643-8A54-E42483B2FE7B}"/>
              </a:ext>
            </a:extLst>
          </p:cNvPr>
          <p:cNvSpPr/>
          <p:nvPr/>
        </p:nvSpPr>
        <p:spPr>
          <a:xfrm>
            <a:off x="7107286" y="1486168"/>
            <a:ext cx="108488" cy="108488"/>
          </a:xfrm>
          <a:prstGeom prst="ellipse">
            <a:avLst/>
          </a:prstGeom>
          <a:solidFill>
            <a:srgbClr val="9E8C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05DA034C-4827-C145-8A15-047B1F6A0458}"/>
              </a:ext>
            </a:extLst>
          </p:cNvPr>
          <p:cNvSpPr/>
          <p:nvPr/>
        </p:nvSpPr>
        <p:spPr>
          <a:xfrm>
            <a:off x="6871425" y="4732042"/>
            <a:ext cx="108488" cy="108488"/>
          </a:xfrm>
          <a:prstGeom prst="ellipse">
            <a:avLst/>
          </a:prstGeom>
          <a:solidFill>
            <a:srgbClr val="9E8C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35785D8E-BEFC-FF46-855E-79018477C5BD}"/>
              </a:ext>
            </a:extLst>
          </p:cNvPr>
          <p:cNvSpPr/>
          <p:nvPr/>
        </p:nvSpPr>
        <p:spPr>
          <a:xfrm rot="1366468">
            <a:off x="4734341" y="5573339"/>
            <a:ext cx="108488" cy="108488"/>
          </a:xfrm>
          <a:prstGeom prst="ellipse">
            <a:avLst/>
          </a:prstGeom>
          <a:solidFill>
            <a:srgbClr val="9E8C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BA9A8DA6-815F-8F4A-8E57-3EB163B457E0}"/>
              </a:ext>
            </a:extLst>
          </p:cNvPr>
          <p:cNvSpPr/>
          <p:nvPr/>
        </p:nvSpPr>
        <p:spPr>
          <a:xfrm>
            <a:off x="7402632" y="5382248"/>
            <a:ext cx="108488" cy="108488"/>
          </a:xfrm>
          <a:prstGeom prst="ellipse">
            <a:avLst/>
          </a:prstGeom>
          <a:solidFill>
            <a:srgbClr val="9E8C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0D507AE6-C394-BC45-9819-54901B2A8633}"/>
              </a:ext>
            </a:extLst>
          </p:cNvPr>
          <p:cNvSpPr/>
          <p:nvPr/>
        </p:nvSpPr>
        <p:spPr>
          <a:xfrm>
            <a:off x="6626821" y="5191963"/>
            <a:ext cx="108488" cy="108488"/>
          </a:xfrm>
          <a:prstGeom prst="ellipse">
            <a:avLst/>
          </a:prstGeom>
          <a:solidFill>
            <a:srgbClr val="9E8C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A179BB17-6F7F-AB41-9359-3B59772E8A59}"/>
              </a:ext>
            </a:extLst>
          </p:cNvPr>
          <p:cNvSpPr/>
          <p:nvPr/>
        </p:nvSpPr>
        <p:spPr>
          <a:xfrm>
            <a:off x="7939515" y="5403767"/>
            <a:ext cx="108488" cy="108488"/>
          </a:xfrm>
          <a:prstGeom prst="ellipse">
            <a:avLst/>
          </a:prstGeom>
          <a:solidFill>
            <a:srgbClr val="9E8C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E32632C7-95FE-F24C-812E-EA0832534E8A}"/>
              </a:ext>
            </a:extLst>
          </p:cNvPr>
          <p:cNvSpPr/>
          <p:nvPr/>
        </p:nvSpPr>
        <p:spPr>
          <a:xfrm rot="1366468">
            <a:off x="7277374" y="4764401"/>
            <a:ext cx="108488" cy="108488"/>
          </a:xfrm>
          <a:prstGeom prst="ellipse">
            <a:avLst/>
          </a:prstGeom>
          <a:solidFill>
            <a:srgbClr val="9E8C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D1C431F7-81FE-E949-BE7C-298F9E19CD1E}"/>
              </a:ext>
            </a:extLst>
          </p:cNvPr>
          <p:cNvSpPr/>
          <p:nvPr/>
        </p:nvSpPr>
        <p:spPr>
          <a:xfrm>
            <a:off x="7728135" y="4378307"/>
            <a:ext cx="108488" cy="108488"/>
          </a:xfrm>
          <a:prstGeom prst="ellipse">
            <a:avLst/>
          </a:prstGeom>
          <a:solidFill>
            <a:srgbClr val="9E8C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ight Brace 66">
            <a:extLst>
              <a:ext uri="{FF2B5EF4-FFF2-40B4-BE49-F238E27FC236}">
                <a16:creationId xmlns:a16="http://schemas.microsoft.com/office/drawing/2014/main" id="{FBD4C966-8364-4B42-BE76-F75415AA940C}"/>
              </a:ext>
            </a:extLst>
          </p:cNvPr>
          <p:cNvSpPr/>
          <p:nvPr/>
        </p:nvSpPr>
        <p:spPr>
          <a:xfrm>
            <a:off x="4259219" y="3098060"/>
            <a:ext cx="108488" cy="685528"/>
          </a:xfrm>
          <a:prstGeom prst="rightBrac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80E4C0DA-B08B-4B43-8387-F6D2D08A498E}"/>
              </a:ext>
            </a:extLst>
          </p:cNvPr>
          <p:cNvSpPr txBox="1"/>
          <p:nvPr/>
        </p:nvSpPr>
        <p:spPr>
          <a:xfrm>
            <a:off x="4336943" y="3316032"/>
            <a:ext cx="14079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Transmission radius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100C8CB-BDF2-6A4A-AA60-EEA5FF23E74F}"/>
              </a:ext>
            </a:extLst>
          </p:cNvPr>
          <p:cNvSpPr txBox="1"/>
          <p:nvPr/>
        </p:nvSpPr>
        <p:spPr>
          <a:xfrm>
            <a:off x="3942729" y="3681723"/>
            <a:ext cx="274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3AB43D5E-2A25-8F41-AF16-66C30D758D63}"/>
              </a:ext>
            </a:extLst>
          </p:cNvPr>
          <p:cNvSpPr txBox="1"/>
          <p:nvPr/>
        </p:nvSpPr>
        <p:spPr>
          <a:xfrm>
            <a:off x="4131127" y="3921419"/>
            <a:ext cx="2680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B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3A2F2F41-A3DD-AD41-84F4-04F806891979}"/>
              </a:ext>
            </a:extLst>
          </p:cNvPr>
          <p:cNvSpPr/>
          <p:nvPr/>
        </p:nvSpPr>
        <p:spPr>
          <a:xfrm>
            <a:off x="2166560" y="1767022"/>
            <a:ext cx="4060316" cy="4060316"/>
          </a:xfrm>
          <a:prstGeom prst="ellipse">
            <a:avLst/>
          </a:prstGeom>
          <a:noFill/>
          <a:ln w="19050">
            <a:solidFill>
              <a:srgbClr val="0070C0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557220"/>
                      <a:gd name="connsiteY0" fmla="*/ 1278610 h 2557220"/>
                      <a:gd name="connsiteX1" fmla="*/ 1278610 w 2557220"/>
                      <a:gd name="connsiteY1" fmla="*/ 0 h 2557220"/>
                      <a:gd name="connsiteX2" fmla="*/ 2557220 w 2557220"/>
                      <a:gd name="connsiteY2" fmla="*/ 1278610 h 2557220"/>
                      <a:gd name="connsiteX3" fmla="*/ 1278610 w 2557220"/>
                      <a:gd name="connsiteY3" fmla="*/ 2557220 h 2557220"/>
                      <a:gd name="connsiteX4" fmla="*/ 0 w 2557220"/>
                      <a:gd name="connsiteY4" fmla="*/ 1278610 h 25572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57220" h="2557220" extrusionOk="0">
                        <a:moveTo>
                          <a:pt x="0" y="1278610"/>
                        </a:moveTo>
                        <a:cubicBezTo>
                          <a:pt x="-114979" y="501531"/>
                          <a:pt x="496413" y="28539"/>
                          <a:pt x="1278610" y="0"/>
                        </a:cubicBezTo>
                        <a:cubicBezTo>
                          <a:pt x="2014238" y="6204"/>
                          <a:pt x="2491610" y="574539"/>
                          <a:pt x="2557220" y="1278610"/>
                        </a:cubicBezTo>
                        <a:cubicBezTo>
                          <a:pt x="2504879" y="2035881"/>
                          <a:pt x="1972366" y="2625765"/>
                          <a:pt x="1278610" y="2557220"/>
                        </a:cubicBezTo>
                        <a:cubicBezTo>
                          <a:pt x="536018" y="2537286"/>
                          <a:pt x="42983" y="2005305"/>
                          <a:pt x="0" y="127861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ight Brace 71">
            <a:extLst>
              <a:ext uri="{FF2B5EF4-FFF2-40B4-BE49-F238E27FC236}">
                <a16:creationId xmlns:a16="http://schemas.microsoft.com/office/drawing/2014/main" id="{906AD5A1-5C6B-7E4F-828C-E2D8F3F3260A}"/>
              </a:ext>
            </a:extLst>
          </p:cNvPr>
          <p:cNvSpPr/>
          <p:nvPr/>
        </p:nvSpPr>
        <p:spPr>
          <a:xfrm rot="5400000">
            <a:off x="3087302" y="2939941"/>
            <a:ext cx="183395" cy="2011588"/>
          </a:xfrm>
          <a:prstGeom prst="rightBrac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FD80B39D-F590-3E45-B499-0C30691EC112}"/>
              </a:ext>
            </a:extLst>
          </p:cNvPr>
          <p:cNvSpPr txBox="1"/>
          <p:nvPr/>
        </p:nvSpPr>
        <p:spPr>
          <a:xfrm>
            <a:off x="2625630" y="4077218"/>
            <a:ext cx="11000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Clipping radius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86B18B2-1B52-A74E-BA0A-F43E7DA15207}"/>
              </a:ext>
            </a:extLst>
          </p:cNvPr>
          <p:cNvSpPr txBox="1"/>
          <p:nvPr/>
        </p:nvSpPr>
        <p:spPr>
          <a:xfrm>
            <a:off x="3212020" y="5398910"/>
            <a:ext cx="2776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FF8343F5-801C-1D41-9956-18E3E1C9E4AC}"/>
              </a:ext>
            </a:extLst>
          </p:cNvPr>
          <p:cNvSpPr txBox="1"/>
          <p:nvPr/>
        </p:nvSpPr>
        <p:spPr>
          <a:xfrm>
            <a:off x="4518959" y="5500495"/>
            <a:ext cx="2776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D</a:t>
            </a: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62FDF55F-74E9-D349-8167-13952B6A726D}"/>
              </a:ext>
            </a:extLst>
          </p:cNvPr>
          <p:cNvSpPr/>
          <p:nvPr/>
        </p:nvSpPr>
        <p:spPr>
          <a:xfrm>
            <a:off x="6289145" y="1783371"/>
            <a:ext cx="108488" cy="108488"/>
          </a:xfrm>
          <a:prstGeom prst="ellipse">
            <a:avLst/>
          </a:prstGeom>
          <a:solidFill>
            <a:srgbClr val="9E8C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A2FF8A6C-0849-FE4D-828D-61569CB77824}"/>
              </a:ext>
            </a:extLst>
          </p:cNvPr>
          <p:cNvSpPr/>
          <p:nvPr/>
        </p:nvSpPr>
        <p:spPr>
          <a:xfrm>
            <a:off x="6826028" y="1804890"/>
            <a:ext cx="108488" cy="108488"/>
          </a:xfrm>
          <a:prstGeom prst="ellipse">
            <a:avLst/>
          </a:prstGeom>
          <a:solidFill>
            <a:srgbClr val="9E8C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A51FE84D-A4D0-ED48-993C-28D710CE200E}"/>
              </a:ext>
            </a:extLst>
          </p:cNvPr>
          <p:cNvSpPr/>
          <p:nvPr/>
        </p:nvSpPr>
        <p:spPr>
          <a:xfrm>
            <a:off x="7101103" y="2109833"/>
            <a:ext cx="108488" cy="108488"/>
          </a:xfrm>
          <a:prstGeom prst="ellipse">
            <a:avLst/>
          </a:prstGeom>
          <a:solidFill>
            <a:srgbClr val="9E8C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B56BBA4B-2DF9-8646-A393-AB289394C488}"/>
              </a:ext>
            </a:extLst>
          </p:cNvPr>
          <p:cNvSpPr/>
          <p:nvPr/>
        </p:nvSpPr>
        <p:spPr>
          <a:xfrm>
            <a:off x="6508069" y="2370721"/>
            <a:ext cx="108488" cy="108488"/>
          </a:xfrm>
          <a:prstGeom prst="ellipse">
            <a:avLst/>
          </a:prstGeom>
          <a:solidFill>
            <a:srgbClr val="9E8C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C36029AA-5E05-6D44-90D6-91F11510AC69}"/>
              </a:ext>
            </a:extLst>
          </p:cNvPr>
          <p:cNvSpPr/>
          <p:nvPr/>
        </p:nvSpPr>
        <p:spPr>
          <a:xfrm rot="1366468">
            <a:off x="6163887" y="1165524"/>
            <a:ext cx="108488" cy="108488"/>
          </a:xfrm>
          <a:prstGeom prst="ellipse">
            <a:avLst/>
          </a:prstGeom>
          <a:solidFill>
            <a:srgbClr val="9E8C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1DD37106-0966-9C4F-A4A8-80EBF04833D1}"/>
              </a:ext>
            </a:extLst>
          </p:cNvPr>
          <p:cNvSpPr/>
          <p:nvPr/>
        </p:nvSpPr>
        <p:spPr>
          <a:xfrm rot="1366468">
            <a:off x="6739906" y="3173721"/>
            <a:ext cx="108488" cy="108488"/>
          </a:xfrm>
          <a:prstGeom prst="ellipse">
            <a:avLst/>
          </a:prstGeom>
          <a:solidFill>
            <a:srgbClr val="9E8C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>
            <a:extLst>
              <a:ext uri="{FF2B5EF4-FFF2-40B4-BE49-F238E27FC236}">
                <a16:creationId xmlns:a16="http://schemas.microsoft.com/office/drawing/2014/main" id="{BD4A1F06-0973-E94C-9A2D-DD00261152C0}"/>
              </a:ext>
            </a:extLst>
          </p:cNvPr>
          <p:cNvSpPr/>
          <p:nvPr/>
        </p:nvSpPr>
        <p:spPr>
          <a:xfrm rot="1366468">
            <a:off x="6125592" y="2851074"/>
            <a:ext cx="108488" cy="108488"/>
          </a:xfrm>
          <a:prstGeom prst="ellipse">
            <a:avLst/>
          </a:prstGeom>
          <a:solidFill>
            <a:srgbClr val="9E8C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CA088025-68E6-A245-AD92-3CD063027EF7}"/>
              </a:ext>
            </a:extLst>
          </p:cNvPr>
          <p:cNvSpPr/>
          <p:nvPr/>
        </p:nvSpPr>
        <p:spPr>
          <a:xfrm>
            <a:off x="6978428" y="1957290"/>
            <a:ext cx="108488" cy="108488"/>
          </a:xfrm>
          <a:prstGeom prst="ellipse">
            <a:avLst/>
          </a:prstGeom>
          <a:solidFill>
            <a:srgbClr val="9E8C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>
            <a:extLst>
              <a:ext uri="{FF2B5EF4-FFF2-40B4-BE49-F238E27FC236}">
                <a16:creationId xmlns:a16="http://schemas.microsoft.com/office/drawing/2014/main" id="{4401449C-BB81-2444-9544-21C9DA5EE57D}"/>
              </a:ext>
            </a:extLst>
          </p:cNvPr>
          <p:cNvSpPr/>
          <p:nvPr/>
        </p:nvSpPr>
        <p:spPr>
          <a:xfrm>
            <a:off x="6441545" y="1935771"/>
            <a:ext cx="108488" cy="108488"/>
          </a:xfrm>
          <a:prstGeom prst="ellipse">
            <a:avLst/>
          </a:prstGeom>
          <a:solidFill>
            <a:srgbClr val="9E8C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3DD7F28D-77EF-E944-B905-B9AD381349A5}"/>
              </a:ext>
            </a:extLst>
          </p:cNvPr>
          <p:cNvSpPr/>
          <p:nvPr/>
        </p:nvSpPr>
        <p:spPr>
          <a:xfrm>
            <a:off x="5958534" y="2141414"/>
            <a:ext cx="108488" cy="108488"/>
          </a:xfrm>
          <a:prstGeom prst="ellipse">
            <a:avLst/>
          </a:prstGeom>
          <a:solidFill>
            <a:srgbClr val="9E8C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487733D4-AE33-B449-A56F-655F6CC1FB82}"/>
              </a:ext>
            </a:extLst>
          </p:cNvPr>
          <p:cNvSpPr/>
          <p:nvPr/>
        </p:nvSpPr>
        <p:spPr>
          <a:xfrm>
            <a:off x="6978428" y="1957290"/>
            <a:ext cx="108488" cy="108488"/>
          </a:xfrm>
          <a:prstGeom prst="ellipse">
            <a:avLst/>
          </a:prstGeom>
          <a:solidFill>
            <a:srgbClr val="9E8C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ECCBD4AE-4398-F745-B774-AFA9A6D0E549}"/>
              </a:ext>
            </a:extLst>
          </p:cNvPr>
          <p:cNvSpPr/>
          <p:nvPr/>
        </p:nvSpPr>
        <p:spPr>
          <a:xfrm>
            <a:off x="6767048" y="2605815"/>
            <a:ext cx="108488" cy="108488"/>
          </a:xfrm>
          <a:prstGeom prst="ellipse">
            <a:avLst/>
          </a:prstGeom>
          <a:solidFill>
            <a:srgbClr val="9E8C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DE96C429-7C97-134F-A8FD-59B1C23FA31E}"/>
              </a:ext>
            </a:extLst>
          </p:cNvPr>
          <p:cNvSpPr/>
          <p:nvPr/>
        </p:nvSpPr>
        <p:spPr>
          <a:xfrm rot="1366468">
            <a:off x="6316287" y="1317924"/>
            <a:ext cx="108488" cy="108488"/>
          </a:xfrm>
          <a:prstGeom prst="ellipse">
            <a:avLst/>
          </a:prstGeom>
          <a:solidFill>
            <a:srgbClr val="9E8C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55D9CB2A-FCA8-BA4C-A2A5-4B112B380235}"/>
              </a:ext>
            </a:extLst>
          </p:cNvPr>
          <p:cNvSpPr/>
          <p:nvPr/>
        </p:nvSpPr>
        <p:spPr>
          <a:xfrm rot="1366468">
            <a:off x="6892306" y="3326121"/>
            <a:ext cx="108488" cy="108488"/>
          </a:xfrm>
          <a:prstGeom prst="ellipse">
            <a:avLst/>
          </a:prstGeom>
          <a:solidFill>
            <a:srgbClr val="9E8C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E83F28C4-FCBC-0440-A1D3-D6D542F5F76D}"/>
              </a:ext>
            </a:extLst>
          </p:cNvPr>
          <p:cNvSpPr/>
          <p:nvPr/>
        </p:nvSpPr>
        <p:spPr>
          <a:xfrm rot="1366468">
            <a:off x="6783817" y="2918193"/>
            <a:ext cx="108488" cy="108488"/>
          </a:xfrm>
          <a:prstGeom prst="ellipse">
            <a:avLst/>
          </a:prstGeom>
          <a:solidFill>
            <a:srgbClr val="9E8C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459FEE61-CCBD-AE4B-96C3-5281EE464FFA}"/>
              </a:ext>
            </a:extLst>
          </p:cNvPr>
          <p:cNvSpPr txBox="1"/>
          <p:nvPr/>
        </p:nvSpPr>
        <p:spPr>
          <a:xfrm rot="5400000">
            <a:off x="9835082" y="113681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graphicFrame>
        <p:nvGraphicFramePr>
          <p:cNvPr id="96" name="Table 6">
            <a:extLst>
              <a:ext uri="{FF2B5EF4-FFF2-40B4-BE49-F238E27FC236}">
                <a16:creationId xmlns:a16="http://schemas.microsoft.com/office/drawing/2014/main" id="{C06B8C9A-9C55-604E-8F59-83682905322E}"/>
              </a:ext>
            </a:extLst>
          </p:cNvPr>
          <p:cNvGraphicFramePr>
            <a:graphicFrameLocks noGrp="1"/>
          </p:cNvGraphicFramePr>
          <p:nvPr/>
        </p:nvGraphicFramePr>
        <p:xfrm>
          <a:off x="9484187" y="1489806"/>
          <a:ext cx="1669193" cy="4330678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934916">
                  <a:extLst>
                    <a:ext uri="{9D8B030D-6E8A-4147-A177-3AD203B41FA5}">
                      <a16:colId xmlns:a16="http://schemas.microsoft.com/office/drawing/2014/main" val="806676657"/>
                    </a:ext>
                  </a:extLst>
                </a:gridCol>
                <a:gridCol w="734277">
                  <a:extLst>
                    <a:ext uri="{9D8B030D-6E8A-4147-A177-3AD203B41FA5}">
                      <a16:colId xmlns:a16="http://schemas.microsoft.com/office/drawing/2014/main" val="95436927"/>
                    </a:ext>
                  </a:extLst>
                </a:gridCol>
              </a:tblGrid>
              <a:tr h="345280">
                <a:tc>
                  <a:txBody>
                    <a:bodyPr/>
                    <a:lstStyle/>
                    <a:p>
                      <a:endParaRPr lang="en-US" sz="11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9569633"/>
                  </a:ext>
                </a:extLst>
              </a:tr>
              <a:tr h="345280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7740465"/>
                  </a:ext>
                </a:extLst>
              </a:tr>
              <a:tr h="345280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7235045"/>
                  </a:ext>
                </a:extLst>
              </a:tr>
              <a:tr h="345280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3460046"/>
                  </a:ext>
                </a:extLst>
              </a:tr>
              <a:tr h="345280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0058075"/>
                  </a:ext>
                </a:extLst>
              </a:tr>
              <a:tr h="345280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9264169"/>
                  </a:ext>
                </a:extLst>
              </a:tr>
              <a:tr h="345280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7677248"/>
                  </a:ext>
                </a:extLst>
              </a:tr>
              <a:tr h="345280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3918890"/>
                  </a:ext>
                </a:extLst>
              </a:tr>
              <a:tr h="345280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8463393"/>
                  </a:ext>
                </a:extLst>
              </a:tr>
              <a:tr h="345280"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523381"/>
                  </a:ext>
                </a:extLst>
              </a:tr>
              <a:tr h="292626">
                <a:tc>
                  <a:txBody>
                    <a:bodyPr/>
                    <a:lstStyle/>
                    <a:p>
                      <a:r>
                        <a:rPr lang="en-US" sz="1100" dirty="0"/>
                        <a:t>Receive 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10.006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7167269"/>
                  </a:ext>
                </a:extLst>
              </a:tr>
              <a:tr h="292626">
                <a:tc>
                  <a:txBody>
                    <a:bodyPr/>
                    <a:lstStyle/>
                    <a:p>
                      <a:r>
                        <a:rPr lang="en-US" sz="1100" dirty="0"/>
                        <a:t>Receive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10.005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2202156"/>
                  </a:ext>
                </a:extLst>
              </a:tr>
              <a:tr h="292626">
                <a:tc>
                  <a:txBody>
                    <a:bodyPr/>
                    <a:lstStyle/>
                    <a:p>
                      <a:r>
                        <a:rPr lang="en-US" sz="1100" dirty="0"/>
                        <a:t>Receive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10.001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5335271"/>
                  </a:ext>
                </a:extLst>
              </a:tr>
            </a:tbl>
          </a:graphicData>
        </a:graphic>
      </p:graphicFrame>
      <p:sp>
        <p:nvSpPr>
          <p:cNvPr id="97" name="TextBox 96">
            <a:extLst>
              <a:ext uri="{FF2B5EF4-FFF2-40B4-BE49-F238E27FC236}">
                <a16:creationId xmlns:a16="http://schemas.microsoft.com/office/drawing/2014/main" id="{72C23A94-CF7B-DC43-A21B-8CD404FFF5E9}"/>
              </a:ext>
            </a:extLst>
          </p:cNvPr>
          <p:cNvSpPr txBox="1"/>
          <p:nvPr/>
        </p:nvSpPr>
        <p:spPr>
          <a:xfrm>
            <a:off x="10057832" y="788777"/>
            <a:ext cx="1087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Receive events only for nodes within clipping radius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2D788B03-71BB-8A4B-8E65-BBC85255182D}"/>
              </a:ext>
            </a:extLst>
          </p:cNvPr>
          <p:cNvSpPr txBox="1"/>
          <p:nvPr/>
        </p:nvSpPr>
        <p:spPr>
          <a:xfrm rot="16200000">
            <a:off x="8149561" y="3333943"/>
            <a:ext cx="231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Event Priority Queue</a:t>
            </a:r>
          </a:p>
        </p:txBody>
      </p:sp>
      <p:sp>
        <p:nvSpPr>
          <p:cNvPr id="99" name="Down Arrow 98">
            <a:extLst>
              <a:ext uri="{FF2B5EF4-FFF2-40B4-BE49-F238E27FC236}">
                <a16:creationId xmlns:a16="http://schemas.microsoft.com/office/drawing/2014/main" id="{A0CF5A8A-D7A1-5249-B811-4EEB673699CE}"/>
              </a:ext>
            </a:extLst>
          </p:cNvPr>
          <p:cNvSpPr/>
          <p:nvPr/>
        </p:nvSpPr>
        <p:spPr>
          <a:xfrm>
            <a:off x="10140082" y="5815439"/>
            <a:ext cx="484632" cy="606229"/>
          </a:xfrm>
          <a:prstGeom prst="downArrow">
            <a:avLst/>
          </a:prstGeom>
          <a:noFill/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154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28903DDA-7189-7C4B-8C3C-58042A748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Determining Nodes Within the Clipping Radius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C24318-C227-C14C-8797-6BDA81B998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02562" y="6471387"/>
            <a:ext cx="489438" cy="365125"/>
          </a:xfrm>
        </p:spPr>
        <p:txBody>
          <a:bodyPr/>
          <a:lstStyle/>
          <a:p>
            <a:fld id="{F6B149FD-26F7-3645-B4E7-BA8B8CC5EEA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84CCC22-E007-6B49-9343-86E59F35CFC6}"/>
              </a:ext>
            </a:extLst>
          </p:cNvPr>
          <p:cNvSpPr/>
          <p:nvPr/>
        </p:nvSpPr>
        <p:spPr>
          <a:xfrm>
            <a:off x="7888139" y="3750590"/>
            <a:ext cx="108488" cy="108488"/>
          </a:xfrm>
          <a:prstGeom prst="ellipse">
            <a:avLst/>
          </a:prstGeom>
          <a:solidFill>
            <a:srgbClr val="9E8C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13114EC-F1A8-3346-A9BD-8A2C6C8A19F0}"/>
              </a:ext>
            </a:extLst>
          </p:cNvPr>
          <p:cNvSpPr/>
          <p:nvPr/>
        </p:nvSpPr>
        <p:spPr>
          <a:xfrm>
            <a:off x="8079285" y="3982676"/>
            <a:ext cx="108488" cy="108488"/>
          </a:xfrm>
          <a:prstGeom prst="ellipse">
            <a:avLst/>
          </a:prstGeom>
          <a:solidFill>
            <a:srgbClr val="9E8C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108FA31-90FC-7648-817B-8554025B1F8B}"/>
              </a:ext>
            </a:extLst>
          </p:cNvPr>
          <p:cNvSpPr/>
          <p:nvPr/>
        </p:nvSpPr>
        <p:spPr>
          <a:xfrm>
            <a:off x="7150730" y="5477725"/>
            <a:ext cx="108488" cy="108488"/>
          </a:xfrm>
          <a:prstGeom prst="ellipse">
            <a:avLst/>
          </a:prstGeom>
          <a:solidFill>
            <a:srgbClr val="9E8C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2DD7BA05-AF82-7F4B-8E4A-0192DAEF82F8}"/>
              </a:ext>
            </a:extLst>
          </p:cNvPr>
          <p:cNvSpPr/>
          <p:nvPr/>
        </p:nvSpPr>
        <p:spPr>
          <a:xfrm rot="1366468">
            <a:off x="8476683" y="5573339"/>
            <a:ext cx="108488" cy="108488"/>
          </a:xfrm>
          <a:prstGeom prst="ellipse">
            <a:avLst/>
          </a:prstGeom>
          <a:solidFill>
            <a:srgbClr val="9E8C7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AC9929-3D76-4C49-A667-84D7AE94DCFE}"/>
              </a:ext>
            </a:extLst>
          </p:cNvPr>
          <p:cNvSpPr txBox="1"/>
          <p:nvPr/>
        </p:nvSpPr>
        <p:spPr>
          <a:xfrm>
            <a:off x="7685071" y="3681723"/>
            <a:ext cx="2696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2D764A-841D-AA40-9FD8-6CB304AB241C}"/>
              </a:ext>
            </a:extLst>
          </p:cNvPr>
          <p:cNvSpPr txBox="1"/>
          <p:nvPr/>
        </p:nvSpPr>
        <p:spPr>
          <a:xfrm>
            <a:off x="7873469" y="3921419"/>
            <a:ext cx="2696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B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5818578-91E9-B84F-BBE3-633EEC3CF77F}"/>
              </a:ext>
            </a:extLst>
          </p:cNvPr>
          <p:cNvSpPr/>
          <p:nvPr/>
        </p:nvSpPr>
        <p:spPr>
          <a:xfrm>
            <a:off x="5908902" y="1767022"/>
            <a:ext cx="4060316" cy="4060316"/>
          </a:xfrm>
          <a:prstGeom prst="ellipse">
            <a:avLst/>
          </a:prstGeom>
          <a:noFill/>
          <a:ln w="19050">
            <a:solidFill>
              <a:srgbClr val="0070C0"/>
            </a:solidFill>
            <a:prstDash val="sysDot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2557220"/>
                      <a:gd name="connsiteY0" fmla="*/ 1278610 h 2557220"/>
                      <a:gd name="connsiteX1" fmla="*/ 1278610 w 2557220"/>
                      <a:gd name="connsiteY1" fmla="*/ 0 h 2557220"/>
                      <a:gd name="connsiteX2" fmla="*/ 2557220 w 2557220"/>
                      <a:gd name="connsiteY2" fmla="*/ 1278610 h 2557220"/>
                      <a:gd name="connsiteX3" fmla="*/ 1278610 w 2557220"/>
                      <a:gd name="connsiteY3" fmla="*/ 2557220 h 2557220"/>
                      <a:gd name="connsiteX4" fmla="*/ 0 w 2557220"/>
                      <a:gd name="connsiteY4" fmla="*/ 1278610 h 255722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2557220" h="2557220" extrusionOk="0">
                        <a:moveTo>
                          <a:pt x="0" y="1278610"/>
                        </a:moveTo>
                        <a:cubicBezTo>
                          <a:pt x="-114979" y="501531"/>
                          <a:pt x="496413" y="28539"/>
                          <a:pt x="1278610" y="0"/>
                        </a:cubicBezTo>
                        <a:cubicBezTo>
                          <a:pt x="2014238" y="6204"/>
                          <a:pt x="2491610" y="574539"/>
                          <a:pt x="2557220" y="1278610"/>
                        </a:cubicBezTo>
                        <a:cubicBezTo>
                          <a:pt x="2504879" y="2035881"/>
                          <a:pt x="1972366" y="2625765"/>
                          <a:pt x="1278610" y="2557220"/>
                        </a:cubicBezTo>
                        <a:cubicBezTo>
                          <a:pt x="536018" y="2537286"/>
                          <a:pt x="42983" y="2005305"/>
                          <a:pt x="0" y="127861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BDE362C6-D5CA-C84B-9F71-BEF1BDDA6EC8}"/>
              </a:ext>
            </a:extLst>
          </p:cNvPr>
          <p:cNvSpPr/>
          <p:nvPr/>
        </p:nvSpPr>
        <p:spPr>
          <a:xfrm rot="5400000">
            <a:off x="6849522" y="2939941"/>
            <a:ext cx="183395" cy="2011588"/>
          </a:xfrm>
          <a:prstGeom prst="rightBrac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100A962-104F-5C4B-847F-B23E354BB0A0}"/>
              </a:ext>
            </a:extLst>
          </p:cNvPr>
          <p:cNvSpPr txBox="1"/>
          <p:nvPr/>
        </p:nvSpPr>
        <p:spPr>
          <a:xfrm>
            <a:off x="6367972" y="4077218"/>
            <a:ext cx="10294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Clipping radius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710C9EC-5F45-834A-B442-34D42138412A}"/>
              </a:ext>
            </a:extLst>
          </p:cNvPr>
          <p:cNvSpPr txBox="1"/>
          <p:nvPr/>
        </p:nvSpPr>
        <p:spPr>
          <a:xfrm>
            <a:off x="6954362" y="5398910"/>
            <a:ext cx="2776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400F9E2-30EB-D641-BC47-A4BCA24AD601}"/>
              </a:ext>
            </a:extLst>
          </p:cNvPr>
          <p:cNvSpPr txBox="1"/>
          <p:nvPr/>
        </p:nvSpPr>
        <p:spPr>
          <a:xfrm>
            <a:off x="8261301" y="5500495"/>
            <a:ext cx="27764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33F3F89-6C10-8849-9720-A2080D73C4FC}"/>
              </a:ext>
            </a:extLst>
          </p:cNvPr>
          <p:cNvSpPr txBox="1"/>
          <p:nvPr/>
        </p:nvSpPr>
        <p:spPr>
          <a:xfrm>
            <a:off x="1999169" y="2289132"/>
            <a:ext cx="37882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Need to be able to list all the nodes</a:t>
            </a:r>
          </a:p>
          <a:p>
            <a:r>
              <a:rPr lang="en-US" dirty="0"/>
              <a:t>within A’s clipping radius.  {B,C,D}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F621E30-23F2-E648-BF94-B0B88F91B01B}"/>
              </a:ext>
            </a:extLst>
          </p:cNvPr>
          <p:cNvSpPr txBox="1"/>
          <p:nvPr/>
        </p:nvSpPr>
        <p:spPr>
          <a:xfrm>
            <a:off x="2134250" y="4055109"/>
            <a:ext cx="31550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Compute distance from A to </a:t>
            </a:r>
          </a:p>
          <a:p>
            <a:r>
              <a:rPr lang="en-US" dirty="0"/>
              <a:t>every other node. </a:t>
            </a:r>
          </a:p>
        </p:txBody>
      </p:sp>
      <p:sp>
        <p:nvSpPr>
          <p:cNvPr id="20" name="&quot;No&quot; Symbol 19">
            <a:extLst>
              <a:ext uri="{FF2B5EF4-FFF2-40B4-BE49-F238E27FC236}">
                <a16:creationId xmlns:a16="http://schemas.microsoft.com/office/drawing/2014/main" id="{04474C52-E50C-414C-9F37-D0805FDB0F76}"/>
              </a:ext>
            </a:extLst>
          </p:cNvPr>
          <p:cNvSpPr/>
          <p:nvPr/>
        </p:nvSpPr>
        <p:spPr>
          <a:xfrm>
            <a:off x="1219850" y="3921419"/>
            <a:ext cx="914400" cy="914400"/>
          </a:xfrm>
          <a:prstGeom prst="noSmoking">
            <a:avLst>
              <a:gd name="adj" fmla="val 7465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3F67711-620F-4AD2-AC4D-B6AC08F93331}"/>
              </a:ext>
            </a:extLst>
          </p:cNvPr>
          <p:cNvSpPr txBox="1"/>
          <p:nvPr/>
        </p:nvSpPr>
        <p:spPr>
          <a:xfrm>
            <a:off x="1135625" y="4866879"/>
            <a:ext cx="1087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Bad idea</a:t>
            </a:r>
          </a:p>
        </p:txBody>
      </p:sp>
    </p:spTree>
    <p:extLst>
      <p:ext uri="{BB962C8B-B14F-4D97-AF65-F5344CB8AC3E}">
        <p14:creationId xmlns:p14="http://schemas.microsoft.com/office/powerpoint/2010/main" val="120046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28903DDA-7189-7C4B-8C3C-58042A748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Spatial Indexing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C24318-C227-C14C-8797-6BDA81B998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702562" y="6471387"/>
            <a:ext cx="489438" cy="365125"/>
          </a:xfrm>
        </p:spPr>
        <p:txBody>
          <a:bodyPr/>
          <a:lstStyle/>
          <a:p>
            <a:fld id="{F6B149FD-26F7-3645-B4E7-BA8B8CC5EEA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8EFE8D1-EDC2-924C-9F90-014D2CFDF74A}"/>
              </a:ext>
            </a:extLst>
          </p:cNvPr>
          <p:cNvSpPr txBox="1"/>
          <p:nvPr/>
        </p:nvSpPr>
        <p:spPr>
          <a:xfrm>
            <a:off x="2759189" y="5051877"/>
            <a:ext cx="6215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Instead, use a k-d tree space partitioning data structure to </a:t>
            </a:r>
          </a:p>
          <a:p>
            <a:r>
              <a:rPr lang="en-US" dirty="0"/>
              <a:t>organize node locations for fast ”look up” of nodes within range.</a:t>
            </a:r>
          </a:p>
        </p:txBody>
      </p:sp>
      <p:pic>
        <p:nvPicPr>
          <p:cNvPr id="1026" name="Picture 2" descr="Visualization of the k-d tree algorithm.">
            <a:extLst>
              <a:ext uri="{FF2B5EF4-FFF2-40B4-BE49-F238E27FC236}">
                <a16:creationId xmlns:a16="http://schemas.microsoft.com/office/drawing/2014/main" id="{0E1E4575-1F61-C24F-8940-07BD37BEE5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5305" y="1815590"/>
            <a:ext cx="6181389" cy="2772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1A5EF29-693A-E74C-8826-78069A22B1AD}"/>
              </a:ext>
            </a:extLst>
          </p:cNvPr>
          <p:cNvSpPr txBox="1"/>
          <p:nvPr/>
        </p:nvSpPr>
        <p:spPr>
          <a:xfrm>
            <a:off x="7822094" y="4587896"/>
            <a:ext cx="1451113" cy="292217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sz="1200" dirty="0"/>
              <a:t>[John </a:t>
            </a:r>
            <a:r>
              <a:rPr lang="en-US" sz="1200" dirty="0" err="1"/>
              <a:t>Anzola</a:t>
            </a:r>
            <a:r>
              <a:rPr lang="en-US" sz="1200" dirty="0"/>
              <a:t>, et. al.]</a:t>
            </a:r>
          </a:p>
        </p:txBody>
      </p:sp>
    </p:spTree>
    <p:extLst>
      <p:ext uri="{BB962C8B-B14F-4D97-AF65-F5344CB8AC3E}">
        <p14:creationId xmlns:p14="http://schemas.microsoft.com/office/powerpoint/2010/main" val="70810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andia Angles">
  <a:themeElements>
    <a:clrScheme name="SandiaBrandTheme">
      <a:dk1>
        <a:srgbClr val="3C3C3C"/>
      </a:dk1>
      <a:lt1>
        <a:srgbClr val="FFFFFF"/>
      </a:lt1>
      <a:dk2>
        <a:srgbClr val="005376"/>
      </a:dk2>
      <a:lt2>
        <a:srgbClr val="FFFFFF"/>
      </a:lt2>
      <a:accent1>
        <a:srgbClr val="00ADD0"/>
      </a:accent1>
      <a:accent2>
        <a:srgbClr val="6CB312"/>
      </a:accent2>
      <a:accent3>
        <a:srgbClr val="FFA033"/>
      </a:accent3>
      <a:accent4>
        <a:srgbClr val="008E74"/>
      </a:accent4>
      <a:accent5>
        <a:srgbClr val="A92C00"/>
      </a:accent5>
      <a:accent6>
        <a:srgbClr val="7D0D7C"/>
      </a:accent6>
      <a:hlink>
        <a:srgbClr val="27ADCF"/>
      </a:hlink>
      <a:folHlink>
        <a:srgbClr val="2588BA"/>
      </a:folHlink>
    </a:clrScheme>
    <a:fontScheme name="Open Sans Bold &amp; light">
      <a:majorFont>
        <a:latin typeface="Open Sans bold"/>
        <a:ea typeface=""/>
        <a:cs typeface=""/>
      </a:majorFont>
      <a:minorFont>
        <a:latin typeface="Open Sans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>
        <a:no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16212</TotalTime>
  <Words>888</Words>
  <Application>Microsoft Office PowerPoint</Application>
  <PresentationFormat>Widescreen</PresentationFormat>
  <Paragraphs>213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Open Sans</vt:lpstr>
      <vt:lpstr>Open Sans Light</vt:lpstr>
      <vt:lpstr>Arial</vt:lpstr>
      <vt:lpstr>Courier New</vt:lpstr>
      <vt:lpstr>Open Sans bold</vt:lpstr>
      <vt:lpstr>Cambria Math</vt:lpstr>
      <vt:lpstr>Wingdings</vt:lpstr>
      <vt:lpstr>Sandia Angles</vt:lpstr>
      <vt:lpstr>Clipping for Faster Wireless Network Simulation in ns-3</vt:lpstr>
      <vt:lpstr>Outline</vt:lpstr>
      <vt:lpstr>Large-Scale Wireless Network Simulation Vision</vt:lpstr>
      <vt:lpstr>Where is the Research to Advance this Vision?</vt:lpstr>
      <vt:lpstr>PDES in ns-3</vt:lpstr>
      <vt:lpstr>Events Scheduled on Every Node</vt:lpstr>
      <vt:lpstr>Clipping Avoids Extra Overhead</vt:lpstr>
      <vt:lpstr>Determining Nodes Within the Clipping Radius</vt:lpstr>
      <vt:lpstr>Spatial Indexing</vt:lpstr>
      <vt:lpstr>Contrived Static Grid Simulation</vt:lpstr>
      <vt:lpstr>Decreased Time to Simulate</vt:lpstr>
      <vt:lpstr>5G Simulation</vt:lpstr>
      <vt:lpstr>5G Simulation - Speedup</vt:lpstr>
      <vt:lpstr>5G Simulation - Throughput</vt:lpstr>
      <vt:lpstr>5G Simulation – Throughput Error</vt:lpstr>
      <vt:lpstr>5G Simulation – Mean Delay</vt:lpstr>
      <vt:lpstr>Future Work &amp; Conclusion</vt:lpstr>
      <vt:lpstr>Questions?</vt:lpstr>
      <vt:lpstr>Backup Content</vt:lpstr>
      <vt:lpstr>System Diagram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Rejeki Lancar</dc:creator>
  <cp:lastModifiedBy>Newton, Benjamin David</cp:lastModifiedBy>
  <cp:revision>475</cp:revision>
  <dcterms:created xsi:type="dcterms:W3CDTF">2018-07-21T13:25:45Z</dcterms:created>
  <dcterms:modified xsi:type="dcterms:W3CDTF">2022-06-22T04:32:12Z</dcterms:modified>
</cp:coreProperties>
</file>