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Constanti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Constantia-bold.fntdata"/><Relationship Id="rId12" Type="http://schemas.openxmlformats.org/officeDocument/2006/relationships/slide" Target="slides/slide6.xml"/><Relationship Id="rId34" Type="http://schemas.openxmlformats.org/officeDocument/2006/relationships/font" Target="fonts/Constantia-regular.fntdata"/><Relationship Id="rId15" Type="http://schemas.openxmlformats.org/officeDocument/2006/relationships/slide" Target="slides/slide9.xml"/><Relationship Id="rId37" Type="http://schemas.openxmlformats.org/officeDocument/2006/relationships/font" Target="fonts/Constantia-boldItalic.fntdata"/><Relationship Id="rId14" Type="http://schemas.openxmlformats.org/officeDocument/2006/relationships/slide" Target="slides/slide8.xml"/><Relationship Id="rId36" Type="http://schemas.openxmlformats.org/officeDocument/2006/relationships/font" Target="fonts/Constantia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2d73a9263_1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g122d73a9263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7" name="Google Shape;127;g122d73a9263_1_23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2d73a9263_1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2d73a9263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cb7eb890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0" name="Google Shape;290;g12cb7eb89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2d73a9263_1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2d73a9263_1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2def866b0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22def866b0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2d73a9263_1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22d73a9263_1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b8555f1e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b8555f1e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fc385063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fc385063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2def866b0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22def866b0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2d73a9263_1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22d73a9263_1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2def866b0_2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22def866b0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2d73a9263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2d73a9263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2def866b0_2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22def866b0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2d73a9263_1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22d73a9263_1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2def866b0_2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22def866b0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23dd590ea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23dd590ea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b8555f1e5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b8555f1e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45a209a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45a209a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45a209a8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45a209a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2d73a9263_1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2d73a9263_1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4c5b689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4c5b689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4c5b689a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4c5b689a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2d73a9263_1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2d73a9263_1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7315200" y="800100"/>
            <a:ext cx="0" cy="337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13"/>
          <p:cNvCxnSpPr/>
          <p:nvPr/>
        </p:nvCxnSpPr>
        <p:spPr>
          <a:xfrm>
            <a:off x="304800" y="211455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0" y="2455163"/>
            <a:ext cx="73152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300"/>
              <a:buFont typeface="Noto Sans Symbols"/>
              <a:buNone/>
              <a:defRPr b="0" i="0" sz="18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81001" y="740663"/>
            <a:ext cx="69342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B3D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e_logo.png"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3808" y="2183608"/>
            <a:ext cx="1292249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8153401" y="171450"/>
            <a:ext cx="990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/>
          <p:nvPr/>
        </p:nvCxnSpPr>
        <p:spPr>
          <a:xfrm>
            <a:off x="7315200" y="800100"/>
            <a:ext cx="0" cy="337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15"/>
          <p:cNvCxnSpPr/>
          <p:nvPr/>
        </p:nvCxnSpPr>
        <p:spPr>
          <a:xfrm>
            <a:off x="304800" y="211455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0" y="2455163"/>
            <a:ext cx="73152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300"/>
              <a:buFont typeface="Noto Sans Symbols"/>
              <a:buNone/>
              <a:defRPr b="0" i="0" sz="1800" u="none" cap="none" strike="noStrik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81001" y="740663"/>
            <a:ext cx="69342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B3D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e_logo.png" id="73" name="Google Shape;7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3808" y="2183608"/>
            <a:ext cx="1292249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8153401" y="171450"/>
            <a:ext cx="990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/>
          <p:cNvCxnSpPr/>
          <p:nvPr/>
        </p:nvCxnSpPr>
        <p:spPr>
          <a:xfrm>
            <a:off x="457201" y="1028700"/>
            <a:ext cx="762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6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57200" y="11430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7"/>
          <p:cNvCxnSpPr/>
          <p:nvPr/>
        </p:nvCxnSpPr>
        <p:spPr>
          <a:xfrm>
            <a:off x="457201" y="1028700"/>
            <a:ext cx="762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17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457201" y="1289448"/>
            <a:ext cx="4038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648201" y="1289448"/>
            <a:ext cx="4038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8"/>
          <p:cNvCxnSpPr/>
          <p:nvPr/>
        </p:nvCxnSpPr>
        <p:spPr>
          <a:xfrm>
            <a:off x="457201" y="1028700"/>
            <a:ext cx="762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57201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57201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3" type="body"/>
          </p:nvPr>
        </p:nvSpPr>
        <p:spPr>
          <a:xfrm>
            <a:off x="4645025" y="1151334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4" type="body"/>
          </p:nvPr>
        </p:nvSpPr>
        <p:spPr>
          <a:xfrm>
            <a:off x="4645025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9"/>
          <p:cNvCxnSpPr/>
          <p:nvPr/>
        </p:nvCxnSpPr>
        <p:spPr>
          <a:xfrm>
            <a:off x="457201" y="1028700"/>
            <a:ext cx="762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9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0"/>
          <p:cNvCxnSpPr/>
          <p:nvPr/>
        </p:nvCxnSpPr>
        <p:spPr>
          <a:xfrm>
            <a:off x="457201" y="1028700"/>
            <a:ext cx="762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20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 rot="5400000">
            <a:off x="2800349" y="-1200150"/>
            <a:ext cx="35433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21"/>
          <p:cNvCxnSpPr/>
          <p:nvPr/>
        </p:nvCxnSpPr>
        <p:spPr>
          <a:xfrm>
            <a:off x="457201" y="1028700"/>
            <a:ext cx="762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21"/>
          <p:cNvSpPr txBox="1"/>
          <p:nvPr>
            <p:ph type="title"/>
          </p:nvPr>
        </p:nvSpPr>
        <p:spPr>
          <a:xfrm>
            <a:off x="457200" y="91678"/>
            <a:ext cx="75438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57201" y="1289448"/>
            <a:ext cx="4038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4648201" y="1289448"/>
            <a:ext cx="4038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7848600" y="114301"/>
            <a:ext cx="228600" cy="1200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22"/>
          <p:cNvCxnSpPr/>
          <p:nvPr/>
        </p:nvCxnSpPr>
        <p:spPr>
          <a:xfrm>
            <a:off x="457201" y="1028700"/>
            <a:ext cx="762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22"/>
          <p:cNvSpPr txBox="1"/>
          <p:nvPr>
            <p:ph type="title"/>
          </p:nvPr>
        </p:nvSpPr>
        <p:spPr>
          <a:xfrm>
            <a:off x="457200" y="91679"/>
            <a:ext cx="7543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57201" y="1289448"/>
            <a:ext cx="4038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648201" y="1289447"/>
            <a:ext cx="4038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4648201" y="3000375"/>
            <a:ext cx="40386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1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7200" y="11430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934201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e_logo.png" id="64" name="Google Shape;6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47970" y="171451"/>
            <a:ext cx="875128" cy="7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6200" y="4800601"/>
            <a:ext cx="289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00"/>
              <a:buFont typeface="Constantia"/>
              <a:buNone/>
            </a:pPr>
            <a:r>
              <a:rPr b="0" i="0" lang="en" sz="1100" u="none" cap="none" strike="noStrike">
                <a:solidFill>
                  <a:srgbClr val="244061"/>
                </a:solidFill>
                <a:latin typeface="Constantia"/>
                <a:ea typeface="Constantia"/>
                <a:cs typeface="Constantia"/>
                <a:sym typeface="Constantia"/>
              </a:rPr>
              <a:t>System Energy Efficiency Lab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00"/>
              <a:buFont typeface="Constantia"/>
              <a:buNone/>
            </a:pPr>
            <a:r>
              <a:rPr b="0" i="0" lang="en" sz="1100" u="none" cap="none" strike="noStrike">
                <a:solidFill>
                  <a:srgbClr val="244061"/>
                </a:solidFill>
                <a:latin typeface="Constantia"/>
                <a:ea typeface="Constantia"/>
                <a:cs typeface="Constantia"/>
                <a:sym typeface="Constantia"/>
              </a:rPr>
              <a:t>seelab.ucsd.edu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798922" y="2571750"/>
            <a:ext cx="63561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018"/>
              <a:buFont typeface="Noto Sans Symbols"/>
              <a:buNone/>
            </a:pPr>
            <a:r>
              <a:t/>
            </a:r>
            <a:endParaRPr sz="4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Emily Ekaireb, Xiaofan Yu, Kazim Ergun, Quanling Zhao, Kai Lee, Muhammad Huzaifa, Tajana Rosing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72222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331511" y="638792"/>
            <a:ext cx="69342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B3D7"/>
              </a:buClr>
              <a:buSzPts val="700"/>
              <a:buFont typeface="Arial"/>
              <a:buNone/>
            </a:pPr>
            <a:r>
              <a:rPr b="1" lang="en" sz="2700"/>
              <a:t>ns3-fl</a:t>
            </a:r>
            <a:r>
              <a:rPr b="1" lang="en" sz="2700"/>
              <a:t>: Simulating Federated Learning with ns-3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Model</a:t>
            </a:r>
            <a:endParaRPr/>
          </a:p>
        </p:txBody>
      </p:sp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457200" y="1143000"/>
            <a:ext cx="82296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Latency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Where      is the downlink time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    is the computation time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/>
              <a:t>i</a:t>
            </a:r>
            <a:r>
              <a:rPr lang="en"/>
              <a:t>s the uplink time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Throughput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Where      is the number of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bytes </a:t>
            </a:r>
            <a:r>
              <a:rPr lang="en"/>
              <a:t>received</a:t>
            </a:r>
            <a:r>
              <a:rPr lang="en"/>
              <a:t> by the server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from the client</a:t>
            </a: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5018325" y="3634975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sp>
        <p:nvSpPr>
          <p:cNvPr id="263" name="Google Shape;263;p32"/>
          <p:cNvSpPr/>
          <p:nvPr/>
        </p:nvSpPr>
        <p:spPr>
          <a:xfrm>
            <a:off x="5927550" y="2528150"/>
            <a:ext cx="876300" cy="8763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Server</a:t>
            </a:r>
            <a:endParaRPr sz="1100"/>
          </a:p>
        </p:txBody>
      </p:sp>
      <p:sp>
        <p:nvSpPr>
          <p:cNvPr id="264" name="Google Shape;264;p32"/>
          <p:cNvSpPr/>
          <p:nvPr/>
        </p:nvSpPr>
        <p:spPr>
          <a:xfrm>
            <a:off x="7088900" y="3634975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500"/>
          </a:p>
        </p:txBody>
      </p:sp>
      <p:sp>
        <p:nvSpPr>
          <p:cNvPr id="265" name="Google Shape;265;p32"/>
          <p:cNvSpPr/>
          <p:nvPr/>
        </p:nvSpPr>
        <p:spPr>
          <a:xfrm>
            <a:off x="5017975" y="1735900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sp>
        <p:nvSpPr>
          <p:cNvPr id="266" name="Google Shape;266;p32"/>
          <p:cNvSpPr/>
          <p:nvPr/>
        </p:nvSpPr>
        <p:spPr>
          <a:xfrm>
            <a:off x="7012700" y="1700275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cxnSp>
        <p:nvCxnSpPr>
          <p:cNvPr id="267" name="Google Shape;267;p32"/>
          <p:cNvCxnSpPr>
            <a:stCxn id="263" idx="1"/>
            <a:endCxn id="265" idx="5"/>
          </p:cNvCxnSpPr>
          <p:nvPr/>
        </p:nvCxnSpPr>
        <p:spPr>
          <a:xfrm rot="10800000">
            <a:off x="5596581" y="2314481"/>
            <a:ext cx="459300" cy="3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32"/>
          <p:cNvCxnSpPr>
            <a:stCxn id="263" idx="7"/>
            <a:endCxn id="266" idx="3"/>
          </p:cNvCxnSpPr>
          <p:nvPr/>
        </p:nvCxnSpPr>
        <p:spPr>
          <a:xfrm flipH="1" rot="10800000">
            <a:off x="6675519" y="2279081"/>
            <a:ext cx="436500" cy="37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32"/>
          <p:cNvCxnSpPr>
            <a:stCxn id="263" idx="3"/>
            <a:endCxn id="262" idx="7"/>
          </p:cNvCxnSpPr>
          <p:nvPr/>
        </p:nvCxnSpPr>
        <p:spPr>
          <a:xfrm flipH="1">
            <a:off x="5597181" y="3276119"/>
            <a:ext cx="458700" cy="4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32"/>
          <p:cNvCxnSpPr>
            <a:stCxn id="263" idx="5"/>
            <a:endCxn id="264" idx="1"/>
          </p:cNvCxnSpPr>
          <p:nvPr/>
        </p:nvCxnSpPr>
        <p:spPr>
          <a:xfrm>
            <a:off x="6675519" y="3276119"/>
            <a:ext cx="512700" cy="4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p32"/>
          <p:cNvSpPr/>
          <p:nvPr/>
        </p:nvSpPr>
        <p:spPr>
          <a:xfrm>
            <a:off x="7176050" y="4402000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72" name="Google Shape;272;p32"/>
          <p:cNvSpPr/>
          <p:nvPr/>
        </p:nvSpPr>
        <p:spPr>
          <a:xfrm>
            <a:off x="4925600" y="4402000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73" name="Google Shape;273;p32"/>
          <p:cNvSpPr/>
          <p:nvPr/>
        </p:nvSpPr>
        <p:spPr>
          <a:xfrm>
            <a:off x="7176050" y="1125400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74" name="Google Shape;274;p32"/>
          <p:cNvSpPr/>
          <p:nvPr/>
        </p:nvSpPr>
        <p:spPr>
          <a:xfrm>
            <a:off x="4925600" y="1125400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cxnSp>
        <p:nvCxnSpPr>
          <p:cNvPr id="275" name="Google Shape;275;p32"/>
          <p:cNvCxnSpPr>
            <a:stCxn id="265" idx="5"/>
            <a:endCxn id="263" idx="1"/>
          </p:cNvCxnSpPr>
          <p:nvPr/>
        </p:nvCxnSpPr>
        <p:spPr>
          <a:xfrm>
            <a:off x="5596684" y="2314609"/>
            <a:ext cx="459300" cy="3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32"/>
          <p:cNvCxnSpPr>
            <a:stCxn id="266" idx="3"/>
            <a:endCxn id="263" idx="7"/>
          </p:cNvCxnSpPr>
          <p:nvPr/>
        </p:nvCxnSpPr>
        <p:spPr>
          <a:xfrm flipH="1">
            <a:off x="6675491" y="2278984"/>
            <a:ext cx="436500" cy="37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32"/>
          <p:cNvCxnSpPr>
            <a:stCxn id="264" idx="1"/>
            <a:endCxn id="263" idx="5"/>
          </p:cNvCxnSpPr>
          <p:nvPr/>
        </p:nvCxnSpPr>
        <p:spPr>
          <a:xfrm rot="10800000">
            <a:off x="6675491" y="3276166"/>
            <a:ext cx="512700" cy="4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32"/>
          <p:cNvCxnSpPr>
            <a:stCxn id="262" idx="7"/>
            <a:endCxn id="263" idx="3"/>
          </p:cNvCxnSpPr>
          <p:nvPr/>
        </p:nvCxnSpPr>
        <p:spPr>
          <a:xfrm flipH="1" rot="10800000">
            <a:off x="5597034" y="3276166"/>
            <a:ext cx="458700" cy="4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9" name="Google Shape;2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675" y="1228688"/>
            <a:ext cx="2091421" cy="2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150" y="2314477"/>
            <a:ext cx="234100" cy="22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3475" y="1599700"/>
            <a:ext cx="234100" cy="2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875" y="2571750"/>
            <a:ext cx="234100" cy="2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700" y="3178152"/>
            <a:ext cx="234100" cy="22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64" y="1961749"/>
            <a:ext cx="210685" cy="2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0989" y="1228699"/>
            <a:ext cx="210685" cy="2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0663" y="2934125"/>
            <a:ext cx="1420662" cy="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4000" y="3387627"/>
            <a:ext cx="234100" cy="25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type="title"/>
          </p:nvPr>
        </p:nvSpPr>
        <p:spPr>
          <a:xfrm>
            <a:off x="457200" y="1"/>
            <a:ext cx="100584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293" name="Google Shape;293;p33"/>
          <p:cNvSpPr txBox="1"/>
          <p:nvPr>
            <p:ph idx="1" type="body"/>
          </p:nvPr>
        </p:nvSpPr>
        <p:spPr>
          <a:xfrm>
            <a:off x="96913" y="1285063"/>
            <a:ext cx="4730700" cy="24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Algorithms</a:t>
            </a:r>
            <a:endParaRPr/>
          </a:p>
          <a:p>
            <a:pPr indent="-3175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FedAvg [1]</a:t>
            </a:r>
            <a:endParaRPr/>
          </a:p>
          <a:p>
            <a:pPr indent="-3175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FedAsync [2]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Dataset</a:t>
            </a:r>
            <a:endParaRPr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MNIST, FashionMNIST, CIFAR-10</a:t>
            </a:r>
            <a:endParaRPr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IID → samples on each client follow dataset distribution</a:t>
            </a:r>
            <a:endParaRPr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Non-IID → sample one class from each client with uniform label distribution</a:t>
            </a: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2225" y="1987350"/>
            <a:ext cx="4020325" cy="199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4702850" y="14947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2124322" y="4539688"/>
            <a:ext cx="6738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035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" sz="1100" u="none" cap="none" strike="noStrik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McMahan, Brendan, et al. "Communication-efficient learning of deep networks from decentralized data." </a:t>
            </a:r>
            <a:r>
              <a:rPr b="0" i="1" lang="en" sz="1100" u="none" cap="none" strike="noStrik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Artificial Intelligence and Statistics</a:t>
            </a:r>
            <a:r>
              <a:rPr b="0" i="0" lang="en" sz="1100" u="none" cap="none" strike="noStrik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PMLR, 2017.</a:t>
            </a:r>
            <a:endParaRPr sz="1100"/>
          </a:p>
          <a:p>
            <a:pPr indent="-26035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" sz="1100" u="none" cap="none" strike="noStrik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Xie, Cong, Sanmi Koyejo, and Indranil Gupta. "Asynchronous federated optimization." </a:t>
            </a:r>
            <a:r>
              <a:rPr b="0" i="1" lang="en" sz="1100" u="none" cap="none" strike="noStrik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arXiv preprint arXiv:1903.03934</a:t>
            </a:r>
            <a:r>
              <a:rPr b="0" i="0" lang="en" sz="1100" u="none" cap="none" strike="noStrik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 (2019).</a:t>
            </a:r>
            <a:endParaRPr b="0" i="0" sz="1100" u="none" cap="none" strike="noStrike">
              <a:solidFill>
                <a:srgbClr val="7F7F7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with Real Deployment</a:t>
            </a:r>
            <a:endParaRPr/>
          </a:p>
        </p:txBody>
      </p:sp>
      <p:sp>
        <p:nvSpPr>
          <p:cNvPr id="302" name="Google Shape;302;p34"/>
          <p:cNvSpPr txBox="1"/>
          <p:nvPr/>
        </p:nvSpPr>
        <p:spPr>
          <a:xfrm>
            <a:off x="1236150" y="3655150"/>
            <a:ext cx="641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 validation of ns3-fl against a real RPi deployment with 6 clients and one server on various datasets.</a:t>
            </a:r>
            <a:endParaRPr/>
          </a:p>
        </p:txBody>
      </p:sp>
      <p:sp>
        <p:nvSpPr>
          <p:cNvPr id="303" name="Google Shape;303;p34"/>
          <p:cNvSpPr txBox="1"/>
          <p:nvPr/>
        </p:nvSpPr>
        <p:spPr>
          <a:xfrm>
            <a:off x="1247500" y="4270750"/>
            <a:ext cx="641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show at most </a:t>
            </a:r>
            <a:r>
              <a:rPr lang="en">
                <a:solidFill>
                  <a:srgbClr val="38761D"/>
                </a:solidFill>
              </a:rPr>
              <a:t>1.6% difference in the accuracy and 0.9% difference in the convergence times</a:t>
            </a:r>
            <a:r>
              <a:rPr lang="en">
                <a:solidFill>
                  <a:srgbClr val="38761D"/>
                </a:solidFill>
              </a:rPr>
              <a:t>.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25" y="1108900"/>
            <a:ext cx="7247750" cy="25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with Real Deployment</a:t>
            </a:r>
            <a:endParaRPr/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100" y="1857988"/>
            <a:ext cx="5376626" cy="2037125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1" name="Google Shape;311;p35"/>
          <p:cNvSpPr/>
          <p:nvPr/>
        </p:nvSpPr>
        <p:spPr>
          <a:xfrm>
            <a:off x="3133525" y="2155375"/>
            <a:ext cx="1205100" cy="4530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4338625" y="2608350"/>
            <a:ext cx="1353000" cy="453000"/>
          </a:xfrm>
          <a:prstGeom prst="rect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3" name="Google Shape;313;p35"/>
          <p:cNvCxnSpPr>
            <a:stCxn id="311" idx="1"/>
            <a:endCxn id="314" idx="2"/>
          </p:cNvCxnSpPr>
          <p:nvPr/>
        </p:nvCxnSpPr>
        <p:spPr>
          <a:xfrm rot="10800000">
            <a:off x="2744725" y="1597675"/>
            <a:ext cx="388800" cy="784200"/>
          </a:xfrm>
          <a:prstGeom prst="curved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5"/>
          <p:cNvCxnSpPr>
            <a:endCxn id="316" idx="0"/>
          </p:cNvCxnSpPr>
          <p:nvPr/>
        </p:nvCxnSpPr>
        <p:spPr>
          <a:xfrm>
            <a:off x="4991700" y="3061450"/>
            <a:ext cx="1907400" cy="1005600"/>
          </a:xfrm>
          <a:prstGeom prst="curvedConnector2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35"/>
          <p:cNvSpPr txBox="1"/>
          <p:nvPr/>
        </p:nvSpPr>
        <p:spPr>
          <a:xfrm>
            <a:off x="1454025" y="1197425"/>
            <a:ext cx="2581500" cy="4002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10.5% Difference for RPi 400 </a:t>
            </a:r>
            <a:endParaRPr/>
          </a:p>
        </p:txBody>
      </p:sp>
      <p:sp>
        <p:nvSpPr>
          <p:cNvPr id="316" name="Google Shape;316;p35"/>
          <p:cNvSpPr/>
          <p:nvPr/>
        </p:nvSpPr>
        <p:spPr>
          <a:xfrm>
            <a:off x="5797200" y="4067050"/>
            <a:ext cx="2203800" cy="453000"/>
          </a:xfrm>
          <a:prstGeom prst="rect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2.6% </a:t>
            </a:r>
            <a:r>
              <a:rPr lang="en"/>
              <a:t>Difference</a:t>
            </a:r>
            <a:r>
              <a:rPr lang="en"/>
              <a:t> for </a:t>
            </a:r>
            <a:r>
              <a:rPr lang="en"/>
              <a:t>RPi</a:t>
            </a:r>
            <a:r>
              <a:rPr lang="en"/>
              <a:t> 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Large-Scale Deployment Simulation</a:t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457200" y="1143000"/>
            <a:ext cx="35172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</a:t>
            </a:r>
            <a:r>
              <a:rPr lang="en"/>
              <a:t>raining over 40 Raspberry Pis, placed on the UCSD campus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Demonstrate how ns3-fl can assist design of FL deployments</a:t>
            </a:r>
            <a:endParaRPr/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375" y="1143000"/>
            <a:ext cx="4797849" cy="35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Large-Scale Deployment Simulation</a:t>
            </a:r>
            <a:endParaRPr/>
          </a:p>
        </p:txBody>
      </p:sp>
      <p:sp>
        <p:nvSpPr>
          <p:cNvPr id="329" name="Google Shape;329;p37"/>
          <p:cNvSpPr txBox="1"/>
          <p:nvPr/>
        </p:nvSpPr>
        <p:spPr>
          <a:xfrm>
            <a:off x="856175" y="3772275"/>
            <a:ext cx="73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 of ns3-fl when varying the local epochs per round over a Wi-Fi network.</a:t>
            </a:r>
            <a:endParaRPr/>
          </a:p>
        </p:txBody>
      </p:sp>
      <p:pic>
        <p:nvPicPr>
          <p:cNvPr id="330" name="Google Shape;3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13" y="1251775"/>
            <a:ext cx="7255875" cy="24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Performance</a:t>
            </a:r>
            <a:endParaRPr/>
          </a:p>
        </p:txBody>
      </p:sp>
      <p:sp>
        <p:nvSpPr>
          <p:cNvPr id="336" name="Google Shape;336;p38"/>
          <p:cNvSpPr txBox="1"/>
          <p:nvPr>
            <p:ph idx="1" type="body"/>
          </p:nvPr>
        </p:nvSpPr>
        <p:spPr>
          <a:xfrm>
            <a:off x="1177100" y="3561775"/>
            <a:ext cx="6678900" cy="1128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Breakdown of Execution Time (Seconds) of ns3-fl on a Synchronous FL Round over a Wi-Fi Network and an Ethernet Network.</a:t>
            </a:r>
            <a:endParaRPr/>
          </a:p>
        </p:txBody>
      </p:sp>
      <p:pic>
        <p:nvPicPr>
          <p:cNvPr id="337" name="Google Shape;3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58" y="1155075"/>
            <a:ext cx="6609692" cy="24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43" name="Google Shape;343;p39"/>
          <p:cNvSpPr txBox="1"/>
          <p:nvPr>
            <p:ph idx="1" type="body"/>
          </p:nvPr>
        </p:nvSpPr>
        <p:spPr>
          <a:xfrm>
            <a:off x="457200" y="1143000"/>
            <a:ext cx="82296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ns3-fl is a Federated Learning Simulator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Data, Network, and Algorithm</a:t>
            </a:r>
            <a:r>
              <a:rPr lang="en"/>
              <a:t> 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Compared against real deployment of RPis: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1.6% difference in the accuracy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0.9% difference in the convergence times 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10.5% difference in the energy consumption</a:t>
            </a:r>
            <a:r>
              <a:rPr lang="en"/>
              <a:t> 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be easily extended by users to utilize different datasets, FL algorithms, and networks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help in design of FL deployments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Thank you for listening! Any questions?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</a:t>
            </a:r>
            <a:r>
              <a:rPr lang="en"/>
              <a:t>Model</a:t>
            </a:r>
            <a:endParaRPr/>
          </a:p>
        </p:txBody>
      </p:sp>
      <p:pic>
        <p:nvPicPr>
          <p:cNvPr id="349" name="Google Shape;3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75" y="1366475"/>
            <a:ext cx="3514901" cy="327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7775" y="1332263"/>
            <a:ext cx="4928000" cy="3279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0"/>
          <p:cNvSpPr txBox="1"/>
          <p:nvPr/>
        </p:nvSpPr>
        <p:spPr>
          <a:xfrm>
            <a:off x="1554563" y="1091025"/>
            <a:ext cx="9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FedAvg</a:t>
            </a:r>
            <a:r>
              <a:rPr lang="en" sz="1200">
                <a:solidFill>
                  <a:schemeClr val="dk1"/>
                </a:solidFill>
              </a:rPr>
              <a:t>¹</a:t>
            </a:r>
            <a:endParaRPr/>
          </a:p>
        </p:txBody>
      </p:sp>
      <p:sp>
        <p:nvSpPr>
          <p:cNvPr id="352" name="Google Shape;352;p40"/>
          <p:cNvSpPr txBox="1"/>
          <p:nvPr/>
        </p:nvSpPr>
        <p:spPr>
          <a:xfrm>
            <a:off x="2221050" y="4543775"/>
            <a:ext cx="656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1. 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Brendan McMahan, Eider Moore, Daniel Ramage, Seth Hampson, and Blaise Aguera y Arcas. 2017. Communication-efficient learning of deep networks from decentralized data. In </a:t>
            </a:r>
            <a:r>
              <a:rPr i="1" lang="en" sz="800">
                <a:solidFill>
                  <a:schemeClr val="dk1"/>
                </a:solidFill>
                <a:highlight>
                  <a:srgbClr val="FFFFFF"/>
                </a:highlight>
              </a:rPr>
              <a:t>Artificial Intelligence and Statistics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. PMLR, 1273–1282.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2. 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Cong Xie, Oluwasanmi Koyejo, and Indranil Gupta. 2019. Asynchronous Federated Optimization. </a:t>
            </a:r>
            <a:r>
              <a:rPr i="1" lang="en" sz="800">
                <a:solidFill>
                  <a:schemeClr val="dk1"/>
                </a:solidFill>
                <a:highlight>
                  <a:srgbClr val="FFFFFF"/>
                </a:highlight>
              </a:rPr>
              <a:t>ArXiv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abs/1903.03934 (2019).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53" name="Google Shape;353;p40"/>
          <p:cNvSpPr txBox="1"/>
          <p:nvPr/>
        </p:nvSpPr>
        <p:spPr>
          <a:xfrm>
            <a:off x="5826225" y="1091025"/>
            <a:ext cx="109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FedAsync</a:t>
            </a:r>
            <a:r>
              <a:rPr lang="en" sz="1200">
                <a:solidFill>
                  <a:schemeClr val="dk1"/>
                </a:solidFill>
              </a:rPr>
              <a:t>²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Large-Scale Deployment Simulation</a:t>
            </a:r>
            <a:endParaRPr/>
          </a:p>
        </p:txBody>
      </p:sp>
      <p:sp>
        <p:nvSpPr>
          <p:cNvPr id="359" name="Google Shape;359;p41"/>
          <p:cNvSpPr txBox="1"/>
          <p:nvPr/>
        </p:nvSpPr>
        <p:spPr>
          <a:xfrm>
            <a:off x="6561325" y="3199550"/>
            <a:ext cx="221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 of training on IID v. Non IID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over a Wi-Fi network.</a:t>
            </a:r>
            <a:endParaRPr/>
          </a:p>
        </p:txBody>
      </p:sp>
      <p:sp>
        <p:nvSpPr>
          <p:cNvPr id="360" name="Google Shape;360;p41"/>
          <p:cNvSpPr txBox="1"/>
          <p:nvPr/>
        </p:nvSpPr>
        <p:spPr>
          <a:xfrm>
            <a:off x="6579675" y="1358250"/>
            <a:ext cx="221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 of ns3-fl when varying the local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epochs per round over a Wi-Fi network.</a:t>
            </a:r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130500"/>
            <a:ext cx="5541725" cy="18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2943950"/>
            <a:ext cx="5541715" cy="1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Federated Learning </a:t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397444" y="1415950"/>
            <a:ext cx="1604016" cy="1175796"/>
          </a:xfrm>
          <a:prstGeom prst="cloud">
            <a:avLst/>
          </a:prstGeom>
          <a:solidFill>
            <a:srgbClr val="FFFFFF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&#10;&#10;Description automatically generated"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200" y="3279973"/>
            <a:ext cx="1016867" cy="72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 rot="-2852251">
            <a:off x="753151" y="2491045"/>
            <a:ext cx="814537" cy="34429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39" name="Google Shape;139;p24"/>
          <p:cNvSpPr/>
          <p:nvPr/>
        </p:nvSpPr>
        <p:spPr>
          <a:xfrm rot="-4606057">
            <a:off x="1473195" y="2723006"/>
            <a:ext cx="726078" cy="34493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40" name="Google Shape;140;p24"/>
          <p:cNvSpPr/>
          <p:nvPr/>
        </p:nvSpPr>
        <p:spPr>
          <a:xfrm rot="-6348466">
            <a:off x="2208637" y="2731792"/>
            <a:ext cx="771996" cy="34508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41" name="Google Shape;141;p24"/>
          <p:cNvSpPr/>
          <p:nvPr/>
        </p:nvSpPr>
        <p:spPr>
          <a:xfrm rot="-7830531">
            <a:off x="2774129" y="2391606"/>
            <a:ext cx="726024" cy="34444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2628338" y="3413237"/>
            <a:ext cx="244800" cy="4167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&#10;&#10;Description automatically generated"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307" y="3288070"/>
            <a:ext cx="1016867" cy="72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1611451" y="3432198"/>
            <a:ext cx="244800" cy="416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&#10;&#10;Description automatically generated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25" y="2984494"/>
            <a:ext cx="1016867" cy="72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594563" y="3122183"/>
            <a:ext cx="244800" cy="4167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&#10;&#10;Description automatically generated"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3084" y="2844602"/>
            <a:ext cx="1016867" cy="72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3459222" y="2973390"/>
            <a:ext cx="244800" cy="4167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1967128" y="1752726"/>
            <a:ext cx="244800" cy="2505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2211719" y="1752726"/>
            <a:ext cx="244800" cy="250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1966346" y="1996815"/>
            <a:ext cx="244800" cy="2505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2211719" y="1996815"/>
            <a:ext cx="244800" cy="2505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950" y="1369300"/>
            <a:ext cx="4646799" cy="27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2454150" y="4712625"/>
            <a:ext cx="584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1. This data was taken from Google Scholar results for “Federated Learning”</a:t>
            </a: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Large-Scale Deployment Simulation</a:t>
            </a:r>
            <a:endParaRPr/>
          </a:p>
        </p:txBody>
      </p:sp>
      <p:sp>
        <p:nvSpPr>
          <p:cNvPr id="368" name="Google Shape;368;p42"/>
          <p:cNvSpPr txBox="1"/>
          <p:nvPr/>
        </p:nvSpPr>
        <p:spPr>
          <a:xfrm>
            <a:off x="6683600" y="1260075"/>
            <a:ext cx="1525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 of ns3-fl when selecting 5, 10, or 15 clients per round over a Wi-Fi network.</a:t>
            </a:r>
            <a:endParaRPr/>
          </a:p>
        </p:txBody>
      </p:sp>
      <p:sp>
        <p:nvSpPr>
          <p:cNvPr id="369" name="Google Shape;369;p42"/>
          <p:cNvSpPr txBox="1"/>
          <p:nvPr/>
        </p:nvSpPr>
        <p:spPr>
          <a:xfrm>
            <a:off x="6683600" y="3136825"/>
            <a:ext cx="187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 of ns3-fl when using synchronous FL and asynchronous FL over a Ethernet and Wi-Fi network.</a:t>
            </a:r>
            <a:endParaRPr/>
          </a:p>
        </p:txBody>
      </p:sp>
      <p:pic>
        <p:nvPicPr>
          <p:cNvPr id="370" name="Google Shape;3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00" y="1114025"/>
            <a:ext cx="5577800" cy="19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00" y="3066250"/>
            <a:ext cx="5577793" cy="19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Implementation: Sync FL Process Comm. </a:t>
            </a:r>
            <a:endParaRPr/>
          </a:p>
        </p:txBody>
      </p:sp>
      <p:pic>
        <p:nvPicPr>
          <p:cNvPr id="377" name="Google Shape;3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125" y="1181350"/>
            <a:ext cx="4798127" cy="33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012800"/>
            <a:ext cx="3386900" cy="11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Implementation: Async FL Process Comm. </a:t>
            </a:r>
            <a:endParaRPr/>
          </a:p>
        </p:txBody>
      </p:sp>
      <p:pic>
        <p:nvPicPr>
          <p:cNvPr id="384" name="Google Shape;38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25" y="2374663"/>
            <a:ext cx="3386900" cy="11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125" y="1124525"/>
            <a:ext cx="4933276" cy="36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Power Model Results</a:t>
            </a:r>
            <a:endParaRPr/>
          </a:p>
        </p:txBody>
      </p:sp>
      <p:pic>
        <p:nvPicPr>
          <p:cNvPr id="391" name="Google Shape;3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150" y="3043475"/>
            <a:ext cx="4100450" cy="164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225" y="1191125"/>
            <a:ext cx="4002849" cy="17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Performance of FL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57200" y="1143000"/>
            <a:ext cx="51912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Practical performance of FL is dependent on: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Dataset 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Data distribution</a:t>
            </a:r>
            <a:endParaRPr/>
          </a:p>
          <a:p>
            <a:pPr indent="-298450" lvl="3" marL="1828800" rtl="0" algn="l"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"/>
              <a:t>Independently and Identically Distributed (IID) or non-IID 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Network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Quality of communication between clients and server 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Network heterogeneity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Algorithm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Federated Learning process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5827200" y="2911900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sp>
        <p:nvSpPr>
          <p:cNvPr id="162" name="Google Shape;162;p25"/>
          <p:cNvSpPr/>
          <p:nvPr/>
        </p:nvSpPr>
        <p:spPr>
          <a:xfrm>
            <a:off x="6609225" y="1771650"/>
            <a:ext cx="876300" cy="8763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Server</a:t>
            </a:r>
            <a:endParaRPr sz="1100"/>
          </a:p>
        </p:txBody>
      </p:sp>
      <p:sp>
        <p:nvSpPr>
          <p:cNvPr id="163" name="Google Shape;163;p25"/>
          <p:cNvSpPr/>
          <p:nvPr/>
        </p:nvSpPr>
        <p:spPr>
          <a:xfrm>
            <a:off x="7600550" y="2911900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500"/>
          </a:p>
        </p:txBody>
      </p:sp>
      <p:sp>
        <p:nvSpPr>
          <p:cNvPr id="164" name="Google Shape;164;p25"/>
          <p:cNvSpPr/>
          <p:nvPr/>
        </p:nvSpPr>
        <p:spPr>
          <a:xfrm>
            <a:off x="7709450" y="3716200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165" name="Google Shape;165;p25"/>
          <p:cNvSpPr/>
          <p:nvPr/>
        </p:nvSpPr>
        <p:spPr>
          <a:xfrm>
            <a:off x="5763800" y="3716200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cxnSp>
        <p:nvCxnSpPr>
          <p:cNvPr id="166" name="Google Shape;166;p25"/>
          <p:cNvCxnSpPr>
            <a:stCxn id="162" idx="3"/>
            <a:endCxn id="161" idx="0"/>
          </p:cNvCxnSpPr>
          <p:nvPr/>
        </p:nvCxnSpPr>
        <p:spPr>
          <a:xfrm flipH="1">
            <a:off x="6166056" y="2519619"/>
            <a:ext cx="5715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5"/>
          <p:cNvCxnSpPr>
            <a:stCxn id="162" idx="5"/>
            <a:endCxn id="163" idx="0"/>
          </p:cNvCxnSpPr>
          <p:nvPr/>
        </p:nvCxnSpPr>
        <p:spPr>
          <a:xfrm>
            <a:off x="7357194" y="2519619"/>
            <a:ext cx="5823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5"/>
          <p:cNvCxnSpPr>
            <a:stCxn id="163" idx="0"/>
            <a:endCxn id="162" idx="5"/>
          </p:cNvCxnSpPr>
          <p:nvPr/>
        </p:nvCxnSpPr>
        <p:spPr>
          <a:xfrm rot="10800000">
            <a:off x="7357250" y="2519500"/>
            <a:ext cx="5823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5"/>
          <p:cNvCxnSpPr>
            <a:stCxn id="161" idx="0"/>
            <a:endCxn id="162" idx="3"/>
          </p:cNvCxnSpPr>
          <p:nvPr/>
        </p:nvCxnSpPr>
        <p:spPr>
          <a:xfrm flipH="1" rot="10800000">
            <a:off x="6166200" y="2519500"/>
            <a:ext cx="5715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5"/>
          <p:cNvSpPr/>
          <p:nvPr/>
        </p:nvSpPr>
        <p:spPr>
          <a:xfrm>
            <a:off x="7803550" y="2255550"/>
            <a:ext cx="678000" cy="392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model updates 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FL Simulators</a:t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293525" y="1069600"/>
            <a:ext cx="86376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6550" lvl="0" marL="457200" rtl="0" algn="l"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Existing FL simulation tools have limited support for network component</a:t>
            </a:r>
            <a:endParaRPr sz="1700"/>
          </a:p>
          <a:p>
            <a:pPr indent="-333375" lvl="1" marL="9144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FedJAX [Google Research ‘21], FedML [NeurIPS ‘20], flsim</a:t>
            </a:r>
            <a:r>
              <a:rPr lang="en" sz="1650"/>
              <a:t> [IEEE INFOCOM ‘20] </a:t>
            </a:r>
            <a:endParaRPr sz="165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Support algorithmic development, and provide standard datasets, models and algorithms</a:t>
            </a:r>
            <a:endParaRPr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No network component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FLPrivacy [CIKM ‘20]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Configurable privacy scenarios</a:t>
            </a:r>
            <a:endParaRPr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Static network settings → presetting clients drop outs and latencies for each client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-336550" lvl="0" marL="457200" rtl="0" algn="l"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Our contribution: n</a:t>
            </a:r>
            <a:r>
              <a:rPr lang="en" sz="1700"/>
              <a:t>s3-fl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Considers data, network, and algorithm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Estimates energy consumption with power model</a:t>
            </a:r>
            <a:endParaRPr sz="1700"/>
          </a:p>
        </p:txBody>
      </p:sp>
      <p:sp>
        <p:nvSpPr>
          <p:cNvPr id="177" name="Google Shape;177;p26"/>
          <p:cNvSpPr/>
          <p:nvPr/>
        </p:nvSpPr>
        <p:spPr>
          <a:xfrm>
            <a:off x="293525" y="3730525"/>
            <a:ext cx="6296700" cy="9321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Contribution: n</a:t>
            </a:r>
            <a:r>
              <a:rPr lang="en"/>
              <a:t>s3-fl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457200" y="1143000"/>
            <a:ext cx="82296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</a:t>
            </a:r>
            <a:r>
              <a:rPr lang="en"/>
              <a:t>s3-fl can be used to study tradeoffs and design decisions in FL deployments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Configurability in algorithm → number of selected clients per round, number of epochs, client selection policy, type of algorithm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Configurability in data → Dataset, Data distribution (IID vs Non IID)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Configurability in network → Network topology, network quality and type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study: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Energy trade-offs (computational vs communication)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Effects on real clock convergence time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Effects on accuracy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Architectural</a:t>
            </a:r>
            <a:r>
              <a:rPr lang="en"/>
              <a:t> </a:t>
            </a:r>
            <a:r>
              <a:rPr lang="en"/>
              <a:t>Overview of ns3-fl</a:t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400" y="1143000"/>
            <a:ext cx="6195200" cy="344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Blocks</a:t>
            </a:r>
            <a:endParaRPr/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457200" y="1080850"/>
            <a:ext cx="46398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6550" lvl="0" marL="457200" rtl="0" algn="l"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Flsim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Developed for experimental FL research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Configurable options for datasets, data distribution, models, and server types (algorithm)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●"/>
            </a:pPr>
            <a:r>
              <a:rPr lang="en" sz="1700">
                <a:solidFill>
                  <a:srgbClr val="38761D"/>
                </a:solidFill>
              </a:rPr>
              <a:t>Simulates Federated Learning and data distribution</a:t>
            </a:r>
            <a:endParaRPr sz="1700">
              <a:solidFill>
                <a:srgbClr val="38761D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</a:t>
            </a:r>
            <a:r>
              <a:rPr lang="en" sz="1700"/>
              <a:t>s-3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 discrete event network simulator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Supports different communication models (wifi, ethernet, etc) and provides loss/error rate models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700"/>
              <a:buChar char="●"/>
            </a:pPr>
            <a:r>
              <a:rPr lang="en" sz="1700">
                <a:solidFill>
                  <a:srgbClr val="38761D"/>
                </a:solidFill>
              </a:rPr>
              <a:t>Simulates network</a:t>
            </a:r>
            <a:r>
              <a:rPr lang="en" sz="1700">
                <a:solidFill>
                  <a:srgbClr val="6AA84F"/>
                </a:solidFill>
              </a:rPr>
              <a:t> </a:t>
            </a:r>
            <a:endParaRPr sz="1700">
              <a:solidFill>
                <a:srgbClr val="6AA84F"/>
              </a:solidFill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5147225" y="1693425"/>
            <a:ext cx="3551100" cy="309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5267825" y="1864725"/>
            <a:ext cx="3309900" cy="442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ns3-fl </a:t>
            </a: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5380700" y="2393025"/>
            <a:ext cx="1421700" cy="4428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flsim </a:t>
            </a:r>
            <a:endParaRPr/>
          </a:p>
        </p:txBody>
      </p:sp>
      <p:sp>
        <p:nvSpPr>
          <p:cNvPr id="199" name="Google Shape;199;p29"/>
          <p:cNvSpPr/>
          <p:nvPr/>
        </p:nvSpPr>
        <p:spPr>
          <a:xfrm>
            <a:off x="7086100" y="2393025"/>
            <a:ext cx="1421700" cy="4428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ns-3</a:t>
            </a: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5442800" y="3485850"/>
            <a:ext cx="1297500" cy="365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FL Algorithm</a:t>
            </a:r>
            <a:endParaRPr sz="1300"/>
          </a:p>
        </p:txBody>
      </p:sp>
      <p:sp>
        <p:nvSpPr>
          <p:cNvPr id="201" name="Google Shape;201;p29"/>
          <p:cNvSpPr/>
          <p:nvPr/>
        </p:nvSpPr>
        <p:spPr>
          <a:xfrm>
            <a:off x="5442800" y="3967575"/>
            <a:ext cx="1297500" cy="44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Data Distribution</a:t>
            </a:r>
            <a:endParaRPr sz="1300"/>
          </a:p>
        </p:txBody>
      </p:sp>
      <p:sp>
        <p:nvSpPr>
          <p:cNvPr id="202" name="Google Shape;202;p29"/>
          <p:cNvSpPr/>
          <p:nvPr/>
        </p:nvSpPr>
        <p:spPr>
          <a:xfrm>
            <a:off x="7148200" y="4181775"/>
            <a:ext cx="1297500" cy="442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Power Calculation</a:t>
            </a:r>
            <a:endParaRPr sz="1300"/>
          </a:p>
        </p:txBody>
      </p:sp>
      <p:sp>
        <p:nvSpPr>
          <p:cNvPr id="203" name="Google Shape;203;p29"/>
          <p:cNvSpPr/>
          <p:nvPr/>
        </p:nvSpPr>
        <p:spPr>
          <a:xfrm>
            <a:off x="7148200" y="3551550"/>
            <a:ext cx="1297500" cy="528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Network Statistics</a:t>
            </a:r>
            <a:endParaRPr sz="1300"/>
          </a:p>
        </p:txBody>
      </p:sp>
      <p:sp>
        <p:nvSpPr>
          <p:cNvPr id="204" name="Google Shape;204;p29"/>
          <p:cNvSpPr/>
          <p:nvPr/>
        </p:nvSpPr>
        <p:spPr>
          <a:xfrm>
            <a:off x="5442800" y="2941950"/>
            <a:ext cx="1297500" cy="44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Training Simulation</a:t>
            </a:r>
            <a:endParaRPr sz="1300"/>
          </a:p>
        </p:txBody>
      </p:sp>
      <p:sp>
        <p:nvSpPr>
          <p:cNvPr id="205" name="Google Shape;205;p29"/>
          <p:cNvSpPr/>
          <p:nvPr/>
        </p:nvSpPr>
        <p:spPr>
          <a:xfrm>
            <a:off x="7148200" y="2941950"/>
            <a:ext cx="1297500" cy="528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Network Simulation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Model</a:t>
            </a:r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1119875" y="1211025"/>
            <a:ext cx="33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Synchronous FL (</a:t>
            </a:r>
            <a:r>
              <a:rPr lang="en">
                <a:solidFill>
                  <a:schemeClr val="dk1"/>
                </a:solidFill>
              </a:rPr>
              <a:t>FedAvg</a:t>
            </a:r>
            <a:r>
              <a:rPr lang="en" sz="1200">
                <a:solidFill>
                  <a:schemeClr val="dk1"/>
                </a:solidFill>
              </a:rPr>
              <a:t>¹</a:t>
            </a:r>
            <a:r>
              <a:rPr lang="en"/>
              <a:t>)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5355775" y="1211025"/>
            <a:ext cx="33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</a:t>
            </a:r>
            <a:r>
              <a:rPr lang="en"/>
              <a:t> FL (</a:t>
            </a:r>
            <a:r>
              <a:rPr lang="en">
                <a:solidFill>
                  <a:schemeClr val="dk1"/>
                </a:solidFill>
              </a:rPr>
              <a:t>FedAsync</a:t>
            </a:r>
            <a:r>
              <a:rPr lang="en" sz="1200">
                <a:solidFill>
                  <a:schemeClr val="dk1"/>
                </a:solidFill>
              </a:rPr>
              <a:t>²</a:t>
            </a:r>
            <a:r>
              <a:rPr lang="en"/>
              <a:t>)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2221050" y="4543775"/>
            <a:ext cx="656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1. 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Brendan McMahan, Eider Moore, Daniel Ramage, Seth Hampson, and Blaise Aguera y Arcas. 2017. Communication-efficient learning of deep networks from decentralized data. In </a:t>
            </a:r>
            <a:r>
              <a:rPr i="1" lang="en" sz="800">
                <a:solidFill>
                  <a:schemeClr val="dk1"/>
                </a:solidFill>
                <a:highlight>
                  <a:srgbClr val="FFFFFF"/>
                </a:highlight>
              </a:rPr>
              <a:t>Artificial Intelligence and Statistics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. PMLR, 1273–1282.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2. 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Cong Xie, Oluwasanmi Koyejo, and Indranil Gupta. 2019. Asynchronous Federated Optimization. </a:t>
            </a:r>
            <a:r>
              <a:rPr i="1" lang="en" sz="800">
                <a:solidFill>
                  <a:schemeClr val="dk1"/>
                </a:solidFill>
                <a:highlight>
                  <a:srgbClr val="FFFFFF"/>
                </a:highlight>
              </a:rPr>
              <a:t>ArXiv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abs/1903.03934 (2019).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14" name="Google Shape;214;p30"/>
          <p:cNvSpPr/>
          <p:nvPr/>
        </p:nvSpPr>
        <p:spPr>
          <a:xfrm>
            <a:off x="1940250" y="1732800"/>
            <a:ext cx="876300" cy="8763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Server</a:t>
            </a:r>
            <a:endParaRPr sz="1100"/>
          </a:p>
        </p:txBody>
      </p:sp>
      <p:sp>
        <p:nvSpPr>
          <p:cNvPr id="215" name="Google Shape;215;p30"/>
          <p:cNvSpPr/>
          <p:nvPr/>
        </p:nvSpPr>
        <p:spPr>
          <a:xfrm>
            <a:off x="648725" y="2380500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sp>
        <p:nvSpPr>
          <p:cNvPr id="216" name="Google Shape;216;p30"/>
          <p:cNvSpPr/>
          <p:nvPr/>
        </p:nvSpPr>
        <p:spPr>
          <a:xfrm>
            <a:off x="2016450" y="3212650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sp>
        <p:nvSpPr>
          <p:cNvPr id="217" name="Google Shape;217;p30"/>
          <p:cNvSpPr/>
          <p:nvPr/>
        </p:nvSpPr>
        <p:spPr>
          <a:xfrm>
            <a:off x="3430950" y="3176775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18" name="Google Shape;218;p30"/>
          <p:cNvSpPr/>
          <p:nvPr/>
        </p:nvSpPr>
        <p:spPr>
          <a:xfrm>
            <a:off x="2016450" y="3959325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19" name="Google Shape;219;p30"/>
          <p:cNvSpPr/>
          <p:nvPr/>
        </p:nvSpPr>
        <p:spPr>
          <a:xfrm>
            <a:off x="3384175" y="2422575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cxnSp>
        <p:nvCxnSpPr>
          <p:cNvPr id="220" name="Google Shape;220;p30"/>
          <p:cNvCxnSpPr>
            <a:stCxn id="214" idx="4"/>
            <a:endCxn id="216" idx="0"/>
          </p:cNvCxnSpPr>
          <p:nvPr/>
        </p:nvCxnSpPr>
        <p:spPr>
          <a:xfrm flipH="1">
            <a:off x="2355600" y="2609100"/>
            <a:ext cx="22800" cy="6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30"/>
          <p:cNvCxnSpPr>
            <a:stCxn id="214" idx="2"/>
            <a:endCxn id="215" idx="7"/>
          </p:cNvCxnSpPr>
          <p:nvPr/>
        </p:nvCxnSpPr>
        <p:spPr>
          <a:xfrm flipH="1">
            <a:off x="1227450" y="2170950"/>
            <a:ext cx="71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30"/>
          <p:cNvCxnSpPr>
            <a:stCxn id="214" idx="6"/>
            <a:endCxn id="219" idx="1"/>
          </p:cNvCxnSpPr>
          <p:nvPr/>
        </p:nvCxnSpPr>
        <p:spPr>
          <a:xfrm>
            <a:off x="2816550" y="2170950"/>
            <a:ext cx="666900" cy="3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30"/>
          <p:cNvSpPr/>
          <p:nvPr/>
        </p:nvSpPr>
        <p:spPr>
          <a:xfrm>
            <a:off x="601950" y="3176775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24" name="Google Shape;224;p30"/>
          <p:cNvSpPr/>
          <p:nvPr/>
        </p:nvSpPr>
        <p:spPr>
          <a:xfrm>
            <a:off x="6359850" y="1732800"/>
            <a:ext cx="876300" cy="8763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Server</a:t>
            </a:r>
            <a:endParaRPr sz="1100"/>
          </a:p>
        </p:txBody>
      </p:sp>
      <p:sp>
        <p:nvSpPr>
          <p:cNvPr id="225" name="Google Shape;225;p30"/>
          <p:cNvSpPr/>
          <p:nvPr/>
        </p:nvSpPr>
        <p:spPr>
          <a:xfrm>
            <a:off x="5068325" y="2380500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sp>
        <p:nvSpPr>
          <p:cNvPr id="226" name="Google Shape;226;p30"/>
          <p:cNvSpPr/>
          <p:nvPr/>
        </p:nvSpPr>
        <p:spPr>
          <a:xfrm>
            <a:off x="6436050" y="3212650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sp>
        <p:nvSpPr>
          <p:cNvPr id="227" name="Google Shape;227;p30"/>
          <p:cNvSpPr/>
          <p:nvPr/>
        </p:nvSpPr>
        <p:spPr>
          <a:xfrm>
            <a:off x="7850550" y="3176775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28" name="Google Shape;228;p30"/>
          <p:cNvSpPr/>
          <p:nvPr/>
        </p:nvSpPr>
        <p:spPr>
          <a:xfrm>
            <a:off x="6436050" y="3959325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29" name="Google Shape;229;p30"/>
          <p:cNvSpPr/>
          <p:nvPr/>
        </p:nvSpPr>
        <p:spPr>
          <a:xfrm>
            <a:off x="7803775" y="2422575"/>
            <a:ext cx="678000" cy="678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Client</a:t>
            </a:r>
            <a:endParaRPr sz="900"/>
          </a:p>
        </p:txBody>
      </p:sp>
      <p:cxnSp>
        <p:nvCxnSpPr>
          <p:cNvPr id="230" name="Google Shape;230;p30"/>
          <p:cNvCxnSpPr>
            <a:stCxn id="224" idx="4"/>
            <a:endCxn id="226" idx="0"/>
          </p:cNvCxnSpPr>
          <p:nvPr/>
        </p:nvCxnSpPr>
        <p:spPr>
          <a:xfrm flipH="1">
            <a:off x="6775200" y="2609100"/>
            <a:ext cx="22800" cy="6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30"/>
          <p:cNvCxnSpPr>
            <a:stCxn id="224" idx="2"/>
            <a:endCxn id="225" idx="7"/>
          </p:cNvCxnSpPr>
          <p:nvPr/>
        </p:nvCxnSpPr>
        <p:spPr>
          <a:xfrm flipH="1">
            <a:off x="5647050" y="2170950"/>
            <a:ext cx="71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0"/>
          <p:cNvCxnSpPr>
            <a:stCxn id="224" idx="6"/>
            <a:endCxn id="229" idx="1"/>
          </p:cNvCxnSpPr>
          <p:nvPr/>
        </p:nvCxnSpPr>
        <p:spPr>
          <a:xfrm>
            <a:off x="7236150" y="2170950"/>
            <a:ext cx="666900" cy="3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30"/>
          <p:cNvSpPr/>
          <p:nvPr/>
        </p:nvSpPr>
        <p:spPr>
          <a:xfrm>
            <a:off x="5021550" y="3176775"/>
            <a:ext cx="678000" cy="47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local data</a:t>
            </a:r>
            <a:endParaRPr sz="900"/>
          </a:p>
        </p:txBody>
      </p:sp>
      <p:sp>
        <p:nvSpPr>
          <p:cNvPr id="234" name="Google Shape;234;p30"/>
          <p:cNvSpPr/>
          <p:nvPr/>
        </p:nvSpPr>
        <p:spPr>
          <a:xfrm>
            <a:off x="2932075" y="1573250"/>
            <a:ext cx="1130100" cy="5313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Update Global Model</a:t>
            </a:r>
            <a:endParaRPr sz="1100"/>
          </a:p>
        </p:txBody>
      </p:sp>
      <p:cxnSp>
        <p:nvCxnSpPr>
          <p:cNvPr id="235" name="Google Shape;235;p30"/>
          <p:cNvCxnSpPr>
            <a:stCxn id="215" idx="7"/>
            <a:endCxn id="214" idx="2"/>
          </p:cNvCxnSpPr>
          <p:nvPr/>
        </p:nvCxnSpPr>
        <p:spPr>
          <a:xfrm flipH="1" rot="10800000">
            <a:off x="1227434" y="2171091"/>
            <a:ext cx="71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30"/>
          <p:cNvCxnSpPr>
            <a:stCxn id="216" idx="0"/>
            <a:endCxn id="214" idx="4"/>
          </p:cNvCxnSpPr>
          <p:nvPr/>
        </p:nvCxnSpPr>
        <p:spPr>
          <a:xfrm flipH="1" rot="10800000">
            <a:off x="2355450" y="2609050"/>
            <a:ext cx="23100" cy="6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30"/>
          <p:cNvCxnSpPr>
            <a:stCxn id="219" idx="1"/>
            <a:endCxn id="214" idx="6"/>
          </p:cNvCxnSpPr>
          <p:nvPr/>
        </p:nvCxnSpPr>
        <p:spPr>
          <a:xfrm rot="10800000">
            <a:off x="2816566" y="2170866"/>
            <a:ext cx="666900" cy="3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0"/>
          <p:cNvSpPr/>
          <p:nvPr/>
        </p:nvSpPr>
        <p:spPr>
          <a:xfrm>
            <a:off x="7504075" y="1573250"/>
            <a:ext cx="1130100" cy="5313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Update Global Model</a:t>
            </a:r>
            <a:endParaRPr sz="1100"/>
          </a:p>
        </p:txBody>
      </p:sp>
      <p:cxnSp>
        <p:nvCxnSpPr>
          <p:cNvPr id="239" name="Google Shape;239;p30"/>
          <p:cNvCxnSpPr>
            <a:stCxn id="225" idx="7"/>
            <a:endCxn id="224" idx="2"/>
          </p:cNvCxnSpPr>
          <p:nvPr/>
        </p:nvCxnSpPr>
        <p:spPr>
          <a:xfrm flipH="1" rot="10800000">
            <a:off x="5647034" y="2171091"/>
            <a:ext cx="71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0"/>
          <p:cNvCxnSpPr>
            <a:stCxn id="226" idx="0"/>
            <a:endCxn id="224" idx="4"/>
          </p:cNvCxnSpPr>
          <p:nvPr/>
        </p:nvCxnSpPr>
        <p:spPr>
          <a:xfrm flipH="1" rot="10800000">
            <a:off x="6775050" y="2609050"/>
            <a:ext cx="23100" cy="6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30"/>
          <p:cNvCxnSpPr>
            <a:stCxn id="229" idx="1"/>
            <a:endCxn id="224" idx="6"/>
          </p:cNvCxnSpPr>
          <p:nvPr/>
        </p:nvCxnSpPr>
        <p:spPr>
          <a:xfrm rot="10800000">
            <a:off x="7236166" y="2170866"/>
            <a:ext cx="666900" cy="3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457200" y="285751"/>
            <a:ext cx="7543800" cy="6513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Model</a:t>
            </a:r>
            <a:endParaRPr/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457200" y="1013863"/>
            <a:ext cx="8229600" cy="3543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Transmission </a:t>
            </a:r>
            <a:r>
              <a:rPr lang="en" sz="1700"/>
              <a:t>Energy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 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Computational Energy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Computational Time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Computational Power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Where      is number of local epochs per round,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       is the number of MAC operations/epoch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      is the CPU </a:t>
            </a:r>
            <a:r>
              <a:rPr lang="en" sz="1700"/>
              <a:t>frequency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400" y="1209750"/>
            <a:ext cx="4405401" cy="27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175" y="3933746"/>
            <a:ext cx="170125" cy="1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06" y="4187950"/>
            <a:ext cx="284692" cy="2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700" y="4476298"/>
            <a:ext cx="170125" cy="22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025" y="1374963"/>
            <a:ext cx="1898573" cy="2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525" y="2021563"/>
            <a:ext cx="1600319" cy="28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425" y="2652163"/>
            <a:ext cx="2472036" cy="2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3425" y="3261763"/>
            <a:ext cx="2540704" cy="28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twor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