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  <p:sldMasterId id="2147483683" r:id="rId2"/>
  </p:sldMasterIdLst>
  <p:handoutMasterIdLst>
    <p:handoutMasterId r:id="rId23"/>
  </p:handoutMasterIdLst>
  <p:sldIdLst>
    <p:sldId id="256" r:id="rId3"/>
    <p:sldId id="259" r:id="rId4"/>
    <p:sldId id="273" r:id="rId5"/>
    <p:sldId id="265" r:id="rId6"/>
    <p:sldId id="266" r:id="rId7"/>
    <p:sldId id="274" r:id="rId8"/>
    <p:sldId id="275" r:id="rId9"/>
    <p:sldId id="277" r:id="rId10"/>
    <p:sldId id="276" r:id="rId11"/>
    <p:sldId id="278" r:id="rId12"/>
    <p:sldId id="279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81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211"/>
    <a:srgbClr val="857437"/>
    <a:srgbClr val="A7934B"/>
    <a:srgbClr val="003057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84" autoAdjust="0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08" y="96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i="0" cap="none" spc="0" baseline="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0137" y="460226"/>
            <a:ext cx="10867053" cy="286631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2800" dirty="0"/>
              <a:t>Implementation and Evaluation of IEEE 802.11ax </a:t>
            </a:r>
            <a:br>
              <a:rPr lang="en-US" altLang="zh-CN" sz="2800" dirty="0"/>
            </a:br>
            <a:r>
              <a:rPr lang="en-US" altLang="zh-CN" sz="2800" dirty="0"/>
              <a:t>Channel Sounding Frame Exchange in ns-3</a:t>
            </a:r>
            <a:endParaRPr lang="en-US" sz="2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239" y="3421109"/>
            <a:ext cx="3476593" cy="168486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altLang="zh-CN" b="1" i="1" dirty="0" err="1"/>
              <a:t>Jingyuan</a:t>
            </a:r>
            <a:r>
              <a:rPr lang="en-US" altLang="zh-CN" b="1" i="1" dirty="0"/>
              <a:t> Zhang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School of ECE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Georgia Institute of Technology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 txBox="1">
            <a:spLocks/>
          </p:cNvSpPr>
          <p:nvPr/>
        </p:nvSpPr>
        <p:spPr>
          <a:xfrm>
            <a:off x="5082799" y="3439666"/>
            <a:ext cx="413587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42900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sz="1800" b="0" kern="120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b="1" i="1" dirty="0"/>
              <a:t>Stefano </a:t>
            </a:r>
            <a:r>
              <a:rPr lang="en-US" altLang="zh-CN" b="1" i="1" dirty="0" err="1"/>
              <a:t>Avallone</a:t>
            </a:r>
            <a:endParaRPr lang="en-US" altLang="zh-CN" b="1" i="1" dirty="0"/>
          </a:p>
          <a:p>
            <a:pPr algn="ctr">
              <a:lnSpc>
                <a:spcPct val="100000"/>
              </a:lnSpc>
            </a:pPr>
            <a:r>
              <a:rPr lang="en-US" altLang="zh-CN" dirty="0"/>
              <a:t>Computer Engineering Department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University of Naples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 txBox="1">
            <a:spLocks/>
          </p:cNvSpPr>
          <p:nvPr/>
        </p:nvSpPr>
        <p:spPr>
          <a:xfrm>
            <a:off x="3674141" y="4608778"/>
            <a:ext cx="347659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42900" rtl="0" eaLnBrk="1" latinLnBrk="0" hangingPunct="1">
              <a:lnSpc>
                <a:spcPts val="3600"/>
              </a:lnSpc>
              <a:spcBef>
                <a:spcPct val="20000"/>
              </a:spcBef>
              <a:buFont typeface="Arial"/>
              <a:buNone/>
              <a:defRPr sz="1800" b="0" kern="120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342900" rtl="0" eaLnBrk="1" latinLnBrk="0" hangingPunct="1">
              <a:spcBef>
                <a:spcPct val="20000"/>
              </a:spcBef>
              <a:buFont typeface="Arial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b="1" i="1" dirty="0"/>
              <a:t>Douglas M. </a:t>
            </a:r>
            <a:r>
              <a:rPr lang="en-US" altLang="zh-CN" b="1" i="1" dirty="0" err="1"/>
              <a:t>Blough</a:t>
            </a:r>
            <a:endParaRPr lang="en-US" altLang="zh-CN" b="1" i="1" dirty="0"/>
          </a:p>
          <a:p>
            <a:pPr algn="ctr">
              <a:lnSpc>
                <a:spcPct val="100000"/>
              </a:lnSpc>
            </a:pPr>
            <a:r>
              <a:rPr lang="en-US" altLang="zh-CN" dirty="0"/>
              <a:t>School of ECE</a:t>
            </a:r>
          </a:p>
          <a:p>
            <a:pPr algn="ctr">
              <a:lnSpc>
                <a:spcPct val="100000"/>
              </a:lnSpc>
            </a:pPr>
            <a:r>
              <a:rPr lang="en-US" altLang="zh-CN" dirty="0"/>
              <a:t>Georgia Institute of Technology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4457" y="1451684"/>
            <a:ext cx="5654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zh-CN" i="1" u="sng" dirty="0"/>
              <a:t>WNS3 2023, June 28–29, 2023, Arlington, VA, USA</a:t>
            </a:r>
            <a:endParaRPr lang="zh-CN" altLang="en-US" i="1" u="sng" dirty="0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 of Channel Sounding Protocol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Management of Channel Information and Channel Sounding Frames</a:t>
            </a:r>
          </a:p>
        </p:txBody>
      </p:sp>
      <p:sp>
        <p:nvSpPr>
          <p:cNvPr id="14" name="矩形 13"/>
          <p:cNvSpPr/>
          <p:nvPr/>
        </p:nvSpPr>
        <p:spPr>
          <a:xfrm>
            <a:off x="802417" y="1619226"/>
            <a:ext cx="1800823" cy="816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>
                <a:solidFill>
                  <a:srgbClr val="0070C0"/>
                </a:solidFill>
              </a:rPr>
              <a:t>ChannelSounding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 algn="ctr"/>
            <a:r>
              <a:rPr lang="en-US" altLang="zh-CN" sz="1400" b="1" dirty="0">
                <a:solidFill>
                  <a:srgbClr val="0070C0"/>
                </a:solidFill>
              </a:rPr>
              <a:t>(Base class)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88254" y="1591233"/>
            <a:ext cx="6372783" cy="58477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Channel information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struct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ChannelInfo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: { </a:t>
            </a:r>
            <a:r>
              <a:rPr lang="en-US" altLang="zh-CN" sz="1600" i="1" dirty="0" err="1">
                <a:latin typeface="Times New Roman" pitchFamily="18" charset="0"/>
                <a:cs typeface="Times New Roman" pitchFamily="18" charset="0"/>
              </a:rPr>
              <a:t>m_stStreamSnr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i="1" dirty="0" err="1">
                <a:latin typeface="Times New Roman" pitchFamily="18" charset="0"/>
                <a:cs typeface="Times New Roman" pitchFamily="18" charset="0"/>
              </a:rPr>
              <a:t>m_phi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i="1" dirty="0" err="1">
                <a:latin typeface="Times New Roman" pitchFamily="18" charset="0"/>
                <a:cs typeface="Times New Roman" pitchFamily="18" charset="0"/>
              </a:rPr>
              <a:t>m_psi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1600" i="1" dirty="0" err="1">
                <a:latin typeface="Times New Roman" pitchFamily="18" charset="0"/>
                <a:cs typeface="Times New Roman" pitchFamily="18" charset="0"/>
              </a:rPr>
              <a:t>m_deltaSnr</a:t>
            </a:r>
            <a:r>
              <a:rPr lang="en-US" altLang="zh-CN" sz="1600" i="1" dirty="0">
                <a:latin typeface="Times New Roman" pitchFamily="18" charset="0"/>
                <a:cs typeface="Times New Roman" pitchFamily="18" charset="0"/>
              </a:rPr>
              <a:t>}</a:t>
            </a:r>
            <a:endParaRPr lang="zh-CN" altLang="en-US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02828" y="3021933"/>
            <a:ext cx="1800823" cy="816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>
                <a:solidFill>
                  <a:srgbClr val="0070C0"/>
                </a:solidFill>
              </a:rPr>
              <a:t>CsBeamformer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 algn="ctr"/>
            <a:r>
              <a:rPr lang="en-US" altLang="zh-CN" sz="1400" b="1" dirty="0">
                <a:solidFill>
                  <a:srgbClr val="0070C0"/>
                </a:solidFill>
              </a:rPr>
              <a:t>(Derived class)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02828" y="5105774"/>
            <a:ext cx="1800823" cy="8160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err="1">
                <a:solidFill>
                  <a:srgbClr val="0070C0"/>
                </a:solidFill>
              </a:rPr>
              <a:t>CsBeamformee</a:t>
            </a:r>
            <a:endParaRPr lang="en-US" altLang="zh-CN" sz="1400" b="1" dirty="0">
              <a:solidFill>
                <a:srgbClr val="0070C0"/>
              </a:solidFill>
            </a:endParaRPr>
          </a:p>
          <a:p>
            <a:pPr algn="ctr"/>
            <a:r>
              <a:rPr lang="en-US" altLang="zh-CN" sz="1400" b="1" dirty="0">
                <a:solidFill>
                  <a:srgbClr val="0070C0"/>
                </a:solidFill>
              </a:rPr>
              <a:t>(Derived class)</a:t>
            </a:r>
            <a:endParaRPr lang="zh-CN" altLang="en-US" sz="1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6890" y="2273262"/>
            <a:ext cx="6354147" cy="212365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Main member variables:</a:t>
            </a: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m_channelInfoList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: a list of </a:t>
            </a:r>
            <a:r>
              <a:rPr lang="en-US" altLang="zh-CN" sz="1600" dirty="0" err="1">
                <a:latin typeface="Times New Roman" pitchFamily="18" charset="0"/>
                <a:cs typeface="Times New Roman" pitchFamily="18" charset="0"/>
              </a:rPr>
              <a:t>struct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ChannelInfo</a:t>
            </a:r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 storing acquired CSI</a:t>
            </a:r>
          </a:p>
          <a:p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Main methods: </a:t>
            </a: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GenerateNdpaFrame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GetBfReportInfo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CheckAllChannelInfoReceived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CheckChannelSounding</a:t>
            </a:r>
            <a:endParaRPr lang="zh-CN" altLang="en-US" sz="1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6888" y="4501067"/>
            <a:ext cx="6354149" cy="233910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Main member variables:</a:t>
            </a: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m_heMimoControlHeader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m_channelInfo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Main methods: </a:t>
            </a: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CalculateChannelInfo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GetNdpaInfo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GetNdpInfo</a:t>
            </a:r>
            <a:endParaRPr lang="en-US" altLang="zh-CN" sz="1600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sz="1600" i="1" u="sng" dirty="0" err="1">
                <a:latin typeface="Times New Roman" pitchFamily="18" charset="0"/>
                <a:cs typeface="Times New Roman" pitchFamily="18" charset="0"/>
              </a:rPr>
              <a:t>GenerateBfReport</a:t>
            </a:r>
            <a:endParaRPr lang="zh-CN" altLang="en-US" sz="16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肘形连接符 6"/>
          <p:cNvCxnSpPr>
            <a:endCxn id="15" idx="1"/>
          </p:cNvCxnSpPr>
          <p:nvPr/>
        </p:nvCxnSpPr>
        <p:spPr>
          <a:xfrm rot="16200000" flipH="1">
            <a:off x="890585" y="2617719"/>
            <a:ext cx="994678" cy="62980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endCxn id="16" idx="1"/>
          </p:cNvCxnSpPr>
          <p:nvPr/>
        </p:nvCxnSpPr>
        <p:spPr>
          <a:xfrm rot="16200000" flipH="1">
            <a:off x="346004" y="4156978"/>
            <a:ext cx="2083841" cy="629808"/>
          </a:xfrm>
          <a:prstGeom prst="bent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25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 of Channel Sounding Protocol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Multi-User Scheduling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137" y="1785556"/>
            <a:ext cx="9629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Times New Roman" pitchFamily="18" charset="0"/>
                <a:cs typeface="Times New Roman" pitchFamily="18" charset="0"/>
              </a:rPr>
              <a:t>Primary goal: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Schedule as many stations as possible in the current TXOP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i="1" u="sng" dirty="0" err="1">
                <a:latin typeface="Times New Roman" pitchFamily="18" charset="0"/>
                <a:cs typeface="Times New Roman" pitchFamily="18" charset="0"/>
              </a:rPr>
              <a:t>RrMultiUserScheduler</a:t>
            </a:r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::</a:t>
            </a:r>
            <a:r>
              <a:rPr lang="en-US" altLang="zh-CN" i="1" u="sng" dirty="0" err="1">
                <a:latin typeface="Times New Roman" pitchFamily="18" charset="0"/>
                <a:cs typeface="Times New Roman" pitchFamily="18" charset="0"/>
              </a:rPr>
              <a:t>TryChannelSounding</a:t>
            </a:r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Channel sounding scheduling</a:t>
            </a:r>
            <a:endParaRPr lang="en-US" altLang="zh-CN" i="1" u="sng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Add stations one by one until the estimated duration of the channel sounding process exceeds the current TXOP or the maximum number of supported users is reached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Allocate equal-sized RUs to various stations in MU case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Generate NDPA frame, NDP frame and BFRP trigger frame (if it is an MU case)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MU-MIMO data transmission scheduling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Schedule MU-MIMO data transmission in the current TXOP if there is remaining time in the current TXOP after channel sounding is completed.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Schedule MU-MIMO data transmission in a new TXOP if the is remaining time in current TXOP is not enough.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002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 of Channel Sounding Protocol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Frame Exchange Process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437" y="1679511"/>
            <a:ext cx="4106732" cy="4364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84579" y="6130213"/>
            <a:ext cx="13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AP side</a:t>
            </a:r>
            <a:endParaRPr lang="zh-CN" alt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4881" y="6198638"/>
            <a:ext cx="135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u="sng" dirty="0">
                <a:latin typeface="Times New Roman" pitchFamily="18" charset="0"/>
                <a:cs typeface="Times New Roman" pitchFamily="18" charset="0"/>
              </a:rPr>
              <a:t>Station side</a:t>
            </a:r>
            <a:endParaRPr lang="zh-CN" altLang="en-US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5" y="1507886"/>
            <a:ext cx="5705898" cy="462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658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Simulation - Impact of Channel Sounding on Latency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Worst-Case Channel Sounding Duration vs. 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Stations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4433" y="1880019"/>
            <a:ext cx="57103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sounding duration is short for the single-user case, while the duration is non-negligible with 3 and 4 stations.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sounding duration generally decreases as the channel bandwidth increases.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4450" y="1733108"/>
            <a:ext cx="4468679" cy="4217305"/>
            <a:chOff x="905753" y="1845080"/>
            <a:chExt cx="4468679" cy="42173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5753" y="1845080"/>
              <a:ext cx="4198093" cy="3469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51722" y="5323721"/>
              <a:ext cx="442271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zh-CN" sz="1400" i="1" u="sng" dirty="0"/>
                <a:t>Sounding Duration vs. Number of Stations (Nr = 4, </a:t>
              </a:r>
              <a:r>
                <a:rPr lang="en-US" altLang="zh-CN" sz="1400" i="1" u="sng" dirty="0" err="1"/>
                <a:t>Nc</a:t>
              </a:r>
              <a:r>
                <a:rPr lang="en-US" altLang="zh-CN" sz="1400" i="1" u="sng" dirty="0"/>
                <a:t> = 4, Ng = 4, Codebook Size = (6,4) and (9,7), HE MCS0)</a:t>
              </a:r>
              <a:endParaRPr lang="zh-CN" altLang="en-US" sz="1400" i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587902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Simulation - Impact of Channel Sounding on Latency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Worst-Case Channel Sounding Duration vs. 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Size of Compressed </a:t>
            </a:r>
            <a:r>
              <a:rPr lang="en-US" altLang="zh-CN" sz="2000" i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Beamforming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Feedback Matrix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74433" y="1880019"/>
            <a:ext cx="57103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Sounding duration increase when the matrix size increases from (2, 1) to (4, 4): </a:t>
            </a:r>
          </a:p>
          <a:p>
            <a:r>
              <a:rPr lang="en-US" altLang="zh-CN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- 140% increase in SU case</a:t>
            </a:r>
          </a:p>
          <a:p>
            <a:r>
              <a:rPr lang="en-US" altLang="zh-CN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- nearly 300% in the MU case</a:t>
            </a:r>
          </a:p>
          <a:p>
            <a:endParaRPr lang="en-US" altLang="zh-CN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SU case  vs. MU case</a:t>
            </a:r>
          </a:p>
          <a:p>
            <a:r>
              <a:rPr lang="en-US" altLang="zh-CN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- HE MU Exclusive Beamforming Report field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419" y="5165094"/>
            <a:ext cx="44227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Sounding Duration vs. Size of </a:t>
            </a:r>
            <a:r>
              <a:rPr lang="en-US" altLang="zh-CN" sz="1400" i="1" u="sng" dirty="0" err="1"/>
              <a:t>beamforming</a:t>
            </a:r>
            <a:r>
              <a:rPr lang="en-US" altLang="zh-CN" sz="1400" i="1" u="sng" dirty="0"/>
              <a:t> Feedback Matrix (</a:t>
            </a:r>
            <a:r>
              <a:rPr lang="zh-CN" altLang="en-US" sz="1400" i="1" u="sng" dirty="0"/>
              <a:t>𝑁𝑟 </a:t>
            </a:r>
            <a:r>
              <a:rPr lang="en-US" altLang="zh-CN" sz="1400" i="1" u="sng" dirty="0"/>
              <a:t>, </a:t>
            </a:r>
            <a:r>
              <a:rPr lang="zh-CN" altLang="en-US" sz="1400" i="1" u="sng" dirty="0"/>
              <a:t>𝑁𝑐 </a:t>
            </a:r>
            <a:r>
              <a:rPr lang="en-US" altLang="zh-CN" sz="1400" i="1" u="sng" dirty="0"/>
              <a:t>) (Bandwidth = 160MHz, Ng = 4, Codebook Size = (6,4) and (9,7), HE MCS0, 4 Stations for MU Case)</a:t>
            </a:r>
            <a:endParaRPr lang="zh-CN" altLang="en-US" sz="1400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23" y="1679511"/>
            <a:ext cx="4550901" cy="331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658924" y="4162825"/>
            <a:ext cx="5724421" cy="703666"/>
            <a:chOff x="5658924" y="4293459"/>
            <a:chExt cx="5724421" cy="703666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924" y="4293459"/>
              <a:ext cx="5724421" cy="703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矩形 2"/>
            <p:cNvSpPr/>
            <p:nvPr/>
          </p:nvSpPr>
          <p:spPr>
            <a:xfrm>
              <a:off x="9731829" y="4293459"/>
              <a:ext cx="1492898" cy="50247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00062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Simulation - Impact of Channel Sounding on Latency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4135016" cy="510680"/>
          </a:xfrm>
        </p:spPr>
        <p:txBody>
          <a:bodyPr>
            <a:no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Overhead Reduction by Adjustment of 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Subcarrier Grouping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433" y="4755537"/>
            <a:ext cx="40681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Sounding Duration vs. Subcarrier Grouping (Bandwidth = 160MHz, Codebook Size = (6,4) and (9,7), HE MCS0, 4 Stations for MU Case)</a:t>
            </a:r>
            <a:endParaRPr lang="zh-CN" altLang="en-US" sz="1400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71" y="1959430"/>
            <a:ext cx="3470995" cy="283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606" y="1894115"/>
            <a:ext cx="3452611" cy="283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70664" y="4737646"/>
            <a:ext cx="34958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Sounding Duration vs. Codebook Size (Bandwidth = 160MHz, Ng = 4, HE MCS0, 4 Stations for MU Case)</a:t>
            </a:r>
            <a:endParaRPr lang="zh-CN" altLang="en-US" sz="1400" i="1" u="sng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 txBox="1">
            <a:spLocks/>
          </p:cNvSpPr>
          <p:nvPr/>
        </p:nvSpPr>
        <p:spPr>
          <a:xfrm>
            <a:off x="5853409" y="1176949"/>
            <a:ext cx="4135016" cy="510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Overhead Reduction by Adjustment of 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Codebook Size</a:t>
            </a:r>
          </a:p>
        </p:txBody>
      </p:sp>
      <p:sp>
        <p:nvSpPr>
          <p:cNvPr id="3" name="矩形 2"/>
          <p:cNvSpPr/>
          <p:nvPr/>
        </p:nvSpPr>
        <p:spPr>
          <a:xfrm>
            <a:off x="783757" y="5757184"/>
            <a:ext cx="884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It is more effective to reduce channel sounding duration by tuning the subcarrier grouping than the codebook size.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093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Simulation - Impact of Channel Sounding on Latency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Overhead Reduction with Higher </a:t>
            </a:r>
            <a:r>
              <a:rPr lang="en-US" altLang="zh-CN" sz="2000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MCS Levels</a:t>
            </a:r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74433" y="1880019"/>
            <a:ext cx="5710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Duration reduction when MCS increases from HE MCS0 to HE MCS11:</a:t>
            </a:r>
          </a:p>
          <a:p>
            <a:pPr algn="just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- 65% reduction in SU case</a:t>
            </a:r>
          </a:p>
          <a:p>
            <a:pPr algn="just"/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    - 85% reduction in MU 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0419" y="5211749"/>
            <a:ext cx="44227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i="1" u="sng" dirty="0"/>
              <a:t>Sounding Duration vs. MCS (Bandwidth = 160MHz, Ng = 4, Codebook Size = (6,4) and (9,7), 4 Stations for MU Case)</a:t>
            </a:r>
            <a:endParaRPr lang="zh-CN" altLang="en-US" sz="1400" i="1" u="sng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2" y="1758722"/>
            <a:ext cx="4010405" cy="32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829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Simulation - Impact of Channel Sounding on Throughput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Throughput vs. Channel Sounding Intervals</a:t>
            </a:r>
          </a:p>
          <a:p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2606" y="4168642"/>
            <a:ext cx="300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(a) Scenario 1: 2 stations with 1 stream per station, (</a:t>
            </a:r>
            <a:r>
              <a:rPr lang="zh-CN" altLang="en-US" sz="1400" i="1" u="sng" dirty="0"/>
              <a:t>𝑁𝑟 </a:t>
            </a:r>
            <a:r>
              <a:rPr lang="en-US" altLang="zh-CN" sz="1400" i="1" u="sng" dirty="0"/>
              <a:t>, </a:t>
            </a:r>
            <a:r>
              <a:rPr lang="zh-CN" altLang="en-US" sz="1400" i="1" u="sng" dirty="0"/>
              <a:t>𝑁𝑐 </a:t>
            </a:r>
            <a:r>
              <a:rPr lang="en-US" altLang="zh-CN" sz="1400" i="1" u="sng" dirty="0"/>
              <a:t>) = (4, 1)</a:t>
            </a:r>
            <a:endParaRPr lang="zh-CN" altLang="en-US" sz="1400" i="1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53" y="1588162"/>
            <a:ext cx="3164352" cy="252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299" y="1479866"/>
            <a:ext cx="3371801" cy="263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385" y="1502507"/>
            <a:ext cx="3439026" cy="262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574701" y="4180674"/>
            <a:ext cx="29209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(b) Scenario 2: 2 stations with 2 streams per station (only 1 station</a:t>
            </a:r>
          </a:p>
          <a:p>
            <a:pPr algn="just"/>
            <a:r>
              <a:rPr lang="en-US" altLang="zh-CN" sz="1400" i="1" u="sng" dirty="0"/>
              <a:t>is selected for downlink data transmission), (</a:t>
            </a:r>
            <a:r>
              <a:rPr lang="zh-CN" altLang="en-US" sz="1400" i="1" u="sng" dirty="0"/>
              <a:t>𝑁𝑟 </a:t>
            </a:r>
            <a:r>
              <a:rPr lang="en-US" altLang="zh-CN" sz="1400" i="1" u="sng" dirty="0"/>
              <a:t>, </a:t>
            </a:r>
            <a:r>
              <a:rPr lang="zh-CN" altLang="en-US" sz="1400" i="1" u="sng" dirty="0"/>
              <a:t>𝑁𝑐 </a:t>
            </a:r>
            <a:r>
              <a:rPr lang="en-US" altLang="zh-CN" sz="1400" i="1" u="sng" dirty="0"/>
              <a:t>) = (4, 2)</a:t>
            </a:r>
            <a:endParaRPr lang="zh-CN" altLang="en-US" sz="1400" i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8165827" y="4166680"/>
            <a:ext cx="2920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(c) Scenario 3: 1 station with 2 streams, (</a:t>
            </a:r>
            <a:r>
              <a:rPr lang="zh-CN" altLang="en-US" sz="1400" i="1" u="sng" dirty="0"/>
              <a:t>𝑁𝑟 </a:t>
            </a:r>
            <a:r>
              <a:rPr lang="en-US" altLang="zh-CN" sz="1400" i="1" u="sng" dirty="0"/>
              <a:t>, </a:t>
            </a:r>
            <a:r>
              <a:rPr lang="zh-CN" altLang="en-US" sz="1400" i="1" u="sng" dirty="0"/>
              <a:t>𝑁𝑐 </a:t>
            </a:r>
            <a:r>
              <a:rPr lang="en-US" altLang="zh-CN" sz="1400" i="1" u="sng" dirty="0"/>
              <a:t>) = (4, 2)</a:t>
            </a:r>
            <a:endParaRPr lang="zh-CN" altLang="en-US" sz="1400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902606" y="5378116"/>
            <a:ext cx="10116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The throughput drops monotonically as the channel sounding interval becomes shorter.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dirty="0"/>
              <a:t>The greatest impact on throughput occurs for Scenario 2, because it is MU case and it has the largest channel matrix feedback.</a:t>
            </a:r>
          </a:p>
        </p:txBody>
      </p:sp>
    </p:spTree>
    <p:extLst>
      <p:ext uri="{BB962C8B-B14F-4D97-AF65-F5344CB8AC3E}">
        <p14:creationId xmlns:p14="http://schemas.microsoft.com/office/powerpoint/2010/main" val="275227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Simulation - Impact of Channel Sounding on Throughput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Throughput vs. MCS level</a:t>
            </a:r>
          </a:p>
          <a:p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7574" y="4479756"/>
            <a:ext cx="2503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(a) HE MCS 4 is used for </a:t>
            </a:r>
            <a:r>
              <a:rPr lang="en-US" altLang="zh-CN" sz="1400" i="1" u="sng" dirty="0" err="1"/>
              <a:t>beamforming</a:t>
            </a:r>
            <a:r>
              <a:rPr lang="en-US" altLang="zh-CN" sz="1400" i="1" u="sng" dirty="0"/>
              <a:t> report feedback</a:t>
            </a:r>
            <a:endParaRPr lang="zh-CN" altLang="en-US" sz="1400" i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300936" y="4491788"/>
            <a:ext cx="2880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400" i="1" u="sng" dirty="0"/>
              <a:t>(b) Same HE MCS is used for </a:t>
            </a:r>
            <a:r>
              <a:rPr lang="en-US" altLang="zh-CN" sz="1400" i="1" u="sng" dirty="0" err="1"/>
              <a:t>beamforming</a:t>
            </a:r>
            <a:r>
              <a:rPr lang="en-US" altLang="zh-CN" sz="1400" i="1" u="sng" dirty="0"/>
              <a:t> report feedback and</a:t>
            </a:r>
          </a:p>
          <a:p>
            <a:pPr algn="just"/>
            <a:r>
              <a:rPr lang="en-US" altLang="zh-CN" sz="1400" i="1" u="sng" dirty="0"/>
              <a:t>MU-MIMO data transmission</a:t>
            </a:r>
            <a:endParaRPr lang="zh-CN" altLang="en-US" sz="1400" i="1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93" y="1574672"/>
            <a:ext cx="3750759" cy="285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72" y="1556268"/>
            <a:ext cx="3731468" cy="284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8962" y="5314430"/>
            <a:ext cx="8789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If the power constraint at users is not considered and a higher MCS level is used for both uplink CSI feedback and downlink data transmission, there is very little additional benefit, as compared to using HE MCS4 for beamforming report frames.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189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Conclusions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1168830"/>
            <a:ext cx="12038045" cy="4924059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Implementation of MAC-layer CSI feedback process in ns-3: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New channel sounding frames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Frame exchange logic in both SU and MU cases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Multi-user scheduler for channel sounding and MU-MIMO data transmission</a:t>
            </a:r>
          </a:p>
          <a:p>
            <a:pPr marL="0" indent="0">
              <a:buNone/>
            </a:pPr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Evaluation of channel sounding overhead and impact of channel sounding on network throughput</a:t>
            </a:r>
          </a:p>
        </p:txBody>
      </p:sp>
    </p:spTree>
    <p:extLst>
      <p:ext uri="{BB962C8B-B14F-4D97-AF65-F5344CB8AC3E}">
        <p14:creationId xmlns:p14="http://schemas.microsoft.com/office/powerpoint/2010/main" val="15482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Background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68830"/>
            <a:ext cx="10498494" cy="514799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Missing feature of MU-MIMO in ns-3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No functionality of CSI feedback</a:t>
            </a:r>
            <a:endParaRPr lang="en-US" altLang="zh-CN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Reasons for adding channel sounding in ns-3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Channel sounding is a critical step to implement MIMO-related simulation (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beamforming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multi-user MIMO) in IEEE 802.11ax.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Instantaneous channel matrix is a key component for coordinated null steering, which is one of multi-AP coordination schemes for upcoming IEEE 802.11be.</a:t>
            </a: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8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5DAEA5-6545-964C-9D5B-E32F44284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118" y="2212609"/>
            <a:ext cx="6187717" cy="1014761"/>
          </a:xfrm>
        </p:spPr>
        <p:txBody>
          <a:bodyPr>
            <a:normAutofit/>
          </a:bodyPr>
          <a:lstStyle/>
          <a:p>
            <a:r>
              <a:rPr lang="en-US" sz="3200" dirty="0"/>
              <a:t>Thank you for listening !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8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Roboto" panose="02000000000000000000" pitchFamily="2" charset="0"/>
                <a:ea typeface="Roboto" panose="02000000000000000000" pitchFamily="2" charset="0"/>
              </a:rPr>
              <a:t>Contributions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1168830"/>
            <a:ext cx="10498494" cy="514799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Implementation of channel sounding frame exchange in MAC layer based on IEEE 802.11ax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Functionality to generate new frames in ns-3 that are required for channel sounding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Frame exchange logic for channel sounding for both single-user (SU) and multi-user (MU) cases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Functionality to generate well-structured </a:t>
            </a:r>
            <a:r>
              <a:rPr lang="en-US" altLang="zh-CN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beamforming</a:t>
            </a: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reports with various choices of CSI resolutions and quantity according to IEEE 802.11ax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- A simple multi-user scheduler for MU-MIMO, which selects users for channel sounding and MU-MIMO data transmission.</a:t>
            </a:r>
          </a:p>
          <a:p>
            <a:pPr>
              <a:lnSpc>
                <a:spcPct val="100000"/>
              </a:lnSpc>
            </a:pPr>
            <a:endParaRPr lang="en-US" altLang="zh-C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79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Preliminaries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0"/>
            <a:ext cx="11430000" cy="2843331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Channel Sounding in IEEE 802.11ax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7" y="1904070"/>
            <a:ext cx="5983255" cy="150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7" y="3886534"/>
            <a:ext cx="6622596" cy="2561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71805" y="1651513"/>
            <a:ext cx="2271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Single-user case: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266" y="3686479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Multi-user case: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45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Preliminaries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Frame Formats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1" y="2191588"/>
            <a:ext cx="6032338" cy="16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48" y="4477591"/>
            <a:ext cx="8066994" cy="991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1805" y="1791478"/>
            <a:ext cx="2253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NDPA frame format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4429" y="4058819"/>
            <a:ext cx="4358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Compressed Beamforming Report frame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13824" y="2743570"/>
            <a:ext cx="749491" cy="685615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634068" y="2191588"/>
            <a:ext cx="4394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</a:rPr>
              <a:t>STA Info: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solidFill>
                  <a:srgbClr val="0070C0"/>
                </a:solidFill>
              </a:rPr>
              <a:t>Resource unit (RU) range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solidFill>
                  <a:srgbClr val="0070C0"/>
                </a:solidFill>
              </a:rPr>
              <a:t>Number of columns in compressed </a:t>
            </a:r>
            <a:r>
              <a:rPr lang="en-US" altLang="zh-CN" dirty="0" err="1">
                <a:solidFill>
                  <a:srgbClr val="0070C0"/>
                </a:solidFill>
              </a:rPr>
              <a:t>beamforming</a:t>
            </a:r>
            <a:r>
              <a:rPr lang="en-US" altLang="zh-CN" dirty="0">
                <a:solidFill>
                  <a:srgbClr val="0070C0"/>
                </a:solidFill>
              </a:rPr>
              <a:t> matrix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solidFill>
                  <a:srgbClr val="0070C0"/>
                </a:solidFill>
              </a:rPr>
              <a:t>Subcarrier grouping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solidFill>
                  <a:srgbClr val="0070C0"/>
                </a:solidFill>
              </a:rPr>
              <a:t>Codebook size</a:t>
            </a:r>
          </a:p>
          <a:p>
            <a:pPr marL="285750" indent="-285750">
              <a:buFontTx/>
              <a:buChar char="-"/>
            </a:pPr>
            <a:endParaRPr lang="en-US" altLang="zh-CN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2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8" y="1921815"/>
            <a:ext cx="5001210" cy="305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 of Channel Sounding Protocol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Code Structure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83567" y="5127726"/>
            <a:ext cx="3220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i="1" u="sng" dirty="0">
                <a:latin typeface="Times New Roman" pitchFamily="18" charset="0"/>
                <a:cs typeface="Times New Roman" pitchFamily="18" charset="0"/>
              </a:rPr>
              <a:t>ns-3 </a:t>
            </a:r>
            <a:r>
              <a:rPr lang="en-US" altLang="zh-CN" sz="2000" i="1" u="sng" dirty="0" err="1"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en-US" altLang="zh-CN" sz="2000" i="1" u="sng" dirty="0">
                <a:latin typeface="Times New Roman" pitchFamily="18" charset="0"/>
                <a:cs typeface="Times New Roman" pitchFamily="18" charset="0"/>
              </a:rPr>
              <a:t> module framework</a:t>
            </a:r>
            <a:endParaRPr lang="zh-CN" altLang="en-US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0585" y="3429185"/>
            <a:ext cx="1498982" cy="685615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242165" y="1059395"/>
            <a:ext cx="4413379" cy="4944199"/>
            <a:chOff x="6242165" y="1059395"/>
            <a:chExt cx="4413379" cy="4944199"/>
          </a:xfrm>
        </p:grpSpPr>
        <p:grpSp>
          <p:nvGrpSpPr>
            <p:cNvPr id="6" name="组合 5"/>
            <p:cNvGrpSpPr/>
            <p:nvPr/>
          </p:nvGrpSpPr>
          <p:grpSpPr>
            <a:xfrm>
              <a:off x="6242165" y="1059395"/>
              <a:ext cx="4413379" cy="638742"/>
              <a:chOff x="6596743" y="1880523"/>
              <a:chExt cx="4413379" cy="638742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6596743" y="1880523"/>
                <a:ext cx="1502228" cy="63874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</a:rPr>
                  <a:t>HE Capability configuration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8089640" y="1880523"/>
                <a:ext cx="2920482" cy="6387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HeConfiguration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HeCapabilities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WifiMac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6242165" y="1769669"/>
              <a:ext cx="4413379" cy="1458686"/>
              <a:chOff x="6596743" y="1880523"/>
              <a:chExt cx="4413379" cy="638742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6596743" y="1880523"/>
                <a:ext cx="1502228" cy="63874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</a:rPr>
                  <a:t>Structures of new frames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8089640" y="1880523"/>
                <a:ext cx="2920482" cy="6387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CtrlTriggerUserInfoField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CtrlNdpaHeader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 (new), </a:t>
                </a:r>
              </a:p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WifiActionHeader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HeMimoControlHeader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 (new),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HeCompressedBfReport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(new),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HeMuExclusiveBfReport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 (new)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6242165" y="3322024"/>
              <a:ext cx="4413379" cy="844608"/>
              <a:chOff x="6596743" y="1880523"/>
              <a:chExt cx="4413379" cy="638743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6596743" y="1880524"/>
                <a:ext cx="1502228" cy="63874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</a:rPr>
                  <a:t>Frame exchange </a:t>
                </a:r>
              </a:p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</a:rPr>
                  <a:t>and user scheduling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8089640" y="1880523"/>
                <a:ext cx="2920482" cy="6387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HeFrameExchangeManager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RrMultiUserScheduler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</a:t>
                </a:r>
              </a:p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MultiUserScheduler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 </a:t>
                </a:r>
              </a:p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HeRu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WifiTxTimer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242165" y="4257826"/>
              <a:ext cx="4413379" cy="1265874"/>
              <a:chOff x="6596743" y="1880523"/>
              <a:chExt cx="4413379" cy="638742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6596743" y="1880523"/>
                <a:ext cx="1502228" cy="63874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b="1" dirty="0">
                    <a:solidFill>
                      <a:srgbClr val="0070C0"/>
                    </a:solidFill>
                  </a:rPr>
                  <a:t>Management of channel information and channel sounding  frames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8089640" y="1880523"/>
                <a:ext cx="2920482" cy="638742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ChannelSounding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 (new),</a:t>
                </a:r>
              </a:p>
              <a:p>
                <a:r>
                  <a:rPr lang="en-US" altLang="zh-CN" sz="1400" dirty="0" err="1">
                    <a:solidFill>
                      <a:srgbClr val="0070C0"/>
                    </a:solidFill>
                  </a:rPr>
                  <a:t>CsBeamformer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 (new), </a:t>
                </a:r>
                <a:r>
                  <a:rPr lang="en-US" altLang="zh-CN" sz="1400" dirty="0" err="1">
                    <a:solidFill>
                      <a:srgbClr val="0070C0"/>
                    </a:solidFill>
                  </a:rPr>
                  <a:t>CsBeamformee</a:t>
                </a:r>
                <a:r>
                  <a:rPr lang="en-US" altLang="zh-CN" sz="1400" dirty="0">
                    <a:solidFill>
                      <a:srgbClr val="0070C0"/>
                    </a:solidFill>
                  </a:rPr>
                  <a:t> (new)</a:t>
                </a:r>
                <a:endParaRPr lang="zh-CN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917093" y="5603484"/>
              <a:ext cx="30364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u="sng" dirty="0">
                  <a:latin typeface="Times New Roman" pitchFamily="18" charset="0"/>
                  <a:cs typeface="Times New Roman" pitchFamily="18" charset="0"/>
                </a:rPr>
                <a:t>Modified and added classes</a:t>
              </a:r>
              <a:endParaRPr lang="zh-CN" altLang="en-US" sz="2000" i="1" u="sng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8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 of Channel Sounding Protocol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Capability Configuration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4483" y="1729569"/>
            <a:ext cx="9955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HE PHY Capabilities Information fields related to channel sounding in IEEE 802.11ax: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Ng = 16 SU Feedback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Ng = 16 MU Feedback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Codebook Size (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ϕ, ψ) =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{4, 2} SU Feedback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Codebook Size (</a:t>
            </a:r>
            <a:r>
              <a:rPr lang="el-GR" altLang="zh-CN" dirty="0">
                <a:latin typeface="Times New Roman" pitchFamily="18" charset="0"/>
                <a:cs typeface="Times New Roman" pitchFamily="18" charset="0"/>
              </a:rPr>
              <a:t>ϕ, ψ) =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{7, 5} MU Feedback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Nc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Contribution: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The above 5 attributes are added in the class of </a:t>
            </a:r>
            <a:r>
              <a:rPr lang="en-US" altLang="zh-CN" i="1" u="sng" dirty="0" err="1">
                <a:latin typeface="Times New Roman" pitchFamily="18" charset="0"/>
                <a:cs typeface="Times New Roman" pitchFamily="18" charset="0"/>
              </a:rPr>
              <a:t>HeConfiguration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ns-3 users are allowed to configure these parameters by calling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SetAttribute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().</a:t>
            </a:r>
          </a:p>
          <a:p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21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 of Channel Sounding Protocol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5375988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Frames - NDPA Frame (Control frame)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805" y="3277826"/>
            <a:ext cx="5579705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new class called </a:t>
            </a:r>
            <a:r>
              <a:rPr lang="en-US" altLang="zh-CN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CtrlNdpaHeader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is added in ctrl-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header.h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and ctrl-header.cc.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Member variables:</a:t>
            </a:r>
          </a:p>
          <a:p>
            <a:pPr marL="285750" indent="-285750">
              <a:buFontTx/>
              <a:buChar char="-"/>
            </a:pPr>
            <a:r>
              <a:rPr lang="en-US" altLang="zh-CN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m_dialogToken</a:t>
            </a:r>
            <a:r>
              <a:rPr lang="en-US" altLang="zh-CN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the field of Sounding Dialog Token</a:t>
            </a:r>
          </a:p>
          <a:p>
            <a:pPr marL="285750" indent="-285750">
              <a:buFontTx/>
              <a:buChar char="-"/>
            </a:pPr>
            <a:r>
              <a:rPr lang="en-US" altLang="zh-CN" i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m_staInfoFields</a:t>
            </a:r>
            <a:r>
              <a:rPr lang="en-US" altLang="zh-CN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: STA Info fields</a:t>
            </a:r>
          </a:p>
          <a:p>
            <a:endParaRPr lang="en-US" altLang="zh-CN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Main methods:</a:t>
            </a:r>
          </a:p>
          <a:p>
            <a:pPr marL="285750" indent="-285750">
              <a:buFontTx/>
              <a:buChar char="-"/>
            </a:pP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AddStaInfoField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FindStaInfoWithAid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31" y="1679511"/>
            <a:ext cx="5463167" cy="150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40803" y="2146410"/>
            <a:ext cx="749491" cy="685615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71535" y="2146410"/>
            <a:ext cx="1412228" cy="685615"/>
          </a:xfrm>
          <a:prstGeom prst="rect">
            <a:avLst/>
          </a:prstGeom>
          <a:noFill/>
          <a:ln w="57150">
            <a:solidFill>
              <a:srgbClr val="EEB2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左大括号 1"/>
          <p:cNvSpPr/>
          <p:nvPr/>
        </p:nvSpPr>
        <p:spPr>
          <a:xfrm rot="5400000">
            <a:off x="4162704" y="897019"/>
            <a:ext cx="286745" cy="2155371"/>
          </a:xfrm>
          <a:prstGeom prst="leftBrace">
            <a:avLst>
              <a:gd name="adj1" fmla="val 33608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662203" y="1558216"/>
            <a:ext cx="1270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i="1" u="sng" dirty="0">
                <a:solidFill>
                  <a:srgbClr val="FF0000"/>
                </a:solidFill>
              </a:rPr>
              <a:t>NDPA header</a:t>
            </a:r>
            <a:endParaRPr lang="zh-CN" altLang="en-US" sz="1400" i="1" u="sng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46937" y="2074189"/>
            <a:ext cx="4196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New member variable in </a:t>
            </a:r>
            <a:r>
              <a:rPr lang="en-US" altLang="zh-CN" i="1" u="sng" dirty="0" err="1">
                <a:latin typeface="Times New Roman" pitchFamily="18" charset="0"/>
                <a:cs typeface="Times New Roman" pitchFamily="18" charset="0"/>
              </a:rPr>
              <a:t>CtrlTriggerUserInfoField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m_bfrpTriggerDependentUserInfo</a:t>
            </a:r>
            <a:r>
              <a:rPr lang="en-US" altLang="zh-CN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Main methods:</a:t>
            </a:r>
          </a:p>
          <a:p>
            <a:pPr marL="285750" indent="-285750">
              <a:buFontTx/>
              <a:buChar char="-"/>
            </a:pP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SetBfrpTriggerDepUserInfo</a:t>
            </a:r>
            <a:endParaRPr lang="en-US" altLang="zh-CN" i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altLang="zh-CN" i="1" dirty="0" err="1">
                <a:latin typeface="Times New Roman" pitchFamily="18" charset="0"/>
                <a:cs typeface="Times New Roman" pitchFamily="18" charset="0"/>
              </a:rPr>
              <a:t>GetBfrpTriggerDepUserInfo</a:t>
            </a:r>
            <a:endParaRPr lang="zh-CN" alt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 txBox="1">
            <a:spLocks/>
          </p:cNvSpPr>
          <p:nvPr/>
        </p:nvSpPr>
        <p:spPr>
          <a:xfrm>
            <a:off x="6781797" y="1209565"/>
            <a:ext cx="4461588" cy="9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rgbClr val="00305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Frames – BFRP Trigger Frame (Control frame)</a:t>
            </a:r>
          </a:p>
        </p:txBody>
      </p:sp>
    </p:spTree>
    <p:extLst>
      <p:ext uri="{BB962C8B-B14F-4D97-AF65-F5344CB8AC3E}">
        <p14:creationId xmlns:p14="http://schemas.microsoft.com/office/powerpoint/2010/main" val="3463443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6A601C-F7AC-0C4F-9F21-FDFB1BAE4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Implementation of Channel Sounding Protocol</a:t>
            </a:r>
            <a:endParaRPr lang="en-US" sz="3200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34202EF4-BE1D-8146-9846-177F3B78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8831"/>
            <a:ext cx="11430000" cy="510680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Frames - </a:t>
            </a:r>
            <a:r>
              <a:rPr lang="en-US" altLang="zh-CN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Beamforming</a:t>
            </a:r>
            <a:r>
              <a:rPr lang="en-US" altLang="zh-CN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Report Frame (Management frame)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44152" y="1660849"/>
            <a:ext cx="8066994" cy="1013129"/>
            <a:chOff x="644152" y="3345743"/>
            <a:chExt cx="8066994" cy="1013129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152" y="3367248"/>
              <a:ext cx="8066994" cy="991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矩形 5"/>
            <p:cNvSpPr/>
            <p:nvPr/>
          </p:nvSpPr>
          <p:spPr>
            <a:xfrm>
              <a:off x="2615652" y="3353435"/>
              <a:ext cx="1690424" cy="685615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4324735" y="3348586"/>
              <a:ext cx="2066733" cy="685615"/>
            </a:xfrm>
            <a:prstGeom prst="rect">
              <a:avLst/>
            </a:prstGeom>
            <a:noFill/>
            <a:ln w="57150">
              <a:solidFill>
                <a:srgbClr val="EEB21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391468" y="3345743"/>
              <a:ext cx="2066733" cy="68561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1138" y="2765276"/>
            <a:ext cx="77070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u="sng" dirty="0" err="1">
                <a:solidFill>
                  <a:srgbClr val="0070C0"/>
                </a:solidFill>
              </a:rPr>
              <a:t>HeMimoControlHeader</a:t>
            </a:r>
            <a:endParaRPr lang="en-US" altLang="zh-CN" i="1" u="sng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Built based on STA Info field in NDPA frame</a:t>
            </a:r>
          </a:p>
          <a:p>
            <a:endParaRPr lang="en-US" altLang="zh-CN" dirty="0"/>
          </a:p>
          <a:p>
            <a:r>
              <a:rPr lang="en-US" altLang="zh-CN" i="1" u="sng" dirty="0" err="1">
                <a:solidFill>
                  <a:srgbClr val="FFC000"/>
                </a:solidFill>
              </a:rPr>
              <a:t>HeCompressedBfReport</a:t>
            </a:r>
            <a:endParaRPr lang="en-US" altLang="zh-CN" i="1" u="sng" dirty="0">
              <a:solidFill>
                <a:srgbClr val="FFC000"/>
              </a:solidFill>
            </a:endParaRPr>
          </a:p>
          <a:p>
            <a:r>
              <a:rPr lang="en-US" altLang="zh-CN" dirty="0"/>
              <a:t>-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Built based on HE MIMO Control field and channel information</a:t>
            </a:r>
          </a:p>
          <a:p>
            <a:endParaRPr lang="en-US" altLang="zh-CN" dirty="0"/>
          </a:p>
          <a:p>
            <a:r>
              <a:rPr lang="en-US" altLang="zh-CN" i="1" u="sng" dirty="0" err="1">
                <a:solidFill>
                  <a:srgbClr val="FF0000"/>
                </a:solidFill>
              </a:rPr>
              <a:t>HeMuExclusiveBfReport</a:t>
            </a:r>
            <a:endParaRPr lang="en-US" altLang="zh-CN" dirty="0"/>
          </a:p>
          <a:p>
            <a:r>
              <a:rPr lang="en-US" altLang="zh-CN" dirty="0"/>
              <a:t>-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Built based on HE MIMO Control field and channel information</a:t>
            </a:r>
          </a:p>
        </p:txBody>
      </p:sp>
    </p:spTree>
    <p:extLst>
      <p:ext uri="{BB962C8B-B14F-4D97-AF65-F5344CB8AC3E}">
        <p14:creationId xmlns:p14="http://schemas.microsoft.com/office/powerpoint/2010/main" val="3986213553"/>
      </p:ext>
    </p:extLst>
  </p:cSld>
  <p:clrMapOvr>
    <a:masterClrMapping/>
  </p:clrMapOvr>
</p:sld>
</file>

<file path=ppt/theme/theme1.xml><?xml version="1.0" encoding="utf-8"?>
<a:theme xmlns:a="http://schemas.openxmlformats.org/drawingml/2006/main" name="GATech_PPTtemplate_2021_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Tech_PPTtemplate_2021_wide" id="{E85096BA-033B-D848-B268-A76C8AE5D2A4}" vid="{1C4A0A5B-2267-F04A-B00C-3FCDF7CFA02E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Tech_PPTtemplate_2021_wide" id="{E85096BA-033B-D848-B268-A76C8AE5D2A4}" vid="{C86BDF43-62E5-5C4C-BBB8-C9F54843079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GATech_PPTtemplate_2021_wide</Template>
  <TotalTime>3472</TotalTime>
  <Words>1431</Words>
  <Application>Microsoft Office PowerPoint</Application>
  <PresentationFormat>Widescreen</PresentationFormat>
  <Paragraphs>189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Roboto</vt:lpstr>
      <vt:lpstr>Times New Roman</vt:lpstr>
      <vt:lpstr>GATech_PPTtemplate_2021_wide</vt:lpstr>
      <vt:lpstr>1_Custom Design</vt:lpstr>
      <vt:lpstr>Implementation and Evaluation of IEEE 802.11ax  Channel Sounding Frame Exchange in ns-3</vt:lpstr>
      <vt:lpstr>Background</vt:lpstr>
      <vt:lpstr>Contributions</vt:lpstr>
      <vt:lpstr>Preliminaries</vt:lpstr>
      <vt:lpstr>Preliminaries</vt:lpstr>
      <vt:lpstr>Implementation of Channel Sounding Protocol</vt:lpstr>
      <vt:lpstr>Implementation of Channel Sounding Protocol</vt:lpstr>
      <vt:lpstr>Implementation of Channel Sounding Protocol</vt:lpstr>
      <vt:lpstr>Implementation of Channel Sounding Protocol</vt:lpstr>
      <vt:lpstr>Implementation of Channel Sounding Protocol</vt:lpstr>
      <vt:lpstr>Implementation of Channel Sounding Protocol</vt:lpstr>
      <vt:lpstr>Implementation of Channel Sounding Protocol</vt:lpstr>
      <vt:lpstr>Simulation - Impact of Channel Sounding on Latency</vt:lpstr>
      <vt:lpstr>Simulation - Impact of Channel Sounding on Latency</vt:lpstr>
      <vt:lpstr>Simulation - Impact of Channel Sounding on Latency</vt:lpstr>
      <vt:lpstr>Simulation - Impact of Channel Sounding on Latency</vt:lpstr>
      <vt:lpstr>Simulation - Impact of Channel Sounding on Throughput</vt:lpstr>
      <vt:lpstr>Simulation - Impact of Channel Sounding on Throughput</vt:lpstr>
      <vt:lpstr>Conclusions</vt:lpstr>
      <vt:lpstr>Thank you for listening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Placement of Reconfigurable Intelligent Surfaces  with Random Obstacle Distribution</dc:title>
  <dc:creator>user</dc:creator>
  <cp:lastModifiedBy>Deng, Ang</cp:lastModifiedBy>
  <cp:revision>114</cp:revision>
  <dcterms:created xsi:type="dcterms:W3CDTF">2023-03-06T23:15:03Z</dcterms:created>
  <dcterms:modified xsi:type="dcterms:W3CDTF">2023-06-28T13:52:28Z</dcterms:modified>
</cp:coreProperties>
</file>