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691" r:id="rId5"/>
    <p:sldId id="672" r:id="rId6"/>
    <p:sldId id="779" r:id="rId7"/>
    <p:sldId id="770" r:id="rId8"/>
    <p:sldId id="729" r:id="rId9"/>
    <p:sldId id="736" r:id="rId10"/>
    <p:sldId id="751" r:id="rId11"/>
    <p:sldId id="846" r:id="rId12"/>
    <p:sldId id="712" r:id="rId13"/>
    <p:sldId id="823" r:id="rId14"/>
    <p:sldId id="864" r:id="rId15"/>
    <p:sldId id="916" r:id="rId16"/>
    <p:sldId id="763" r:id="rId17"/>
    <p:sldId id="865" r:id="rId18"/>
    <p:sldId id="867" r:id="rId19"/>
    <p:sldId id="868" r:id="rId20"/>
    <p:sldId id="910" r:id="rId21"/>
    <p:sldId id="870" r:id="rId22"/>
    <p:sldId id="871" r:id="rId23"/>
    <p:sldId id="872" r:id="rId24"/>
    <p:sldId id="905" r:id="rId25"/>
    <p:sldId id="904" r:id="rId26"/>
    <p:sldId id="915" r:id="rId27"/>
    <p:sldId id="876" r:id="rId28"/>
  </p:sldIdLst>
  <p:sldSz cx="9144000" cy="5143500" type="screen16x9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8">
          <p15:clr>
            <a:srgbClr val="A4A3A4"/>
          </p15:clr>
        </p15:guide>
        <p15:guide id="4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邓 思嘉" initials="" lastIdx="0" clrIdx="0"/>
  <p:cmAuthor id="1" name="Shu Sun" initials="SS" lastIdx="1" clrIdx="1"/>
  <p:cmAuthor id="2" name="Shihao Ju" initials="SJ" lastIdx="1" clrIdx="2">
    <p:extLst>
      <p:ext uri="{19B8F6BF-5375-455C-9EA6-DF929625EA0E}">
        <p15:presenceInfo xmlns:p15="http://schemas.microsoft.com/office/powerpoint/2012/main" userId="S::sj2509@nyu.edu::2efa2826-8a49-49b4-ad24-7c141ac7b4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77AC30"/>
    <a:srgbClr val="D95319"/>
    <a:srgbClr val="FFFFFF"/>
    <a:srgbClr val="532476"/>
    <a:srgbClr val="57068C"/>
    <a:srgbClr val="5A2781"/>
    <a:srgbClr val="5F2987"/>
    <a:srgbClr val="652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F9D09-D383-D747-A057-0106C8ADCA00}" v="2107" dt="2023-03-05T05:10:09.450"/>
    <p1510:client id="{66D274CF-06FC-3D00-98D8-D77B7A84193C}" v="8" dt="2023-03-04T21:15:26.287"/>
    <p1510:client id="{974BA75C-9B61-429B-BB1F-A0C970C1733B}" v="40" vWet="44" dt="2023-03-04T21:15:23.2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/>
    <p:restoredTop sz="89275"/>
  </p:normalViewPr>
  <p:slideViewPr>
    <p:cSldViewPr snapToGrid="0">
      <p:cViewPr varScale="1">
        <p:scale>
          <a:sx n="132" d="100"/>
          <a:sy n="132" d="100"/>
        </p:scale>
        <p:origin x="79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978826-D381-4D04-9156-43F0DC862692}" type="datetimeFigureOut">
              <a:rPr lang="en-US"/>
              <a:pPr/>
              <a:t>6/25/23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B5B680-9913-43FF-974A-ECE363D23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980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02FDA2-56F8-474D-B586-7B7B200C11B0}" type="datetimeFigureOut">
              <a:rPr lang="en-US"/>
              <a:pPr/>
              <a:t>6/25/23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ABCD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616AE6-92C3-43B7-BD2F-DA8414814B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193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5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2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45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86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23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5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94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6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7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4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10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5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4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638" y="238125"/>
            <a:ext cx="1487999" cy="231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D29BF23-D904-4997-9012-FE5D9322CEA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68614" y="818613"/>
            <a:ext cx="8832714" cy="4050250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 marL="628650" indent="-171450">
              <a:spcBef>
                <a:spcPts val="0"/>
              </a:spcBef>
              <a:buFont typeface="Wingdings" panose="05000000000000000000" pitchFamily="2" charset="2"/>
              <a:buChar char="q"/>
              <a:defRPr baseline="0"/>
            </a:lvl2pPr>
            <a:lvl3pPr marL="1085850" indent="-171450">
              <a:spcBef>
                <a:spcPts val="0"/>
              </a:spcBef>
              <a:buFont typeface="Courier New" panose="02070309020205020404" pitchFamily="49" charset="0"/>
              <a:buChar char="o"/>
              <a:defRPr/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Line 1</a:t>
            </a:r>
          </a:p>
          <a:p>
            <a:pPr lvl="2"/>
            <a:r>
              <a:rPr lang="en-US"/>
              <a:t>Line 2</a:t>
            </a:r>
          </a:p>
          <a:p>
            <a:pPr lvl="3"/>
            <a:r>
              <a:rPr lang="en-US"/>
              <a:t>Line 3</a:t>
            </a:r>
          </a:p>
          <a:p>
            <a:pPr lvl="4"/>
            <a:r>
              <a:rPr lang="en-US"/>
              <a:t>Line 4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7010400" y="48688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0C8467A1-6BA5-4C6C-BAE8-365A76A1929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620498"/>
            <a:ext cx="9144000" cy="523003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7" name="Rectangle 16"/>
          <p:cNvSpPr/>
          <p:nvPr userDrawn="1"/>
        </p:nvSpPr>
        <p:spPr>
          <a:xfrm>
            <a:off x="12" y="4570634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87" y="4765128"/>
            <a:ext cx="2171541" cy="29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5239" y="4620497"/>
            <a:ext cx="490700" cy="52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  <a:prstGeom prst="rect">
            <a:avLst/>
          </a:prstGeom>
        </p:spPr>
        <p:txBody>
          <a:bodyPr lIns="68580" rIns="6858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20498"/>
            <a:ext cx="9144000" cy="523003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936895" y="4869656"/>
            <a:ext cx="9840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3429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 descr="final-logo-3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20" y="4717892"/>
            <a:ext cx="923615" cy="675657"/>
          </a:xfrm>
          <a:prstGeom prst="rect">
            <a:avLst/>
          </a:prstGeom>
        </p:spPr>
      </p:pic>
      <p:sp>
        <p:nvSpPr>
          <p:cNvPr id="26" name="Footer Placeholder 4"/>
          <p:cNvSpPr txBox="1">
            <a:spLocks/>
          </p:cNvSpPr>
          <p:nvPr userDrawn="1"/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342900" rtl="0" eaLnBrk="1" latinLnBrk="0" hangingPunct="1">
              <a:defRPr sz="7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/>
                <a:cs typeface="Times New Roman"/>
              </a:rPr>
              <a:t>© 2018 NYU WIRELESS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70" y="4702726"/>
            <a:ext cx="2113225" cy="3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3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68614" y="818613"/>
            <a:ext cx="8832714" cy="4050250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 marL="628650" indent="-171450">
              <a:spcBef>
                <a:spcPts val="0"/>
              </a:spcBef>
              <a:buFont typeface="Wingdings" panose="05000000000000000000" pitchFamily="2" charset="2"/>
              <a:buChar char="q"/>
              <a:defRPr baseline="0"/>
            </a:lvl2pPr>
            <a:lvl3pPr marL="1085850" indent="-171450">
              <a:spcBef>
                <a:spcPts val="0"/>
              </a:spcBef>
              <a:buFont typeface="Courier New" panose="02070309020205020404" pitchFamily="49" charset="0"/>
              <a:buChar char="o"/>
              <a:defRPr/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Line 1</a:t>
            </a:r>
          </a:p>
          <a:p>
            <a:pPr lvl="2"/>
            <a:r>
              <a:rPr lang="en-US"/>
              <a:t>Line 2</a:t>
            </a:r>
          </a:p>
          <a:p>
            <a:pPr lvl="3"/>
            <a:r>
              <a:rPr lang="en-US"/>
              <a:t>Line 3</a:t>
            </a:r>
          </a:p>
          <a:p>
            <a:pPr lvl="4"/>
            <a:r>
              <a:rPr lang="en-US"/>
              <a:t>Line 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763948" y="-20318"/>
            <a:ext cx="5713379" cy="697652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algn="ctr">
              <a:spcBef>
                <a:spcPts val="0"/>
              </a:spcBef>
              <a:defRPr sz="28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7010400" y="48688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0C8467A1-6BA5-4C6C-BAE8-365A76A192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0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8386"/>
            <a:ext cx="2133600" cy="274637"/>
          </a:xfrm>
        </p:spPr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8614" y="818613"/>
            <a:ext cx="8832714" cy="4050250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 marL="628650" indent="-171450">
              <a:spcBef>
                <a:spcPts val="0"/>
              </a:spcBef>
              <a:buFont typeface="Wingdings" panose="05000000000000000000" pitchFamily="2" charset="2"/>
              <a:buChar char="q"/>
              <a:defRPr baseline="0"/>
            </a:lvl2pPr>
            <a:lvl3pPr marL="1085850" indent="-171450">
              <a:spcBef>
                <a:spcPts val="0"/>
              </a:spcBef>
              <a:buFont typeface="Courier New" panose="02070309020205020404" pitchFamily="49" charset="0"/>
              <a:buChar char="o"/>
              <a:defRPr/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•"/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Line 1</a:t>
            </a:r>
          </a:p>
          <a:p>
            <a:pPr lvl="2"/>
            <a:r>
              <a:rPr lang="en-US"/>
              <a:t>Line 2</a:t>
            </a:r>
          </a:p>
          <a:p>
            <a:pPr lvl="3"/>
            <a:r>
              <a:rPr lang="en-US"/>
              <a:t>Line 3</a:t>
            </a:r>
          </a:p>
          <a:p>
            <a:pPr lvl="4"/>
            <a:r>
              <a:rPr lang="en-US"/>
              <a:t>Line 4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72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-52372"/>
            <a:ext cx="9153525" cy="76516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26929EE-D2C9-4206-94B1-199916AC949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8" y="198365"/>
            <a:ext cx="1487999" cy="231595"/>
          </a:xfrm>
          <a:prstGeom prst="rect">
            <a:avLst/>
          </a:prstGeom>
        </p:spPr>
      </p:pic>
      <p:pic>
        <p:nvPicPr>
          <p:cNvPr id="2050" name="Picture 2" descr="C:\Users\Gmac\Downloads\final-logo-2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084" y="120807"/>
            <a:ext cx="1367028" cy="4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1" r:id="rId3"/>
    <p:sldLayoutId id="2147483702" r:id="rId4"/>
    <p:sldLayoutId id="2147483706" r:id="rId5"/>
    <p:sldLayoutId id="2147483717" r:id="rId6"/>
    <p:sldLayoutId id="2147483718" r:id="rId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hyperlink" Target="https://wireless.engineering.nyu.edu/nyusim/" TargetMode="External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nam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hyperlink" Target="https://ieeexplore.ieee.org/abstract/document/834411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abstract/document/828787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302.1238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182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eeexplore.ieee.org/abstract/document/864752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8287877" TargetMode="External"/><Relationship Id="rId2" Type="http://schemas.openxmlformats.org/officeDocument/2006/relationships/hyperlink" Target="https://arxiv.org/abs/2305.0182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eeexplore.ieee.org/abstract/document/7999294" TargetMode="External"/><Relationship Id="rId5" Type="http://schemas.openxmlformats.org/officeDocument/2006/relationships/hyperlink" Target="https://www.etsi.org/deliver/etsi_tr/138900_138999/138901/16.01.00_60/tr_138901v160100p.pdf" TargetMode="External"/><Relationship Id="rId4" Type="http://schemas.openxmlformats.org/officeDocument/2006/relationships/hyperlink" Target="https://ieeexplore.ieee.org/abstract/document/707068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hyperlink" Target="https://ieeexplore.ieee.org/abstract/document/743465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1828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rxiv.org/abs/2305.0182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1828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182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1828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hyperlink" Target="https://www.fcc.gov/document/fcc-opens-spectrum-horizons-new-services-technologies-0" TargetMode="External"/><Relationship Id="rId4" Type="http://schemas.openxmlformats.org/officeDocument/2006/relationships/hyperlink" Target="http://mmwavecoalition.org/wp-content/uploads/2019/02/DOC-356297A1-FCC-Report-Order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eeexplore.ieee.org/abstract/document/9681870" TargetMode="External"/><Relationship Id="rId4" Type="http://schemas.openxmlformats.org/officeDocument/2006/relationships/hyperlink" Target="https://ieeexplore.ieee.org/document/873241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ieeexplore.ieee.org/document/7289335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ieeexplore.ieee.org/document/750150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eeexplore.ieee.org/abstract/document/8386686" TargetMode="External"/><Relationship Id="rId4" Type="http://schemas.openxmlformats.org/officeDocument/2006/relationships/hyperlink" Target="https://ieeexplore.ieee.org/abstract/document/750150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eeexplore.ieee.org/abstract/document/9411894" TargetMode="External"/><Relationship Id="rId5" Type="http://schemas.openxmlformats.org/officeDocument/2006/relationships/hyperlink" Target="https://ieeexplore.ieee.org/abstract/document/7501500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eeexplore.ieee.org/abstract/document/8647188" TargetMode="External"/><Relationship Id="rId3" Type="http://schemas.openxmlformats.org/officeDocument/2006/relationships/hyperlink" Target="https://wireless.engineering.nyu.edu/nyusim/" TargetMode="External"/><Relationship Id="rId7" Type="http://schemas.openxmlformats.org/officeDocument/2006/relationships/hyperlink" Target="https://ieeexplore.ieee.org/abstract/document/838668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908.09762" TargetMode="External"/><Relationship Id="rId5" Type="http://schemas.openxmlformats.org/officeDocument/2006/relationships/hyperlink" Target="https://arxiv.org/pdf/1703.08232.pdf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ieeexplore.ieee.org/abstract/document/801254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-13439"/>
            <a:ext cx="9226639" cy="5262979"/>
          </a:xfrm>
          <a:prstGeom prst="rect">
            <a:avLst/>
          </a:prstGeom>
          <a:solidFill>
            <a:srgbClr val="5A278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52173" y="4779729"/>
            <a:ext cx="13849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9377" y="4903191"/>
            <a:ext cx="13849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-1" y="40411"/>
            <a:ext cx="9144001" cy="23880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kern="12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ns-3 Implementation of Sub-Terahertz and Millimeter Wave Drop-based NYU Channel Model (NYUSIM)</a:t>
            </a:r>
          </a:p>
        </p:txBody>
      </p:sp>
      <p:sp>
        <p:nvSpPr>
          <p:cNvPr id="23" name="Subtitle 6"/>
          <p:cNvSpPr>
            <a:spLocks noGrp="1"/>
          </p:cNvSpPr>
          <p:nvPr>
            <p:ph type="subTitle" idx="1"/>
          </p:nvPr>
        </p:nvSpPr>
        <p:spPr>
          <a:xfrm>
            <a:off x="339428" y="2571750"/>
            <a:ext cx="8520129" cy="1396055"/>
          </a:xfrm>
        </p:spPr>
        <p:txBody>
          <a:bodyPr>
            <a:noAutofit/>
          </a:bodyPr>
          <a:lstStyle/>
          <a:p>
            <a:pPr algn="ctr"/>
            <a:r>
              <a:rPr lang="en-US" sz="16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Hitesh Poddar*, Tomoki Yoshimura</a:t>
            </a:r>
            <a:r>
              <a:rPr lang="en-US" sz="1600" cap="none" baseline="30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en-US" altLang="zh-CN" sz="16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Matteo Pagin</a:t>
            </a:r>
            <a:r>
              <a:rPr lang="en-US" sz="1600" cap="none" baseline="30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‡</a:t>
            </a:r>
            <a:r>
              <a:rPr lang="en-US" sz="16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Theodore S. Rappaport*,</a:t>
            </a:r>
          </a:p>
          <a:p>
            <a:pPr algn="ctr"/>
            <a:r>
              <a:rPr lang="en-US" sz="16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Art Ishii</a:t>
            </a:r>
            <a:r>
              <a:rPr lang="en-US" sz="1600" cap="none" baseline="30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en-US" sz="16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Michele </a:t>
            </a:r>
            <a:r>
              <a:rPr lang="en-US" sz="1600" cap="none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1600" cap="none" baseline="30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endParaRPr lang="en-US" sz="1600" cap="none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*{</a:t>
            </a:r>
            <a:r>
              <a:rPr lang="en-US" sz="1400" cap="none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hiteshp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cap="none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tsr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}@nyu.edu</a:t>
            </a:r>
          </a:p>
          <a:p>
            <a:pPr algn="ctr"/>
            <a:r>
              <a:rPr lang="en-US" sz="1400" b="1" cap="none" baseline="30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sz="1400" cap="none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yoshimurat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cap="none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ishiia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}@sharplabs.com</a:t>
            </a:r>
          </a:p>
          <a:p>
            <a:pPr algn="ctr"/>
            <a:r>
              <a:rPr lang="en-US" sz="1400" b="1" cap="none" baseline="30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sz="1400" cap="none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paginmatte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cap="none" dirty="0" err="1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1400" cap="none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}@dei.unipd.it</a:t>
            </a:r>
          </a:p>
          <a:p>
            <a:pPr algn="ctr"/>
            <a:endParaRPr lang="en-US" cap="none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US" cap="none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cap="none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-196377" y="4815370"/>
            <a:ext cx="9591737" cy="4341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algn="ctr"/>
            <a:r>
              <a:rPr lang="en-US" sz="1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work is supported by the NYU WIRELESS industrial affiliates program and the commissioned research (No.04201) from the National Institute of Information and Communications Technology (NICT), JAPAN.</a:t>
            </a:r>
            <a:endParaRPr lang="en-US" sz="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C:\Users\Gmac\Downloads\final-logo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77" y="213467"/>
            <a:ext cx="2422500" cy="8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3" y="397432"/>
            <a:ext cx="3105886" cy="4834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6200" y="4194954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Workshop in ns-3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sz="1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June 2023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47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763949" y="10855"/>
            <a:ext cx="5713379" cy="697652"/>
          </a:xfrm>
        </p:spPr>
        <p:txBody>
          <a:bodyPr>
            <a:no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NYUSIM 4.0: Sub-THz and mmWave Wireless Channel Simulator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C9D20E-035E-83BB-57BD-5722AA3184BD}"/>
              </a:ext>
            </a:extLst>
          </p:cNvPr>
          <p:cNvSpPr txBox="1"/>
          <p:nvPr/>
        </p:nvSpPr>
        <p:spPr>
          <a:xfrm>
            <a:off x="-60960" y="4950610"/>
            <a:ext cx="9144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070"/>
            <a:r>
              <a:rPr lang="en-US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NYUSIM, </a:t>
            </a:r>
            <a:r>
              <a:rPr lang="en-US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https://wireless.engineering.nyu.edu/nyusim/</a:t>
            </a:r>
            <a:endParaRPr lang="en-US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D8AB6D6-82EE-1BB5-FF24-4BE758570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1" y="784415"/>
            <a:ext cx="2388524" cy="2004270"/>
          </a:xfrm>
          <a:prstGeom prst="rect">
            <a:avLst/>
          </a:prstGeom>
        </p:spPr>
      </p:pic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1E9215C8-BEBF-3AE0-ED3A-675455B8F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903" y="784415"/>
            <a:ext cx="2388524" cy="2004270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579F2EC-DC53-E459-94F7-479685CA4C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34"/>
          <a:stretch/>
        </p:blipFill>
        <p:spPr>
          <a:xfrm>
            <a:off x="153307" y="919167"/>
            <a:ext cx="2775630" cy="2090968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AE9304E4-7EE9-5314-4C17-04F21263C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089" y="2971148"/>
            <a:ext cx="2564738" cy="205179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DE8639BE-3157-8DD2-8CBA-5961C0CA7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1113" y="2850000"/>
            <a:ext cx="2775630" cy="22205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E01CB7-8990-6B3A-D7BE-F5025F96D31E}"/>
              </a:ext>
            </a:extLst>
          </p:cNvPr>
          <p:cNvSpPr txBox="1"/>
          <p:nvPr/>
        </p:nvSpPr>
        <p:spPr>
          <a:xfrm>
            <a:off x="253668" y="679846"/>
            <a:ext cx="270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189"/>
            <a:r>
              <a:rPr lang="en-US" dirty="0">
                <a:solidFill>
                  <a:prstClr val="black"/>
                </a:solidFill>
              </a:rPr>
              <a:t>User trajectory in shadow fading 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B7E2BC-2087-0DF8-39E6-B22EA9652F51}"/>
              </a:ext>
            </a:extLst>
          </p:cNvPr>
          <p:cNvSpPr txBox="1"/>
          <p:nvPr/>
        </p:nvSpPr>
        <p:spPr>
          <a:xfrm>
            <a:off x="3174340" y="742433"/>
            <a:ext cx="256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189"/>
            <a:r>
              <a:rPr lang="en-US" dirty="0">
                <a:solidFill>
                  <a:prstClr val="black"/>
                </a:solidFill>
              </a:rPr>
              <a:t>3-D AOD power spectrum evolution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6AC539-58FE-4CB7-6785-07C0E2BFD690}"/>
              </a:ext>
            </a:extLst>
          </p:cNvPr>
          <p:cNvSpPr txBox="1"/>
          <p:nvPr/>
        </p:nvSpPr>
        <p:spPr>
          <a:xfrm>
            <a:off x="6086611" y="742433"/>
            <a:ext cx="256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189"/>
            <a:r>
              <a:rPr lang="en-US" dirty="0">
                <a:solidFill>
                  <a:prstClr val="black"/>
                </a:solidFill>
              </a:rPr>
              <a:t>3-D AOA power spectrum evolution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09CB01-BE9B-BA45-2E16-FB15142BDCFD}"/>
              </a:ext>
            </a:extLst>
          </p:cNvPr>
          <p:cNvSpPr txBox="1"/>
          <p:nvPr/>
        </p:nvSpPr>
        <p:spPr>
          <a:xfrm>
            <a:off x="1766757" y="2971149"/>
            <a:ext cx="23885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189"/>
            <a:r>
              <a:rPr lang="en-US" dirty="0">
                <a:solidFill>
                  <a:prstClr val="black"/>
                </a:solidFill>
              </a:rPr>
              <a:t>Omnidirectional PDP evolution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FB8187-4A8A-21CB-6B8B-D65A77E2B3C1}"/>
              </a:ext>
            </a:extLst>
          </p:cNvPr>
          <p:cNvSpPr txBox="1"/>
          <p:nvPr/>
        </p:nvSpPr>
        <p:spPr>
          <a:xfrm>
            <a:off x="4781113" y="2799308"/>
            <a:ext cx="39592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Directional PDP evolution with strongest power</a:t>
            </a:r>
          </a:p>
        </p:txBody>
      </p:sp>
    </p:spTree>
    <p:extLst>
      <p:ext uri="{BB962C8B-B14F-4D97-AF65-F5344CB8AC3E}">
        <p14:creationId xmlns:p14="http://schemas.microsoft.com/office/powerpoint/2010/main" val="318027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DAA02-2EF3-613C-E729-E9D850F392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008" y="1034314"/>
            <a:ext cx="3522593" cy="33377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ns-3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an </a:t>
            </a:r>
            <a:r>
              <a:rPr lang="en-US" sz="14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open-source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discrete-event network simulator in C++ [1].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by researchers worldwide to investigate and analyze complex wireless networks and design new protocols.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mmWave [2]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ns-3, a very popular end-to-end full-stack simulation module built-in ns-3 for 5G networks.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ns-3 currently uses the 3GPP Statistical Channel Model (SCM) based on TR 38.901 release 15.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39A6371-E5C9-B2F7-335D-16966AEB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0"/>
            <a:ext cx="8229600" cy="609600"/>
          </a:xfrm>
        </p:spPr>
        <p:txBody>
          <a:bodyPr>
            <a:norm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NYUSIM 4.0 in ns-3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9B5952-866F-1497-4A2F-4B17415A4ED4}"/>
              </a:ext>
            </a:extLst>
          </p:cNvPr>
          <p:cNvSpPr/>
          <p:nvPr/>
        </p:nvSpPr>
        <p:spPr>
          <a:xfrm>
            <a:off x="0" y="4633675"/>
            <a:ext cx="91691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https://www.nsnam.org/</a:t>
            </a:r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Mezzavilla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"End-to-End Simulation of 5G mmWave Networks," in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Communications Surveys &amp; Tutorials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20, no. 3, pp. 2237-2263, third quarter 2018,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10.1109/COMST.2018.2828880.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https://ieeexplore.ieee.org/abstract/document/8344116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screenshot, diagram, plan&#10;&#10;Description automatically generated">
            <a:extLst>
              <a:ext uri="{FF2B5EF4-FFF2-40B4-BE49-F238E27FC236}">
                <a16:creationId xmlns:a16="http://schemas.microsoft.com/office/drawing/2014/main" id="{300F1731-7798-9616-0085-FAFB4EBA0C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3"/>
          <a:stretch/>
        </p:blipFill>
        <p:spPr>
          <a:xfrm>
            <a:off x="3657599" y="941318"/>
            <a:ext cx="5351393" cy="3360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02E998-5EE5-8B47-38F7-1FEB8DB23795}"/>
              </a:ext>
            </a:extLst>
          </p:cNvPr>
          <p:cNvSpPr txBox="1"/>
          <p:nvPr/>
        </p:nvSpPr>
        <p:spPr>
          <a:xfrm>
            <a:off x="5232779" y="4372065"/>
            <a:ext cx="3911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ns-3 mmWave module architecture [2]</a:t>
            </a:r>
          </a:p>
        </p:txBody>
      </p:sp>
    </p:spTree>
    <p:extLst>
      <p:ext uri="{BB962C8B-B14F-4D97-AF65-F5344CB8AC3E}">
        <p14:creationId xmlns:p14="http://schemas.microsoft.com/office/powerpoint/2010/main" val="424600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DAA02-2EF3-613C-E729-E9D850F392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626" y="1025068"/>
            <a:ext cx="8694669" cy="33377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[1] demonstrates that </a:t>
            </a:r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3GPP SCM oversimplifies the actual wireless 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in outdoor  </a:t>
            </a:r>
          </a:p>
          <a:p>
            <a:pPr indent="0"/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scenarios.  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3GPP SCM has a limited frequency range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(0.5 – 100 GHz) which prevents researchers from  </a:t>
            </a:r>
          </a:p>
          <a:p>
            <a:pPr indent="0"/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studying future wireless networks operating above 100 GHz. 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engineers are limited to using just the 3GPP SCM </a:t>
            </a:r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minimal understanding of the impact of  </a:t>
            </a:r>
          </a:p>
          <a:p>
            <a:pPr indent="0"/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the wireless channel model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end-to-end network performance. </a:t>
            </a:r>
          </a:p>
          <a:p>
            <a:pPr indent="0"/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NYUSIM 4.0 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ns-3 </a:t>
            </a:r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overcomes the above limitations 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enables researchers to use a real-world measurement-based channel model and </a:t>
            </a:r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the impact of lower-layer discrepancies on Higher Layers 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39A6371-E5C9-B2F7-335D-16966AEB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0"/>
            <a:ext cx="8229600" cy="609600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 of 3GPP SCM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9B5952-866F-1497-4A2F-4B17415A4ED4}"/>
              </a:ext>
            </a:extLst>
          </p:cNvPr>
          <p:cNvSpPr/>
          <p:nvPr/>
        </p:nvSpPr>
        <p:spPr>
          <a:xfrm>
            <a:off x="-25131" y="4500526"/>
            <a:ext cx="916913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[1] 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S. Rappaport, S. Sun, and M. Shafi, “Investigation and comparison of 3GPP and NYUSIM channel models for 5G wireless communications,” in IEEE 86th Vehicular Technology Conference (VTC-Fall), 2017, pp.1–5. 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https://ieeexplore.ieee.org/abstract/document/8287877</a:t>
            </a:r>
            <a:endParaRPr lang="en-US" sz="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Poddar, H., Yoshimura, T., Pagin, M., Rappaport, T. S., Ishii,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Full-Stack End-To-End mmWave Simulations Using 3GPP and NYUSIM Channel Model in ns-3.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https://arxiv.org/abs/2302.12385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16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F0533F-315D-6B34-BEE9-1BEB8F5B5D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3713" y="-20638"/>
            <a:ext cx="5713412" cy="698501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 (1/8)</a:t>
            </a:r>
          </a:p>
        </p:txBody>
      </p:sp>
      <p:pic>
        <p:nvPicPr>
          <p:cNvPr id="8" name="Picture 7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B2288B75-C4F9-ABC1-EE92-6E221B2DC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42" y="717292"/>
            <a:ext cx="5846158" cy="350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1BCFB-6B3A-2CF8-3D1E-0B568EE10DF3}"/>
              </a:ext>
            </a:extLst>
          </p:cNvPr>
          <p:cNvSpPr txBox="1"/>
          <p:nvPr/>
        </p:nvSpPr>
        <p:spPr>
          <a:xfrm>
            <a:off x="141390" y="802035"/>
            <a:ext cx="324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Three main components [1]: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3CEAE-94B0-6192-950C-6139B1A8BD54}"/>
              </a:ext>
            </a:extLst>
          </p:cNvPr>
          <p:cNvSpPr txBox="1"/>
          <p:nvPr/>
        </p:nvSpPr>
        <p:spPr>
          <a:xfrm>
            <a:off x="141389" y="1196950"/>
            <a:ext cx="4682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NYUChannelConditionModel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Determines LOS/NLOS channel condition.</a:t>
            </a:r>
            <a:r>
              <a:rPr lang="en-US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E76029-375A-6F0D-53F6-70EF187C6AC2}"/>
              </a:ext>
            </a:extLst>
          </p:cNvPr>
          <p:cNvSpPr txBox="1"/>
          <p:nvPr/>
        </p:nvSpPr>
        <p:spPr>
          <a:xfrm>
            <a:off x="141389" y="2029008"/>
            <a:ext cx="324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ii)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NYUPropagationLossModel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Models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fading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– path loss and shadowing.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19EC2-4235-450C-0ED9-14C5C68A98AC}"/>
              </a:ext>
            </a:extLst>
          </p:cNvPr>
          <p:cNvSpPr txBox="1"/>
          <p:nvPr/>
        </p:nvSpPr>
        <p:spPr>
          <a:xfrm>
            <a:off x="141389" y="2970797"/>
            <a:ext cx="377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iii)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NYUSpectrumPropagationLossModel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Computes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small-scale fading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– fast fading and frequency selective fading.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DCB7D-317F-4893-5EAD-7F4C0378F44B}"/>
              </a:ext>
            </a:extLst>
          </p:cNvPr>
          <p:cNvSpPr txBox="1"/>
          <p:nvPr/>
        </p:nvSpPr>
        <p:spPr>
          <a:xfrm>
            <a:off x="141389" y="3925966"/>
            <a:ext cx="5109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ThreeGppAntennaArrayModel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[2]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 in ns-3 is used to model the antennas for NYUSIM.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BCC8E-7531-A8C3-C0E3-E7050E53F075}"/>
              </a:ext>
            </a:extLst>
          </p:cNvPr>
          <p:cNvSpPr txBox="1"/>
          <p:nvPr/>
        </p:nvSpPr>
        <p:spPr>
          <a:xfrm>
            <a:off x="4824002" y="4289462"/>
            <a:ext cx="3911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UML diagram for NYUSIM implementation in ns-3 [1]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4DE2D8-F079-15CB-B112-57D83D974E07}"/>
              </a:ext>
            </a:extLst>
          </p:cNvPr>
          <p:cNvSpPr txBox="1"/>
          <p:nvPr/>
        </p:nvSpPr>
        <p:spPr>
          <a:xfrm>
            <a:off x="0" y="459140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Poddar, H., Yoshimura, T., Pagin, M., Rappaport, T. S., Ishii,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ns-3 implementation of Sub-Terahertz and Millimeter Wave Drop-based NYU Channel Model (NYUSIM), submitted, Workshop in ns-3 (WNS3-2023), Washington, USA, June 2023.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https://arxiv.org/abs/2305.01828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Mattia </a:t>
            </a:r>
            <a:r>
              <a:rPr lang="en-US" sz="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Rebato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Michele </a:t>
            </a:r>
            <a:r>
              <a:rPr lang="en-US" sz="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Polese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Michele </a:t>
            </a:r>
            <a:r>
              <a:rPr lang="en-US" sz="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Multi-sector and multi-panel performance in 5G </a:t>
            </a:r>
            <a:r>
              <a:rPr lang="en-US" sz="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cellular networks. In IEEE Global Communications Conference (GLOBECOM), pages 1–6, 2018. </a:t>
            </a:r>
            <a:r>
              <a:rPr lang="en-US" sz="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https://ieeexplore.ieee.org/abstract/document/8647528</a:t>
            </a:r>
            <a:endParaRPr lang="en-US" sz="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288-5AF6-EE3B-A4C3-12FE166A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5552" y="145701"/>
            <a:ext cx="5713379" cy="72104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ns-3: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Probability Models (2/8)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99088-C188-99BF-7692-FE2ED2C23114}"/>
              </a:ext>
            </a:extLst>
          </p:cNvPr>
          <p:cNvSpPr txBox="1"/>
          <p:nvPr/>
        </p:nvSpPr>
        <p:spPr>
          <a:xfrm>
            <a:off x="66026" y="811634"/>
            <a:ext cx="8897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Statistically determine the likelihood of a mobile device in LOS/NLOS channel condition [1].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3GPP SCM LOS probability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are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inaccurate for UMi and UMa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 [2].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 (squared) LOS probability models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Applicable for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UMi, and UMa scenarios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created based on measurements conducted at 28 GHz and 73 GHz in New York City [2, 3].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RMa scenario uses the 3GPP SCM LOS probability [4]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scenario uses the 5GCM InH LOS probability model [5]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its similarity to NYU (squared)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 scenario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the average of the 3GPP InF LOS probability models.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79888-A2BD-28F6-3C59-7025C5092290}"/>
              </a:ext>
            </a:extLst>
          </p:cNvPr>
          <p:cNvSpPr txBox="1"/>
          <p:nvPr/>
        </p:nvSpPr>
        <p:spPr>
          <a:xfrm>
            <a:off x="66025" y="4079049"/>
            <a:ext cx="889710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Poddar, H., Yoshimura, T., Pagin, M., Rappaport, T. S., Ishii, A., &amp;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ns-3 implementation of Sub-Terahertz and Millimeter Wave Drop-based NYU Channel Model (NYUSIM), submitted, Workshop in ns-3 (WNS3-2023), Washington, USA, June 2023.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https://arxiv.org/abs/2305.01828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S. Rappaport, S. Sun, and M. Shafi, “Investigation and comparison of 3GPP and NYUSIM channel models for 5G wireless communications,” in IEEE 86th Vehicular Technology Conference (VTC-Fall), 2017, pp. 1–5. </a:t>
            </a:r>
            <a:r>
              <a:rPr lang="en-US" sz="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https://ieeexplore.ieee.org/document/8287877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Samimi, M. K., Rappaport, T. S., &amp; MacCartney, G. R. (2015). Probabilistic omnidirectional path loss models for millimeter-wave outdoor communications. 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Wireless Communications Letters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357-360.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https://ieeexplore.ieee.org/abstract/document/7070688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US" sz="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3GPP, “Study on channel model for frequencies from 0.5 to 100 GHz,” Technical Report (TR) 38.901, Jan. 2020, version 16.1.0. </a:t>
            </a:r>
            <a:r>
              <a:rPr lang="en-US" sz="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https://www.etsi.org/deliver/etsi_tr/138900_138999/138901/16.01.00_60/tr_138901v160100p.pdf</a:t>
            </a:r>
            <a:endParaRPr lang="en-US" sz="7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 </a:t>
            </a:r>
            <a:r>
              <a:rPr lang="en-US" sz="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S. Rappaport, Y. Xing, G. R. MacCartney, A. F. Molisch, E. </a:t>
            </a:r>
            <a:r>
              <a:rPr lang="en-US" sz="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Mellios</a:t>
            </a:r>
            <a:r>
              <a:rPr lang="en-US" sz="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J. Zhang, “Overview of millimeter wave communications for fifth-generation (5G) wireless networks—With a focus on propagation models,” vol. 65, no. 12, pp. 6213–6230, 2017. </a:t>
            </a:r>
            <a:r>
              <a:rPr lang="en-US" sz="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https://ieeexplore.ieee.org/abstract/document/7999294</a:t>
            </a:r>
            <a:endParaRPr lang="en-US" sz="7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7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288-5AF6-EE3B-A4C3-12FE166A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8281" y="195150"/>
            <a:ext cx="5713379" cy="69765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ns-3: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Large-scale path loss models (3/8)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CC2F3-052C-D5BE-9176-58E81CD47122}"/>
              </a:ext>
            </a:extLst>
          </p:cNvPr>
          <p:cNvSpPr txBox="1"/>
          <p:nvPr/>
        </p:nvSpPr>
        <p:spPr>
          <a:xfrm>
            <a:off x="71051" y="721042"/>
            <a:ext cx="8897103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Predicts received power at the mobile device as a function of distance from the transmitter.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NYUSIM uses a close-in (CI) free space reference distance path loss model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with 1 m as free space reference distance in all scenarios.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/>
                <a:ea typeface="ＭＳ Ｐゴシック"/>
                <a:cs typeface="Times New Roman"/>
              </a:rPr>
              <a:t>CI path loss model has superior accuracy and less sensitivity to error as seen in measurements in different scenarios [1].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8A4AE-6BA9-8D9D-AA31-0480D8D28D84}"/>
              </a:ext>
            </a:extLst>
          </p:cNvPr>
          <p:cNvSpPr txBox="1"/>
          <p:nvPr/>
        </p:nvSpPr>
        <p:spPr>
          <a:xfrm>
            <a:off x="71052" y="4779073"/>
            <a:ext cx="88971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[1] Sun, S., Rappaport, T. S., Thomas, T. A., Ghosh, A., Nguyen, H. C., Kovacs, I. Z., &amp; </a:t>
            </a:r>
            <a:r>
              <a:rPr lang="en-US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Partyka</a:t>
            </a:r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, A. (2016). Investigation of prediction accuracy, sensitivity, and parameter stability of large-scale propagation path loss models for 5G wireless communications. </a:t>
            </a:r>
            <a:r>
              <a:rPr lang="en-US" sz="800" i="1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vehicular technology</a:t>
            </a:r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(5), 2843-2860. </a:t>
            </a:r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https://ieeexplore.ieee.org/abstract/document/7434656</a:t>
            </a:r>
            <a:endParaRPr 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3AAF7C-8FFD-22E2-B11D-3245E376EC2B}"/>
                  </a:ext>
                </a:extLst>
              </p:cNvPr>
              <p:cNvSpPr txBox="1"/>
              <p:nvPr/>
            </p:nvSpPr>
            <p:spPr>
              <a:xfrm>
                <a:off x="-447741" y="2726996"/>
                <a:ext cx="7611593" cy="6840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PL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CI</m:t>
                          </m:r>
                        </m:sup>
                      </m:sSup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FSPL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1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+10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dB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00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b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3AAF7C-8FFD-22E2-B11D-3245E376E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7741" y="2726996"/>
                <a:ext cx="7611593" cy="6840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0B4C69-8D56-C0FB-B201-633F8F36FDF5}"/>
                  </a:ext>
                </a:extLst>
              </p:cNvPr>
              <p:cNvSpPr txBox="1"/>
              <p:nvPr/>
            </p:nvSpPr>
            <p:spPr>
              <a:xfrm>
                <a:off x="1160678" y="3113940"/>
                <a:ext cx="6280982" cy="407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AT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CI</m:t>
                          </m:r>
                        </m:sup>
                      </m:sSubSup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dB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0B4C69-8D56-C0FB-B201-633F8F36F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678" y="3113940"/>
                <a:ext cx="6280982" cy="407869"/>
              </a:xfrm>
              <a:prstGeom prst="rect">
                <a:avLst/>
              </a:prstGeom>
              <a:blipFill>
                <a:blip r:embed="rId4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4DF312-07A9-88C4-66CE-4777F1F87F2A}"/>
                  </a:ext>
                </a:extLst>
              </p:cNvPr>
              <p:cNvSpPr txBox="1"/>
              <p:nvPr/>
            </p:nvSpPr>
            <p:spPr>
              <a:xfrm>
                <a:off x="246898" y="3630530"/>
                <a:ext cx="8897102" cy="83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1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f:</a:t>
                </a: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frequency in GHz, </a:t>
                </a:r>
                <a:r>
                  <a:rPr lang="en-US" sz="1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d: </a:t>
                </a: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Tx-Rx distance, </a:t>
                </a:r>
                <a:r>
                  <a:rPr lang="en-US" sz="160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FSPL:</a:t>
                </a: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free space path loss at a reference distance of 1 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sz="160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path loss exponent, </a:t>
                </a:r>
                <a:r>
                  <a:rPr lang="en-US" sz="160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AT:</a:t>
                </a: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atmospheric attenuation, </a:t>
                </a:r>
                <a:r>
                  <a:rPr lang="en-US" sz="16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FL:</a:t>
                </a: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foliage loss,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CI</m:t>
                        </m:r>
                      </m:sup>
                    </m:sSubSup>
                  </m:oMath>
                </a14:m>
                <a:r>
                  <a:rPr lang="en-US" sz="1600">
                    <a:solidFill>
                      <a:srgbClr val="FF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shadow fading</a:t>
                </a:r>
              </a:p>
              <a:p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4DF312-07A9-88C4-66CE-4777F1F87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98" y="3630530"/>
                <a:ext cx="8897102" cy="836896"/>
              </a:xfrm>
              <a:prstGeom prst="rect">
                <a:avLst/>
              </a:prstGeom>
              <a:blipFill>
                <a:blip r:embed="rId5"/>
                <a:stretch>
                  <a:fillRect l="-411" t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9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288-5AF6-EE3B-A4C3-12FE166A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7120" y="115556"/>
            <a:ext cx="6255134" cy="89280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ns-3: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Small-scale Models and Channel Generation (4/8)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94D4E-4E20-616F-CC38-9383BB554AAE}"/>
              </a:ext>
            </a:extLst>
          </p:cNvPr>
          <p:cNvSpPr txBox="1"/>
          <p:nvPr/>
        </p:nvSpPr>
        <p:spPr>
          <a:xfrm>
            <a:off x="0" y="771282"/>
            <a:ext cx="34844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 the wireless channel’s time-varying nature and help in statistically reproducing the Channel Impulse Response (CIR) [1].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3GPP SCM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the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Delay Angle Probability density function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NYUSIM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uses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Cluster Spatial Lobe (TCSL)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TCSL is born out of measurements conducted in different scenarios and frequency bands over the past decade.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DDFD1D8-8020-F827-3318-2454C74C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417" y="880923"/>
            <a:ext cx="5535397" cy="3874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243F5-7EA3-7E87-3CCB-0BF7C2B58396}"/>
              </a:ext>
            </a:extLst>
          </p:cNvPr>
          <p:cNvSpPr txBox="1"/>
          <p:nvPr/>
        </p:nvSpPr>
        <p:spPr>
          <a:xfrm>
            <a:off x="23769" y="4755202"/>
            <a:ext cx="9120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Poddar, H., Yoshimura, T., Pagin, M., Rappaport, T. S., Ishii,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ns-3 implementation of Sub-Terahertz and Millimeter Wave Drop-based NYU Channel Model (NYUSIM), submitted, Workshop in ns-3 (WNS2-2023), Washington, USA, June 2023.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https://arxiv.org/abs/2305.01828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82229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288-5AF6-EE3B-A4C3-12FE166A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7120" y="115556"/>
            <a:ext cx="6255134" cy="89280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MIMO Channel Matrix for NYUSIM 4.0 in ns-3 (5/8)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94D4E-4E20-616F-CC38-9383BB554AAE}"/>
              </a:ext>
            </a:extLst>
          </p:cNvPr>
          <p:cNvSpPr txBox="1"/>
          <p:nvPr/>
        </p:nvSpPr>
        <p:spPr>
          <a:xfrm>
            <a:off x="-1" y="771282"/>
            <a:ext cx="9016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MIMO channel matrix like 3GPP SCM TR 38.901[1] is implemented for NYUSIM in ns-3 with minor modifications [2].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243F5-7EA3-7E87-3CCB-0BF7C2B58396}"/>
              </a:ext>
            </a:extLst>
          </p:cNvPr>
          <p:cNvSpPr txBox="1"/>
          <p:nvPr/>
        </p:nvSpPr>
        <p:spPr>
          <a:xfrm>
            <a:off x="11884" y="4804946"/>
            <a:ext cx="9120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Poddar, H., Yoshimura, T., Pagin, M., Rappaport, T. S., Ishii,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ns-3 implementation of Sub-Terahertz and Millimeter Wave Drop-based NYU Channel Model (NYUSIM), Workshop in ns-3 (WNS3-2023), Washington, USA, June 2023.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https://arxiv.org/abs/2305.01828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E1F81-94DB-C086-15D3-7481008BAF43}"/>
              </a:ext>
            </a:extLst>
          </p:cNvPr>
          <p:cNvSpPr txBox="1"/>
          <p:nvPr/>
        </p:nvSpPr>
        <p:spPr>
          <a:xfrm>
            <a:off x="71559" y="3951059"/>
            <a:ext cx="9016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Polarization coefficients are obtained from the NYUSIM channel model [2].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3GPP SCM TR 38.901 Antenna Patterns is used [1].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864B20E-D4C8-7114-A524-72723C745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067" y="1189666"/>
            <a:ext cx="2901765" cy="672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3D625C-C7BF-47E7-BF77-C3408EE1C9F1}"/>
              </a:ext>
            </a:extLst>
          </p:cNvPr>
          <p:cNvSpPr txBox="1"/>
          <p:nvPr/>
        </p:nvSpPr>
        <p:spPr>
          <a:xfrm>
            <a:off x="6310745" y="1110714"/>
            <a:ext cx="270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Total Multipaths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u,s,m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Channel coefficients for multipath m.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multipath</a:t>
            </a:r>
          </a:p>
        </p:txBody>
      </p:sp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035C99AF-B455-16E4-E7BE-626A8C7F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943" y="1945388"/>
            <a:ext cx="3044889" cy="20683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752735-BE6E-7882-BBEB-766E05DD6E78}"/>
              </a:ext>
            </a:extLst>
          </p:cNvPr>
          <p:cNvSpPr txBox="1"/>
          <p:nvPr/>
        </p:nvSpPr>
        <p:spPr>
          <a:xfrm>
            <a:off x="23600" y="4651940"/>
            <a:ext cx="91821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3GPP. Technical Specification Group Radio Access Network; Study on channel model for frequencies from 0.5 to 100 GHz (Release 17), TR 38.901, Mar. 2022.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57DAF3-8103-5814-1BAB-5C0B742574DD}"/>
              </a:ext>
            </a:extLst>
          </p:cNvPr>
          <p:cNvCxnSpPr>
            <a:cxnSpLocks/>
          </p:cNvCxnSpPr>
          <p:nvPr/>
        </p:nvCxnSpPr>
        <p:spPr>
          <a:xfrm>
            <a:off x="5881255" y="2251364"/>
            <a:ext cx="69965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16959D-3089-28C6-A400-BD1520FE606F}"/>
              </a:ext>
            </a:extLst>
          </p:cNvPr>
          <p:cNvCxnSpPr>
            <a:cxnSpLocks/>
          </p:cNvCxnSpPr>
          <p:nvPr/>
        </p:nvCxnSpPr>
        <p:spPr>
          <a:xfrm>
            <a:off x="5881255" y="2723445"/>
            <a:ext cx="69965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59FDEF-8F65-AE77-9F7C-A5DFCD0693CB}"/>
              </a:ext>
            </a:extLst>
          </p:cNvPr>
          <p:cNvCxnSpPr>
            <a:cxnSpLocks/>
          </p:cNvCxnSpPr>
          <p:nvPr/>
        </p:nvCxnSpPr>
        <p:spPr>
          <a:xfrm flipH="1">
            <a:off x="2327563" y="3180644"/>
            <a:ext cx="65838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0468E1-9492-28F0-58F9-6C63BF422DE3}"/>
              </a:ext>
            </a:extLst>
          </p:cNvPr>
          <p:cNvCxnSpPr>
            <a:cxnSpLocks/>
          </p:cNvCxnSpPr>
          <p:nvPr/>
        </p:nvCxnSpPr>
        <p:spPr>
          <a:xfrm>
            <a:off x="6030832" y="3596282"/>
            <a:ext cx="69965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D59C09-E3AF-E754-BD09-59FFFEBB7694}"/>
              </a:ext>
            </a:extLst>
          </p:cNvPr>
          <p:cNvCxnSpPr>
            <a:cxnSpLocks/>
          </p:cNvCxnSpPr>
          <p:nvPr/>
        </p:nvCxnSpPr>
        <p:spPr>
          <a:xfrm flipH="1">
            <a:off x="2466397" y="3596282"/>
            <a:ext cx="51954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5554EE-A0D1-A506-96EE-ED769C43F783}"/>
              </a:ext>
            </a:extLst>
          </p:cNvPr>
          <p:cNvSpPr txBox="1"/>
          <p:nvPr/>
        </p:nvSpPr>
        <p:spPr>
          <a:xfrm>
            <a:off x="6619796" y="2114606"/>
            <a:ext cx="1808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Antenna pattern at Rx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6F05C4-BBF9-D3B5-D70F-08719E910668}"/>
              </a:ext>
            </a:extLst>
          </p:cNvPr>
          <p:cNvSpPr txBox="1"/>
          <p:nvPr/>
        </p:nvSpPr>
        <p:spPr>
          <a:xfrm>
            <a:off x="848735" y="3019337"/>
            <a:ext cx="1808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Antenna pattern at Tx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D57E6-EC96-EC84-4743-8840BC6E86B4}"/>
              </a:ext>
            </a:extLst>
          </p:cNvPr>
          <p:cNvSpPr txBox="1"/>
          <p:nvPr/>
        </p:nvSpPr>
        <p:spPr>
          <a:xfrm>
            <a:off x="6619796" y="2573687"/>
            <a:ext cx="1339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matrix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867B20-5233-CC02-957D-A40F623F0804}"/>
              </a:ext>
            </a:extLst>
          </p:cNvPr>
          <p:cNvSpPr txBox="1"/>
          <p:nvPr/>
        </p:nvSpPr>
        <p:spPr>
          <a:xfrm>
            <a:off x="6730486" y="3448144"/>
            <a:ext cx="1554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signature of Tx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C862BA-7A63-25F3-A7F5-8F47FD92BD1C}"/>
              </a:ext>
            </a:extLst>
          </p:cNvPr>
          <p:cNvSpPr txBox="1"/>
          <p:nvPr/>
        </p:nvSpPr>
        <p:spPr>
          <a:xfrm>
            <a:off x="975478" y="3448144"/>
            <a:ext cx="1554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signature of Rx</a:t>
            </a:r>
          </a:p>
        </p:txBody>
      </p:sp>
    </p:spTree>
    <p:extLst>
      <p:ext uri="{BB962C8B-B14F-4D97-AF65-F5344CB8AC3E}">
        <p14:creationId xmlns:p14="http://schemas.microsoft.com/office/powerpoint/2010/main" val="168733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288-5AF6-EE3B-A4C3-12FE166A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8281" y="195150"/>
            <a:ext cx="5713379" cy="69765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 (6/8)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7D180-6669-0816-1F92-1E99297D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" y="713402"/>
            <a:ext cx="4250673" cy="4430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3E399E-D254-70C2-8848-0487DA0B9CFD}"/>
              </a:ext>
            </a:extLst>
          </p:cNvPr>
          <p:cNvSpPr txBox="1"/>
          <p:nvPr/>
        </p:nvSpPr>
        <p:spPr>
          <a:xfrm>
            <a:off x="4343399" y="1528067"/>
            <a:ext cx="46341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Distributions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derived from measurement data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UMi, UMa, RMa, InH, and </a:t>
            </a:r>
            <a:r>
              <a:rPr lang="en-US" sz="1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scenarios [1].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conducted from 2011-2022 on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GHz, 38 GHz, 73 GHz, and 140 GHz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frequency bands in scenarios listed above.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These Statistical Distributions have been in MATLAB-based NYUSIM since 2016 and are now implemented in ns-3.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FC35B-50A0-4A97-AA15-073DFF0D4CA6}"/>
              </a:ext>
            </a:extLst>
          </p:cNvPr>
          <p:cNvSpPr txBox="1"/>
          <p:nvPr/>
        </p:nvSpPr>
        <p:spPr>
          <a:xfrm>
            <a:off x="4343399" y="4638029"/>
            <a:ext cx="470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Poddar, H., Yoshimura, T., Pagin, M., Rappaport, T. S., Ishii,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ns-3 implementation of Sub-Terahertz and Millimeter Wave Drop-based NYU Channel Model (NYUSIM), submitted, Workshop in ns-3 (WNS3-2023), Washington, USA, June 2023.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https://arxiv.org/abs/2305.01828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600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288-5AF6-EE3B-A4C3-12FE166A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8281" y="195150"/>
            <a:ext cx="5713379" cy="69765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 (7/8)</a:t>
            </a:r>
          </a:p>
          <a:p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AD8E54B-3F70-465A-C204-BDAC6175E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310" y="949489"/>
            <a:ext cx="5713379" cy="3855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880097-FE44-463F-9FA4-385A6991DFD7}"/>
              </a:ext>
            </a:extLst>
          </p:cNvPr>
          <p:cNvSpPr txBox="1"/>
          <p:nvPr/>
        </p:nvSpPr>
        <p:spPr>
          <a:xfrm>
            <a:off x="2991818" y="747072"/>
            <a:ext cx="3160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Channel Parameters for NYUSIM at 28 GHz [1]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9ABE1-9FD3-D7E0-4D86-72D4D632E382}"/>
              </a:ext>
            </a:extLst>
          </p:cNvPr>
          <p:cNvSpPr txBox="1"/>
          <p:nvPr/>
        </p:nvSpPr>
        <p:spPr>
          <a:xfrm>
            <a:off x="0" y="4804946"/>
            <a:ext cx="8953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Poddar, H., Yoshimura, T., Pagin, M., Rappaport, T. S., Ishii,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ns-3 implementation of Sub-Terahertz and Millimeter Wave Drop-based NYU Channel Model (NYUSIM), submitted, Workshop in ns-3 (WNS3-2023), Washington, USA, June 2023.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https://arxiv.org/abs/2305.01828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466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2546" y="865295"/>
            <a:ext cx="7088074" cy="3700943"/>
          </a:xfrm>
        </p:spPr>
        <p:txBody>
          <a:bodyPr/>
          <a:lstStyle/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THz Spectrum and Applications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NYUSIM 3-D Statistical Channel Model (SCM)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NYUSIM 4.0: Sub-THz and mmWave Channel Simulator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NYUSIM in ns-3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8423F-F8F1-F539-2C90-6F71D282DA6D}"/>
              </a:ext>
            </a:extLst>
          </p:cNvPr>
          <p:cNvSpPr txBox="1"/>
          <p:nvPr/>
        </p:nvSpPr>
        <p:spPr>
          <a:xfrm>
            <a:off x="2288097" y="2340393"/>
            <a:ext cx="4576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94415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B288-5AF6-EE3B-A4C3-12FE166A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8281" y="195150"/>
            <a:ext cx="5713379" cy="69765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NYUSIM 4.0 in ns-3 (8/8)</a:t>
            </a:r>
          </a:p>
          <a:p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68B0ABD-B53C-3327-EA2D-267BA842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45" y="932281"/>
            <a:ext cx="4813615" cy="3929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5DE245-B0D1-BEEA-2793-0D412D841F07}"/>
              </a:ext>
            </a:extLst>
          </p:cNvPr>
          <p:cNvSpPr txBox="1"/>
          <p:nvPr/>
        </p:nvSpPr>
        <p:spPr>
          <a:xfrm>
            <a:off x="3032272" y="690563"/>
            <a:ext cx="330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Channel Parameters for NYUSIM at 140 GHz [1]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D8164-9B6E-1AD0-3DD0-E8F43C0F5FBF}"/>
              </a:ext>
            </a:extLst>
          </p:cNvPr>
          <p:cNvSpPr txBox="1"/>
          <p:nvPr/>
        </p:nvSpPr>
        <p:spPr>
          <a:xfrm>
            <a:off x="-50800" y="4836904"/>
            <a:ext cx="8953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Poddar, H., Yoshimura, T., Pagin, M., Rappaport, T. S., Ishii,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Zorzi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(2023). ns-3 implementation of Sub-Terahertz and Millimeter Wave Drop-based NYU Channel Model (NYUSIM), submitted, Workshop in ns-3 (WNS3-2023), Washington, USA, June 2023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https://arxiv.org/abs/2305.01828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448135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C239C-A786-1B3A-C067-8AEF7E7567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Large-Scale Path Loss Computation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43F61-F2DD-7F54-5E6B-C34F90845AB8}"/>
              </a:ext>
            </a:extLst>
          </p:cNvPr>
          <p:cNvSpPr txBox="1"/>
          <p:nvPr/>
        </p:nvSpPr>
        <p:spPr>
          <a:xfrm>
            <a:off x="81208" y="4575982"/>
            <a:ext cx="895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path loss (dB) vs. distance (m)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 GHz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computed using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 path loss model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NYUSIM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UMi, UMa, RMa, InH and InF scenarios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F9ADD299-A2F6-0B74-1F01-427C02D2E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0"/>
          <a:stretch/>
        </p:blipFill>
        <p:spPr>
          <a:xfrm>
            <a:off x="685800" y="765363"/>
            <a:ext cx="7772400" cy="1856365"/>
          </a:xfrm>
          <a:prstGeom prst="rect">
            <a:avLst/>
          </a:prstGeom>
        </p:spPr>
      </p:pic>
      <p:pic>
        <p:nvPicPr>
          <p:cNvPr id="9" name="Picture 8" descr="A picture containing text, line, plot, font&#10;&#10;Description automatically generated">
            <a:extLst>
              <a:ext uri="{FF2B5EF4-FFF2-40B4-BE49-F238E27FC236}">
                <a16:creationId xmlns:a16="http://schemas.microsoft.com/office/drawing/2014/main" id="{98DF8D93-352F-5099-744E-9542C545B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95"/>
          <a:stretch/>
        </p:blipFill>
        <p:spPr>
          <a:xfrm>
            <a:off x="2374731" y="2709757"/>
            <a:ext cx="4796091" cy="17781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4CFADA-F184-2357-C3C7-BA8CA7FA60FD}"/>
              </a:ext>
            </a:extLst>
          </p:cNvPr>
          <p:cNvSpPr txBox="1"/>
          <p:nvPr/>
        </p:nvSpPr>
        <p:spPr>
          <a:xfrm>
            <a:off x="1130339" y="765363"/>
            <a:ext cx="10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EC5A7-3D28-D9DF-3DC6-CCF95C212F62}"/>
              </a:ext>
            </a:extLst>
          </p:cNvPr>
          <p:cNvSpPr txBox="1"/>
          <p:nvPr/>
        </p:nvSpPr>
        <p:spPr>
          <a:xfrm>
            <a:off x="3755009" y="765363"/>
            <a:ext cx="10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1A57FB-9C31-E121-8E39-7BFCD9F283EE}"/>
              </a:ext>
            </a:extLst>
          </p:cNvPr>
          <p:cNvSpPr txBox="1"/>
          <p:nvPr/>
        </p:nvSpPr>
        <p:spPr>
          <a:xfrm>
            <a:off x="6280289" y="765363"/>
            <a:ext cx="10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A77776-D60F-1602-BB64-DCC239C6F06F}"/>
              </a:ext>
            </a:extLst>
          </p:cNvPr>
          <p:cNvSpPr txBox="1"/>
          <p:nvPr/>
        </p:nvSpPr>
        <p:spPr>
          <a:xfrm>
            <a:off x="2737242" y="2719617"/>
            <a:ext cx="10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23D71-9D20-12A6-F650-E26F8EC9FABB}"/>
              </a:ext>
            </a:extLst>
          </p:cNvPr>
          <p:cNvSpPr txBox="1"/>
          <p:nvPr/>
        </p:nvSpPr>
        <p:spPr>
          <a:xfrm>
            <a:off x="5202733" y="2719617"/>
            <a:ext cx="10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InF</a:t>
            </a:r>
          </a:p>
        </p:txBody>
      </p:sp>
    </p:spTree>
    <p:extLst>
      <p:ext uri="{BB962C8B-B14F-4D97-AF65-F5344CB8AC3E}">
        <p14:creationId xmlns:p14="http://schemas.microsoft.com/office/powerpoint/2010/main" val="1892389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6054C55-C64B-36B7-DE42-7E92F4F0A243}"/>
              </a:ext>
            </a:extLst>
          </p:cNvPr>
          <p:cNvSpPr txBox="1"/>
          <p:nvPr/>
        </p:nvSpPr>
        <p:spPr>
          <a:xfrm>
            <a:off x="171907" y="726403"/>
            <a:ext cx="8800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now on the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ns-3 App Store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Code to be released for users by the end of July.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2DCDD4-2995-4EA0-59A6-4E72D4BE151D}"/>
              </a:ext>
            </a:extLst>
          </p:cNvPr>
          <p:cNvSpPr txBox="1">
            <a:spLocks/>
          </p:cNvSpPr>
          <p:nvPr/>
        </p:nvSpPr>
        <p:spPr>
          <a:xfrm>
            <a:off x="1763948" y="-20318"/>
            <a:ext cx="5713379" cy="697652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-342900" algn="ct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2800" b="1" kern="1200" baseline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NYUSIM in ns-3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BF4AE6-06E3-73D2-83D8-A5F64AC8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19" y="1114026"/>
            <a:ext cx="3545036" cy="39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1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1180" y="0"/>
            <a:ext cx="5661660" cy="609600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AF7F32-ECFE-4258-864A-34EAC9ACAFFD}"/>
              </a:ext>
            </a:extLst>
          </p:cNvPr>
          <p:cNvSpPr txBox="1"/>
          <p:nvPr/>
        </p:nvSpPr>
        <p:spPr>
          <a:xfrm>
            <a:off x="29817" y="314530"/>
            <a:ext cx="9084365" cy="484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b="1" u="sng" dirty="0">
              <a:solidFill>
                <a:srgbClr val="5706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Channel modeling 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vital to understand radio propagation in </a:t>
            </a:r>
            <a:r>
              <a:rPr lang="en-US" sz="1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sub-THz bands.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NYUSIM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channel model is based on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real-world radio propagation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collected from 2012-2023.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NYUSIM is an active open-source project 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developed and maintained by several generations of graduate students at NYU WIRELESS research center.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NYUSIM in ns-3 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will allow researchers to use an alternate channel model other than 3GPP SCM.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NYUSIM is the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world's first wireless channel simulator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support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frequencies beyond 100 GHz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3GPP listed scenarios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enabling researchers to study and design end-to-end systems for the sub-THz bands.</a:t>
            </a:r>
          </a:p>
        </p:txBody>
      </p:sp>
    </p:spTree>
    <p:extLst>
      <p:ext uri="{BB962C8B-B14F-4D97-AF65-F5344CB8AC3E}">
        <p14:creationId xmlns:p14="http://schemas.microsoft.com/office/powerpoint/2010/main" val="3466694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386" y="142701"/>
            <a:ext cx="5488731" cy="41383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Industrial Affiliates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95" y="1981309"/>
            <a:ext cx="1825811" cy="183535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133390" y="820856"/>
            <a:ext cx="4531361" cy="105268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Acknowledgement to our NYU WIRELESS Industrial Affiliates and NSF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-18055" y="4881965"/>
            <a:ext cx="9180109" cy="4341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/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This work is supported by the NYU WIRELESS Industrial Affiliate Program and National Science Foundation (NSF) (Award Number: 2037845, 1909206).</a:t>
            </a:r>
            <a:endParaRPr lang="en-US" sz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screenshot, logo, font&#10;&#10;Description automatically generated">
            <a:extLst>
              <a:ext uri="{FF2B5EF4-FFF2-40B4-BE49-F238E27FC236}">
                <a16:creationId xmlns:a16="http://schemas.microsoft.com/office/drawing/2014/main" id="{C348431A-89E8-459F-7AD5-C71C4AFA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44174"/>
            <a:ext cx="4368333" cy="36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3"/>
    </mc:Choice>
    <mc:Fallback xmlns="">
      <p:transition spd="slow" advTm="68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en-US" b="0">
              <a:latin typeface="+mj-lt"/>
              <a:cs typeface="Times New Roman" panose="02020603050405020304" pitchFamily="18" charset="0"/>
            </a:endParaRPr>
          </a:p>
          <a:p>
            <a:endParaRPr lang="en-US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2162" y="1010041"/>
            <a:ext cx="4646633" cy="1372438"/>
            <a:chOff x="3948850" y="867750"/>
            <a:chExt cx="4251297" cy="1293572"/>
          </a:xfrm>
        </p:grpSpPr>
        <p:sp>
          <p:nvSpPr>
            <p:cNvPr id="8" name="TextBox 7"/>
            <p:cNvSpPr txBox="1"/>
            <p:nvPr/>
          </p:nvSpPr>
          <p:spPr>
            <a:xfrm>
              <a:off x="4256237" y="867750"/>
              <a:ext cx="3943910" cy="29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08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Times New Roman" panose="02020603050405020304" pitchFamily="18" charset="0"/>
                </a:rPr>
                <a:t>Unlicensed Operation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948850" y="1058978"/>
                  <a:ext cx="4182863" cy="1102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28600" marR="0" lvl="0" indent="-228600" algn="l" defTabSz="45708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Maximum EIRP of 40 dBm (average) and 43 dBm (peak) for 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mobile</a:t>
                  </a: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.</a:t>
                  </a: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ＭＳ Ｐゴシック" pitchFamily="34" charset="-128"/>
                    <a:cs typeface="Times New Roman" panose="02020603050405020304" pitchFamily="18" charset="0"/>
                  </a:endParaRPr>
                </a:p>
                <a:p>
                  <a:pPr marL="228600" marR="0" lvl="0" indent="-228600" algn="l" defTabSz="45708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Maximum EIRP of 82-2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(51-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𝐺</m:t>
                      </m:r>
                      <m:r>
                        <a:rPr kumimoji="0" lang="en-US" sz="14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𝑇𝑋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) dBm (average) and </a:t>
                  </a:r>
                </a:p>
                <a:p>
                  <a:pPr marL="228600" marR="0" lvl="0" indent="-228600" algn="l" defTabSz="45708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        </a:t>
                  </a: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+mn-cs"/>
                    </a:rPr>
                    <a:t>85-2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+mn-cs"/>
                    </a:rPr>
                    <a:t>(51-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𝐺</m:t>
                      </m:r>
                      <m:r>
                        <a:rPr kumimoji="0" lang="en-US" sz="14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𝑇𝑋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+mn-cs"/>
                    </a:rPr>
                    <a:t>)</a:t>
                  </a: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 dBm (peak) for 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fixed point-to-point</a:t>
                  </a: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.</a:t>
                  </a:r>
                  <a:endPara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ＭＳ Ｐゴシック" pitchFamily="34" charset="-128"/>
                    <a:cs typeface="Times New Roman" panose="02020603050405020304" pitchFamily="18" charset="0"/>
                  </a:endParaRPr>
                </a:p>
                <a:p>
                  <a:pPr marL="228600" marR="0" lvl="0" indent="-228600" algn="l" defTabSz="45708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Out-of-band emission limit 90 pW/cm</a:t>
                  </a:r>
                  <a:r>
                    <a:rPr kumimoji="0" lang="en-US" sz="1400" b="0" i="0" u="none" strike="noStrike" kern="120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2</a:t>
                  </a: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ＭＳ Ｐゴシック" pitchFamily="34" charset="-128"/>
                      <a:cs typeface="Times New Roman" panose="02020603050405020304" pitchFamily="18" charset="0"/>
                    </a:rPr>
                    <a:t> at three meters.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8850" y="1058978"/>
                  <a:ext cx="4182863" cy="1102344"/>
                </a:xfrm>
                <a:prstGeom prst="rect">
                  <a:avLst/>
                </a:prstGeom>
                <a:blipFill>
                  <a:blip r:embed="rId3"/>
                  <a:stretch>
                    <a:fillRect l="-133" t="-1042"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/>
          <p:cNvSpPr/>
          <p:nvPr/>
        </p:nvSpPr>
        <p:spPr>
          <a:xfrm>
            <a:off x="960613" y="687694"/>
            <a:ext cx="7320050" cy="369332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marL="0" marR="0" lvl="0" indent="0" algn="ctr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FCC ET DOCKET 18-21  SPECTRUM HORIZONS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763958" y="-20318"/>
            <a:ext cx="5713379" cy="697652"/>
          </a:xfrm>
        </p:spPr>
        <p:txBody>
          <a:bodyPr>
            <a:normAutofit/>
          </a:bodyPr>
          <a:lstStyle/>
          <a:p>
            <a:r>
              <a:rPr lang="en-US" sz="2400">
                <a:latin typeface="+mj-lt"/>
                <a:cs typeface="Times New Roman" panose="02020603050405020304" pitchFamily="18" charset="0"/>
              </a:rPr>
              <a:t>New Consumer Usage above 100 GHz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308" y="4740355"/>
            <a:ext cx="5557184" cy="553978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[1]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  <a:hlinkClick r:id="rId4"/>
              </a:rPr>
              <a:t>http://mmwavecoalition.org/wp-content/uploads/2019/02/DOC-356297A1-FCC-Report-Order.pdf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[2]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  <a:hlinkClick r:id="rId5"/>
              </a:rPr>
              <a:t>https://www.fcc.gov/document/fcc-opens-spectrum-horizons-new-services-technologies-0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45312" y="2364437"/>
          <a:ext cx="3476900" cy="20091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87064">
                  <a:extLst>
                    <a:ext uri="{9D8B030D-6E8A-4147-A177-3AD203B41FA5}">
                      <a16:colId xmlns:a16="http://schemas.microsoft.com/office/drawing/2014/main" val="2267667911"/>
                    </a:ext>
                  </a:extLst>
                </a:gridCol>
                <a:gridCol w="1989836">
                  <a:extLst>
                    <a:ext uri="{9D8B030D-6E8A-4147-A177-3AD203B41FA5}">
                      <a16:colId xmlns:a16="http://schemas.microsoft.com/office/drawing/2014/main" val="2882311342"/>
                    </a:ext>
                  </a:extLst>
                </a:gridCol>
              </a:tblGrid>
              <a:tr h="458928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Frequency</a:t>
                      </a:r>
                      <a:r>
                        <a:rPr lang="en-US" sz="1100" baseline="0">
                          <a:latin typeface="times "/>
                        </a:rPr>
                        <a:t> Band (GHz)</a:t>
                      </a:r>
                      <a:endParaRPr lang="en-US" sz="1100">
                        <a:latin typeface="times "/>
                      </a:endParaRPr>
                    </a:p>
                  </a:txBody>
                  <a:tcPr marL="85157" marR="85157" marT="42578" marB="425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Contiguous Bandwidth </a:t>
                      </a:r>
                    </a:p>
                    <a:p>
                      <a:pPr algn="ctr"/>
                      <a:r>
                        <a:rPr lang="en-US" sz="1100">
                          <a:latin typeface="times "/>
                        </a:rPr>
                        <a:t>(GHz)</a:t>
                      </a:r>
                    </a:p>
                  </a:txBody>
                  <a:tcPr marL="85157" marR="85157" marT="42578" marB="42578"/>
                </a:tc>
                <a:extLst>
                  <a:ext uri="{0D108BD9-81ED-4DB2-BD59-A6C34878D82A}">
                    <a16:rowId xmlns:a16="http://schemas.microsoft.com/office/drawing/2014/main" val="1668213860"/>
                  </a:ext>
                </a:extLst>
              </a:tr>
              <a:tr h="310047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116-123</a:t>
                      </a:r>
                      <a:r>
                        <a:rPr lang="en-US" sz="1100" baseline="0">
                          <a:latin typeface="times "/>
                        </a:rPr>
                        <a:t> </a:t>
                      </a:r>
                      <a:endParaRPr lang="en-US" sz="1100">
                        <a:latin typeface="times "/>
                      </a:endParaRPr>
                    </a:p>
                  </a:txBody>
                  <a:tcPr marL="85157" marR="85157" marT="42578" marB="425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7</a:t>
                      </a:r>
                    </a:p>
                  </a:txBody>
                  <a:tcPr marL="85157" marR="85157" marT="42578" marB="42578"/>
                </a:tc>
                <a:extLst>
                  <a:ext uri="{0D108BD9-81ED-4DB2-BD59-A6C34878D82A}">
                    <a16:rowId xmlns:a16="http://schemas.microsoft.com/office/drawing/2014/main" val="2966925202"/>
                  </a:ext>
                </a:extLst>
              </a:tr>
              <a:tr h="310047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174.8-182 </a:t>
                      </a:r>
                    </a:p>
                  </a:txBody>
                  <a:tcPr marL="85157" marR="85157" marT="42578" marB="425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7.2</a:t>
                      </a:r>
                    </a:p>
                  </a:txBody>
                  <a:tcPr marL="85157" marR="85157" marT="42578" marB="42578"/>
                </a:tc>
                <a:extLst>
                  <a:ext uri="{0D108BD9-81ED-4DB2-BD59-A6C34878D82A}">
                    <a16:rowId xmlns:a16="http://schemas.microsoft.com/office/drawing/2014/main" val="2021833747"/>
                  </a:ext>
                </a:extLst>
              </a:tr>
              <a:tr h="310047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185-190</a:t>
                      </a:r>
                    </a:p>
                  </a:txBody>
                  <a:tcPr marL="85157" marR="85157" marT="42578" marB="425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5</a:t>
                      </a:r>
                    </a:p>
                  </a:txBody>
                  <a:tcPr marL="85157" marR="85157" marT="42578" marB="42578"/>
                </a:tc>
                <a:extLst>
                  <a:ext uri="{0D108BD9-81ED-4DB2-BD59-A6C34878D82A}">
                    <a16:rowId xmlns:a16="http://schemas.microsoft.com/office/drawing/2014/main" val="2568159260"/>
                  </a:ext>
                </a:extLst>
              </a:tr>
              <a:tr h="310047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244-246</a:t>
                      </a:r>
                    </a:p>
                  </a:txBody>
                  <a:tcPr marL="85157" marR="85157" marT="42578" marB="425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2</a:t>
                      </a:r>
                    </a:p>
                  </a:txBody>
                  <a:tcPr marL="85157" marR="85157" marT="42578" marB="42578"/>
                </a:tc>
                <a:extLst>
                  <a:ext uri="{0D108BD9-81ED-4DB2-BD59-A6C34878D82A}">
                    <a16:rowId xmlns:a16="http://schemas.microsoft.com/office/drawing/2014/main" val="1453584644"/>
                  </a:ext>
                </a:extLst>
              </a:tr>
              <a:tr h="310047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Total</a:t>
                      </a:r>
                    </a:p>
                  </a:txBody>
                  <a:tcPr marL="85157" marR="85157" marT="42578" marB="425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times "/>
                        </a:rPr>
                        <a:t>21.2</a:t>
                      </a:r>
                      <a:endParaRPr lang="en-US" sz="1100" b="1">
                        <a:solidFill>
                          <a:srgbClr val="00B050"/>
                        </a:solidFill>
                        <a:latin typeface="times "/>
                      </a:endParaRPr>
                    </a:p>
                  </a:txBody>
                  <a:tcPr marL="85157" marR="85157" marT="42578" marB="42578"/>
                </a:tc>
                <a:extLst>
                  <a:ext uri="{0D108BD9-81ED-4DB2-BD59-A6C34878D82A}">
                    <a16:rowId xmlns:a16="http://schemas.microsoft.com/office/drawing/2014/main" val="2137559641"/>
                  </a:ext>
                </a:extLst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4559098" y="1178460"/>
            <a:ext cx="0" cy="355153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2534" y="3075535"/>
            <a:ext cx="4473494" cy="116953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342812" marR="0" lvl="0" indent="-342812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Frequency within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95 GHz to 3 THz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342812" marR="0" lvl="0" indent="-342812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No interference protection from pre-allocated services. </a:t>
            </a:r>
          </a:p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342812" marR="0" lvl="0" indent="-342812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Interference analysis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before license grant.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7003" y="2788035"/>
            <a:ext cx="4310661" cy="3116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Spectrum Horizons Experimental Radio Licenses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934" y="2438725"/>
            <a:ext cx="4407546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FCC Approved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 M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arch 15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th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CF4B2-9539-4CAE-8815-F3A3C19A3415}"/>
              </a:ext>
            </a:extLst>
          </p:cNvPr>
          <p:cNvSpPr/>
          <p:nvPr/>
        </p:nvSpPr>
        <p:spPr>
          <a:xfrm>
            <a:off x="-28814" y="4256877"/>
            <a:ext cx="4613703" cy="52320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marL="342812" marR="0" lvl="0" indent="-342812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Times New Roman" panose="02020603050405020304" pitchFamily="18" charset="0"/>
              </a:rPr>
              <a:t>Rules on Licensed spectrum deferred until sufficient technical and market data is obtained (NYU Thrust area).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11A64A-3CF0-47EB-A050-423FC0609B54}"/>
              </a:ext>
            </a:extLst>
          </p:cNvPr>
          <p:cNvSpPr txBox="1"/>
          <p:nvPr/>
        </p:nvSpPr>
        <p:spPr>
          <a:xfrm>
            <a:off x="5099233" y="4345673"/>
            <a:ext cx="4119562" cy="46164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</a:rPr>
              <a:t>Only 16 % of the available spectrum (116-246 GHz), primarily due to the forbidden bands in US246</a:t>
            </a:r>
            <a:r>
              <a:rPr lang="en-US" altLang="zh-CN" sz="1200" dirty="0">
                <a:latin typeface="+mj-lt"/>
              </a:rPr>
              <a:t>.</a:t>
            </a:r>
            <a:endParaRPr lang="en-US" sz="1200" dirty="0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045A1E-6BC5-174F-A1A1-3CB87AE805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168"/>
          <a:stretch/>
        </p:blipFill>
        <p:spPr>
          <a:xfrm>
            <a:off x="93527" y="1173349"/>
            <a:ext cx="4367434" cy="1143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9908B90-7C22-441A-9884-CE17640CE825}"/>
              </a:ext>
            </a:extLst>
          </p:cNvPr>
          <p:cNvSpPr/>
          <p:nvPr/>
        </p:nvSpPr>
        <p:spPr>
          <a:xfrm>
            <a:off x="2857620" y="2090384"/>
            <a:ext cx="1336805" cy="247725"/>
          </a:xfrm>
          <a:prstGeom prst="ellipse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457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en-US" b="0">
              <a:latin typeface="+mj-lt"/>
              <a:cs typeface="Times New Roman" panose="02020603050405020304" pitchFamily="18" charset="0"/>
            </a:endParaRPr>
          </a:p>
          <a:p>
            <a:endParaRPr lang="en-US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8E4379-3DDA-8E54-83EE-85917FFE4C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/>
              <a:t>Moving up to Terahertz (THz)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4A511E-921A-0B32-25F9-AA0974C72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9" y="749016"/>
            <a:ext cx="6511373" cy="37899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BA80EC-E636-9A5D-6872-2D4C6C17A3BE}"/>
              </a:ext>
            </a:extLst>
          </p:cNvPr>
          <p:cNvSpPr txBox="1"/>
          <p:nvPr/>
        </p:nvSpPr>
        <p:spPr>
          <a:xfrm>
            <a:off x="6538436" y="894080"/>
            <a:ext cx="26055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Moving to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THz enables higher communication </a:t>
            </a:r>
            <a:r>
              <a:rPr 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rate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and higher </a:t>
            </a:r>
            <a:r>
              <a:rPr 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sensing resolution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[1].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Novel applications [1, 2]:</a:t>
            </a:r>
          </a:p>
          <a:p>
            <a:pPr lvl="1" indent="-173038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Extended reality (XR)</a:t>
            </a:r>
          </a:p>
          <a:p>
            <a:pPr lvl="1" indent="-173038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Wireless cognition</a:t>
            </a:r>
          </a:p>
          <a:p>
            <a:pPr lvl="1" indent="-173038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</a:p>
          <a:p>
            <a:pPr lvl="1" indent="-173038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Joint communications and sensing (JCS)</a:t>
            </a:r>
          </a:p>
          <a:p>
            <a:pPr lvl="1" indent="-173038">
              <a:buFont typeface="Arial" panose="020B0604020202020204" pitchFamily="34" charset="0"/>
              <a:buChar char="•"/>
            </a:pPr>
            <a:endParaRPr lang="en-US" sz="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Sub-THz </a:t>
            </a:r>
            <a:r>
              <a:rPr 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(100-300 GHz)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is the current frontier leading to THz regime.</a:t>
            </a: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4AE196-27E0-1FBB-05CD-E814D860DE80}"/>
              </a:ext>
            </a:extLst>
          </p:cNvPr>
          <p:cNvSpPr/>
          <p:nvPr/>
        </p:nvSpPr>
        <p:spPr>
          <a:xfrm>
            <a:off x="0" y="4498335"/>
            <a:ext cx="9144000" cy="646311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[1] T. S. Rappaport, Y. Xing, O. Kanhere, S. Ju, A.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Alkhateeb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G. C.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Trichopoulos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A.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Madanayake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, S. Mandal, “Wireless Communications and Applications Above 100 GHz: Opportunities and Challenges for 6G and Beyond (Invited),”  IEEE ACCESS, Vol. 7, No. 7, June 2019. 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hlinkClick r:id="rId4"/>
              </a:rPr>
              <a:t>https://ieeexplore.ieee.org/document/8732419</a:t>
            </a:r>
            <a:endParaRPr lang="en-US" sz="90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C.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Chaccour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N.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Soorki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W. Saad, M. Bennis, P.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Popovski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Debbah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"Seven Defining Features of Terahertz (THz) Wireless Systems: A Fellowship of Communication and Sensing," in IEEE Communications Surveys &amp; Tutorials, vol. 24, no. 2, pp. 967-993,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Secondquarter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2022, </a:t>
            </a:r>
            <a:r>
              <a:rPr lang="en-US" sz="9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10.1109/COMST.2022.3143454. </a:t>
            </a:r>
            <a:r>
              <a:rPr lang="en-US" sz="9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https://ieeexplore.ieee.org/abstract/document/9681870</a:t>
            </a:r>
            <a:endParaRPr lang="en-US" sz="9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95C63A-749B-195E-72C2-85AABCCF86AE}"/>
              </a:ext>
            </a:extLst>
          </p:cNvPr>
          <p:cNvSpPr txBox="1"/>
          <p:nvPr/>
        </p:nvSpPr>
        <p:spPr>
          <a:xfrm>
            <a:off x="5895382" y="3086408"/>
            <a:ext cx="439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1715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728281" y="0"/>
            <a:ext cx="5713379" cy="697652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-342900" algn="ct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2800" b="1" kern="1200" baseline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NYUSIM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Channel Model (1/3)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0173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>
                <a:latin typeface="Times New Roman" charset="0"/>
                <a:ea typeface="Times New Roman" charset="0"/>
                <a:cs typeface="Times New Roman" charset="0"/>
              </a:rPr>
              <a:t>[1] G. R. </a:t>
            </a:r>
            <a:r>
              <a:rPr lang="en-US" altLang="zh-CN" sz="800" err="1">
                <a:latin typeface="Times New Roman" charset="0"/>
                <a:ea typeface="Times New Roman" charset="0"/>
                <a:cs typeface="Times New Roman" charset="0"/>
              </a:rPr>
              <a:t>Maccartney</a:t>
            </a:r>
            <a:r>
              <a:rPr lang="en-US" altLang="zh-CN" sz="800">
                <a:latin typeface="Times New Roman" charset="0"/>
                <a:ea typeface="Times New Roman" charset="0"/>
                <a:cs typeface="Times New Roman" charset="0"/>
              </a:rPr>
              <a:t>, T. S. Rappaport, S. Sun, and S. Deng, “Indoor office wideband millimeter-wave propagation measurements and channel models at 28 and 73 GHz for ultra-dense 5G wireless networks,” IEEE Access, vol. 3, pp. 2388–2424, 2015. </a:t>
            </a:r>
            <a:r>
              <a:rPr lang="en-US" altLang="zh-CN" sz="80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https://ieeexplore.ieee.org/document/7289335</a:t>
            </a:r>
            <a:endParaRPr lang="en-US" altLang="zh-CN" sz="8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[2] M. K. </a:t>
            </a:r>
            <a:r>
              <a:rPr lang="en-US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Samimi</a:t>
            </a:r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and T. S. Rappaport, “3-D millimeter-wave statistical channel model for 5G wireless system design,” IEEE Trans. on Microwave Theory and Techniques, vol. 64, no. 7, pp. 2207–2225, July 2016.</a:t>
            </a:r>
          </a:p>
          <a:p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https://ieeexplore.ieee.org/document/7501500</a:t>
            </a:r>
            <a:endParaRPr 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B139-CC13-44A6-84BC-7BCB8A2E5E15}"/>
              </a:ext>
            </a:extLst>
          </p:cNvPr>
          <p:cNvSpPr txBox="1"/>
          <p:nvPr/>
        </p:nvSpPr>
        <p:spPr>
          <a:xfrm>
            <a:off x="340360" y="743818"/>
            <a:ext cx="825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NYUSIM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channel model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clusters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Omnidirectional channel impulse response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(CIR) is based on clusters and given by [2]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057027B-AC67-4E1E-8896-3A3D51FFD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799" y="1303195"/>
            <a:ext cx="4777223" cy="443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7ED5A5-FFCE-4DCD-A81F-34B329723853}"/>
                  </a:ext>
                </a:extLst>
              </p:cNvPr>
              <p:cNvSpPr txBox="1"/>
              <p:nvPr/>
            </p:nvSpPr>
            <p:spPr>
              <a:xfrm>
                <a:off x="1907310" y="1746794"/>
                <a:ext cx="6091382" cy="1647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number of time clusters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number of cluster subpaths in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cluster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Amplitude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subpath 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cluster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Phase of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subpath 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cluster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Absolute time delay of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subpath 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cluster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Angle of departure (AOD) of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subpath 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cluster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Angle of arrival (AOA) of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subpath 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cluster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7ED5A5-FFCE-4DCD-A81F-34B32972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310" y="1746794"/>
                <a:ext cx="6091382" cy="1647567"/>
              </a:xfrm>
              <a:prstGeom prst="rect">
                <a:avLst/>
              </a:prstGeom>
              <a:blipFill>
                <a:blip r:embed="rId6"/>
                <a:stretch>
                  <a:fillRect t="-741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961F0F8-C53C-4F4C-8BDC-E4621352A48B}"/>
              </a:ext>
            </a:extLst>
          </p:cNvPr>
          <p:cNvSpPr txBox="1"/>
          <p:nvPr/>
        </p:nvSpPr>
        <p:spPr>
          <a:xfrm>
            <a:off x="340360" y="3337242"/>
            <a:ext cx="7533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Directional CIR with antenna patterns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is given by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96FDCA4-BDAE-4572-9D11-A6EA29524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052" y="3675628"/>
            <a:ext cx="5099836" cy="473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132FDF-93F0-4C63-8048-9B642FBE2F05}"/>
                  </a:ext>
                </a:extLst>
              </p:cNvPr>
              <p:cNvSpPr txBox="1"/>
              <p:nvPr/>
            </p:nvSpPr>
            <p:spPr>
              <a:xfrm>
                <a:off x="1907310" y="4094032"/>
                <a:ext cx="2743199" cy="50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𝑡𝑥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</m:acc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TX antenna pattern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acc>
                    <m:r>
                      <a:rPr lang="en-US" sz="1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RX antenna pattern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132FDF-93F0-4C63-8048-9B642FBE2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310" y="4094032"/>
                <a:ext cx="2743199" cy="507703"/>
              </a:xfrm>
              <a:prstGeom prst="rect">
                <a:avLst/>
              </a:prstGeom>
              <a:blipFill>
                <a:blip r:embed="rId8"/>
                <a:stretch>
                  <a:fillRect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991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E9EDC446-862B-4CC6-BDE8-6FF34DE67FA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67428" y="1512514"/>
            <a:ext cx="4868447" cy="285325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728281" y="0"/>
            <a:ext cx="5713379" cy="697652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-342900" algn="ct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2800" b="1" kern="1200" baseline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NYUSIM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Channel Model (2/3)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5149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[1] M. K. </a:t>
            </a:r>
            <a:r>
              <a:rPr lang="en-US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Samimi</a:t>
            </a:r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and T. S. Rappaport, “3-D millimeter-wave statistical channel model for 5G wireless system design,” IEEE Trans. on Microwave Theory and Techniques, vol. 64, no. 7, pp. 2207–2225, July 2016. </a:t>
            </a:r>
            <a:r>
              <a:rPr lang="en-US" sz="8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https://ieeexplore.ieee.org/abstract/document/7501500</a:t>
            </a:r>
            <a:endParaRPr 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800">
                <a:latin typeface="Times New Roman" charset="0"/>
                <a:ea typeface="Times New Roman" charset="0"/>
                <a:cs typeface="Times New Roman" charset="0"/>
              </a:rPr>
              <a:t>[2]</a:t>
            </a:r>
            <a:r>
              <a:rPr lang="zh-CN" altLang="en-US" sz="80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800">
                <a:latin typeface="Times New Roman" charset="0"/>
                <a:ea typeface="Times New Roman" charset="0"/>
                <a:cs typeface="Times New Roman" charset="0"/>
              </a:rPr>
              <a:t>S. Sun, T. S. Rappaport, M. </a:t>
            </a:r>
            <a:r>
              <a:rPr lang="en-US" sz="800" err="1">
                <a:latin typeface="Times New Roman" charset="0"/>
                <a:ea typeface="Times New Roman" charset="0"/>
                <a:cs typeface="Times New Roman" charset="0"/>
              </a:rPr>
              <a:t>Shafi</a:t>
            </a:r>
            <a:r>
              <a:rPr lang="en-US" sz="800">
                <a:latin typeface="Times New Roman" charset="0"/>
                <a:ea typeface="Times New Roman" charset="0"/>
                <a:cs typeface="Times New Roman" charset="0"/>
              </a:rPr>
              <a:t>, P. Tang, J. Zhang, and P. J. Smith, “Propagation models and performance evaluation for 5G </a:t>
            </a:r>
            <a:r>
              <a:rPr lang="en-US" sz="800" err="1">
                <a:latin typeface="Times New Roman" charset="0"/>
                <a:ea typeface="Times New Roman" charset="0"/>
                <a:cs typeface="Times New Roman" charset="0"/>
              </a:rPr>
              <a:t>millimeterwave</a:t>
            </a:r>
            <a:r>
              <a:rPr lang="en-US" sz="800">
                <a:latin typeface="Times New Roman" charset="0"/>
                <a:ea typeface="Times New Roman" charset="0"/>
                <a:cs typeface="Times New Roman" charset="0"/>
              </a:rPr>
              <a:t> bands”, IEEE Trans. on Vehicular Tech., vol. 67, no. 9, </a:t>
            </a:r>
            <a:r>
              <a:rPr lang="nb-NO" sz="800">
                <a:latin typeface="Times New Roman" charset="0"/>
                <a:ea typeface="Times New Roman" charset="0"/>
                <a:cs typeface="Times New Roman" charset="0"/>
              </a:rPr>
              <a:t>Sep. 2018. </a:t>
            </a:r>
            <a:r>
              <a:rPr lang="nb-NO" sz="80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https://ieeexplore.ieee.org/abstract/document/8386686</a:t>
            </a:r>
            <a:endParaRPr lang="nb-NO" sz="8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nb-NO" sz="80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19D2D-DABF-47FE-A1EA-D9AFB05714D6}"/>
              </a:ext>
            </a:extLst>
          </p:cNvPr>
          <p:cNvSpPr txBox="1"/>
          <p:nvPr/>
        </p:nvSpPr>
        <p:spPr>
          <a:xfrm>
            <a:off x="0" y="6976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Time-cluster spatial-lobe (TCSL)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motivated by observations from measurements [1][2]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cluster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multipath components (MPCs) travel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in time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arrive from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lobe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directions of arrival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 departure) where energy arrives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several hundred 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602AFA-A0B2-4EEC-B1AF-9EB462955B26}"/>
              </a:ext>
            </a:extLst>
          </p:cNvPr>
          <p:cNvCxnSpPr/>
          <p:nvPr/>
        </p:nvCxnSpPr>
        <p:spPr>
          <a:xfrm>
            <a:off x="330515" y="1812917"/>
            <a:ext cx="3154680" cy="0"/>
          </a:xfrm>
          <a:prstGeom prst="line">
            <a:avLst/>
          </a:prstGeom>
          <a:noFill/>
          <a:ln w="25400" cap="flat">
            <a:noFill/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2AECE2-BB3E-4F07-8243-5B260FC28AE8}"/>
              </a:ext>
            </a:extLst>
          </p:cNvPr>
          <p:cNvSpPr txBox="1"/>
          <p:nvPr/>
        </p:nvSpPr>
        <p:spPr>
          <a:xfrm>
            <a:off x="3389072" y="4211876"/>
            <a:ext cx="236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charset="0"/>
                <a:ea typeface="Times New Roman" charset="0"/>
                <a:cs typeface="Times New Roman" charset="0"/>
              </a:rPr>
              <a:t>Propagation channel</a:t>
            </a:r>
          </a:p>
        </p:txBody>
      </p:sp>
    </p:spTree>
    <p:extLst>
      <p:ext uri="{BB962C8B-B14F-4D97-AF65-F5344CB8AC3E}">
        <p14:creationId xmlns:p14="http://schemas.microsoft.com/office/powerpoint/2010/main" val="37959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728281" y="0"/>
            <a:ext cx="5713379" cy="697652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-342900" algn="ct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2800" b="1" kern="1200" baseline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NYUSIM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Channel Model (3/3)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89" y="1940204"/>
            <a:ext cx="3074928" cy="2819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970" y="1932338"/>
            <a:ext cx="3151642" cy="27186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65100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[1] M. K. </a:t>
            </a:r>
            <a:r>
              <a:rPr lang="en-US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Samimi</a:t>
            </a:r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and T. S. Rappaport, “3-D millimeter-wave statistical channel model for 5G wireless system design,” IEEE Trans. on Microwave Theory and Techniques, vol. 64, no. 7, pp. 2207–2225, July 2016. </a:t>
            </a:r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https://ieeexplore.ieee.org/abstract/document/7501500</a:t>
            </a:r>
            <a:endParaRPr 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700">
                <a:latin typeface="Times New Roman" charset="0"/>
                <a:ea typeface="Times New Roman" charset="0"/>
                <a:cs typeface="Times New Roman" charset="0"/>
              </a:rPr>
              <a:t>[2] </a:t>
            </a:r>
            <a:r>
              <a:rPr lang="en-US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Ju, Y. Xing, O. </a:t>
            </a:r>
            <a:r>
              <a:rPr lang="en-US" sz="7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Kanhere</a:t>
            </a:r>
            <a:r>
              <a:rPr lang="en-US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T. S. Rappaport, "Millimeter Wave and Sub-Terahertz Spatial Statistical Channel Model for an Indoor Office Building,"  IEEE Journal on Selected Areas in Communications, Special Issue on Terahertz Communications and Networking, May 2020. </a:t>
            </a:r>
            <a:r>
              <a:rPr lang="en-US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https://ieeexplore.ieee.org/abstract/document/9411894</a:t>
            </a:r>
            <a:endParaRPr lang="en-US" sz="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8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19D2D-DABF-47FE-A1EA-D9AFB05714D6}"/>
              </a:ext>
            </a:extLst>
          </p:cNvPr>
          <p:cNvSpPr txBox="1"/>
          <p:nvPr/>
        </p:nvSpPr>
        <p:spPr>
          <a:xfrm>
            <a:off x="138545" y="700493"/>
            <a:ext cx="8931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How to find time clusters and spatial lobes?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Partitioning on PDP by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void time interval (MTI):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6 ns indoor scenario [2]; 25 ns outdoor scenario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Partitioning on PAS (power angular spectrum) done by 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lobe threshold (SLT):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-10 dB indoor scenario; -10 dB outdoor scenario [1][2]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602AFA-A0B2-4EEC-B1AF-9EB462955B26}"/>
              </a:ext>
            </a:extLst>
          </p:cNvPr>
          <p:cNvCxnSpPr/>
          <p:nvPr/>
        </p:nvCxnSpPr>
        <p:spPr>
          <a:xfrm>
            <a:off x="330515" y="1812917"/>
            <a:ext cx="3154680" cy="0"/>
          </a:xfrm>
          <a:prstGeom prst="line">
            <a:avLst/>
          </a:prstGeom>
          <a:noFill/>
          <a:ln w="25400" cap="flat">
            <a:noFill/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7965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A9E27A-7A05-3FD1-5C48-858524698C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48961" y="708522"/>
            <a:ext cx="3408294" cy="3257073"/>
          </a:xfrm>
        </p:spPr>
        <p:txBody>
          <a:bodyPr/>
          <a:lstStyle/>
          <a:p>
            <a:pPr indent="0">
              <a:lnSpc>
                <a:spcPct val="125000"/>
              </a:lnSpc>
            </a:pPr>
            <a:r>
              <a:rPr lang="en-US" altLang="zh-CN" sz="13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Open-source software [1, 2] developed in MATLAB 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with more than 100,000 downloads as of 2023.</a:t>
            </a:r>
          </a:p>
          <a:p>
            <a:pPr indent="0">
              <a:lnSpc>
                <a:spcPct val="125000"/>
              </a:lnSpc>
            </a:pP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-  Available on </a:t>
            </a:r>
            <a:r>
              <a:rPr lang="en-US" altLang="zh-CN" sz="130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300">
                <a:latin typeface="Times New Roman" panose="02020603050405020304" pitchFamily="18" charset="0"/>
                <a:cs typeface="Times New Roman" panose="02020603050405020304" pitchFamily="18" charset="0"/>
              </a:rPr>
              <a:t>MAC OS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>
              <a:lnSpc>
                <a:spcPct val="125000"/>
              </a:lnSpc>
            </a:pP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-  Channel models built over </a:t>
            </a:r>
            <a:r>
              <a:rPr lang="en-US" altLang="zh-CN" sz="13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TB of 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outdoor and indoor measurement data collected from 2012 - 2022.</a:t>
            </a:r>
          </a:p>
          <a:p>
            <a:pPr indent="0">
              <a:lnSpc>
                <a:spcPct val="125000"/>
              </a:lnSpc>
            </a:pP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- Supports </a:t>
            </a:r>
            <a:r>
              <a:rPr lang="en-US" altLang="zh-CN" sz="13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drop-based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3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spatial-consistency-based 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channel simulations for all </a:t>
            </a:r>
            <a:r>
              <a:rPr lang="en-US" altLang="zh-CN" sz="1300">
                <a:latin typeface="Times New Roman" panose="02020603050405020304" pitchFamily="18" charset="0"/>
                <a:cs typeface="Times New Roman" panose="02020603050405020304" pitchFamily="18" charset="0"/>
              </a:rPr>
              <a:t>scenarios 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[3, 4].</a:t>
            </a:r>
          </a:p>
          <a:p>
            <a:pPr indent="0">
              <a:lnSpc>
                <a:spcPct val="125000"/>
              </a:lnSpc>
            </a:pP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- Used for </a:t>
            </a:r>
            <a:r>
              <a:rPr lang="en-US" altLang="zh-CN" sz="13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Physical-level simulations</a:t>
            </a:r>
            <a:r>
              <a:rPr lang="en-US" altLang="zh-CN" sz="13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of the downlink channel [5]. </a:t>
            </a:r>
          </a:p>
          <a:p>
            <a:pPr indent="0">
              <a:lnSpc>
                <a:spcPct val="125000"/>
              </a:lnSpc>
            </a:pP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1300"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</a:rPr>
              <a:t> @ </a:t>
            </a:r>
            <a:r>
              <a:rPr lang="en-US" altLang="zh-CN" sz="1300" b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https://wireless.engineering.nyu.edu/nyusim/</a:t>
            </a:r>
            <a:endParaRPr lang="en-US" altLang="zh-CN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25000"/>
              </a:lnSpc>
            </a:pPr>
            <a:endParaRPr lang="en-US" altLang="zh-CN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25000"/>
              </a:lnSpc>
            </a:pPr>
            <a:endParaRPr lang="en-US" altLang="zh-CN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1400" b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46AB3D-225E-119A-B0F5-939EE3A1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0"/>
            <a:ext cx="8229600" cy="609600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NYUSIM 4.0: Sub-THz and </a:t>
            </a:r>
            <a:r>
              <a:rPr lang="en-US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Wireless Channel Simulator </a:t>
            </a:r>
          </a:p>
        </p:txBody>
      </p:sp>
      <p:pic>
        <p:nvPicPr>
          <p:cNvPr id="7" name="Picture 6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A0E4884F-C640-3C56-5B86-2FC1FED98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5" y="742423"/>
            <a:ext cx="5494435" cy="2913168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759189D-B753-E559-8967-708DE17AE3CB}"/>
              </a:ext>
            </a:extLst>
          </p:cNvPr>
          <p:cNvSpPr txBox="1">
            <a:spLocks/>
          </p:cNvSpPr>
          <p:nvPr/>
        </p:nvSpPr>
        <p:spPr>
          <a:xfrm>
            <a:off x="86745" y="3710591"/>
            <a:ext cx="9031855" cy="521049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821" algn="l" defTabSz="457094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8514" indent="-171414" algn="l" defTabSz="457094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4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85607" indent="-171414" algn="l" defTabSz="457094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840" indent="-228546" algn="l" defTabSz="457094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114078" indent="-285687" algn="l" defTabSz="457094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033" indent="-228546" algn="l" defTabSz="4570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34" indent="-228546" algn="l" defTabSz="4570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31" indent="-228546" algn="l" defTabSz="4570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27" indent="-228546" algn="l" defTabSz="4570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25000"/>
              </a:lnSpc>
            </a:pPr>
            <a:r>
              <a:rPr lang="en-US" altLang="zh-CN" sz="1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range: 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0.5 GHz – 150 GHz, </a:t>
            </a:r>
            <a:r>
              <a:rPr lang="en-US" altLang="zh-CN" sz="1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Bandwidth:</a:t>
            </a:r>
            <a:r>
              <a:rPr lang="en-US" altLang="zh-CN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0 Hz (CW) – 1 GHz</a:t>
            </a:r>
          </a:p>
          <a:p>
            <a:pPr indent="0">
              <a:lnSpc>
                <a:spcPct val="125000"/>
              </a:lnSpc>
            </a:pPr>
            <a:r>
              <a:rPr lang="en-US" altLang="zh-CN" sz="1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Scenarios: 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Urban Microcell (UMi), Urban </a:t>
            </a:r>
            <a:r>
              <a:rPr lang="en-US" altLang="zh-CN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Macrocell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(UMa), Rural </a:t>
            </a:r>
            <a:r>
              <a:rPr lang="en-US" altLang="zh-CN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Macrocell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(RMa), Indoor Hotspot (InH), and Indoor Factories (</a:t>
            </a:r>
            <a:r>
              <a:rPr lang="en-US" altLang="zh-CN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25000"/>
              </a:lnSpc>
            </a:pPr>
            <a:endParaRPr lang="en-US" altLang="zh-CN" sz="1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1400" b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75F49-6391-271D-F506-9D6F5D4E3D54}"/>
              </a:ext>
            </a:extLst>
          </p:cNvPr>
          <p:cNvSpPr/>
          <p:nvPr/>
        </p:nvSpPr>
        <p:spPr>
          <a:xfrm>
            <a:off x="-12566" y="4220600"/>
            <a:ext cx="9169131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Sun, G. R. MacCartney Jr., and T. S. Rappaport, </a:t>
            </a:r>
            <a:r>
              <a:rPr lang="en-US" sz="7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“A Novel Millimeter-Wave Channel Simulator and Applications for 5G Wireless Communications,”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 IEEE International Conference on Communications (ICC), May 2017.</a:t>
            </a:r>
          </a:p>
          <a:p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S. Ju, O. Kanhere, Y. Xing and T. S. Rappaport, </a:t>
            </a:r>
            <a:r>
              <a:rPr lang="en-US" sz="7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“A Millimeter-Wave Channel Simulator NYUSIM with Spatial Consistency and Human Blockage,”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 IEEE Global Communications Conference (GLOBECOM), Hawaii, USA, Dec. 2019, pp. 1-6</a:t>
            </a:r>
          </a:p>
          <a:p>
            <a:r>
              <a:rPr lang="en-US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[3] S. Sun, et. al, “Propagation models and performance evaluation for 5G millimeter-wave bands”, IEEE Trans. on Vehicular Tech., vol. 67, no. 9, </a:t>
            </a:r>
            <a:r>
              <a:rPr lang="nb-NO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pp. 8422–8439, Sep. 2018. </a:t>
            </a:r>
            <a:r>
              <a:rPr lang="nb-NO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  <a:hlinkClick r:id="rId7"/>
              </a:rPr>
              <a:t>https://ieeexplore.ieee.org/abstract/document/8386686</a:t>
            </a:r>
            <a:endParaRPr lang="nb-NO" sz="7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r>
              <a:rPr lang="en-US" altLang="zh-CN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[4] S. Ju, and T. S. Rappaport, “Millimeter-wave Extended NYUSIM Channel Model for Spatial Consistency,” 2018 IEEE Global Communications Conference (GLOBECOM), Abu Dhabi, UAE, Dec. 2018, pp. 1-6.</a:t>
            </a:r>
          </a:p>
          <a:p>
            <a:r>
              <a:rPr lang="en-US" altLang="zh-CN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  <a:hlinkClick r:id="rId8"/>
              </a:rPr>
              <a:t>https://ieeexplore.ieee.org/abstract/document/8647188</a:t>
            </a:r>
            <a:endParaRPr lang="en-US" altLang="zh-CN" sz="7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r>
              <a:rPr lang="en-US" altLang="zh-CN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[5]</a:t>
            </a:r>
            <a:r>
              <a:rPr lang="zh-CN" altLang="en-US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altLang="zh-CN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J. Lota, et. al, “5G uniform linear arrays with beamforming and spatial multiplexing at 28, 37, 64, and 71 GHz for outdoor urban communication: A two-level approach,” </a:t>
            </a:r>
            <a:r>
              <a:rPr lang="en-US" sz="70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IEEE</a:t>
            </a:r>
            <a:r>
              <a:rPr lang="zh-CN" altLang="en-US" sz="70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700" i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Transaction on Vehicular Technology</a:t>
            </a:r>
            <a:r>
              <a:rPr lang="en-US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, vol. 66, no. 11, pp. 9972-9985, Nov. 2017. </a:t>
            </a:r>
            <a:r>
              <a:rPr lang="en-US" sz="7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  <a:hlinkClick r:id="rId9"/>
              </a:rPr>
              <a:t>https://ieeexplore.ieee.org/abstract/document/8012543</a:t>
            </a:r>
            <a:endParaRPr lang="en-US" sz="7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763949" y="10855"/>
            <a:ext cx="5713379" cy="69765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NYUSIM Channel Simulator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Outdoor Extension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46419" y="4609160"/>
            <a:ext cx="6813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All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data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provided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users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in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altLang="zh-CN" sz="11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OmniPDPInfo.txt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”,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altLang="zh-CN" sz="11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OmniPDPInfo.mat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”,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altLang="zh-CN" sz="11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DirPDPInfo.txt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”,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altLang="zh-CN" sz="11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DirPDPInfo.mat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”</a:t>
            </a:r>
            <a:r>
              <a:rPr lang="zh-CN" altLang="en-US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[1]</a:t>
            </a:r>
            <a:endParaRPr lang="en-US" sz="1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78CCFA3-1578-6FDF-E96C-EF0BE95F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5" y="783111"/>
            <a:ext cx="2604655" cy="1953491"/>
          </a:xfrm>
          <a:prstGeom prst="rect">
            <a:avLst/>
          </a:prstGeom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61B36CAB-9D1B-67D3-2969-9E605157C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673" y="761238"/>
            <a:ext cx="2604655" cy="195349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A37C4649-FEDF-6637-4788-5FE4E7C0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298" y="761238"/>
            <a:ext cx="2604656" cy="1953492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294F542F-FAA2-241A-6C32-992817739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62" y="2672269"/>
            <a:ext cx="2623819" cy="1967864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041486ED-6AE2-7C0E-2635-D54949925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941" y="2672268"/>
            <a:ext cx="2824116" cy="1882744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F7D613E-2402-B0FB-58CA-2D35B292C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5269" y="2736602"/>
            <a:ext cx="2824116" cy="18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43149"/>
      </p:ext>
    </p:extLst>
  </p:cSld>
  <p:clrMapOvr>
    <a:masterClrMapping/>
  </p:clrMapOvr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A561AF670F2341B0B09075FE09E4D5" ma:contentTypeVersion="5" ma:contentTypeDescription="Create a new document." ma:contentTypeScope="" ma:versionID="e50a47b756e6665bea32aa42dd3d6818">
  <xsd:schema xmlns:xsd="http://www.w3.org/2001/XMLSchema" xmlns:xs="http://www.w3.org/2001/XMLSchema" xmlns:p="http://schemas.microsoft.com/office/2006/metadata/properties" xmlns:ns3="326297b9-b610-4765-95e6-17e0fd9d6a93" targetNamespace="http://schemas.microsoft.com/office/2006/metadata/properties" ma:root="true" ma:fieldsID="3d7971f5c2bdc96dc47d90e8b3af224e" ns3:_="">
    <xsd:import namespace="326297b9-b610-4765-95e6-17e0fd9d6a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297b9-b610-4765-95e6-17e0fd9d6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599E26-FFCF-4A81-9037-6BC597F89679}">
  <ds:schemaRefs>
    <ds:schemaRef ds:uri="326297b9-b610-4765-95e6-17e0fd9d6a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C8E1D7E-B5DC-4536-85E3-478F15269C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317D21-9BBD-4346-9510-617B4C238FA0}">
  <ds:schemaRefs>
    <ds:schemaRef ds:uri="326297b9-b610-4765-95e6-17e0fd9d6a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3922</Words>
  <Application>Microsoft Macintosh PowerPoint</Application>
  <PresentationFormat>On-screen Show (16:9)</PresentationFormat>
  <Paragraphs>285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Courier New</vt:lpstr>
      <vt:lpstr>times </vt:lpstr>
      <vt:lpstr>Times New Roman</vt:lpstr>
      <vt:lpstr>Wingdings</vt:lpstr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NYUSIM 4.0: Sub-THz and mmWave  Wireless Channel Simulator </vt:lpstr>
      <vt:lpstr>PowerPoint Presentation</vt:lpstr>
      <vt:lpstr>PowerPoint Presentation</vt:lpstr>
      <vt:lpstr>NYUSIM 4.0 in ns-3</vt:lpstr>
      <vt:lpstr>Limitation of 3GPP SCM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New York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Shihao Ju</dc:creator>
  <cp:lastModifiedBy>Hitesh Poddar</cp:lastModifiedBy>
  <cp:revision>19</cp:revision>
  <cp:lastPrinted>2019-09-25T14:09:21Z</cp:lastPrinted>
  <dcterms:created xsi:type="dcterms:W3CDTF">2014-02-16T13:04:33Z</dcterms:created>
  <dcterms:modified xsi:type="dcterms:W3CDTF">2023-06-25T15:08:10Z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0x01010003A561AF670F2341B0B09075FE09E4D5</vt:lpwstr>
  </property>
</Properties>
</file>