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7" r:id="rId4"/>
    <p:sldId id="268" r:id="rId5"/>
    <p:sldId id="271" r:id="rId6"/>
    <p:sldId id="277" r:id="rId7"/>
    <p:sldId id="273" r:id="rId8"/>
    <p:sldId id="260" r:id="rId9"/>
    <p:sldId id="278" r:id="rId10"/>
    <p:sldId id="274" r:id="rId11"/>
    <p:sldId id="284" r:id="rId12"/>
    <p:sldId id="283" r:id="rId13"/>
    <p:sldId id="276" r:id="rId14"/>
    <p:sldId id="281" r:id="rId15"/>
    <p:sldId id="285" r:id="rId16"/>
    <p:sldId id="265" r:id="rId17"/>
    <p:sldId id="263" r:id="rId18"/>
    <p:sldId id="286" r:id="rId19"/>
    <p:sldId id="262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80865"/>
  </p:normalViewPr>
  <p:slideViewPr>
    <p:cSldViewPr snapToGrid="0">
      <p:cViewPr varScale="1">
        <p:scale>
          <a:sx n="82" d="100"/>
          <a:sy n="82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3CA6CA-B0BB-49EF-A1C7-F21C2E5BB69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4B7183E-D1B7-469A-98D0-00C03B461A8D}">
      <dgm:prSet custT="1"/>
      <dgm:spPr/>
      <dgm:t>
        <a:bodyPr/>
        <a:lstStyle/>
        <a:p>
          <a:r>
            <a:rPr lang="en-US" sz="2400" dirty="0"/>
            <a:t>Extended </a:t>
          </a:r>
          <a:r>
            <a:rPr lang="en-US" sz="2400" dirty="0" err="1"/>
            <a:t>TeraSim</a:t>
          </a:r>
          <a:r>
            <a:rPr lang="en-US" sz="2400" dirty="0"/>
            <a:t> (originally model released June 2021) to support Link Discovery/ Rediscovery</a:t>
          </a:r>
        </a:p>
      </dgm:t>
    </dgm:pt>
    <dgm:pt modelId="{E4730DE7-990B-4B8B-84DC-6FA38CCEC211}" type="parTrans" cxnId="{5D20E8E4-1D50-40BB-B637-A631BE953097}">
      <dgm:prSet/>
      <dgm:spPr/>
      <dgm:t>
        <a:bodyPr/>
        <a:lstStyle/>
        <a:p>
          <a:endParaRPr lang="en-US"/>
        </a:p>
      </dgm:t>
    </dgm:pt>
    <dgm:pt modelId="{53322E78-D890-405B-9398-ED0816470BB2}" type="sibTrans" cxnId="{5D20E8E4-1D50-40BB-B637-A631BE953097}">
      <dgm:prSet custT="1"/>
      <dgm:spPr/>
      <dgm:t>
        <a:bodyPr/>
        <a:lstStyle/>
        <a:p>
          <a:endParaRPr lang="en-US" sz="2200"/>
        </a:p>
      </dgm:t>
    </dgm:pt>
    <dgm:pt modelId="{F6675F3A-FE3A-477B-BD50-B9BE7F042775}">
      <dgm:prSet custT="1"/>
      <dgm:spPr/>
      <dgm:t>
        <a:bodyPr/>
        <a:lstStyle/>
        <a:p>
          <a:pPr algn="l"/>
          <a:r>
            <a:rPr lang="en-US" sz="2400"/>
            <a:t>Code Made Publicly Available</a:t>
          </a:r>
          <a:endParaRPr lang="en-US" sz="2400" dirty="0"/>
        </a:p>
      </dgm:t>
    </dgm:pt>
    <dgm:pt modelId="{9379668D-1793-4971-9E1F-81AF7B695AF1}" type="parTrans" cxnId="{CA872F6D-F256-473F-8433-B25C9B5F1296}">
      <dgm:prSet/>
      <dgm:spPr/>
      <dgm:t>
        <a:bodyPr/>
        <a:lstStyle/>
        <a:p>
          <a:endParaRPr lang="en-US"/>
        </a:p>
      </dgm:t>
    </dgm:pt>
    <dgm:pt modelId="{6DF3DC5B-7B53-47F6-81A2-8A1AA56CBE2B}" type="sibTrans" cxnId="{CA872F6D-F256-473F-8433-B25C9B5F1296}">
      <dgm:prSet custT="1"/>
      <dgm:spPr/>
      <dgm:t>
        <a:bodyPr/>
        <a:lstStyle/>
        <a:p>
          <a:endParaRPr lang="en-US" sz="2200"/>
        </a:p>
      </dgm:t>
    </dgm:pt>
    <dgm:pt modelId="{C4D15F52-638B-4EEE-B5EF-FC85DC85F112}">
      <dgm:prSet custT="1"/>
      <dgm:spPr/>
      <dgm:t>
        <a:bodyPr/>
        <a:lstStyle/>
        <a:p>
          <a:pPr algn="ctr"/>
          <a:endParaRPr lang="en-US" sz="2400" dirty="0"/>
        </a:p>
        <a:p>
          <a:pPr algn="l"/>
          <a:r>
            <a:rPr lang="en-US" sz="2400" dirty="0"/>
            <a:t>Further Extend </a:t>
          </a:r>
          <a:r>
            <a:rPr lang="en-US" sz="2400" dirty="0" err="1"/>
            <a:t>TeraSim</a:t>
          </a:r>
          <a:r>
            <a:rPr lang="en-US" sz="2400" dirty="0"/>
            <a:t> to Support Downlink Data Communication</a:t>
          </a:r>
        </a:p>
        <a:p>
          <a:pPr algn="l"/>
          <a:endParaRPr lang="en-US" sz="2400" dirty="0"/>
        </a:p>
      </dgm:t>
    </dgm:pt>
    <dgm:pt modelId="{B3B461F6-D0E3-4A31-84EB-E6F19D70C4CD}" type="parTrans" cxnId="{B54CD2BA-BF20-4669-A22D-BA33D07A9CC1}">
      <dgm:prSet/>
      <dgm:spPr/>
      <dgm:t>
        <a:bodyPr/>
        <a:lstStyle/>
        <a:p>
          <a:endParaRPr lang="en-US"/>
        </a:p>
      </dgm:t>
    </dgm:pt>
    <dgm:pt modelId="{26496EC8-211F-4E53-AE9F-4007E9F4C226}" type="sibTrans" cxnId="{B54CD2BA-BF20-4669-A22D-BA33D07A9CC1}">
      <dgm:prSet/>
      <dgm:spPr/>
      <dgm:t>
        <a:bodyPr/>
        <a:lstStyle/>
        <a:p>
          <a:endParaRPr lang="en-US"/>
        </a:p>
      </dgm:t>
    </dgm:pt>
    <dgm:pt modelId="{BAB936FD-9909-364A-BE6E-50B21B50B277}">
      <dgm:prSet custT="1"/>
      <dgm:spPr/>
      <dgm:t>
        <a:bodyPr/>
        <a:lstStyle/>
        <a:p>
          <a:pPr algn="l"/>
          <a:r>
            <a:rPr lang="en-US" sz="2400"/>
            <a:t>Design an Intelligent Rediscovery Scheme</a:t>
          </a:r>
          <a:endParaRPr lang="en-US" sz="2400" dirty="0"/>
        </a:p>
      </dgm:t>
    </dgm:pt>
    <dgm:pt modelId="{F948BF84-B958-294D-B854-A55AD92DF5B2}" type="parTrans" cxnId="{238B8D74-8E25-2741-96FB-860BDC644980}">
      <dgm:prSet/>
      <dgm:spPr/>
      <dgm:t>
        <a:bodyPr/>
        <a:lstStyle/>
        <a:p>
          <a:endParaRPr lang="en-US"/>
        </a:p>
      </dgm:t>
    </dgm:pt>
    <dgm:pt modelId="{7AC9BF79-CE7F-434E-9659-AF751A479665}" type="sibTrans" cxnId="{238B8D74-8E25-2741-96FB-860BDC644980}">
      <dgm:prSet/>
      <dgm:spPr/>
      <dgm:t>
        <a:bodyPr/>
        <a:lstStyle/>
        <a:p>
          <a:endParaRPr lang="en-US"/>
        </a:p>
      </dgm:t>
    </dgm:pt>
    <dgm:pt modelId="{EEF33DDF-49D2-EF45-8FAB-476885F21820}">
      <dgm:prSet custT="1"/>
      <dgm:spPr/>
      <dgm:t>
        <a:bodyPr/>
        <a:lstStyle/>
        <a:p>
          <a:pPr algn="l"/>
          <a:r>
            <a:rPr lang="en-US" sz="2400"/>
            <a:t>Test with other MCS and beamwidth values</a:t>
          </a:r>
          <a:endParaRPr lang="en-US" sz="2400" dirty="0"/>
        </a:p>
      </dgm:t>
    </dgm:pt>
    <dgm:pt modelId="{E9A13FE7-10DB-D048-AC86-3D98AE4D3121}" type="parTrans" cxnId="{CA41A8DA-B151-B54D-8A67-701265536482}">
      <dgm:prSet/>
      <dgm:spPr/>
      <dgm:t>
        <a:bodyPr/>
        <a:lstStyle/>
        <a:p>
          <a:endParaRPr lang="en-US"/>
        </a:p>
      </dgm:t>
    </dgm:pt>
    <dgm:pt modelId="{121EF790-175D-8B48-B5C8-75F5AFF3ABE6}" type="sibTrans" cxnId="{CA41A8DA-B151-B54D-8A67-701265536482}">
      <dgm:prSet/>
      <dgm:spPr/>
      <dgm:t>
        <a:bodyPr/>
        <a:lstStyle/>
        <a:p>
          <a:endParaRPr lang="en-US"/>
        </a:p>
      </dgm:t>
    </dgm:pt>
    <dgm:pt modelId="{93635EB0-A8B4-2543-92EC-88AD0584A862}" type="pres">
      <dgm:prSet presAssocID="{0B3CA6CA-B0BB-49EF-A1C7-F21C2E5BB69C}" presName="linear" presStyleCnt="0">
        <dgm:presLayoutVars>
          <dgm:animLvl val="lvl"/>
          <dgm:resizeHandles val="exact"/>
        </dgm:presLayoutVars>
      </dgm:prSet>
      <dgm:spPr/>
    </dgm:pt>
    <dgm:pt modelId="{4D4EEB96-0682-FC46-9018-4B255C408380}" type="pres">
      <dgm:prSet presAssocID="{14B7183E-D1B7-469A-98D0-00C03B461A8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2EDC0F4-3238-0346-BF60-D62DBA615877}" type="pres">
      <dgm:prSet presAssocID="{53322E78-D890-405B-9398-ED0816470BB2}" presName="spacer" presStyleCnt="0"/>
      <dgm:spPr/>
    </dgm:pt>
    <dgm:pt modelId="{412459B0-39D4-7C48-B2F2-CA2D7B5AA38C}" type="pres">
      <dgm:prSet presAssocID="{F6675F3A-FE3A-477B-BD50-B9BE7F042775}" presName="parentText" presStyleLbl="node1" presStyleIdx="1" presStyleCnt="5" custLinFactY="514" custLinFactNeighborY="100000">
        <dgm:presLayoutVars>
          <dgm:chMax val="0"/>
          <dgm:bulletEnabled val="1"/>
        </dgm:presLayoutVars>
      </dgm:prSet>
      <dgm:spPr/>
    </dgm:pt>
    <dgm:pt modelId="{0B4363D1-0001-A34F-AF93-0B5D8B777C26}" type="pres">
      <dgm:prSet presAssocID="{6DF3DC5B-7B53-47F6-81A2-8A1AA56CBE2B}" presName="spacer" presStyleCnt="0"/>
      <dgm:spPr/>
    </dgm:pt>
    <dgm:pt modelId="{CBAF531B-8F99-8440-92EF-2B464D55E020}" type="pres">
      <dgm:prSet presAssocID="{EEF33DDF-49D2-EF45-8FAB-476885F21820}" presName="parentText" presStyleLbl="node1" presStyleIdx="2" presStyleCnt="5" custLinFactY="-5694" custLinFactNeighborY="-100000">
        <dgm:presLayoutVars>
          <dgm:chMax val="0"/>
          <dgm:bulletEnabled val="1"/>
        </dgm:presLayoutVars>
      </dgm:prSet>
      <dgm:spPr/>
    </dgm:pt>
    <dgm:pt modelId="{D45316B1-34D3-FF4F-9BAA-035855E9E9FF}" type="pres">
      <dgm:prSet presAssocID="{121EF790-175D-8B48-B5C8-75F5AFF3ABE6}" presName="spacer" presStyleCnt="0"/>
      <dgm:spPr/>
    </dgm:pt>
    <dgm:pt modelId="{BDDAB95E-9829-E146-A3B1-F6086FEDE605}" type="pres">
      <dgm:prSet presAssocID="{BAB936FD-9909-364A-BE6E-50B21B50B277}" presName="parentText" presStyleLbl="node1" presStyleIdx="3" presStyleCnt="5" custLinFactY="-17349" custLinFactNeighborY="-100000">
        <dgm:presLayoutVars>
          <dgm:chMax val="0"/>
          <dgm:bulletEnabled val="1"/>
        </dgm:presLayoutVars>
      </dgm:prSet>
      <dgm:spPr/>
    </dgm:pt>
    <dgm:pt modelId="{868F4AE5-E682-B74D-A399-B42C94C643D1}" type="pres">
      <dgm:prSet presAssocID="{7AC9BF79-CE7F-434E-9659-AF751A479665}" presName="spacer" presStyleCnt="0"/>
      <dgm:spPr/>
    </dgm:pt>
    <dgm:pt modelId="{60AD7E66-33B9-844E-9E21-358DC6D1A322}" type="pres">
      <dgm:prSet presAssocID="{C4D15F52-638B-4EEE-B5EF-FC85DC85F112}" presName="parentText" presStyleLbl="node1" presStyleIdx="4" presStyleCnt="5" custScaleY="79964" custLinFactY="-20626" custLinFactNeighborY="-100000">
        <dgm:presLayoutVars>
          <dgm:chMax val="0"/>
          <dgm:bulletEnabled val="1"/>
        </dgm:presLayoutVars>
      </dgm:prSet>
      <dgm:spPr/>
    </dgm:pt>
  </dgm:ptLst>
  <dgm:cxnLst>
    <dgm:cxn modelId="{E1A2170E-81D0-1C43-B6F7-E26AA649DB40}" type="presOf" srcId="{C4D15F52-638B-4EEE-B5EF-FC85DC85F112}" destId="{60AD7E66-33B9-844E-9E21-358DC6D1A322}" srcOrd="0" destOrd="0" presId="urn:microsoft.com/office/officeart/2005/8/layout/vList2"/>
    <dgm:cxn modelId="{DCA41519-E6EE-2843-8392-CF961338967B}" type="presOf" srcId="{0B3CA6CA-B0BB-49EF-A1C7-F21C2E5BB69C}" destId="{93635EB0-A8B4-2543-92EC-88AD0584A862}" srcOrd="0" destOrd="0" presId="urn:microsoft.com/office/officeart/2005/8/layout/vList2"/>
    <dgm:cxn modelId="{768C0D3B-B3B8-8245-BF31-D80448A20709}" type="presOf" srcId="{BAB936FD-9909-364A-BE6E-50B21B50B277}" destId="{BDDAB95E-9829-E146-A3B1-F6086FEDE605}" srcOrd="0" destOrd="0" presId="urn:microsoft.com/office/officeart/2005/8/layout/vList2"/>
    <dgm:cxn modelId="{76956147-518D-024F-A5D3-A2EE20465A2D}" type="presOf" srcId="{14B7183E-D1B7-469A-98D0-00C03B461A8D}" destId="{4D4EEB96-0682-FC46-9018-4B255C408380}" srcOrd="0" destOrd="0" presId="urn:microsoft.com/office/officeart/2005/8/layout/vList2"/>
    <dgm:cxn modelId="{CA872F6D-F256-473F-8433-B25C9B5F1296}" srcId="{0B3CA6CA-B0BB-49EF-A1C7-F21C2E5BB69C}" destId="{F6675F3A-FE3A-477B-BD50-B9BE7F042775}" srcOrd="1" destOrd="0" parTransId="{9379668D-1793-4971-9E1F-81AF7B695AF1}" sibTransId="{6DF3DC5B-7B53-47F6-81A2-8A1AA56CBE2B}"/>
    <dgm:cxn modelId="{238B8D74-8E25-2741-96FB-860BDC644980}" srcId="{0B3CA6CA-B0BB-49EF-A1C7-F21C2E5BB69C}" destId="{BAB936FD-9909-364A-BE6E-50B21B50B277}" srcOrd="3" destOrd="0" parTransId="{F948BF84-B958-294D-B854-A55AD92DF5B2}" sibTransId="{7AC9BF79-CE7F-434E-9659-AF751A479665}"/>
    <dgm:cxn modelId="{37375B8C-5B3B-164B-8D99-E6ECF6F20B9D}" type="presOf" srcId="{F6675F3A-FE3A-477B-BD50-B9BE7F042775}" destId="{412459B0-39D4-7C48-B2F2-CA2D7B5AA38C}" srcOrd="0" destOrd="0" presId="urn:microsoft.com/office/officeart/2005/8/layout/vList2"/>
    <dgm:cxn modelId="{B54CD2BA-BF20-4669-A22D-BA33D07A9CC1}" srcId="{0B3CA6CA-B0BB-49EF-A1C7-F21C2E5BB69C}" destId="{C4D15F52-638B-4EEE-B5EF-FC85DC85F112}" srcOrd="4" destOrd="0" parTransId="{B3B461F6-D0E3-4A31-84EB-E6F19D70C4CD}" sibTransId="{26496EC8-211F-4E53-AE9F-4007E9F4C226}"/>
    <dgm:cxn modelId="{704194C8-3DCE-194F-9430-7EFBDA58CC16}" type="presOf" srcId="{EEF33DDF-49D2-EF45-8FAB-476885F21820}" destId="{CBAF531B-8F99-8440-92EF-2B464D55E020}" srcOrd="0" destOrd="0" presId="urn:microsoft.com/office/officeart/2005/8/layout/vList2"/>
    <dgm:cxn modelId="{CA41A8DA-B151-B54D-8A67-701265536482}" srcId="{0B3CA6CA-B0BB-49EF-A1C7-F21C2E5BB69C}" destId="{EEF33DDF-49D2-EF45-8FAB-476885F21820}" srcOrd="2" destOrd="0" parTransId="{E9A13FE7-10DB-D048-AC86-3D98AE4D3121}" sibTransId="{121EF790-175D-8B48-B5C8-75F5AFF3ABE6}"/>
    <dgm:cxn modelId="{5D20E8E4-1D50-40BB-B637-A631BE953097}" srcId="{0B3CA6CA-B0BB-49EF-A1C7-F21C2E5BB69C}" destId="{14B7183E-D1B7-469A-98D0-00C03B461A8D}" srcOrd="0" destOrd="0" parTransId="{E4730DE7-990B-4B8B-84DC-6FA38CCEC211}" sibTransId="{53322E78-D890-405B-9398-ED0816470BB2}"/>
    <dgm:cxn modelId="{BB91FA73-BEEC-1B45-9764-52E71C128EF6}" type="presParOf" srcId="{93635EB0-A8B4-2543-92EC-88AD0584A862}" destId="{4D4EEB96-0682-FC46-9018-4B255C408380}" srcOrd="0" destOrd="0" presId="urn:microsoft.com/office/officeart/2005/8/layout/vList2"/>
    <dgm:cxn modelId="{497E3A3D-9EF7-1744-A480-9C7BF7B421AB}" type="presParOf" srcId="{93635EB0-A8B4-2543-92EC-88AD0584A862}" destId="{22EDC0F4-3238-0346-BF60-D62DBA615877}" srcOrd="1" destOrd="0" presId="urn:microsoft.com/office/officeart/2005/8/layout/vList2"/>
    <dgm:cxn modelId="{1F8229F6-6D94-3A46-B139-43E818C050FD}" type="presParOf" srcId="{93635EB0-A8B4-2543-92EC-88AD0584A862}" destId="{412459B0-39D4-7C48-B2F2-CA2D7B5AA38C}" srcOrd="2" destOrd="0" presId="urn:microsoft.com/office/officeart/2005/8/layout/vList2"/>
    <dgm:cxn modelId="{0D25283B-ED12-5E47-89DA-CAE9FF8D576F}" type="presParOf" srcId="{93635EB0-A8B4-2543-92EC-88AD0584A862}" destId="{0B4363D1-0001-A34F-AF93-0B5D8B777C26}" srcOrd="3" destOrd="0" presId="urn:microsoft.com/office/officeart/2005/8/layout/vList2"/>
    <dgm:cxn modelId="{94CC0D33-52FE-574D-88F0-893696747721}" type="presParOf" srcId="{93635EB0-A8B4-2543-92EC-88AD0584A862}" destId="{CBAF531B-8F99-8440-92EF-2B464D55E020}" srcOrd="4" destOrd="0" presId="urn:microsoft.com/office/officeart/2005/8/layout/vList2"/>
    <dgm:cxn modelId="{F23C36FA-F7E3-4B48-8397-5BA61CF0924C}" type="presParOf" srcId="{93635EB0-A8B4-2543-92EC-88AD0584A862}" destId="{D45316B1-34D3-FF4F-9BAA-035855E9E9FF}" srcOrd="5" destOrd="0" presId="urn:microsoft.com/office/officeart/2005/8/layout/vList2"/>
    <dgm:cxn modelId="{DDB150FE-A2DF-9041-8C0B-4B3C34A92B79}" type="presParOf" srcId="{93635EB0-A8B4-2543-92EC-88AD0584A862}" destId="{BDDAB95E-9829-E146-A3B1-F6086FEDE605}" srcOrd="6" destOrd="0" presId="urn:microsoft.com/office/officeart/2005/8/layout/vList2"/>
    <dgm:cxn modelId="{1CF9F6DF-A9FC-A346-9163-7D1BCE556611}" type="presParOf" srcId="{93635EB0-A8B4-2543-92EC-88AD0584A862}" destId="{868F4AE5-E682-B74D-A399-B42C94C643D1}" srcOrd="7" destOrd="0" presId="urn:microsoft.com/office/officeart/2005/8/layout/vList2"/>
    <dgm:cxn modelId="{8D8DB61B-2250-7847-A786-7CCCA4DEC59B}" type="presParOf" srcId="{93635EB0-A8B4-2543-92EC-88AD0584A862}" destId="{60AD7E66-33B9-844E-9E21-358DC6D1A32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EEB96-0682-FC46-9018-4B255C408380}">
      <dsp:nvSpPr>
        <dsp:cNvPr id="0" name=""/>
        <dsp:cNvSpPr/>
      </dsp:nvSpPr>
      <dsp:spPr>
        <a:xfrm>
          <a:off x="0" y="559246"/>
          <a:ext cx="7503949" cy="959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Extended </a:t>
          </a:r>
          <a:r>
            <a:rPr lang="en-US" sz="2400" kern="1200" dirty="0" err="1"/>
            <a:t>TeraSim</a:t>
          </a:r>
          <a:r>
            <a:rPr lang="en-US" sz="2400" kern="1200" dirty="0"/>
            <a:t> (originally model released June 2021) to support Link Discovery/ Rediscovery</a:t>
          </a:r>
        </a:p>
      </dsp:txBody>
      <dsp:txXfrm>
        <a:off x="46834" y="606080"/>
        <a:ext cx="7410281" cy="865732"/>
      </dsp:txXfrm>
    </dsp:sp>
    <dsp:sp modelId="{412459B0-39D4-7C48-B2F2-CA2D7B5AA38C}">
      <dsp:nvSpPr>
        <dsp:cNvPr id="0" name=""/>
        <dsp:cNvSpPr/>
      </dsp:nvSpPr>
      <dsp:spPr>
        <a:xfrm>
          <a:off x="0" y="1552378"/>
          <a:ext cx="7503949" cy="959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Code Made Publicly Available</a:t>
          </a:r>
          <a:endParaRPr lang="en-US" sz="2400" kern="1200" dirty="0"/>
        </a:p>
      </dsp:txBody>
      <dsp:txXfrm>
        <a:off x="46834" y="1599212"/>
        <a:ext cx="7410281" cy="865732"/>
      </dsp:txXfrm>
    </dsp:sp>
    <dsp:sp modelId="{CBAF531B-8F99-8440-92EF-2B464D55E020}">
      <dsp:nvSpPr>
        <dsp:cNvPr id="0" name=""/>
        <dsp:cNvSpPr/>
      </dsp:nvSpPr>
      <dsp:spPr>
        <a:xfrm>
          <a:off x="0" y="2437818"/>
          <a:ext cx="7503949" cy="959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Test with other MCS and beamwidth values</a:t>
          </a:r>
          <a:endParaRPr lang="en-US" sz="2400" kern="1200" dirty="0"/>
        </a:p>
      </dsp:txBody>
      <dsp:txXfrm>
        <a:off x="46834" y="2484652"/>
        <a:ext cx="7410281" cy="865732"/>
      </dsp:txXfrm>
    </dsp:sp>
    <dsp:sp modelId="{BDDAB95E-9829-E146-A3B1-F6086FEDE605}">
      <dsp:nvSpPr>
        <dsp:cNvPr id="0" name=""/>
        <dsp:cNvSpPr/>
      </dsp:nvSpPr>
      <dsp:spPr>
        <a:xfrm>
          <a:off x="0" y="3299800"/>
          <a:ext cx="7503949" cy="959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Design an Intelligent Rediscovery Scheme</a:t>
          </a:r>
          <a:endParaRPr lang="en-US" sz="2400" kern="1200" dirty="0"/>
        </a:p>
      </dsp:txBody>
      <dsp:txXfrm>
        <a:off x="46834" y="3346634"/>
        <a:ext cx="7410281" cy="865732"/>
      </dsp:txXfrm>
    </dsp:sp>
    <dsp:sp modelId="{60AD7E66-33B9-844E-9E21-358DC6D1A322}">
      <dsp:nvSpPr>
        <dsp:cNvPr id="0" name=""/>
        <dsp:cNvSpPr/>
      </dsp:nvSpPr>
      <dsp:spPr>
        <a:xfrm>
          <a:off x="0" y="4242160"/>
          <a:ext cx="7503949" cy="76717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Further Extend </a:t>
          </a:r>
          <a:r>
            <a:rPr lang="en-US" sz="2400" kern="1200" dirty="0" err="1"/>
            <a:t>TeraSim</a:t>
          </a:r>
          <a:r>
            <a:rPr lang="en-US" sz="2400" kern="1200" dirty="0"/>
            <a:t> to Support Downlink Data Communication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37450" y="4279610"/>
        <a:ext cx="7429049" cy="692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E6DFB-FB18-E84B-AA8F-5E1768084703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60E5E-4503-F545-8D24-D81747803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19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60E5E-4503-F545-8D24-D817478036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93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60E5E-4503-F545-8D24-D817478036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87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60E5E-4503-F545-8D24-D817478036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45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60E5E-4503-F545-8D24-D817478036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15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60E5E-4503-F545-8D24-D817478036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4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60E5E-4503-F545-8D24-D817478036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87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60E5E-4503-F545-8D24-D817478036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05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60E5E-4503-F545-8D24-D817478036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39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60E5E-4503-F545-8D24-D817478036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88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60E5E-4503-F545-8D24-D817478036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32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Altered classes highlighted.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60E5E-4503-F545-8D24-D817478036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17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Altered classes highlighted.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60E5E-4503-F545-8D24-D817478036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90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60E5E-4503-F545-8D24-D817478036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1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D2C92-1889-2F4B-D375-F6D5D7B22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6A58FF-D2A7-3BEB-4F74-DB9781BC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45F61-8B08-A07C-BD60-2FE749CD9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80C6-DF3F-1F4B-98D4-C2442BA9DA30}" type="datetimeFigureOut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6E6F3-D78E-7671-6BC3-EECFD9ECD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D9F81-E39E-FB24-32DB-FBF82624E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7254-0A0E-1446-BF22-87E820E45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9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3A8B5-7E73-F388-1691-EB9127458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7E04A-7735-93EE-80E7-74FE6B027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D5CB3-2DB2-6961-3219-1D6E439A5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80C6-DF3F-1F4B-98D4-C2442BA9DA30}" type="datetimeFigureOut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3F109-DD2B-8714-923A-2CB16FFF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7289E-C7E4-0A11-B4A4-316C7E36A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7254-0A0E-1446-BF22-87E820E45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58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A8E2AD-2415-FB0D-E1D8-C44049FFE9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B88B21-2C98-0ADD-98E4-C3E25156D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E66EC-1558-D4D0-2B3A-0F41CB2EE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80C6-DF3F-1F4B-98D4-C2442BA9DA30}" type="datetimeFigureOut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06E40-DB0B-42DF-C164-71A2B2D16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E2580-24A0-0503-8AB8-F901AE292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7254-0A0E-1446-BF22-87E820E45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5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633E1-AF0C-53C9-4108-B26F1FD98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A668B-36F4-ED9B-05C4-FE4B6FDE0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2A0A7-281E-CFDC-56B7-CFF414252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80C6-DF3F-1F4B-98D4-C2442BA9DA30}" type="datetimeFigureOut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23A60-6625-ED0D-499E-084019386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B6F36-6A29-CE07-5775-058343A8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7254-0A0E-1446-BF22-87E820E45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2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DF2F2-CB18-F874-CA1C-41622D34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C63D1-9572-B15D-9920-F6BE9425B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BCCC4-BFB0-8A8B-BE86-92944AB50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80C6-DF3F-1F4B-98D4-C2442BA9DA30}" type="datetimeFigureOut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57134-B905-2FBF-3A0A-F628A55D3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1FEF-4160-0473-E088-779DDE770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7254-0A0E-1446-BF22-87E820E45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0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95A1D-5538-AC09-34D3-D53286E2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F9B69-5D27-BE81-AA5B-E6F781B2A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F7B333-63FB-48D7-A812-DFEF01D7C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2962A-F02F-46AE-4486-74710999C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80C6-DF3F-1F4B-98D4-C2442BA9DA30}" type="datetimeFigureOut">
              <a:rPr lang="en-US" smtClean="0"/>
              <a:t>6/26/23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B16418-91BA-3427-183F-1B4DC6BC6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0CB64-82C1-A250-9D19-1AF8F54EF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7254-0A0E-1446-BF22-87E820E45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3DA82-95BF-A30A-B1BA-F070D8619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B4762-4A33-AA8D-6D2C-79D04AA41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1C363-F751-068E-8AB0-3FCB91216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34D369-08BF-8303-B67C-E9B93A681F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E0EE79-8DAB-6030-D137-A8DC25431B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DFC0E7-40FC-EC0A-9776-996B95DA7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80C6-DF3F-1F4B-98D4-C2442BA9DA30}" type="datetimeFigureOut">
              <a:rPr lang="en-US" smtClean="0"/>
              <a:t>6/26/23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881C65-F109-E40B-2A84-519125D2B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EC686D-5184-FAFD-5471-46DEA954B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7254-0A0E-1446-BF22-87E820E45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8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D46E7-57CA-9620-5FE1-AB570D23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7EC6EB-AEBD-E539-EAD3-8365687C7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80C6-DF3F-1F4B-98D4-C2442BA9DA30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733E7F-A01B-45C9-A46E-21C14CBA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2ADD2-118F-0D03-4EFA-B0899B26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7254-0A0E-1446-BF22-87E820E45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32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09EF5-A68A-E6A1-5148-3F6E51264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80C6-DF3F-1F4B-98D4-C2442BA9DA30}" type="datetimeFigureOut">
              <a:rPr lang="en-US" smtClean="0"/>
              <a:t>6/26/23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FFBE51-3350-283B-079D-5A62D4FF2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137CE-0375-EA69-D590-42BCC64C0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7254-0A0E-1446-BF22-87E820E45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213A6-CD39-835B-B32C-F8C6F5E3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886AB-A6FE-B1AE-A79F-A91923B8D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118EA-7E4D-A5EE-6E7F-F6054A214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59DBE-8892-1C42-80D7-784540565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80C6-DF3F-1F4B-98D4-C2442BA9DA30}" type="datetimeFigureOut">
              <a:rPr lang="en-US" smtClean="0"/>
              <a:t>6/26/23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AC9E1-8C45-5A99-B91D-BDCFCFC51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2A2ED-A8F0-9A69-6AAE-F8D1AF55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7254-0A0E-1446-BF22-87E820E45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7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A5C76-222B-6A78-B816-052727020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F8457A-0DC7-8CBA-BF8F-D323839FE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F56175-E285-9B4B-68D0-D5712259D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375EB-3506-0A01-42EC-F09E12EB2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80C6-DF3F-1F4B-98D4-C2442BA9DA30}" type="datetimeFigureOut">
              <a:rPr lang="en-US" smtClean="0"/>
              <a:t>6/26/23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F0979-47C2-E6A9-07CC-E2CC468D3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0770F-3256-4BDD-D46D-D6E931BB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7254-0A0E-1446-BF22-87E820E45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8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517AEE-2372-8057-04B0-312BE9FFE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9879B-6446-4074-5488-AD3C1BEC8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A5122-32BB-3C86-B816-1E56A0AA1B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C80C6-DF3F-1F4B-98D4-C2442BA9DA30}" type="datetimeFigureOut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7B451-0541-154C-40BD-A34A035D13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64812-5BD2-BD22-CEFF-498A17AC7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47254-0A0E-1446-BF22-87E820E45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7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diagramData" Target="../diagrams/data1.xml"/><Relationship Id="rId11" Type="http://schemas.openxmlformats.org/officeDocument/2006/relationships/image" Target="../media/image2.png"/><Relationship Id="rId5" Type="http://schemas.openxmlformats.org/officeDocument/2006/relationships/image" Target="../media/image25.jpe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13.xml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2.pn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E14380-ED16-BE2D-814D-E5B4E8CCF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74285"/>
            <a:ext cx="7540051" cy="220639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i="0" dirty="0">
                <a:effectLst/>
              </a:rPr>
              <a:t>Link Discovery Extension </a:t>
            </a:r>
            <a:br>
              <a:rPr lang="en-US" sz="4000" b="1" i="0" dirty="0">
                <a:effectLst/>
              </a:rPr>
            </a:br>
            <a:r>
              <a:rPr lang="en-US" sz="4000" b="1" i="0" dirty="0">
                <a:effectLst/>
              </a:rPr>
              <a:t>to </a:t>
            </a:r>
            <a:r>
              <a:rPr lang="en-US" sz="4000" b="1" dirty="0"/>
              <a:t>ns</a:t>
            </a:r>
            <a:r>
              <a:rPr lang="en-US" sz="4000" b="1" i="0" dirty="0">
                <a:effectLst/>
              </a:rPr>
              <a:t>-3’s </a:t>
            </a:r>
            <a:br>
              <a:rPr lang="en-US" sz="4000" b="1" i="0" dirty="0">
                <a:effectLst/>
              </a:rPr>
            </a:br>
            <a:r>
              <a:rPr lang="en-US" sz="4000" b="1" i="0" dirty="0">
                <a:effectLst/>
              </a:rPr>
              <a:t>Terahertz Communication Module</a:t>
            </a:r>
            <a:endParaRPr lang="en-US" sz="4000" b="1" dirty="0"/>
          </a:p>
        </p:txBody>
      </p:sp>
      <p:sp>
        <p:nvSpPr>
          <p:cNvPr id="23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7FEDAB-BD89-E376-293C-2C8B974CC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458" y="3355848"/>
            <a:ext cx="6268770" cy="28254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/>
              <a:t>Farhan Siddiqui</a:t>
            </a:r>
            <a:r>
              <a:rPr lang="en-US" sz="2200" baseline="30000" dirty="0"/>
              <a:t>1</a:t>
            </a:r>
            <a:r>
              <a:rPr lang="en-US" sz="2200" dirty="0"/>
              <a:t> and Bikash Mazumdar</a:t>
            </a:r>
            <a:r>
              <a:rPr lang="en-US" sz="2200" baseline="30000" dirty="0"/>
              <a:t>2</a:t>
            </a:r>
          </a:p>
          <a:p>
            <a:pPr algn="l"/>
            <a:endParaRPr lang="en-US" sz="2200" baseline="30000" dirty="0"/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Dickinson College</a:t>
            </a:r>
            <a:r>
              <a:rPr lang="en-US" sz="1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Tezpur University</a:t>
            </a:r>
            <a:r>
              <a:rPr lang="en-US" sz="1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  <a:p>
            <a:pPr algn="l"/>
            <a:endParaRPr lang="en-US" sz="2200" dirty="0"/>
          </a:p>
          <a:p>
            <a:r>
              <a:rPr lang="it-IT" altLang="zh-CN" dirty="0"/>
              <a:t>Workshop on ns-3</a:t>
            </a:r>
            <a:r>
              <a:rPr lang="it-IT" altLang="zh-CN" sz="2400" dirty="0"/>
              <a:t> (June 2023, Virginia)</a:t>
            </a:r>
            <a:endParaRPr lang="zh-CN" altLang="en-US" sz="2400" dirty="0"/>
          </a:p>
          <a:p>
            <a:pPr algn="l"/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7EE2E3-CCD6-9565-1758-7D03ADC421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65" r="48001" b="1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  <p:pic>
        <p:nvPicPr>
          <p:cNvPr id="4" name="Audio Recording Jun 27, 2023 at 4:24:10 PM">
            <a:hlinkClick r:id="" action="ppaction://media"/>
            <a:extLst>
              <a:ext uri="{FF2B5EF4-FFF2-40B4-BE49-F238E27FC236}">
                <a16:creationId xmlns:a16="http://schemas.microsoft.com/office/drawing/2014/main" id="{EB10FA3A-781C-79B1-653B-F5BCB4E323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54" y="61522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1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9" name="Rectangle 1054">
            <a:extLst>
              <a:ext uri="{FF2B5EF4-FFF2-40B4-BE49-F238E27FC236}">
                <a16:creationId xmlns:a16="http://schemas.microsoft.com/office/drawing/2014/main" id="{D4469056-D581-421C-80DD-CCE96ECB3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FB1824-BAA9-7ED9-1891-47FCEFF8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224" y="381000"/>
            <a:ext cx="3686095" cy="1968373"/>
          </a:xfrm>
        </p:spPr>
        <p:txBody>
          <a:bodyPr anchor="ctr">
            <a:normAutofit/>
          </a:bodyPr>
          <a:lstStyle/>
          <a:p>
            <a:r>
              <a:rPr lang="en-US" dirty="0"/>
              <a:t>THz Directional Antenna Class</a:t>
            </a:r>
          </a:p>
        </p:txBody>
      </p:sp>
      <p:sp>
        <p:nvSpPr>
          <p:cNvPr id="1060" name="sketch line">
            <a:extLst>
              <a:ext uri="{FF2B5EF4-FFF2-40B4-BE49-F238E27FC236}">
                <a16:creationId xmlns:a16="http://schemas.microsoft.com/office/drawing/2014/main" id="{276A54DD-7E68-43B8-A73D-2B9A1AE31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E4665-CB6F-6C8C-8739-A84B5B47D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4613" y="794893"/>
            <a:ext cx="6966451" cy="1140587"/>
          </a:xfrm>
        </p:spPr>
        <p:txBody>
          <a:bodyPr anchor="ctr">
            <a:normAutofit fontScale="92500" lnSpcReduction="20000"/>
          </a:bodyPr>
          <a:lstStyle/>
          <a:p>
            <a:pPr marL="230886" indent="-230886" defTabSz="923544">
              <a:spcBef>
                <a:spcPts val="1010"/>
              </a:spcBef>
            </a:pPr>
            <a:r>
              <a:rPr lang="en-US" kern="1200" dirty="0">
                <a:latin typeface="+mn-lt"/>
                <a:ea typeface="+mn-ea"/>
                <a:cs typeface="+mn-cs"/>
              </a:rPr>
              <a:t>Antenna Gain</a:t>
            </a:r>
            <a:endParaRPr lang="en-US" dirty="0"/>
          </a:p>
          <a:p>
            <a:pPr marL="230886" indent="-230886" defTabSz="923544">
              <a:spcBef>
                <a:spcPts val="1010"/>
              </a:spcBef>
            </a:pPr>
            <a:r>
              <a:rPr lang="en-US" dirty="0"/>
              <a:t>(</a:t>
            </a:r>
            <a:r>
              <a:rPr lang="en-US" dirty="0" err="1"/>
              <a:t>RxGain</a:t>
            </a:r>
            <a:r>
              <a:rPr lang="en-US" dirty="0"/>
              <a:t> + </a:t>
            </a:r>
            <a:r>
              <a:rPr lang="en-US" dirty="0" err="1"/>
              <a:t>TxGain</a:t>
            </a:r>
            <a:r>
              <a:rPr lang="en-US" dirty="0"/>
              <a:t>) value used to compute </a:t>
            </a:r>
            <a:r>
              <a:rPr lang="en-US" dirty="0" err="1"/>
              <a:t>rxPower</a:t>
            </a:r>
            <a:r>
              <a:rPr lang="en-US" dirty="0"/>
              <a:t> </a:t>
            </a:r>
            <a:endParaRPr lang="en-US" kern="1200" dirty="0"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2B6725-CA59-ADA8-5904-71095EACDC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355" y="2397897"/>
            <a:ext cx="2843784" cy="1998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833E33-AB1D-7ED9-D095-8684E502A4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6543" y="2018035"/>
            <a:ext cx="7446246" cy="4635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0B1A49-D35F-FFB3-1D8F-BB17CE4749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936" y="5676105"/>
            <a:ext cx="2843784" cy="902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5856D4-E9D7-A2FE-D464-06F926B406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224" y="4675225"/>
            <a:ext cx="2843784" cy="774931"/>
          </a:xfrm>
          <a:prstGeom prst="rect">
            <a:avLst/>
          </a:prstGeom>
        </p:spPr>
      </p:pic>
      <p:pic>
        <p:nvPicPr>
          <p:cNvPr id="8" name="Audio Recording Jun 27, 2023 at 5:54:09 PM">
            <a:hlinkClick r:id="" action="ppaction://media"/>
            <a:extLst>
              <a:ext uri="{FF2B5EF4-FFF2-40B4-BE49-F238E27FC236}">
                <a16:creationId xmlns:a16="http://schemas.microsoft.com/office/drawing/2014/main" id="{4BB934BA-9E69-3454-6A24-0D5B282C03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424" y="59650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8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4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5" y="-1500"/>
            <a:ext cx="8119933" cy="6858001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72" y="-3000"/>
            <a:ext cx="12201265" cy="6859501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CB633-E111-5707-15C1-79F7EFDCD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639" y="561203"/>
            <a:ext cx="9932691" cy="802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THz Directional Antenna Class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2888341"/>
            <a:ext cx="12203819" cy="396815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BE700E-F2AF-49D5-7BAF-A84956624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1355" y="2288402"/>
            <a:ext cx="2901149" cy="20386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7F3ACB-6A56-3C39-339C-C24F57110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5182" y="1808396"/>
            <a:ext cx="6814593" cy="4242081"/>
          </a:xfrm>
          <a:prstGeom prst="rect">
            <a:avLst/>
          </a:prstGeom>
        </p:spPr>
      </p:pic>
      <p:pic>
        <p:nvPicPr>
          <p:cNvPr id="6" name="Audio Recording Jun 27, 2023 at 6:00:15 PM">
            <a:hlinkClick r:id="" action="ppaction://media"/>
            <a:extLst>
              <a:ext uri="{FF2B5EF4-FFF2-40B4-BE49-F238E27FC236}">
                <a16:creationId xmlns:a16="http://schemas.microsoft.com/office/drawing/2014/main" id="{AA72126A-6933-239C-8809-FA117E914D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2087" y="59613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7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79366-DA51-D083-4B6E-38E62D733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THz Channel Class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5281B6E-045B-34D4-FA86-35B68C8D4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79" y="3386380"/>
            <a:ext cx="11713844" cy="2967925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THzDirectionalAntenna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GetAntennaGain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0070C0"/>
                </a:solidFill>
                <a:cs typeface="Courier New" panose="02070309020205020404" pitchFamily="49" charset="0"/>
              </a:rPr>
              <a:t>m_totalGain</a:t>
            </a:r>
            <a:r>
              <a:rPr lang="en-US" sz="2000" dirty="0">
                <a:solidFill>
                  <a:srgbClr val="0070C0"/>
                </a:solidFill>
                <a:cs typeface="Courier New" panose="02070309020205020404" pitchFamily="49" charset="0"/>
              </a:rPr>
              <a:t> = </a:t>
            </a:r>
            <a:r>
              <a:rPr lang="en-US" sz="2000" dirty="0" err="1">
                <a:solidFill>
                  <a:srgbClr val="0070C0"/>
                </a:solidFill>
                <a:cs typeface="Courier New" panose="02070309020205020404" pitchFamily="49" charset="0"/>
              </a:rPr>
              <a:t>itt</a:t>
            </a:r>
            <a:r>
              <a:rPr lang="en-US" sz="2000" dirty="0">
                <a:solidFill>
                  <a:srgbClr val="0070C0"/>
                </a:solidFill>
                <a:cs typeface="Courier New" panose="02070309020205020404" pitchFamily="49" charset="0"/>
              </a:rPr>
              <a:t>-&gt;first-&gt;</a:t>
            </a:r>
            <a:r>
              <a:rPr lang="en-US" sz="2000" dirty="0" err="1">
                <a:solidFill>
                  <a:srgbClr val="0070C0"/>
                </a:solidFill>
                <a:cs typeface="Courier New" panose="02070309020205020404" pitchFamily="49" charset="0"/>
              </a:rPr>
              <a:t>GetDirAntenna</a:t>
            </a:r>
            <a:r>
              <a:rPr lang="en-US" sz="2000" dirty="0">
                <a:solidFill>
                  <a:srgbClr val="0070C0"/>
                </a:solidFill>
                <a:cs typeface="Courier New" panose="02070309020205020404" pitchFamily="49" charset="0"/>
              </a:rPr>
              <a:t> ()-&gt;</a:t>
            </a:r>
            <a:r>
              <a:rPr lang="en-US" sz="2000" dirty="0" err="1">
                <a:solidFill>
                  <a:srgbClr val="0070C0"/>
                </a:solidFill>
                <a:cs typeface="Courier New" panose="02070309020205020404" pitchFamily="49" charset="0"/>
              </a:rPr>
              <a:t>GetAntennaGain</a:t>
            </a:r>
            <a:r>
              <a:rPr lang="en-US" sz="2000" dirty="0">
                <a:solidFill>
                  <a:srgbClr val="0070C0"/>
                </a:solidFill>
                <a:cs typeface="Courier New" panose="02070309020205020404" pitchFamily="49" charset="0"/>
              </a:rPr>
              <a:t> (</a:t>
            </a:r>
            <a:r>
              <a:rPr lang="en-US" sz="2000" dirty="0" err="1">
                <a:solidFill>
                  <a:srgbClr val="0070C0"/>
                </a:solidFill>
                <a:cs typeface="Courier New" panose="02070309020205020404" pitchFamily="49" charset="0"/>
              </a:rPr>
              <a:t>XnodeMobility</a:t>
            </a:r>
            <a:r>
              <a:rPr lang="en-US" sz="2000" dirty="0">
                <a:solidFill>
                  <a:srgbClr val="0070C0"/>
                </a:solidFill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cs typeface="Courier New" panose="02070309020205020404" pitchFamily="49" charset="0"/>
              </a:rPr>
              <a:t>YnodeMobility</a:t>
            </a:r>
            <a:r>
              <a:rPr lang="en-US" sz="2000" dirty="0">
                <a:solidFill>
                  <a:srgbClr val="0070C0"/>
                </a:solidFill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cs typeface="Courier New" panose="02070309020205020404" pitchFamily="49" charset="0"/>
              </a:rPr>
              <a:t>m_XnodeMode</a:t>
            </a:r>
            <a:r>
              <a:rPr lang="en-US" sz="2000" dirty="0">
                <a:solidFill>
                  <a:srgbClr val="0070C0"/>
                </a:solidFill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cs typeface="Courier New" panose="02070309020205020404" pitchFamily="49" charset="0"/>
              </a:rPr>
              <a:t>m_YnodeMode</a:t>
            </a:r>
            <a:r>
              <a:rPr lang="en-US" sz="2000" dirty="0">
                <a:solidFill>
                  <a:srgbClr val="0070C0"/>
                </a:solidFill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cs typeface="Courier New" panose="02070309020205020404" pitchFamily="49" charset="0"/>
              </a:rPr>
              <a:t>m_Rxorientation</a:t>
            </a:r>
            <a:r>
              <a:rPr lang="en-US" sz="2000" dirty="0">
                <a:solidFill>
                  <a:srgbClr val="0070C0"/>
                </a:solidFill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cs typeface="Courier New" panose="02070309020205020404" pitchFamily="49" charset="0"/>
              </a:rPr>
              <a:t>m_Txorientation</a:t>
            </a:r>
            <a:r>
              <a:rPr lang="en-US" sz="2000" dirty="0">
                <a:solidFill>
                  <a:srgbClr val="FF0000"/>
                </a:solidFill>
                <a:cs typeface="Courier New" panose="02070309020205020404" pitchFamily="49" charset="0"/>
              </a:rPr>
              <a:t>[</a:t>
            </a:r>
            <a:r>
              <a:rPr lang="en-US" sz="2000" dirty="0" err="1">
                <a:solidFill>
                  <a:srgbClr val="FF0000"/>
                </a:solidFill>
                <a:cs typeface="Courier New" panose="02070309020205020404" pitchFamily="49" charset="0"/>
              </a:rPr>
              <a:t>dev_index</a:t>
            </a:r>
            <a:r>
              <a:rPr lang="en-US" sz="2000" dirty="0">
                <a:solidFill>
                  <a:srgbClr val="FF0000"/>
                </a:solidFill>
                <a:cs typeface="Courier New" panose="02070309020205020404" pitchFamily="49" charset="0"/>
              </a:rPr>
              <a:t>]</a:t>
            </a:r>
            <a:r>
              <a:rPr lang="en-US" sz="2000" dirty="0">
                <a:solidFill>
                  <a:srgbClr val="0070C0"/>
                </a:solidFill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cs typeface="Courier New" panose="02070309020205020404" pitchFamily="49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cs typeface="Courier New" panose="02070309020205020404" pitchFamily="49" charset="0"/>
              </a:rPr>
              <a:t>m_Txorientation</a:t>
            </a:r>
            <a:r>
              <a:rPr lang="en-US" sz="2200" dirty="0">
                <a:solidFill>
                  <a:srgbClr val="FF0000"/>
                </a:solidFill>
                <a:cs typeface="Courier New" panose="02070309020205020404" pitchFamily="49" charset="0"/>
              </a:rPr>
              <a:t>[</a:t>
            </a:r>
            <a:r>
              <a:rPr lang="en-US" sz="2200" dirty="0" err="1">
                <a:solidFill>
                  <a:srgbClr val="FF0000"/>
                </a:solidFill>
                <a:cs typeface="Courier New" panose="02070309020205020404" pitchFamily="49" charset="0"/>
              </a:rPr>
              <a:t>dev_index</a:t>
            </a:r>
            <a:r>
              <a:rPr lang="en-US" sz="2200" dirty="0">
                <a:solidFill>
                  <a:srgbClr val="FF0000"/>
                </a:solidFill>
                <a:cs typeface="Courier New" panose="02070309020205020404" pitchFamily="49" charset="0"/>
              </a:rPr>
              <a:t>]</a:t>
            </a:r>
            <a:r>
              <a:rPr lang="en-US" sz="2200" dirty="0">
                <a:solidFill>
                  <a:srgbClr val="0070C0"/>
                </a:solidFill>
                <a:cs typeface="Courier New" panose="02070309020205020404" pitchFamily="49" charset="0"/>
              </a:rPr>
              <a:t> </a:t>
            </a:r>
            <a:r>
              <a:rPr lang="en-US" sz="2200" dirty="0"/>
              <a:t>: Azimuthal orientation of client antenna</a:t>
            </a:r>
          </a:p>
          <a:p>
            <a:pPr marL="0" indent="0">
              <a:buNone/>
            </a:pPr>
            <a:endParaRPr lang="en-US" sz="2200" dirty="0">
              <a:solidFill>
                <a:srgbClr val="0070C0"/>
              </a:solidFill>
              <a:cs typeface="Courier New" panose="02070309020205020404" pitchFamily="49" charset="0"/>
            </a:endParaRPr>
          </a:p>
          <a:p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SpectrumPropagationLoss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CalcRxPowerDA</a:t>
            </a:r>
            <a:endParaRPr lang="en-US" sz="2600" dirty="0"/>
          </a:p>
          <a:p>
            <a:pPr marL="0" indent="0">
              <a:buNone/>
            </a:pP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rxPower</a:t>
            </a:r>
            <a:r>
              <a:rPr lang="en-US" sz="2200" dirty="0">
                <a:solidFill>
                  <a:srgbClr val="0070C0"/>
                </a:solidFill>
              </a:rPr>
              <a:t> = </a:t>
            </a:r>
            <a:r>
              <a:rPr lang="en-US" sz="2200" dirty="0" err="1">
                <a:solidFill>
                  <a:srgbClr val="0070C0"/>
                </a:solidFill>
              </a:rPr>
              <a:t>m_loss</a:t>
            </a:r>
            <a:r>
              <a:rPr lang="en-US" sz="2200" dirty="0">
                <a:solidFill>
                  <a:srgbClr val="0070C0"/>
                </a:solidFill>
              </a:rPr>
              <a:t>-&gt;</a:t>
            </a:r>
            <a:r>
              <a:rPr lang="en-US" sz="2200" dirty="0" err="1">
                <a:solidFill>
                  <a:srgbClr val="0070C0"/>
                </a:solidFill>
              </a:rPr>
              <a:t>CalcRxPowerDA</a:t>
            </a:r>
            <a:r>
              <a:rPr lang="en-US" sz="2200" dirty="0">
                <a:solidFill>
                  <a:srgbClr val="0070C0"/>
                </a:solidFill>
              </a:rPr>
              <a:t> (</a:t>
            </a:r>
            <a:r>
              <a:rPr lang="en-US" sz="2200" dirty="0" err="1">
                <a:solidFill>
                  <a:srgbClr val="0070C0"/>
                </a:solidFill>
              </a:rPr>
              <a:t>txParams</a:t>
            </a:r>
            <a:r>
              <a:rPr lang="en-US" sz="2200" dirty="0">
                <a:solidFill>
                  <a:srgbClr val="0070C0"/>
                </a:solidFill>
              </a:rPr>
              <a:t>, </a:t>
            </a:r>
            <a:r>
              <a:rPr lang="en-US" sz="2200" dirty="0" err="1">
                <a:solidFill>
                  <a:srgbClr val="0070C0"/>
                </a:solidFill>
              </a:rPr>
              <a:t>XnodeMobility</a:t>
            </a:r>
            <a:r>
              <a:rPr lang="en-US" sz="2200" dirty="0">
                <a:solidFill>
                  <a:srgbClr val="0070C0"/>
                </a:solidFill>
              </a:rPr>
              <a:t>, </a:t>
            </a:r>
            <a:r>
              <a:rPr lang="en-US" sz="2200" dirty="0" err="1">
                <a:solidFill>
                  <a:srgbClr val="0070C0"/>
                </a:solidFill>
              </a:rPr>
              <a:t>YnodeMobility</a:t>
            </a:r>
            <a:r>
              <a:rPr lang="en-US" sz="2200" dirty="0">
                <a:solidFill>
                  <a:srgbClr val="0070C0"/>
                </a:solidFill>
              </a:rPr>
              <a:t>, </a:t>
            </a:r>
            <a:r>
              <a:rPr lang="en-US" sz="2200" b="1" dirty="0" err="1">
                <a:solidFill>
                  <a:srgbClr val="0070C0"/>
                </a:solidFill>
              </a:rPr>
              <a:t>m_totalGain</a:t>
            </a:r>
            <a:r>
              <a:rPr lang="en-US" sz="2200" dirty="0">
                <a:solidFill>
                  <a:srgbClr val="0070C0"/>
                </a:solidFill>
              </a:rPr>
              <a:t>);</a:t>
            </a:r>
          </a:p>
          <a:p>
            <a:pPr marL="0" indent="0">
              <a:buNone/>
            </a:pPr>
            <a:r>
              <a:rPr lang="en-US" sz="2200" b="1" dirty="0" err="1">
                <a:solidFill>
                  <a:srgbClr val="0070C0"/>
                </a:solidFill>
              </a:rPr>
              <a:t>m_totalGain</a:t>
            </a:r>
            <a:r>
              <a:rPr lang="en-US" sz="2200" dirty="0"/>
              <a:t> is a factor in the </a:t>
            </a:r>
            <a:r>
              <a:rPr lang="en-US" sz="2200" dirty="0" err="1"/>
              <a:t>rxPower</a:t>
            </a:r>
            <a:r>
              <a:rPr lang="en-US" sz="2200" dirty="0"/>
              <a:t> calculation </a:t>
            </a:r>
            <a:endParaRPr lang="en-US" sz="2200" dirty="0">
              <a:solidFill>
                <a:srgbClr val="0070C0"/>
              </a:solidFill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584493B1-0984-5D4D-0792-F68AA86FD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9729" y="1586675"/>
            <a:ext cx="9784945" cy="1732154"/>
          </a:xfrm>
          <a:prstGeom prst="rect">
            <a:avLst/>
          </a:prstGeom>
        </p:spPr>
      </p:pic>
      <p:pic>
        <p:nvPicPr>
          <p:cNvPr id="3" name="Audio Recording Jun 27, 2023 at 6:07:55 PM">
            <a:hlinkClick r:id="" action="ppaction://media"/>
            <a:extLst>
              <a:ext uri="{FF2B5EF4-FFF2-40B4-BE49-F238E27FC236}">
                <a16:creationId xmlns:a16="http://schemas.microsoft.com/office/drawing/2014/main" id="{58ED22DF-548C-ABCA-B0C2-57D32E3F5A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0132" y="60628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4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3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Freeform: Shape 35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14DB3-3373-9B64-C751-9C35CE0D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374754"/>
            <a:ext cx="3438144" cy="1911246"/>
          </a:xfrm>
        </p:spPr>
        <p:txBody>
          <a:bodyPr anchor="b">
            <a:noAutofit/>
          </a:bodyPr>
          <a:lstStyle/>
          <a:p>
            <a:r>
              <a:rPr lang="en-US" dirty="0"/>
              <a:t>THz Mac Macro Client Class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A1FC787-095E-9BA3-97E2-92B793044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281" y="0"/>
            <a:ext cx="6949719" cy="5803014"/>
          </a:xfrm>
          <a:prstGeom prst="rect">
            <a:avLst/>
          </a:prstGeom>
        </p:spPr>
      </p:pic>
      <p:pic>
        <p:nvPicPr>
          <p:cNvPr id="2052" name="Picture 4" descr="design motion graphics GIF by Thomas L Ricci">
            <a:extLst>
              <a:ext uri="{FF2B5EF4-FFF2-40B4-BE49-F238E27FC236}">
                <a16:creationId xmlns:a16="http://schemas.microsoft.com/office/drawing/2014/main" id="{9D8E5DF7-BCA6-220D-5680-0BFB15DE8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25804" y="3847084"/>
            <a:ext cx="2082800" cy="2082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DC07E0-F6EF-F46A-6B3C-96B7C14F0430}"/>
              </a:ext>
            </a:extLst>
          </p:cNvPr>
          <p:cNvSpPr txBox="1"/>
          <p:nvPr/>
        </p:nvSpPr>
        <p:spPr>
          <a:xfrm>
            <a:off x="1225803" y="6550223"/>
            <a:ext cx="6126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Gif source: https://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giphy.com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/gifs/animation-design-color-3oz8xNLkJqQSztRQ3K</a:t>
            </a:r>
          </a:p>
        </p:txBody>
      </p:sp>
      <p:pic>
        <p:nvPicPr>
          <p:cNvPr id="1026" name="Picture 2" descr="Animation Design GIF by Thomas L Ricci">
            <a:extLst>
              <a:ext uri="{FF2B5EF4-FFF2-40B4-BE49-F238E27FC236}">
                <a16:creationId xmlns:a16="http://schemas.microsoft.com/office/drawing/2014/main" id="{F256EFB3-F10E-EB92-7075-3111EE84B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337" y="3844674"/>
            <a:ext cx="20828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cording Jun 27, 2023 at 6:17:12 PM">
            <a:hlinkClick r:id="" action="ppaction://media"/>
            <a:extLst>
              <a:ext uri="{FF2B5EF4-FFF2-40B4-BE49-F238E27FC236}">
                <a16:creationId xmlns:a16="http://schemas.microsoft.com/office/drawing/2014/main" id="{5B97148A-ECD0-87CA-579C-F0AC2819B9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828" y="58913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3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8" name="Freeform: Shape 67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0" name="Freeform: Shape 69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14DB3-3373-9B64-C751-9C35CE0D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92" y="312995"/>
            <a:ext cx="3809238" cy="126936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THz Mac Macro Client Class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944462-6ADE-32E9-3428-1BFE6200C318}"/>
              </a:ext>
            </a:extLst>
          </p:cNvPr>
          <p:cNvSpPr txBox="1"/>
          <p:nvPr/>
        </p:nvSpPr>
        <p:spPr>
          <a:xfrm>
            <a:off x="7890857" y="269528"/>
            <a:ext cx="4165153" cy="65884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AP Discovery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 dirty="0" err="1">
                <a:solidFill>
                  <a:srgbClr val="0070C0"/>
                </a:solidFill>
                <a:effectLst/>
              </a:rPr>
              <a:t>AP_Discovery</a:t>
            </a:r>
            <a:r>
              <a:rPr lang="en-US" sz="2800" i="1" dirty="0">
                <a:solidFill>
                  <a:srgbClr val="0070C0"/>
                </a:solidFill>
                <a:effectLst/>
              </a:rPr>
              <a:t> </a:t>
            </a:r>
            <a:r>
              <a:rPr lang="en-US" sz="2800" dirty="0">
                <a:effectLst/>
              </a:rPr>
              <a:t>state</a:t>
            </a:r>
            <a:r>
              <a:rPr lang="en-US" sz="2800" dirty="0">
                <a:solidFill>
                  <a:srgbClr val="0070C0"/>
                </a:solidFill>
                <a:effectLst/>
              </a:rPr>
              <a:t> ----&gt; </a:t>
            </a:r>
            <a:r>
              <a:rPr lang="en-US" sz="2800" i="1" dirty="0">
                <a:solidFill>
                  <a:srgbClr val="0070C0"/>
                </a:solidFill>
                <a:effectLst/>
              </a:rPr>
              <a:t>Idle</a:t>
            </a:r>
            <a:r>
              <a:rPr lang="en-US" sz="2800" dirty="0">
                <a:solidFill>
                  <a:srgbClr val="0070C0"/>
                </a:solidFill>
                <a:effectLst/>
              </a:rPr>
              <a:t> </a:t>
            </a:r>
            <a:r>
              <a:rPr lang="en-US" sz="2800" dirty="0">
                <a:effectLst/>
              </a:rPr>
              <a:t>state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Timers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Sector timer (</a:t>
            </a:r>
            <a:r>
              <a:rPr lang="en-US" sz="2800" dirty="0" err="1"/>
              <a:t>AP_</a:t>
            </a:r>
            <a:r>
              <a:rPr lang="en-US" sz="2800" i="1" dirty="0" err="1">
                <a:effectLst/>
              </a:rPr>
              <a:t>Discovery</a:t>
            </a:r>
            <a:r>
              <a:rPr lang="en-US" sz="2800" i="1" dirty="0">
                <a:effectLst/>
              </a:rPr>
              <a:t> </a:t>
            </a:r>
            <a:r>
              <a:rPr lang="en-US" sz="2800" dirty="0">
                <a:effectLst/>
              </a:rPr>
              <a:t>state )</a:t>
            </a:r>
            <a:endParaRPr lang="en-US" sz="2800" dirty="0"/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CTA timer (</a:t>
            </a:r>
            <a:r>
              <a:rPr lang="en-US" sz="2800" i="1" dirty="0">
                <a:effectLst/>
              </a:rPr>
              <a:t>Idle</a:t>
            </a:r>
            <a:r>
              <a:rPr lang="en-US" sz="2800" dirty="0">
                <a:effectLst/>
              </a:rPr>
              <a:t> state)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effectLst/>
              </a:rPr>
              <a:t>CTA timeout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Change in client location/antenna orientation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Increase in AP Cycle time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effectLst/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C46919E9-A7AD-EF87-87D0-C1544581E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2" y="2103173"/>
            <a:ext cx="6502841" cy="4747072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29130BEB-97D5-8B1A-F8D4-2F645CA5B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3831" y="51946"/>
            <a:ext cx="3497026" cy="2051227"/>
          </a:xfrm>
          <a:prstGeom prst="rect">
            <a:avLst/>
          </a:prstGeom>
        </p:spPr>
      </p:pic>
      <p:pic>
        <p:nvPicPr>
          <p:cNvPr id="8" name="Picture 7" descr="Close-up of a speedometer&#10;&#10;Description automatically generated">
            <a:extLst>
              <a:ext uri="{FF2B5EF4-FFF2-40B4-BE49-F238E27FC236}">
                <a16:creationId xmlns:a16="http://schemas.microsoft.com/office/drawing/2014/main" id="{F0C01B5A-5EED-BA4A-C139-22750488FA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328" r="13361"/>
          <a:stretch/>
        </p:blipFill>
        <p:spPr>
          <a:xfrm>
            <a:off x="10337369" y="5590866"/>
            <a:ext cx="1786636" cy="1267134"/>
          </a:xfrm>
          <a:prstGeom prst="rect">
            <a:avLst/>
          </a:prstGeom>
        </p:spPr>
      </p:pic>
      <p:pic>
        <p:nvPicPr>
          <p:cNvPr id="9" name="Audio Recording Jun 27, 2023 at 7:18:43 PM">
            <a:hlinkClick r:id="" action="ppaction://media"/>
            <a:extLst>
              <a:ext uri="{FF2B5EF4-FFF2-40B4-BE49-F238E27FC236}">
                <a16:creationId xmlns:a16="http://schemas.microsoft.com/office/drawing/2014/main" id="{98B5E4AD-BDB4-FA8E-C644-EBA7EB1C9A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42951" y="60374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8" name="Freeform: Shape 67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0" name="Freeform: Shape 69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14DB3-3373-9B64-C751-9C35CE0D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92" y="312995"/>
            <a:ext cx="3809238" cy="126936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THz Mac Macro Client Class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944462-6ADE-32E9-3428-1BFE6200C318}"/>
              </a:ext>
            </a:extLst>
          </p:cNvPr>
          <p:cNvSpPr txBox="1"/>
          <p:nvPr/>
        </p:nvSpPr>
        <p:spPr>
          <a:xfrm>
            <a:off x="7890857" y="269528"/>
            <a:ext cx="4165153" cy="65884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AP Discovery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AP_Discovery</a:t>
            </a:r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state ----&gt; </a:t>
            </a:r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Idle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state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Timers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Sector timer (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AP_</a:t>
            </a:r>
            <a:r>
              <a:rPr lang="en-US" sz="28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Discovery</a:t>
            </a:r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state )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CTA timer (</a:t>
            </a:r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Idle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state)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CTA timeout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Change in client location/antenna orientation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Increase in AP Cycle time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effectLst/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C46919E9-A7AD-EF87-87D0-C1544581E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2" y="2103173"/>
            <a:ext cx="6502841" cy="4747072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29130BEB-97D5-8B1A-F8D4-2F645CA5B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3831" y="51946"/>
            <a:ext cx="3497026" cy="2051227"/>
          </a:xfrm>
          <a:prstGeom prst="rect">
            <a:avLst/>
          </a:prstGeom>
        </p:spPr>
      </p:pic>
      <p:pic>
        <p:nvPicPr>
          <p:cNvPr id="8" name="Picture 7" descr="Close-up of a speedometer&#10;&#10;Description automatically generated">
            <a:extLst>
              <a:ext uri="{FF2B5EF4-FFF2-40B4-BE49-F238E27FC236}">
                <a16:creationId xmlns:a16="http://schemas.microsoft.com/office/drawing/2014/main" id="{F0C01B5A-5EED-BA4A-C139-22750488FA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328" r="13361"/>
          <a:stretch/>
        </p:blipFill>
        <p:spPr>
          <a:xfrm>
            <a:off x="10337369" y="5590866"/>
            <a:ext cx="1786636" cy="1267134"/>
          </a:xfrm>
          <a:prstGeom prst="rect">
            <a:avLst/>
          </a:prstGeom>
        </p:spPr>
      </p:pic>
      <p:pic>
        <p:nvPicPr>
          <p:cNvPr id="6" name="Audio Recording Jun 27, 2023 at 7:36:02 PM">
            <a:hlinkClick r:id="" action="ppaction://media"/>
            <a:extLst>
              <a:ext uri="{FF2B5EF4-FFF2-40B4-BE49-F238E27FC236}">
                <a16:creationId xmlns:a16="http://schemas.microsoft.com/office/drawing/2014/main" id="{3CF48C8E-065E-F8D0-6CA0-9329354A9F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24160" y="60374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7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46F248-D598-CF50-262B-83AA4FAA4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Evaluation Metrics and Simulation Parameters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1C3841-0B47-CC86-9291-67F425892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785" y="1554479"/>
            <a:ext cx="8288215" cy="448056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0415A-1FA7-5B7D-CBA1-3A6CB97AD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1" y="1677429"/>
            <a:ext cx="3916680" cy="3742762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Metrics</a:t>
            </a:r>
          </a:p>
          <a:p>
            <a:pPr lvl="1"/>
            <a:r>
              <a:rPr lang="en-US" sz="2800" dirty="0"/>
              <a:t>AP Discovery Time (Initial Discovery)</a:t>
            </a:r>
          </a:p>
          <a:p>
            <a:pPr lvl="1"/>
            <a:r>
              <a:rPr lang="en-US" sz="2800" dirty="0"/>
              <a:t>AP Rediscovery Time (After Relocation)</a:t>
            </a:r>
          </a:p>
        </p:txBody>
      </p:sp>
      <p:pic>
        <p:nvPicPr>
          <p:cNvPr id="4" name="Audio Recording Jun 27, 2023 at 7:45:45 PM">
            <a:hlinkClick r:id="" action="ppaction://media"/>
            <a:extLst>
              <a:ext uri="{FF2B5EF4-FFF2-40B4-BE49-F238E27FC236}">
                <a16:creationId xmlns:a16="http://schemas.microsoft.com/office/drawing/2014/main" id="{E1905333-E59F-C8C0-FB76-580810AD6D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1" y="60350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4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36F9873-642F-4EB5-9636-7DE2F9F95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F8B8011-BF73-4693-BD76-BCF02A842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7329488-C25D-4C7C-814F-CEBFD5E7C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68D62A5-CA80-455B-8BF4-09BA31DC3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320F636-F7FE-493A-AF45-D9E22016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CFAE76A-3CE9-4AC3-9975-186C6B3EEA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D2D7409-1AC7-4A0F-B79D-1664128FB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88DAA0-8922-D1C3-A4D2-C2BCC460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30937"/>
            <a:ext cx="10846767" cy="789392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1CDD4E-4EB2-5ECC-2619-912EEB2672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89" r="-1" b="-1"/>
          <a:stretch/>
        </p:blipFill>
        <p:spPr>
          <a:xfrm>
            <a:off x="80301" y="1640746"/>
            <a:ext cx="5964455" cy="4326217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3" y="2900856"/>
            <a:ext cx="304800" cy="429768"/>
            <a:chOff x="215328" y="-46937"/>
            <a:chExt cx="304800" cy="2773841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8EF68B2-0C9D-5AF5-DF7F-D5ADCA7D86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77000"/>
          </a:blip>
          <a:srcRect t="3463" r="-3" b="-3"/>
          <a:stretch/>
        </p:blipFill>
        <p:spPr>
          <a:xfrm>
            <a:off x="6077591" y="1627622"/>
            <a:ext cx="6036139" cy="4370337"/>
          </a:xfrm>
          <a:prstGeom prst="rect">
            <a:avLst/>
          </a:prstGeom>
          <a:noFill/>
        </p:spPr>
      </p:pic>
      <p:pic>
        <p:nvPicPr>
          <p:cNvPr id="5" name="Audio Recording Jun 27, 2023 at 7:54:31 PM">
            <a:hlinkClick r:id="" action="ppaction://media"/>
            <a:extLst>
              <a:ext uri="{FF2B5EF4-FFF2-40B4-BE49-F238E27FC236}">
                <a16:creationId xmlns:a16="http://schemas.microsoft.com/office/drawing/2014/main" id="{018E404B-A533-CCF0-B5D4-12D764CCD5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866" y="1143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7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36F9873-642F-4EB5-9636-7DE2F9F95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F8B8011-BF73-4693-BD76-BCF02A842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7329488-C25D-4C7C-814F-CEBFD5E7C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68D62A5-CA80-455B-8BF4-09BA31DC3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320F636-F7FE-493A-AF45-D9E22016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CFAE76A-3CE9-4AC3-9975-186C6B3EEA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D2D7409-1AC7-4A0F-B79D-1664128FB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88DAA0-8922-D1C3-A4D2-C2BCC460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30937"/>
            <a:ext cx="10846767" cy="789392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1CDD4E-4EB2-5ECC-2619-912EEB2672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89" r="-1" b="-1"/>
          <a:stretch/>
        </p:blipFill>
        <p:spPr>
          <a:xfrm>
            <a:off x="80301" y="1640746"/>
            <a:ext cx="5964455" cy="4326217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3" y="2900856"/>
            <a:ext cx="304800" cy="429768"/>
            <a:chOff x="215328" y="-46937"/>
            <a:chExt cx="304800" cy="2773841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8EF68B2-0C9D-5AF5-DF7F-D5ADCA7D86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463" r="-3" b="-3"/>
          <a:stretch/>
        </p:blipFill>
        <p:spPr>
          <a:xfrm>
            <a:off x="6077591" y="1627622"/>
            <a:ext cx="6036139" cy="4370337"/>
          </a:xfrm>
          <a:prstGeom prst="rect">
            <a:avLst/>
          </a:prstGeom>
        </p:spPr>
      </p:pic>
      <p:pic>
        <p:nvPicPr>
          <p:cNvPr id="5" name="Audio Recording Jun 27, 2023 at 7:59:34 PM">
            <a:hlinkClick r:id="" action="ppaction://media"/>
            <a:extLst>
              <a:ext uri="{FF2B5EF4-FFF2-40B4-BE49-F238E27FC236}">
                <a16:creationId xmlns:a16="http://schemas.microsoft.com/office/drawing/2014/main" id="{C53B82EF-AA2D-E127-D78B-68FBDA609D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0455" y="59837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5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4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47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43">
            <a:extLst>
              <a:ext uri="{FF2B5EF4-FFF2-40B4-BE49-F238E27FC236}">
                <a16:creationId xmlns:a16="http://schemas.microsoft.com/office/drawing/2014/main" id="{B6B07F56-E830-E0FA-5CE9-34687E6AE2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196" r="32958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52F200B-C40D-885F-6252-0A38637B95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142534"/>
              </p:ext>
            </p:extLst>
          </p:nvPr>
        </p:nvGraphicFramePr>
        <p:xfrm>
          <a:off x="4619367" y="1065508"/>
          <a:ext cx="7503949" cy="578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A75802B-869C-F9E1-0543-A450715D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236" y="2452606"/>
            <a:ext cx="4196496" cy="1503336"/>
          </a:xfrm>
        </p:spPr>
        <p:txBody>
          <a:bodyPr anchor="b">
            <a:normAutofit/>
          </a:bodyPr>
          <a:lstStyle/>
          <a:p>
            <a:r>
              <a:rPr lang="en-US"/>
              <a:t>Conclusion and Future Work</a:t>
            </a:r>
            <a:endParaRPr lang="en-US" dirty="0"/>
          </a:p>
        </p:txBody>
      </p:sp>
      <p:pic>
        <p:nvPicPr>
          <p:cNvPr id="3" name="Audio Recording Jun 27, 2023 at 8:12:02 PM">
            <a:hlinkClick r:id="" action="ppaction://media"/>
            <a:extLst>
              <a:ext uri="{FF2B5EF4-FFF2-40B4-BE49-F238E27FC236}">
                <a16:creationId xmlns:a16="http://schemas.microsoft.com/office/drawing/2014/main" id="{B774259E-144C-D9F5-F8A3-6CBBE5A8B5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57236" y="60219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4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C8B98A-269C-06DD-5298-76B13728D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OUTLINE</a:t>
            </a:r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0EB51516-D178-F03A-C6F2-3325CF0ACB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246" r="698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88189-787E-304E-DFAE-6B8776B57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739340" cy="41148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Introduction</a:t>
            </a:r>
          </a:p>
          <a:p>
            <a:pPr lvl="1"/>
            <a:r>
              <a:rPr lang="en-US" sz="2800" dirty="0">
                <a:latin typeface="+mj-lt"/>
              </a:rPr>
              <a:t>ns-3 Terahertz Module</a:t>
            </a:r>
          </a:p>
          <a:p>
            <a:pPr lvl="1"/>
            <a:r>
              <a:rPr lang="en-US" sz="2800" dirty="0">
                <a:latin typeface="+mj-lt"/>
              </a:rPr>
              <a:t>Motivation for Adding Link Discovery Feature</a:t>
            </a:r>
          </a:p>
          <a:p>
            <a:r>
              <a:rPr lang="en-US" sz="3200" dirty="0">
                <a:effectLst/>
                <a:latin typeface="+mj-lt"/>
              </a:rPr>
              <a:t>Implementation of Link Discovery Extension</a:t>
            </a:r>
          </a:p>
          <a:p>
            <a:r>
              <a:rPr lang="en-US" sz="3200" dirty="0">
                <a:latin typeface="+mj-lt"/>
              </a:rPr>
              <a:t>Testing and Evaluation</a:t>
            </a:r>
          </a:p>
          <a:p>
            <a:r>
              <a:rPr lang="en-US" sz="3200" dirty="0">
                <a:latin typeface="+mj-lt"/>
              </a:rPr>
              <a:t>Conclusion and Future Work</a:t>
            </a:r>
          </a:p>
          <a:p>
            <a:endParaRPr lang="en-US" sz="2200" dirty="0"/>
          </a:p>
        </p:txBody>
      </p:sp>
      <p:pic>
        <p:nvPicPr>
          <p:cNvPr id="4" name="Audio Recording Jun 27, 2023 at 4:26:48 PM">
            <a:hlinkClick r:id="" action="ppaction://media"/>
            <a:extLst>
              <a:ext uri="{FF2B5EF4-FFF2-40B4-BE49-F238E27FC236}">
                <a16:creationId xmlns:a16="http://schemas.microsoft.com/office/drawing/2014/main" id="{C6AFC3F3-E638-D334-5E74-EA7DCD75BA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5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33F2B-6328-3BBB-6662-480975FA4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AA315-7C6C-B49C-B35B-E17A600EA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/>
              <a:t>Questions?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CF110CB8-4E87-FB98-9450-D50ED9D91F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04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Audio Recording Jun 27, 2023 at 8:12:58 PM">
            <a:hlinkClick r:id="" action="ppaction://media"/>
            <a:extLst>
              <a:ext uri="{FF2B5EF4-FFF2-40B4-BE49-F238E27FC236}">
                <a16:creationId xmlns:a16="http://schemas.microsoft.com/office/drawing/2014/main" id="{4EEB2941-39A3-C8C1-0D34-F83DDAD8BB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7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55F76F-AF0F-3AE1-C33E-48668EA2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21" y="1574020"/>
            <a:ext cx="3335573" cy="294050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Introduction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224192-4F6E-74C7-FD0B-5F83B0F42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271" y="374157"/>
            <a:ext cx="7975473" cy="5676954"/>
          </a:xfrm>
          <a:prstGeom prst="rect">
            <a:avLst/>
          </a:prstGeom>
        </p:spPr>
      </p:pic>
      <p:pic>
        <p:nvPicPr>
          <p:cNvPr id="3" name="Audio Recording Jun 27, 2023 at 4:29:20 PM">
            <a:hlinkClick r:id="" action="ppaction://media"/>
            <a:extLst>
              <a:ext uri="{FF2B5EF4-FFF2-40B4-BE49-F238E27FC236}">
                <a16:creationId xmlns:a16="http://schemas.microsoft.com/office/drawing/2014/main" id="{BA51A7A6-EE40-0EDE-32C5-88BE7EA336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256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0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9FE2B1-E10C-0ED5-F9B6-C6354F149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19" y="502920"/>
            <a:ext cx="4267858" cy="1463040"/>
          </a:xfrm>
        </p:spPr>
        <p:txBody>
          <a:bodyPr anchor="ctr">
            <a:noAutofit/>
          </a:bodyPr>
          <a:lstStyle/>
          <a:p>
            <a:r>
              <a:rPr lang="en-US" dirty="0"/>
              <a:t>ns-3 Terahertz Module (</a:t>
            </a:r>
            <a:r>
              <a:rPr lang="en-US" dirty="0" err="1"/>
              <a:t>TeraSim</a:t>
            </a:r>
            <a:r>
              <a:rPr lang="en-US" dirty="0"/>
              <a:t>)</a:t>
            </a:r>
          </a:p>
        </p:txBody>
      </p:sp>
      <p:sp>
        <p:nvSpPr>
          <p:cNvPr id="77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E7DC9-DDDC-473C-741C-79D725C96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7169556" cy="1463040"/>
          </a:xfrm>
        </p:spPr>
        <p:txBody>
          <a:bodyPr anchor="ctr">
            <a:normAutofit/>
          </a:bodyPr>
          <a:lstStyle/>
          <a:p>
            <a:r>
              <a:rPr lang="en-US" dirty="0"/>
              <a:t>ns-3 Terahertz Module – THz Band Simulation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 descr="A diagram of a computer&#10;&#10;Description automatically generated with low confidence">
            <a:extLst>
              <a:ext uri="{FF2B5EF4-FFF2-40B4-BE49-F238E27FC236}">
                <a16:creationId xmlns:a16="http://schemas.microsoft.com/office/drawing/2014/main" id="{99427655-B498-2975-AEB3-D83E39EDF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149" y="2146589"/>
            <a:ext cx="11455702" cy="4524031"/>
          </a:xfrm>
          <a:prstGeom prst="rect">
            <a:avLst/>
          </a:prstGeom>
        </p:spPr>
      </p:pic>
      <p:pic>
        <p:nvPicPr>
          <p:cNvPr id="5" name="Audio Recording Jun 27, 2023 at 4:36:27 PM">
            <a:hlinkClick r:id="" action="ppaction://media"/>
            <a:extLst>
              <a:ext uri="{FF2B5EF4-FFF2-40B4-BE49-F238E27FC236}">
                <a16:creationId xmlns:a16="http://schemas.microsoft.com/office/drawing/2014/main" id="{6F21F3C0-8943-1FE7-9A00-EE8EBE8389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59927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2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55F76F-AF0F-3AE1-C33E-48668EA2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06" y="627114"/>
            <a:ext cx="4818888" cy="13624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ns-3 Terahertz Module (TeraSim)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63DFA-21A6-A690-9048-C70784CF0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06" y="2750844"/>
            <a:ext cx="5190818" cy="3547872"/>
          </a:xfrm>
        </p:spPr>
        <p:txBody>
          <a:bodyPr anchor="t">
            <a:normAutofit/>
          </a:bodyPr>
          <a:lstStyle/>
          <a:p>
            <a:r>
              <a:rPr lang="en-US" dirty="0"/>
              <a:t>Uplink data communication (MAC)</a:t>
            </a:r>
          </a:p>
          <a:p>
            <a:r>
              <a:rPr lang="en-US" dirty="0"/>
              <a:t>Directional antennas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Assumption:</a:t>
            </a:r>
            <a:r>
              <a:rPr lang="en-US" i="1" dirty="0"/>
              <a:t> User Equipment (UE) antenna beam always points toward the Access Point (AP)</a:t>
            </a:r>
          </a:p>
          <a:p>
            <a:r>
              <a:rPr lang="en-US" dirty="0"/>
              <a:t>AP antenna beam rotates 360</a:t>
            </a:r>
            <a:r>
              <a:rPr lang="en-US" baseline="30000" dirty="0"/>
              <a:t>o</a:t>
            </a:r>
            <a:endParaRPr lang="en-US" i="1" baseline="30000" dirty="0"/>
          </a:p>
          <a:p>
            <a:endParaRPr lang="en-US" i="1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6" name="Picture 5" descr="A diagram of a radio station&#10;&#10;Description automatically generated with low confidence">
            <a:extLst>
              <a:ext uri="{FF2B5EF4-FFF2-40B4-BE49-F238E27FC236}">
                <a16:creationId xmlns:a16="http://schemas.microsoft.com/office/drawing/2014/main" id="{4C475BAC-0EE8-1A62-A554-4829A099B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9645" y="1397384"/>
            <a:ext cx="6193349" cy="4490177"/>
          </a:xfrm>
          <a:prstGeom prst="rect">
            <a:avLst/>
          </a:prstGeom>
        </p:spPr>
      </p:pic>
      <p:pic>
        <p:nvPicPr>
          <p:cNvPr id="4" name="Audio Recording Jun 27, 2023 at 4:43:50 PM">
            <a:hlinkClick r:id="" action="ppaction://media"/>
            <a:extLst>
              <a:ext uri="{FF2B5EF4-FFF2-40B4-BE49-F238E27FC236}">
                <a16:creationId xmlns:a16="http://schemas.microsoft.com/office/drawing/2014/main" id="{E8DD18F0-42F0-7A03-322C-CE80A57432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156" y="60698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0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55F76F-AF0F-3AE1-C33E-48668EA2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75" y="639520"/>
            <a:ext cx="4309521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ns-3 Terahertz Module</a:t>
            </a:r>
          </a:p>
        </p:txBody>
      </p:sp>
      <p:sp>
        <p:nvSpPr>
          <p:cNvPr id="3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63DFA-21A6-A690-9048-C70784CF0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75" y="2807208"/>
            <a:ext cx="4107304" cy="3410712"/>
          </a:xfrm>
        </p:spPr>
        <p:txBody>
          <a:bodyPr anchor="t">
            <a:normAutofit/>
          </a:bodyPr>
          <a:lstStyle/>
          <a:p>
            <a:r>
              <a:rPr lang="en-US" dirty="0"/>
              <a:t>UE-AP handshake &amp; data transmission</a:t>
            </a:r>
          </a:p>
          <a:p>
            <a:pPr lvl="1"/>
            <a:r>
              <a:rPr lang="en-US" sz="2800" i="1" dirty="0"/>
              <a:t>CTA: Call-to-Action</a:t>
            </a:r>
          </a:p>
          <a:p>
            <a:pPr lvl="1"/>
            <a:r>
              <a:rPr lang="en-US" sz="2800" i="1" dirty="0"/>
              <a:t>RTS: Request-to-Send</a:t>
            </a:r>
          </a:p>
          <a:p>
            <a:pPr lvl="1"/>
            <a:r>
              <a:rPr lang="en-US" sz="2800" i="1" dirty="0"/>
              <a:t>CTS: Clear-to-Send</a:t>
            </a:r>
          </a:p>
          <a:p>
            <a:pPr lvl="1"/>
            <a:r>
              <a:rPr lang="en-US" sz="2800" i="1" dirty="0"/>
              <a:t>Data</a:t>
            </a:r>
          </a:p>
          <a:p>
            <a:pPr lvl="1"/>
            <a:endParaRPr lang="en-US" sz="2800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BDA87C-536C-4791-63E2-31345176F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296" y="995439"/>
            <a:ext cx="6903720" cy="4867121"/>
          </a:xfrm>
          <a:prstGeom prst="rect">
            <a:avLst/>
          </a:prstGeom>
        </p:spPr>
      </p:pic>
      <p:pic>
        <p:nvPicPr>
          <p:cNvPr id="4" name="Audio Recording Jun 27, 2023 at 4:52:08 PM">
            <a:hlinkClick r:id="" action="ppaction://media"/>
            <a:extLst>
              <a:ext uri="{FF2B5EF4-FFF2-40B4-BE49-F238E27FC236}">
                <a16:creationId xmlns:a16="http://schemas.microsoft.com/office/drawing/2014/main" id="{F55AB924-1B0E-6F7A-8643-E8D9358B4F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2558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33DDC7-4F5B-DCA7-FEBB-C12C9EA42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39520"/>
            <a:ext cx="3746191" cy="1719072"/>
          </a:xfrm>
        </p:spPr>
        <p:txBody>
          <a:bodyPr anchor="b">
            <a:normAutofit/>
          </a:bodyPr>
          <a:lstStyle/>
          <a:p>
            <a:r>
              <a:rPr lang="en-US" dirty="0"/>
              <a:t>Link Discovery Extension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E5F4D-6F16-91FB-A31C-3B4A1540D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98" y="2807208"/>
            <a:ext cx="4623742" cy="4032504"/>
          </a:xfrm>
        </p:spPr>
        <p:txBody>
          <a:bodyPr anchor="t">
            <a:noAutofit/>
          </a:bodyPr>
          <a:lstStyle/>
          <a:p>
            <a:r>
              <a:rPr lang="en-US" dirty="0"/>
              <a:t>Allow UEs to automatically discover the AP</a:t>
            </a:r>
          </a:p>
          <a:p>
            <a:pPr lvl="1"/>
            <a:r>
              <a:rPr lang="en-US" sz="2800" dirty="0"/>
              <a:t>Enable UE Antenna Rotations</a:t>
            </a:r>
          </a:p>
          <a:p>
            <a:pPr lvl="1"/>
            <a:r>
              <a:rPr lang="en-US" sz="2800" dirty="0"/>
              <a:t>Implement the Discovery Protocol at the MAC layer on UE side</a:t>
            </a:r>
          </a:p>
          <a:p>
            <a:pPr lvl="1"/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E34135-104F-E5C5-F4E2-7050C4B9F3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976" y="814216"/>
            <a:ext cx="6964606" cy="5275688"/>
          </a:xfrm>
          <a:prstGeom prst="rect">
            <a:avLst/>
          </a:prstGeom>
        </p:spPr>
      </p:pic>
      <p:pic>
        <p:nvPicPr>
          <p:cNvPr id="6" name="Audio Recording Jun 27, 2023 at 5:06:49 PM">
            <a:hlinkClick r:id="" action="ppaction://media"/>
            <a:extLst>
              <a:ext uri="{FF2B5EF4-FFF2-40B4-BE49-F238E27FC236}">
                <a16:creationId xmlns:a16="http://schemas.microsoft.com/office/drawing/2014/main" id="{6D10E0D2-ED17-D23D-C0A4-6B6D7C6DFC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086" y="60073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9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5B89F-6B62-568B-4E1F-E70D01A1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Classes Modified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8B4A73-C04C-2934-F6F4-56EEF1E621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577" y="1854890"/>
            <a:ext cx="11797502" cy="4770762"/>
          </a:xfrm>
          <a:prstGeom prst="rect">
            <a:avLst/>
          </a:prstGeom>
        </p:spPr>
      </p:pic>
      <p:pic>
        <p:nvPicPr>
          <p:cNvPr id="3" name="Audio Recording Jun 27, 2023 at 5:11:51 PM">
            <a:hlinkClick r:id="" action="ppaction://media"/>
            <a:extLst>
              <a:ext uri="{FF2B5EF4-FFF2-40B4-BE49-F238E27FC236}">
                <a16:creationId xmlns:a16="http://schemas.microsoft.com/office/drawing/2014/main" id="{955B6C62-B27A-7889-4206-1C2AE48BD6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921" y="59560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7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5B89F-6B62-568B-4E1F-E70D01A1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Functions and Fields Added/ Modified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18DF6F-DA4C-A8F2-16CF-0E67440167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3849" y="1436311"/>
            <a:ext cx="9218951" cy="5393084"/>
          </a:xfrm>
          <a:prstGeom prst="rect">
            <a:avLst/>
          </a:prstGeom>
        </p:spPr>
      </p:pic>
      <p:pic>
        <p:nvPicPr>
          <p:cNvPr id="4" name="Audio Recording Jun 27, 2023 at 5:21:16 PM">
            <a:hlinkClick r:id="" action="ppaction://media"/>
            <a:extLst>
              <a:ext uri="{FF2B5EF4-FFF2-40B4-BE49-F238E27FC236}">
                <a16:creationId xmlns:a16="http://schemas.microsoft.com/office/drawing/2014/main" id="{C34B7BCB-0C0E-B082-3F11-3762C6D1AF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0132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9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11989</TotalTime>
  <Words>456</Words>
  <Application>Microsoft Macintosh PowerPoint</Application>
  <PresentationFormat>Widescreen</PresentationFormat>
  <Paragraphs>101</Paragraphs>
  <Slides>20</Slides>
  <Notes>13</Notes>
  <HiddenSlides>0</HiddenSlides>
  <MMClips>20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Office Theme</vt:lpstr>
      <vt:lpstr>Link Discovery Extension  to ns-3’s  Terahertz Communication Module</vt:lpstr>
      <vt:lpstr>OUTLINE</vt:lpstr>
      <vt:lpstr>Introduction</vt:lpstr>
      <vt:lpstr>ns-3 Terahertz Module (TeraSim)</vt:lpstr>
      <vt:lpstr>ns-3 Terahertz Module (TeraSim)</vt:lpstr>
      <vt:lpstr>ns-3 Terahertz Module</vt:lpstr>
      <vt:lpstr>Link Discovery Extension</vt:lpstr>
      <vt:lpstr>Classes Modified</vt:lpstr>
      <vt:lpstr>Functions and Fields Added/ Modified</vt:lpstr>
      <vt:lpstr>THz Directional Antenna Class</vt:lpstr>
      <vt:lpstr>THz Directional Antenna Class</vt:lpstr>
      <vt:lpstr>THz Channel Class</vt:lpstr>
      <vt:lpstr>THz Mac Macro Client Class</vt:lpstr>
      <vt:lpstr>THz Mac Macro Client Class</vt:lpstr>
      <vt:lpstr>THz Mac Macro Client Class</vt:lpstr>
      <vt:lpstr>Evaluation Metrics and Simulation Parameters</vt:lpstr>
      <vt:lpstr>Results</vt:lpstr>
      <vt:lpstr>Results</vt:lpstr>
      <vt:lpstr>Conclusion and Future Work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 Discovery Extension  to NS-3’s  Terahertz Communication Module</dc:title>
  <dc:creator>Mohammed Siddiqui</dc:creator>
  <cp:lastModifiedBy>Mohammed Siddiqui</cp:lastModifiedBy>
  <cp:revision>114</cp:revision>
  <dcterms:created xsi:type="dcterms:W3CDTF">2023-04-26T06:10:39Z</dcterms:created>
  <dcterms:modified xsi:type="dcterms:W3CDTF">2023-06-28T00:12:59Z</dcterms:modified>
</cp:coreProperties>
</file>