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252_10F194B0.xml" ContentType="application/vnd.ms-powerpoint.comments+xml"/>
  <Override PartName="/ppt/notesSlides/notesSlide1.xml" ContentType="application/vnd.openxmlformats-officedocument.presentationml.notesSlide+xml"/>
  <Override PartName="/ppt/comments/modernComment_253_AC3A796.xml" ContentType="application/vnd.ms-powerpoint.comments+xml"/>
  <Override PartName="/ppt/comments/modernComment_254_35CBC3CB.xml" ContentType="application/vnd.ms-powerpoint.comments+xml"/>
  <Override PartName="/ppt/notesSlides/notesSlide2.xml" ContentType="application/vnd.openxmlformats-officedocument.presentationml.notesSlide+xml"/>
  <Override PartName="/ppt/comments/modernComment_259_5F033F8C.xml" ContentType="application/vnd.ms-powerpoint.comments+xml"/>
  <Override PartName="/ppt/comments/modernComment_248_EB616410.xml" ContentType="application/vnd.ms-powerpoint.comments+xml"/>
  <Override PartName="/ppt/comments/modernComment_243_DB4DB46A.xml" ContentType="application/vnd.ms-powerpoint.comments+xml"/>
  <Override PartName="/ppt/notesSlides/notesSlide3.xml" ContentType="application/vnd.openxmlformats-officedocument.presentationml.notesSlide+xml"/>
  <Override PartName="/ppt/comments/modernComment_258_2256B02F.xml" ContentType="application/vnd.ms-powerpoint.comments+xml"/>
  <Override PartName="/ppt/notesSlides/notesSlide4.xml" ContentType="application/vnd.openxmlformats-officedocument.presentationml.notesSlide+xml"/>
  <Override PartName="/ppt/comments/modernComment_25A_E0207C0C.xml" ContentType="application/vnd.ms-powerpoint.comments+xml"/>
  <Override PartName="/ppt/comments/modernComment_24B_3F76DFF4.xml" ContentType="application/vnd.ms-powerpoint.comments+xml"/>
  <Override PartName="/ppt/comments/modernComment_25C_A7EDC328.xml" ContentType="application/vnd.ms-powerpoint.comments+xml"/>
  <Override PartName="/ppt/notesSlides/notesSlide5.xml" ContentType="application/vnd.openxmlformats-officedocument.presentationml.notesSlide+xml"/>
  <Override PartName="/ppt/comments/modernComment_246_D5ED212D.xml" ContentType="application/vnd.ms-powerpoint.comments+xml"/>
  <Override PartName="/ppt/comments/modernComment_24F_8C12C448.xml" ContentType="application/vnd.ms-powerpoint.comments+xml"/>
  <Override PartName="/ppt/notesSlides/notesSlide6.xml" ContentType="application/vnd.openxmlformats-officedocument.presentationml.notesSlide+xml"/>
  <Override PartName="/ppt/comments/modernComment_25D_AA7419A2.xml" ContentType="application/vnd.ms-powerpoint.comments+xml"/>
  <Override PartName="/ppt/comments/modernComment_24C_8AB28C0F.xml" ContentType="application/vnd.ms-powerpoint.comments+xml"/>
  <Override PartName="/ppt/comments/modernComment_24D_9B376AF4.xml" ContentType="application/vnd.ms-powerpoint.comments+xml"/>
  <Override PartName="/ppt/notesSlides/notesSlide7.xml" ContentType="application/vnd.openxmlformats-officedocument.presentationml.notesSlide+xml"/>
  <Override PartName="/ppt/comments/modernComment_24E_509C1B8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Lst>
  <p:notesMasterIdLst>
    <p:notesMasterId r:id="rId27"/>
  </p:notesMasterIdLst>
  <p:sldIdLst>
    <p:sldId id="259" r:id="rId3"/>
    <p:sldId id="594" r:id="rId4"/>
    <p:sldId id="595" r:id="rId5"/>
    <p:sldId id="596" r:id="rId6"/>
    <p:sldId id="601" r:id="rId7"/>
    <p:sldId id="584" r:id="rId8"/>
    <p:sldId id="579" r:id="rId9"/>
    <p:sldId id="600" r:id="rId10"/>
    <p:sldId id="602" r:id="rId11"/>
    <p:sldId id="593" r:id="rId12"/>
    <p:sldId id="587" r:id="rId13"/>
    <p:sldId id="604" r:id="rId14"/>
    <p:sldId id="582" r:id="rId15"/>
    <p:sldId id="607" r:id="rId16"/>
    <p:sldId id="583" r:id="rId17"/>
    <p:sldId id="603" r:id="rId18"/>
    <p:sldId id="591" r:id="rId19"/>
    <p:sldId id="605" r:id="rId20"/>
    <p:sldId id="588" r:id="rId21"/>
    <p:sldId id="606" r:id="rId22"/>
    <p:sldId id="589" r:id="rId23"/>
    <p:sldId id="590" r:id="rId24"/>
    <p:sldId id="560" r:id="rId25"/>
    <p:sldId id="59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73978F-71EC-1901-4EFA-CE53E55DD538}" name="Juan V Leon Rosas" initials="JR" userId="S::juanleon@uw.edu::1da0fde0-fec0-48fc-ad60-d199e058980d"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B2E83"/>
    <a:srgbClr val="E8D3A2"/>
    <a:srgbClr val="E8E3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69E0D-02A5-DFA8-A5C7-0574F5D19B45}" v="245" dt="2023-06-22T14:15:37.365"/>
    <p1510:client id="{122171DB-C13C-38D3-3028-F3A90923AF67}" v="23" dt="2023-06-22T19:07:50.930"/>
    <p1510:client id="{22B87B56-04EF-5F5E-C050-B5E364E00CB5}" v="17" dt="2023-06-23T12:21:19.605"/>
    <p1510:client id="{39E7DF3F-614B-C5CD-FFF8-70AB6AA355E2}" v="659" dt="2023-06-23T16:56:30.232"/>
    <p1510:client id="{5E623EBA-1198-B9C7-C052-F9C869C29D94}" v="601" dt="2023-06-08T20:12:08.093"/>
    <p1510:client id="{94A48741-9B92-DA50-3E91-819338797F48}" v="1163" dt="2023-06-23T14:46:24.395"/>
    <p1510:client id="{AC66B42A-CB0F-5A4C-6440-C855FCC234ED}" v="97" dt="2023-06-14T17:27:34.435"/>
    <p1510:client id="{BAC83847-A083-3016-9547-A6B8259E7FA2}" v="3738" dt="2023-06-12T19:44:25.814"/>
    <p1510:client id="{BDBCF642-2463-6147-949A-00C8051FE036}" v="192" dt="2023-06-22T00:04:57.808"/>
    <p1510:client id="{BE9F2F70-3E98-42AC-94A0-78E81427EB5B}" v="274" dt="2023-05-23T16:57:33.359"/>
    <p1510:client id="{C2CDEBFC-1AE2-BDFA-7AF6-0F227729E173}" v="7" dt="2023-06-23T12:18:30.686"/>
    <p1510:client id="{C89FFE27-BFD3-238D-ACFE-33C113B01284}" v="1" dt="2023-06-22T13:26:31.376"/>
    <p1510:client id="{D498C692-5404-A98B-8ACC-9F88AAF33DC3}" v="700" dt="2023-06-22T15:18:09.537"/>
    <p1510:client id="{D74ABDE8-C7BD-96ED-F349-0D769DEBDCE4}" v="168" dt="2023-06-21T13:54:22.492"/>
    <p1510:client id="{DD7D87BD-9FD7-9404-EE1F-7F2A0F2E4F26}" v="1305" dt="2023-06-23T17:34:29.093"/>
    <p1510:client id="{E02D7D40-BA00-661E-F65A-426B985D6B74}" v="870" dt="2023-06-21T17:23:47.952"/>
    <p1510:client id="{EBC538CC-B82E-8861-F162-1481D8FC0F5B}" v="954" dt="2023-06-20T17:29:32.278"/>
    <p1510:client id="{EEFF0465-565B-3859-9518-B8A6224ADB7A}" v="351" dt="2023-06-25T20:48:04.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488"/>
        <p:guide pos="47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omments/modernComment_243_DB4DB46A.xml><?xml version="1.0" encoding="utf-8"?>
<p188:cmLst xmlns:a="http://schemas.openxmlformats.org/drawingml/2006/main" xmlns:r="http://schemas.openxmlformats.org/officeDocument/2006/relationships" xmlns:p188="http://schemas.microsoft.com/office/powerpoint/2018/8/main">
  <p188:cm id="{46EE6D93-BF3E-4117-BB16-AFB730118AA6}" authorId="{2873978F-71EC-1901-4EFA-CE53E55DD538}" created="2023-06-12T17:52:45.243">
    <pc:sldMkLst xmlns:pc="http://schemas.microsoft.com/office/powerpoint/2013/main/command">
      <pc:docMk/>
      <pc:sldMk cId="3679302762" sldId="579"/>
    </pc:sldMkLst>
    <p188:replyLst>
      <p188:reply id="{D2CF0156-79E0-488F-9097-967E2871A3A7}" authorId="{2873978F-71EC-1901-4EFA-CE53E55DD538}" created="2023-06-14T17:18:17.293">
        <p188:txBody>
          <a:bodyPr/>
          <a:lstStyle/>
          <a:p>
            <a:r>
              <a:rPr lang="en-US"/>
              <a:t>Missing differences, retry chain and heuristics of minstrel</a:t>
            </a:r>
          </a:p>
        </p188:txBody>
      </p188:reply>
      <p188:reply id="{3A956FA5-C9DE-4E6A-98B6-8180A6D70158}" authorId="{2873978F-71EC-1901-4EFA-CE53E55DD538}" created="2023-06-14T17:20:41.016">
        <p188:txBody>
          <a:bodyPr/>
          <a:lstStyle/>
          <a:p>
            <a:r>
              <a:rPr lang="en-US"/>
              <a:t>Highlight the difference of how the change in state between minstrelHt and ThompsonSampling</a:t>
            </a:r>
          </a:p>
        </p188:txBody>
      </p188:reply>
      <p188:reply id="{9E08F20B-1E6F-4B1B-B8A5-34A301FF2A29}" authorId="{2873978F-71EC-1901-4EFA-CE53E55DD538}" created="2023-06-14T17:22:16.691">
        <p188:txBody>
          <a:bodyPr/>
          <a:lstStyle/>
          <a:p>
            <a:r>
              <a:rPr lang="en-US"/>
              <a:t>From the diagram where you transition misntrel uses a counter but show thompson uses a probability</a:t>
            </a:r>
          </a:p>
        </p188:txBody>
      </p188:reply>
    </p188:replyLst>
    <p188:txBody>
      <a:bodyPr/>
      <a:lstStyle/>
      <a:p>
        <a:r>
          <a:rPr lang="en-US"/>
          <a:t>In words I would specify how Minstrel in ns-3 works. Which random MCS is selected, what statistics are mantained, EWMA and retry chain</a:t>
        </a:r>
      </a:p>
    </p188:txBody>
  </p188:cm>
  <p188:cm id="{EA72D558-AA49-4AEC-96B6-C92CA3EF0E0B}" authorId="{2873978F-71EC-1901-4EFA-CE53E55DD538}" created="2023-06-20T17:16:47.040">
    <pc:sldMkLst xmlns:pc="http://schemas.microsoft.com/office/powerpoint/2013/main/command">
      <pc:docMk/>
      <pc:sldMk cId="3679302762" sldId="579"/>
    </pc:sldMkLst>
    <p188:txBody>
      <a:bodyPr/>
      <a:lstStyle/>
      <a:p>
        <a:r>
          <a:rPr lang="en-US"/>
          <a:t>Have this slide be some notes that you say during the next slide</a:t>
        </a:r>
      </a:p>
    </p188:txBody>
  </p188:cm>
</p188:cmLst>
</file>

<file path=ppt/comments/modernComment_246_D5ED212D.xml><?xml version="1.0" encoding="utf-8"?>
<p188:cmLst xmlns:a="http://schemas.openxmlformats.org/drawingml/2006/main" xmlns:r="http://schemas.openxmlformats.org/officeDocument/2006/relationships" xmlns:p188="http://schemas.microsoft.com/office/powerpoint/2018/8/main">
  <p188:cm id="{3321031C-0614-4C57-8B61-5E1AD4664D4F}" authorId="{2873978F-71EC-1901-4EFA-CE53E55DD538}" created="2023-06-23T14:55:38.205">
    <pc:sldMkLst xmlns:pc="http://schemas.microsoft.com/office/powerpoint/2013/main/command">
      <pc:docMk/>
      <pc:sldMk cId="3589087533" sldId="582"/>
    </pc:sldMkLst>
    <p188:txBody>
      <a:bodyPr/>
      <a:lstStyle/>
      <a:p>
        <a:r>
          <a:rPr lang="en-US"/>
          <a:t>You can say something like trade off between less correct transmission or more transmissions that all might not be correct</a:t>
        </a:r>
      </a:p>
    </p188:txBody>
  </p188:cm>
  <p188:cm id="{234EED6F-37D0-4E53-89C9-E20E0DD37359}" authorId="{2873978F-71EC-1901-4EFA-CE53E55DD538}" created="2023-06-23T17:25:04.119">
    <pc:sldMkLst xmlns:pc="http://schemas.microsoft.com/office/powerpoint/2013/main/command">
      <pc:docMk/>
      <pc:sldMk cId="3589087533" sldId="582"/>
    </pc:sldMkLst>
    <p188:txBody>
      <a:bodyPr/>
      <a:lstStyle/>
      <a:p>
        <a:r>
          <a:rPr lang="en-US"/>
          <a:t>Mention that the cost of higher throughput gor Minstrel or TS is the tradeoff in higher amount of retransmissions (Latency)</a:t>
        </a:r>
      </a:p>
    </p188:txBody>
  </p188:cm>
</p188:cmLst>
</file>

<file path=ppt/comments/modernComment_248_EB616410.xml><?xml version="1.0" encoding="utf-8"?>
<p188:cmLst xmlns:a="http://schemas.openxmlformats.org/drawingml/2006/main" xmlns:r="http://schemas.openxmlformats.org/officeDocument/2006/relationships" xmlns:p188="http://schemas.microsoft.com/office/powerpoint/2018/8/main">
  <p188:cm id="{293CFC13-C5FF-4F9C-A148-3567980E7AD7}" authorId="{2873978F-71EC-1901-4EFA-CE53E55DD538}" status="resolved" created="2023-06-14T17:10:31.967" complete="100000">
    <pc:sldMkLst xmlns:pc="http://schemas.microsoft.com/office/powerpoint/2013/main/command">
      <pc:docMk/>
      <pc:sldMk cId="3949028368" sldId="584"/>
    </pc:sldMkLst>
    <p188:replyLst>
      <p188:reply id="{9BECB027-1748-48B7-8EE5-AC21919D76C2}" authorId="{2873978F-71EC-1901-4EFA-CE53E55DD538}" created="2023-06-14T17:11:51">
        <p188:txBody>
          <a:bodyPr/>
          <a:lstStyle/>
          <a:p>
            <a:r>
              <a:rPr lang="en-US"/>
              <a:t>Remember to explain the BER by using a loop</a:t>
            </a:r>
          </a:p>
        </p188:txBody>
      </p188:reply>
    </p188:replyLst>
    <p188:txBody>
      <a:bodyPr/>
      <a:lstStyle/>
      <a:p>
        <a:r>
          <a:rPr lang="en-US"/>
          <a:t>Change figure. Show the TX and receiver. Then show frames going and ACK coming back</a:t>
        </a:r>
      </a:p>
    </p188:txBody>
  </p188:cm>
  <p188:cm id="{7A1BA722-356B-47F2-BA05-62BCCA8C6EA2}" authorId="{2873978F-71EC-1901-4EFA-CE53E55DD538}" status="resolved" created="2023-06-20T17:09:36.249" complete="100000">
    <pc:sldMkLst xmlns:pc="http://schemas.microsoft.com/office/powerpoint/2013/main/command">
      <pc:docMk/>
      <pc:sldMk cId="3949028368" sldId="584"/>
    </pc:sldMkLst>
    <p188:txBody>
      <a:bodyPr/>
      <a:lstStyle/>
      <a:p>
        <a:r>
          <a:rPr lang="en-US"/>
          <a:t>DO NOT USE CHANNEL ESTIMATE JUST SAY SNR</a:t>
        </a:r>
      </a:p>
    </p188:txBody>
  </p188:cm>
  <p188:cm id="{A4B3F7A2-7E08-4185-BC60-71856EB63581}" authorId="{2873978F-71EC-1901-4EFA-CE53E55DD538}" status="resolved" created="2023-06-20T17:11:30.142" complete="100000">
    <pc:sldMkLst xmlns:pc="http://schemas.microsoft.com/office/powerpoint/2013/main/command">
      <pc:docMk/>
      <pc:sldMk cId="3949028368" sldId="584"/>
    </pc:sldMkLst>
    <p188:txBody>
      <a:bodyPr/>
      <a:lstStyle/>
      <a:p>
        <a:r>
          <a:rPr lang="en-US"/>
          <a:t>Third arrow make it the same as the first arrow</a:t>
        </a:r>
      </a:p>
    </p188:txBody>
  </p188:cm>
  <p188:cm id="{BDFEB75B-259E-4CC6-A446-AEF1AA43D003}" authorId="{2873978F-71EC-1901-4EFA-CE53E55DD538}" status="resolved" created="2023-06-20T17:13:48.599" complete="100000">
    <pc:sldMkLst xmlns:pc="http://schemas.microsoft.com/office/powerpoint/2013/main/command">
      <pc:docMk/>
      <pc:sldMk cId="3949028368" sldId="584"/>
    </pc:sldMkLst>
    <p188:txBody>
      <a:bodyPr/>
      <a:lstStyle/>
      <a:p>
        <a:r>
          <a:rPr lang="en-US"/>
          <a:t>Add animation to this slides to show the order in which events happen more clearly</a:t>
        </a:r>
      </a:p>
    </p188:txBody>
  </p188:cm>
</p188:cmLst>
</file>

<file path=ppt/comments/modernComment_24B_3F76DFF4.xml><?xml version="1.0" encoding="utf-8"?>
<p188:cmLst xmlns:a="http://schemas.openxmlformats.org/drawingml/2006/main" xmlns:r="http://schemas.openxmlformats.org/officeDocument/2006/relationships" xmlns:p188="http://schemas.microsoft.com/office/powerpoint/2018/8/main">
  <p188:cm id="{1C642A9A-FFA9-4B47-BD7F-FCF28768E206}" authorId="{2873978F-71EC-1901-4EFA-CE53E55DD538}" status="resolved" created="2023-06-21T16:17:03.461" complete="100000">
    <ac:deMkLst xmlns:ac="http://schemas.microsoft.com/office/drawing/2013/main/command">
      <pc:docMk xmlns:pc="http://schemas.microsoft.com/office/powerpoint/2013/main/command"/>
      <pc:sldMk xmlns:pc="http://schemas.microsoft.com/office/powerpoint/2013/main/command" cId="1064755188" sldId="587"/>
      <ac:spMk id="8" creationId="{CBAABEC8-C9AF-EEA4-51ED-497EE41AF39A}"/>
    </ac:deMkLst>
    <p188:replyLst>
      <p188:reply id="{9D99643F-E4DB-4971-9C40-6D3C5FD24FDD}" authorId="{2873978F-71EC-1901-4EFA-CE53E55DD538}" created="2023-06-21T16:17:47.214">
        <p188:txBody>
          <a:bodyPr/>
          <a:lstStyle/>
          <a:p>
            <a:r>
              <a:rPr lang="en-US"/>
              <a:t>and that due to that standards with more space to explore might converge slower</a:t>
            </a:r>
          </a:p>
        </p188:txBody>
      </p188:reply>
    </p188:replyLst>
    <p188:txBody>
      <a:bodyPr/>
      <a:lstStyle/>
      <a:p>
        <a:r>
          <a:rPr lang="en-US"/>
          <a:t>For misntel say an example, when using 80 it can also try the 40</a:t>
        </a:r>
      </a:p>
    </p188:txBody>
  </p188:cm>
  <p188:cm id="{71D2A9D4-4030-45E4-9A4E-9F12F6EFF616}" authorId="{2873978F-71EC-1901-4EFA-CE53E55DD538}" status="resolved" created="2023-06-21T17:17:13.344" complete="100000">
    <pc:sldMkLst xmlns:pc="http://schemas.microsoft.com/office/powerpoint/2013/main/command">
      <pc:docMk/>
      <pc:sldMk cId="1064755188" sldId="587"/>
    </pc:sldMkLst>
    <p188:txBody>
      <a:bodyPr/>
      <a:lstStyle/>
      <a:p>
        <a:r>
          <a:rPr lang="en-US"/>
          <a:t>Missing to vary the SNR to get it to select the MCS</a:t>
        </a:r>
      </a:p>
    </p188:txBody>
  </p188:cm>
  <p188:cm id="{502E5BA5-F345-4599-9AC8-AA236BA4560C}" authorId="{2873978F-71EC-1901-4EFA-CE53E55DD538}" status="resolved" created="2023-06-21T17:18:02.002" complete="100000">
    <pc:sldMkLst xmlns:pc="http://schemas.microsoft.com/office/powerpoint/2013/main/command">
      <pc:docMk/>
      <pc:sldMk cId="1064755188" sldId="587"/>
    </pc:sldMkLst>
    <p188:txBody>
      <a:bodyPr/>
      <a:lstStyle/>
      <a:p>
        <a:r>
          <a:rPr lang="en-US"/>
          <a:t>categorize the bullets under approach and findings</a:t>
        </a:r>
      </a:p>
    </p188:txBody>
  </p188:cm>
</p188:cmLst>
</file>

<file path=ppt/comments/modernComment_24C_8AB28C0F.xml><?xml version="1.0" encoding="utf-8"?>
<p188:cmLst xmlns:a="http://schemas.openxmlformats.org/drawingml/2006/main" xmlns:r="http://schemas.openxmlformats.org/officeDocument/2006/relationships" xmlns:p188="http://schemas.microsoft.com/office/powerpoint/2018/8/main">
  <p188:cm id="{EA72728F-4E04-4B38-91A0-97FA3F60FA58}" authorId="{2873978F-71EC-1901-4EFA-CE53E55DD538}" status="resolved" created="2023-06-20T17:28:01.557" complete="100000">
    <pc:sldMkLst xmlns:pc="http://schemas.microsoft.com/office/powerpoint/2013/main/command">
      <pc:docMk/>
      <pc:sldMk cId="2326957071" sldId="588"/>
    </pc:sldMkLst>
    <p188:txBody>
      <a:bodyPr/>
      <a:lstStyle/>
      <a:p>
        <a:r>
          <a:rPr lang="en-US"/>
          <a:t>Remember to describe the Axis and what the data is showing</a:t>
        </a:r>
      </a:p>
    </p188:txBody>
  </p188:cm>
  <p188:cm id="{2B8B7F0A-0A4E-444C-BB17-4FA9D9EC39E9}" authorId="{2873978F-71EC-1901-4EFA-CE53E55DD538}" status="resolved" created="2023-06-21T17:23:33.874" complete="100000">
    <pc:sldMkLst xmlns:pc="http://schemas.microsoft.com/office/powerpoint/2013/main/command">
      <pc:docMk/>
      <pc:sldMk cId="2326957071" sldId="588"/>
    </pc:sldMkLst>
    <p188:txBody>
      <a:bodyPr/>
      <a:lstStyle/>
      <a:p>
        <a:r>
          <a:rPr lang="en-US"/>
          <a:t>Separate the plots into two slides</a:t>
        </a:r>
      </a:p>
    </p188:txBody>
  </p188:cm>
  <p188:cm id="{83856335-FC3F-4561-865B-0D981F1F348C}" authorId="{2873978F-71EC-1901-4EFA-CE53E55DD538}" status="resolved" created="2023-06-21T17:23:47.952" complete="100000">
    <pc:sldMkLst xmlns:pc="http://schemas.microsoft.com/office/powerpoint/2013/main/command">
      <pc:docMk/>
      <pc:sldMk cId="2326957071" sldId="588"/>
    </pc:sldMkLst>
    <p188:txBody>
      <a:bodyPr/>
      <a:lstStyle/>
      <a:p>
        <a:r>
          <a:rPr lang="en-US"/>
          <a:t>the first time you have to clearly explain the plots</a:t>
        </a:r>
      </a:p>
    </p188:txBody>
  </p188:cm>
  <p188:cm id="{438C2F8C-3291-4EA2-A041-F4528E236160}" authorId="{2873978F-71EC-1901-4EFA-CE53E55DD538}" created="2023-06-23T15:24:48.774">
    <pc:sldMkLst xmlns:pc="http://schemas.microsoft.com/office/powerpoint/2013/main/command">
      <pc:docMk/>
      <pc:sldMk cId="2326957071" sldId="588"/>
    </pc:sldMkLst>
    <p188:txBody>
      <a:bodyPr/>
      <a:lstStyle/>
      <a:p>
        <a:r>
          <a:rPr lang="en-US"/>
          <a:t>The X axis represents the resulting SNR value after the SNR was changed. The colored data series represent the
average convergence times (left Y-axis), and the gray dashed lines
(right Y-axis) show the error rate performance of each MCS value
(ranging from 0 to 8) as a function of SNR and packet size, with
MCS 0 as the left-most curve and MCS 8 the right-most curve. We
included the error rate curves because they explain some of the
behavior of the convergence curves</a:t>
        </a:r>
      </a:p>
    </p188:txBody>
  </p188:cm>
</p188:cmLst>
</file>

<file path=ppt/comments/modernComment_24D_9B376AF4.xml><?xml version="1.0" encoding="utf-8"?>
<p188:cmLst xmlns:a="http://schemas.openxmlformats.org/drawingml/2006/main" xmlns:r="http://schemas.openxmlformats.org/officeDocument/2006/relationships" xmlns:p188="http://schemas.microsoft.com/office/powerpoint/2018/8/main">
  <p188:cm id="{42087996-F6B8-45AB-AE89-ECCFFDB81BE6}" authorId="{2873978F-71EC-1901-4EFA-CE53E55DD538}" created="2023-06-23T17:33:54.560">
    <pc:sldMkLst xmlns:pc="http://schemas.microsoft.com/office/powerpoint/2013/main/command">
      <pc:docMk/>
      <pc:sldMk cId="2604100340" sldId="589"/>
    </pc:sldMkLst>
    <p188:txBody>
      <a:bodyPr/>
      <a:lstStyle/>
      <a:p>
        <a:r>
          <a:rPr lang="en-US"/>
          <a:t>Say in words SNR &gt; 23 dB reason unknown</a:t>
        </a:r>
      </a:p>
    </p188:txBody>
  </p188:cm>
</p188:cmLst>
</file>

<file path=ppt/comments/modernComment_24E_509C1B84.xml><?xml version="1.0" encoding="utf-8"?>
<p188:cmLst xmlns:a="http://schemas.openxmlformats.org/drawingml/2006/main" xmlns:r="http://schemas.openxmlformats.org/officeDocument/2006/relationships" xmlns:p188="http://schemas.microsoft.com/office/powerpoint/2018/8/main">
  <p188:cm id="{2CC55848-320C-41C8-BAE7-4874903DDF84}" authorId="{2873978F-71EC-1901-4EFA-CE53E55DD538}" status="resolved" created="2023-06-22T15:10:00.415" complete="100000">
    <ac:deMkLst xmlns:ac="http://schemas.microsoft.com/office/drawing/2013/main/command">
      <pc:docMk xmlns:pc="http://schemas.microsoft.com/office/powerpoint/2013/main/command"/>
      <pc:sldMk xmlns:pc="http://schemas.microsoft.com/office/powerpoint/2013/main/command" cId="1352407940" sldId="590"/>
      <ac:spMk id="3" creationId="{EBF2BAC8-44A9-0836-A979-4EE9631A2696}"/>
    </ac:deMkLst>
    <p188:txBody>
      <a:bodyPr/>
      <a:lstStyle/>
      <a:p>
        <a:r>
          <a:rPr lang="en-US"/>
          <a:t>Bullet 1 say:  the ThompsonSampling algorithm could use better heuristics to cope with low SNR</a:t>
        </a:r>
      </a:p>
    </p188:txBody>
  </p188:cm>
</p188:cmLst>
</file>

<file path=ppt/comments/modernComment_24F_8C12C448.xml><?xml version="1.0" encoding="utf-8"?>
<p188:cmLst xmlns:a="http://schemas.openxmlformats.org/drawingml/2006/main" xmlns:r="http://schemas.openxmlformats.org/officeDocument/2006/relationships" xmlns:p188="http://schemas.microsoft.com/office/powerpoint/2018/8/main">
  <p188:cm id="{FE5CE07D-2FDF-434C-9D06-6D2B938A01A0}" authorId="{2873978F-71EC-1901-4EFA-CE53E55DD538}" created="2023-06-23T15:22:50.255">
    <pc:sldMkLst xmlns:pc="http://schemas.microsoft.com/office/powerpoint/2013/main/command">
      <pc:docMk/>
      <pc:sldMk cId="2350040136" sldId="591"/>
    </pc:sldMkLst>
    <p188:txBody>
      <a:bodyPr/>
      <a:lstStyle/>
      <a:p>
        <a:r>
          <a:rPr lang="en-US"/>
          <a:t>Mention each point is the average of 100 trials</a:t>
        </a:r>
      </a:p>
    </p188:txBody>
  </p188:cm>
  <p188:cm id="{F0C716D7-2334-4123-A55F-85D35FF7FB84}" authorId="{2873978F-71EC-1901-4EFA-CE53E55DD538}" created="2023-06-23T15:23:27.584">
    <pc:sldMkLst xmlns:pc="http://schemas.microsoft.com/office/powerpoint/2013/main/command">
      <pc:docMk/>
      <pc:sldMk cId="2350040136" sldId="591"/>
    </pc:sldMkLst>
    <p188:txBody>
      <a:bodyPr/>
      <a:lstStyle/>
      <a:p>
        <a:r>
          <a:rPr lang="en-US"/>
          <a:t>Each simulation trial lasts for 20.5 seconds, allowing for
warmup of 0.5 seconds, followed by 10 seconds of data transfer at
the initial SNR, and 10 seconds of observing the behavior after the
change in channel at 10.5 seconds.</a:t>
        </a:r>
      </a:p>
    </p188:txBody>
  </p188:cm>
</p188:cmLst>
</file>

<file path=ppt/comments/modernComment_252_10F194B0.xml><?xml version="1.0" encoding="utf-8"?>
<p188:cmLst xmlns:a="http://schemas.openxmlformats.org/drawingml/2006/main" xmlns:r="http://schemas.openxmlformats.org/officeDocument/2006/relationships" xmlns:p188="http://schemas.microsoft.com/office/powerpoint/2018/8/main">
  <p188:cm id="{4820F84D-CAB6-4CAF-B43A-135685A3D7BC}" authorId="{2873978F-71EC-1901-4EFA-CE53E55DD538}" status="resolved" created="2023-06-14T17:27:34.435" complete="100000">
    <pc:sldMkLst xmlns:pc="http://schemas.microsoft.com/office/powerpoint/2013/main/command">
      <pc:docMk/>
      <pc:sldMk cId="284267696" sldId="594"/>
    </pc:sldMkLst>
    <p188:txBody>
      <a:bodyPr/>
      <a:lstStyle/>
      <a:p>
        <a:r>
          <a:rPr lang="en-US"/>
          <a:t>Change the picture. Make it so it showcases the timevarying aspect of the channel. Put a sender and receiver and you can put  aquestion mark on the sender asking what tx params. Channel like a cloud</a:t>
        </a:r>
      </a:p>
    </p188:txBody>
  </p188:cm>
  <p188:cm id="{1B5CB605-903B-4FFD-9D60-524BEDD81FDD}" authorId="{2873978F-71EC-1901-4EFA-CE53E55DD538}" status="resolved" created="2023-06-20T17:03:17.114" complete="100000">
    <pc:sldMkLst xmlns:pc="http://schemas.microsoft.com/office/powerpoint/2013/main/command">
      <pc:docMk/>
      <pc:sldMk cId="284267696" sldId="594"/>
    </pc:sldMkLst>
    <p188:txBody>
      <a:bodyPr/>
      <a:lstStyle/>
      <a:p>
        <a:r>
          <a:rPr lang="en-US"/>
          <a:t>For Tx and Rx use a laptop and a AP</a:t>
        </a:r>
      </a:p>
    </p188:txBody>
  </p188:cm>
</p188:cmLst>
</file>

<file path=ppt/comments/modernComment_253_AC3A796.xml><?xml version="1.0" encoding="utf-8"?>
<p188:cmLst xmlns:a="http://schemas.openxmlformats.org/drawingml/2006/main" xmlns:r="http://schemas.openxmlformats.org/officeDocument/2006/relationships" xmlns:p188="http://schemas.microsoft.com/office/powerpoint/2018/8/main">
  <p188:cm id="{3737FD58-5F90-4591-B668-B374AF1568A5}" authorId="{2873978F-71EC-1901-4EFA-CE53E55DD538}" status="resolved" created="2023-06-20T17:05:12.617" complete="100000">
    <pc:sldMkLst xmlns:pc="http://schemas.microsoft.com/office/powerpoint/2013/main/command">
      <pc:docMk/>
      <pc:sldMk cId="180594582" sldId="595"/>
    </pc:sldMkLst>
    <p188:txBody>
      <a:bodyPr/>
      <a:lstStyle/>
      <a:p>
        <a:r>
          <a:rPr lang="en-US"/>
          <a:t>Cite table</a:t>
        </a:r>
      </a:p>
    </p188:txBody>
  </p188:cm>
  <p188:cm id="{BA1EC1B1-70F9-4F80-A164-C196B2C5A3D6}" authorId="{2873978F-71EC-1901-4EFA-CE53E55DD538}" status="resolved" created="2023-06-20T17:06:50.073" complete="100000">
    <pc:sldMkLst xmlns:pc="http://schemas.microsoft.com/office/powerpoint/2013/main/command">
      <pc:docMk/>
      <pc:sldMk cId="180594582" sldId="595"/>
    </pc:sldMkLst>
    <p188:txBody>
      <a:bodyPr/>
      <a:lstStyle/>
      <a:p>
        <a:r>
          <a:rPr lang="en-US"/>
          <a:t>Say in words that before in other standards the table was simpler but with time it has become more complex</a:t>
        </a:r>
      </a:p>
    </p188:txBody>
  </p188:cm>
</p188:cmLst>
</file>

<file path=ppt/comments/modernComment_254_35CBC3CB.xml><?xml version="1.0" encoding="utf-8"?>
<p188:cmLst xmlns:a="http://schemas.openxmlformats.org/drawingml/2006/main" xmlns:r="http://schemas.openxmlformats.org/officeDocument/2006/relationships" xmlns:p188="http://schemas.microsoft.com/office/powerpoint/2018/8/main">
  <p188:cm id="{AD990306-B149-47B7-BA28-A752275D424A}" authorId="{2873978F-71EC-1901-4EFA-CE53E55DD538}" status="resolved" created="2023-06-12T18:18:25.689" complete="100000">
    <pc:sldMkLst xmlns:pc="http://schemas.microsoft.com/office/powerpoint/2013/main/command">
      <pc:docMk/>
      <pc:sldMk cId="902546379" sldId="596"/>
    </pc:sldMkLst>
    <p188:replyLst/>
    <p188:txBody>
      <a:bodyPr/>
      <a:lstStyle/>
      <a:p>
        <a:r>
          <a:rPr lang="en-US"/>
          <a:t>I would say in words, Ideal is a measurement based and Minstrel and TS sampling based</a:t>
        </a:r>
      </a:p>
    </p188:txBody>
  </p188:cm>
</p188:cmLst>
</file>

<file path=ppt/comments/modernComment_258_2256B02F.xml><?xml version="1.0" encoding="utf-8"?>
<p188:cmLst xmlns:a="http://schemas.openxmlformats.org/drawingml/2006/main" xmlns:r="http://schemas.openxmlformats.org/officeDocument/2006/relationships" xmlns:p188="http://schemas.microsoft.com/office/powerpoint/2018/8/main">
  <p188:cm id="{BE4BF9CF-4BAD-4387-B0D7-C0FEA0BA533A}" authorId="{2873978F-71EC-1901-4EFA-CE53E55DD538}" status="resolved" created="2023-06-20T16:58:43.405" complete="100000">
    <pc:sldMkLst xmlns:pc="http://schemas.microsoft.com/office/powerpoint/2013/main/command">
      <pc:docMk/>
      <pc:sldMk cId="576106543" sldId="600"/>
    </pc:sldMkLst>
    <p188:txBody>
      <a:bodyPr/>
      <a:lstStyle/>
      <a:p>
        <a:r>
          <a:rPr lang="en-US"/>
          <a:t>Here I would say what type of counters (Tx attempts using a certain rate)</a:t>
        </a:r>
      </a:p>
    </p188:txBody>
  </p188:cm>
  <p188:cm id="{1AF2A333-1C1C-4A04-B1AB-E68328AA4DDD}" authorId="{2873978F-71EC-1901-4EFA-CE53E55DD538}" status="resolved" created="2023-06-20T17:20:52.703" complete="100000">
    <ac:deMkLst xmlns:ac="http://schemas.microsoft.com/office/drawing/2013/main/command">
      <pc:docMk xmlns:pc="http://schemas.microsoft.com/office/powerpoint/2013/main/command"/>
      <pc:sldMk xmlns:pc="http://schemas.microsoft.com/office/powerpoint/2013/main/command" cId="576106543" sldId="600"/>
      <ac:spMk id="6" creationId="{86799C21-FD5E-710E-6A10-B9A39A78585E}"/>
    </ac:deMkLst>
    <p188:txBody>
      <a:bodyPr/>
      <a:lstStyle/>
      <a:p>
        <a:r>
          <a:rPr lang="en-US"/>
          <a:t>Ts first dot:
Updates the params of a random variable separately for each MCS 
Delete second bullet</a:t>
        </a:r>
      </a:p>
    </p188:txBody>
  </p188:cm>
  <p188:cm id="{CAD08AF5-6BE1-4D0D-A0DF-E10EB61FE5AF}" authorId="{2873978F-71EC-1901-4EFA-CE53E55DD538}" status="resolved" created="2023-06-20T17:21:39.391" complete="100000">
    <pc:sldMkLst xmlns:pc="http://schemas.microsoft.com/office/powerpoint/2013/main/command">
      <pc:docMk/>
      <pc:sldMk cId="576106543" sldId="600"/>
    </pc:sldMkLst>
    <p188:txBody>
      <a:bodyPr/>
      <a:lstStyle/>
      <a:p>
        <a:r>
          <a:rPr lang="en-US"/>
          <a:t>***Each time an MCS is requested for Tx</a:t>
        </a:r>
      </a:p>
    </p188:txBody>
  </p188:cm>
  <p188:cm id="{DC52D103-DF5A-41C7-A7DA-605CE2CAC9DE}" authorId="{2873978F-71EC-1901-4EFA-CE53E55DD538}" status="resolved" created="2023-06-23T14:05:57.507" complete="100000">
    <pc:sldMkLst xmlns:pc="http://schemas.microsoft.com/office/powerpoint/2013/main/command">
      <pc:docMk/>
      <pc:sldMk cId="576106543" sldId="600"/>
    </pc:sldMkLst>
    <p188:txBody>
      <a:bodyPr/>
      <a:lstStyle/>
      <a:p>
        <a:r>
          <a:rPr lang="en-US"/>
          <a:t>In this slides remember you will say what is in prev slide</a:t>
        </a:r>
      </a:p>
    </p188:txBody>
  </p188:cm>
  <p188:cm id="{2E2AEC5A-3D41-41CC-AEC8-F8527469380E}" authorId="{2873978F-71EC-1901-4EFA-CE53E55DD538}" status="resolved" created="2023-06-23T17:09:28.101" complete="100000">
    <pc:sldMkLst xmlns:pc="http://schemas.microsoft.com/office/powerpoint/2013/main/command">
      <pc:docMk/>
      <pc:sldMk cId="576106543" sldId="600"/>
    </pc:sldMkLst>
    <p188:txBody>
      <a:bodyPr/>
      <a:lstStyle/>
      <a:p>
        <a:r>
          <a:rPr lang="en-US"/>
          <a:t>Mention that round 10% of frames will be exploratory</a:t>
        </a:r>
      </a:p>
    </p188:txBody>
  </p188:cm>
  <p188:cm id="{809D9E84-8DFE-4B35-A31A-853A070A4BC3}" authorId="{2873978F-71EC-1901-4EFA-CE53E55DD538}" created="2023-06-25T15:42:27.092">
    <pc:sldMkLst xmlns:pc="http://schemas.microsoft.com/office/powerpoint/2013/main/command">
      <pc:docMk/>
      <pc:sldMk cId="576106543" sldId="600"/>
    </pc:sldMkLst>
    <p188:txBody>
      <a:bodyPr/>
      <a:lstStyle/>
      <a:p>
        <a:r>
          <a:rPr lang="en-US"/>
          <a:t>maybe add other figure for Thompson sampling that shows bins for 3 MCS and the distribution inside</a:t>
        </a:r>
      </a:p>
    </p188:txBody>
  </p188:cm>
</p188:cmLst>
</file>

<file path=ppt/comments/modernComment_259_5F033F8C.xml><?xml version="1.0" encoding="utf-8"?>
<p188:cmLst xmlns:a="http://schemas.openxmlformats.org/drawingml/2006/main" xmlns:r="http://schemas.openxmlformats.org/officeDocument/2006/relationships" xmlns:p188="http://schemas.microsoft.com/office/powerpoint/2018/8/main">
  <p188:cm id="{9B51A120-EBC4-4228-89F3-5D8A4B622193}" authorId="{2873978F-71EC-1901-4EFA-CE53E55DD538}" status="resolved" created="2023-06-21T17:13:47.883" complete="100000">
    <pc:sldMkLst xmlns:pc="http://schemas.microsoft.com/office/powerpoint/2013/main/command">
      <pc:docMk/>
      <pc:sldMk cId="1594048396" sldId="601"/>
    </pc:sldMkLst>
    <p188:txBody>
      <a:bodyPr/>
      <a:lstStyle/>
      <a:p>
        <a:r>
          <a:rPr lang="en-US"/>
          <a:t>Label the figure as a figure 1 from paper</a:t>
        </a:r>
      </a:p>
    </p188:txBody>
  </p188:cm>
  <p188:cm id="{CD068A81-296F-401D-B644-CB6596405EB7}" authorId="{2873978F-71EC-1901-4EFA-CE53E55DD538}" created="2023-06-23T17:06:28.626">
    <pc:sldMkLst xmlns:pc="http://schemas.microsoft.com/office/powerpoint/2013/main/command">
      <pc:docMk/>
      <pc:sldMk cId="1594048396" sldId="601"/>
    </pc:sldMkLst>
    <p188:txBody>
      <a:bodyPr/>
      <a:lstStyle/>
      <a:p>
        <a:r>
          <a:rPr lang="en-US"/>
          <a:t>This is Figure 1 from the paper</a:t>
        </a:r>
      </a:p>
    </p188:txBody>
  </p188:cm>
</p188:cmLst>
</file>

<file path=ppt/comments/modernComment_25A_E0207C0C.xml><?xml version="1.0" encoding="utf-8"?>
<p188:cmLst xmlns:a="http://schemas.openxmlformats.org/drawingml/2006/main" xmlns:r="http://schemas.openxmlformats.org/officeDocument/2006/relationships" xmlns:p188="http://schemas.microsoft.com/office/powerpoint/2018/8/main">
  <p188:cm id="{A6D22F2B-355C-4FF8-895E-F485B7098B72}" authorId="{2873978F-71EC-1901-4EFA-CE53E55DD538}" status="resolved" created="2023-06-21T15:30:32.810" complete="100000">
    <pc:sldMkLst xmlns:pc="http://schemas.microsoft.com/office/powerpoint/2013/main/command">
      <pc:docMk/>
      <pc:sldMk cId="3760225292" sldId="602"/>
    </pc:sldMkLst>
    <p188:txBody>
      <a:bodyPr/>
      <a:lstStyle/>
      <a:p>
        <a:r>
          <a:rPr lang="en-US"/>
          <a:t>Ladder diagram that shows 7 Tx attempts and how it selects different MCS if the Tx failed.​</a:t>
        </a:r>
      </a:p>
    </p188:txBody>
  </p188:cm>
  <p188:cm id="{12BB2F68-5588-4982-9E0C-BF7BE8A19FD6}" authorId="{2873978F-71EC-1901-4EFA-CE53E55DD538}" status="resolved" created="2023-06-23T17:15:51.256" complete="100000">
    <pc:sldMkLst xmlns:pc="http://schemas.microsoft.com/office/powerpoint/2013/main/command">
      <pc:docMk/>
      <pc:sldMk cId="3760225292" sldId="602"/>
    </pc:sldMkLst>
    <p188:txBody>
      <a:bodyPr/>
      <a:lstStyle/>
      <a:p>
        <a:r>
          <a:rPr lang="en-US"/>
          <a:t>In general a frame is attempted 7 times, 1 BEST TP, 2 BEST TP2 and 3 Best Prob</a:t>
        </a:r>
      </a:p>
    </p188:txBody>
  </p188:cm>
  <p188:cm id="{F153F3AD-9790-441F-99F8-326F62107558}" authorId="{2873978F-71EC-1901-4EFA-CE53E55DD538}" status="resolved" created="2023-06-23T17:16:36.242" complete="100000">
    <pc:sldMkLst xmlns:pc="http://schemas.microsoft.com/office/powerpoint/2013/main/command">
      <pc:docMk/>
      <pc:sldMk cId="3760225292" sldId="602"/>
    </pc:sldMkLst>
    <p188:txBody>
      <a:bodyPr/>
      <a:lstStyle/>
      <a:p>
        <a:r>
          <a:rPr lang="en-US"/>
          <a:t>verify one more time just in case</a:t>
        </a:r>
      </a:p>
    </p188:txBody>
  </p188:cm>
  <p188:cm id="{314F0907-8BEA-43E6-BF3B-8E87888048AF}" authorId="{2873978F-71EC-1901-4EFA-CE53E55DD538}" status="resolved" created="2023-06-23T17:20:03.343" complete="100000">
    <pc:sldMkLst xmlns:pc="http://schemas.microsoft.com/office/powerpoint/2013/main/command">
      <pc:docMk/>
      <pc:sldMk cId="3760225292" sldId="602"/>
    </pc:sldMkLst>
    <p188:txBody>
      <a:bodyPr/>
      <a:lstStyle/>
      <a:p>
        <a:r>
          <a:rPr lang="en-US"/>
          <a:t>Look at remote station manager and see what short and long retry # correspond to</a:t>
        </a:r>
      </a:p>
    </p188:txBody>
  </p188:cm>
</p188:cmLst>
</file>

<file path=ppt/comments/modernComment_25C_A7EDC328.xml><?xml version="1.0" encoding="utf-8"?>
<p188:cmLst xmlns:a="http://schemas.openxmlformats.org/drawingml/2006/main" xmlns:r="http://schemas.openxmlformats.org/officeDocument/2006/relationships" xmlns:p188="http://schemas.microsoft.com/office/powerpoint/2018/8/main">
  <p188:cm id="{3B77D9E0-A814-4CBD-8CD4-451E4BD8E98F}" authorId="{2873978F-71EC-1901-4EFA-CE53E55DD538}" status="resolved" created="2023-06-21T17:21:20.306" complete="100000">
    <pc:sldMkLst xmlns:pc="http://schemas.microsoft.com/office/powerpoint/2013/main/command">
      <pc:docMk/>
      <pc:sldMk cId="2817377064" sldId="604"/>
    </pc:sldMkLst>
    <p188:txBody>
      <a:bodyPr/>
      <a:lstStyle/>
      <a:p>
        <a:r>
          <a:rPr lang="en-US"/>
          <a:t>Slow down figure, no loop, </a:t>
        </a:r>
      </a:p>
    </p188:txBody>
  </p188:cm>
</p188:cmLst>
</file>

<file path=ppt/comments/modernComment_25D_AA7419A2.xml><?xml version="1.0" encoding="utf-8"?>
<p188:cmLst xmlns:a="http://schemas.openxmlformats.org/drawingml/2006/main" xmlns:r="http://schemas.openxmlformats.org/officeDocument/2006/relationships" xmlns:p188="http://schemas.microsoft.com/office/powerpoint/2018/8/main">
  <p188:cm id="{913B9625-2D46-494B-A2BE-52D812E07435}" authorId="{2873978F-71EC-1901-4EFA-CE53E55DD538}" status="resolved" created="2023-06-23T16:22:05.155" complete="100000">
    <pc:sldMkLst xmlns:pc="http://schemas.microsoft.com/office/powerpoint/2013/main/command">
      <pc:docMk/>
      <pc:sldMk cId="2859735458" sldId="605"/>
    </pc:sldMkLst>
    <p188:txBody>
      <a:bodyPr/>
      <a:lstStyle/>
      <a:p>
        <a:r>
          <a:rPr lang="en-US"/>
          <a:t>Maybe add the thin plots as backup slides</a:t>
        </a:r>
      </a:p>
    </p188:txBody>
  </p188:cm>
  <p188:cm id="{CA855F6E-5227-4A2C-8597-8AFEAAB1ED98}" authorId="{2873978F-71EC-1901-4EFA-CE53E55DD538}" created="2023-06-23T17:29:26.582">
    <pc:sldMkLst xmlns:pc="http://schemas.microsoft.com/office/powerpoint/2013/main/command">
      <pc:docMk/>
      <pc:sldMk cId="2859735458" sldId="605"/>
    </pc:sldMkLst>
    <p188:txBody>
      <a:bodyPr/>
      <a:lstStyle/>
      <a:p>
        <a:r>
          <a:rPr lang="en-US"/>
          <a:t>The X axis represents the resulting SNR value after the SNR was changed. The colored data series represent the
average convergence times (left Y-axis), and the gray dashed lines
(right Y-axis) show the error rate performance of each MCS value
(ranging from 0 to 8) as a function of SNR and packet size, with
MCS 0 as the left-most curve and MCS 8 the right-most curve. We
included the error rate curves because they explain some of the
behavior of the convergence curves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3EC1D-407B-43A0-96F1-01037B9E1AB4}" type="datetimeFigureOut">
              <a:rPr lang="en-US" smtClean="0"/>
              <a:t>6/25/2023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1EDC6-0A84-4ED3-95DB-81343E27AA51}" type="slidenum">
              <a:rPr lang="en-US" smtClean="0"/>
              <a:t>‹#›</a:t>
            </a:fld>
            <a:endParaRPr lang="en-US"/>
          </a:p>
        </p:txBody>
      </p:sp>
    </p:spTree>
    <p:extLst>
      <p:ext uri="{BB962C8B-B14F-4D97-AF65-F5344CB8AC3E}">
        <p14:creationId xmlns:p14="http://schemas.microsoft.com/office/powerpoint/2010/main" val="2126156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before in other standards the table was simpler but with time it has become more complex</a:t>
            </a:r>
          </a:p>
        </p:txBody>
      </p:sp>
      <p:sp>
        <p:nvSpPr>
          <p:cNvPr id="4" name="Slide Number Placeholder 3"/>
          <p:cNvSpPr>
            <a:spLocks noGrp="1"/>
          </p:cNvSpPr>
          <p:nvPr>
            <p:ph type="sldNum" sz="quarter" idx="5"/>
          </p:nvPr>
        </p:nvSpPr>
        <p:spPr/>
        <p:txBody>
          <a:bodyPr/>
          <a:lstStyle/>
          <a:p>
            <a:fld id="{A191EDC6-0A84-4ED3-95DB-81343E27AA51}" type="slidenum">
              <a:rPr lang="en-US" smtClean="0"/>
              <a:t>3</a:t>
            </a:fld>
            <a:endParaRPr lang="en-US"/>
          </a:p>
        </p:txBody>
      </p:sp>
    </p:spTree>
    <p:extLst>
      <p:ext uri="{BB962C8B-B14F-4D97-AF65-F5344CB8AC3E}">
        <p14:creationId xmlns:p14="http://schemas.microsoft.com/office/powerpoint/2010/main" val="378929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Remember to overview the figure</a:t>
            </a:r>
          </a:p>
        </p:txBody>
      </p:sp>
      <p:sp>
        <p:nvSpPr>
          <p:cNvPr id="4" name="Slide Number Placeholder 3"/>
          <p:cNvSpPr>
            <a:spLocks noGrp="1"/>
          </p:cNvSpPr>
          <p:nvPr>
            <p:ph type="sldNum" sz="quarter" idx="5"/>
          </p:nvPr>
        </p:nvSpPr>
        <p:spPr/>
        <p:txBody>
          <a:bodyPr/>
          <a:lstStyle/>
          <a:p>
            <a:fld id="{A191EDC6-0A84-4ED3-95DB-81343E27AA51}" type="slidenum">
              <a:rPr lang="en-US" smtClean="0"/>
              <a:t>5</a:t>
            </a:fld>
            <a:endParaRPr lang="en-US"/>
          </a:p>
        </p:txBody>
      </p:sp>
    </p:spTree>
    <p:extLst>
      <p:ext uri="{BB962C8B-B14F-4D97-AF65-F5344CB8AC3E}">
        <p14:creationId xmlns:p14="http://schemas.microsoft.com/office/powerpoint/2010/main" val="285024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a:cs typeface="Calibri"/>
              </a:rPr>
              <a:t>Mention stuff from previous slide</a:t>
            </a:r>
          </a:p>
          <a:p>
            <a:pPr marL="285750" indent="-285750">
              <a:buFont typeface="Calibri"/>
              <a:buChar char="-"/>
            </a:pPr>
            <a:r>
              <a:rPr lang="en-US" dirty="0">
                <a:cs typeface="Calibri"/>
              </a:rPr>
              <a:t>Mention that around 10% of frames will be exploratory</a:t>
            </a:r>
          </a:p>
        </p:txBody>
      </p:sp>
      <p:sp>
        <p:nvSpPr>
          <p:cNvPr id="4" name="Slide Number Placeholder 3"/>
          <p:cNvSpPr>
            <a:spLocks noGrp="1"/>
          </p:cNvSpPr>
          <p:nvPr>
            <p:ph type="sldNum" sz="quarter" idx="5"/>
          </p:nvPr>
        </p:nvSpPr>
        <p:spPr/>
        <p:txBody>
          <a:bodyPr/>
          <a:lstStyle/>
          <a:p>
            <a:fld id="{A191EDC6-0A84-4ED3-95DB-81343E27AA51}" type="slidenum">
              <a:rPr lang="en-US" smtClean="0"/>
              <a:t>8</a:t>
            </a:fld>
            <a:endParaRPr lang="en-US"/>
          </a:p>
        </p:txBody>
      </p:sp>
    </p:spTree>
    <p:extLst>
      <p:ext uri="{BB962C8B-B14F-4D97-AF65-F5344CB8AC3E}">
        <p14:creationId xmlns:p14="http://schemas.microsoft.com/office/powerpoint/2010/main" val="322217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a frame is attempted 7 times, 1 BEST TP, 2 BEST TP2 and 3 Best Prob</a:t>
            </a:r>
          </a:p>
        </p:txBody>
      </p:sp>
      <p:sp>
        <p:nvSpPr>
          <p:cNvPr id="4" name="Slide Number Placeholder 3"/>
          <p:cNvSpPr>
            <a:spLocks noGrp="1"/>
          </p:cNvSpPr>
          <p:nvPr>
            <p:ph type="sldNum" sz="quarter" idx="5"/>
          </p:nvPr>
        </p:nvSpPr>
        <p:spPr/>
        <p:txBody>
          <a:bodyPr/>
          <a:lstStyle/>
          <a:p>
            <a:fld id="{A191EDC6-0A84-4ED3-95DB-81343E27AA51}" type="slidenum">
              <a:rPr lang="en-US" smtClean="0"/>
              <a:t>9</a:t>
            </a:fld>
            <a:endParaRPr lang="en-US"/>
          </a:p>
        </p:txBody>
      </p:sp>
    </p:spTree>
    <p:extLst>
      <p:ext uri="{BB962C8B-B14F-4D97-AF65-F5344CB8AC3E}">
        <p14:creationId xmlns:p14="http://schemas.microsoft.com/office/powerpoint/2010/main" val="2596749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the trade off between less correct transmission or more transmissions that all might not be correct </a:t>
            </a:r>
          </a:p>
          <a:p>
            <a:r>
              <a:rPr lang="en-US" dirty="0"/>
              <a:t>-Mention that the cost of higher throughput for Minstrel or TS is the tradeoff in higher amount of retransmissions (Latency)</a:t>
            </a:r>
            <a:endParaRPr lang="en-US">
              <a:cs typeface="Calibri"/>
            </a:endParaRPr>
          </a:p>
        </p:txBody>
      </p:sp>
      <p:sp>
        <p:nvSpPr>
          <p:cNvPr id="4" name="Slide Number Placeholder 3"/>
          <p:cNvSpPr>
            <a:spLocks noGrp="1"/>
          </p:cNvSpPr>
          <p:nvPr>
            <p:ph type="sldNum" sz="quarter" idx="5"/>
          </p:nvPr>
        </p:nvSpPr>
        <p:spPr/>
        <p:txBody>
          <a:bodyPr/>
          <a:lstStyle/>
          <a:p>
            <a:fld id="{A191EDC6-0A84-4ED3-95DB-81343E27AA51}" type="slidenum">
              <a:rPr lang="en-US" smtClean="0"/>
              <a:t>13</a:t>
            </a:fld>
            <a:endParaRPr lang="en-US"/>
          </a:p>
        </p:txBody>
      </p:sp>
    </p:spTree>
    <p:extLst>
      <p:ext uri="{BB962C8B-B14F-4D97-AF65-F5344CB8AC3E}">
        <p14:creationId xmlns:p14="http://schemas.microsoft.com/office/powerpoint/2010/main" val="276344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trend can be attributed to the way in which </a:t>
            </a:r>
            <a:r>
              <a:rPr lang="en-US" err="1"/>
              <a:t>MinstrelHt</a:t>
            </a:r>
            <a:r>
              <a:rPr lang="en-US"/>
              <a:t> statistics evolve over time. Specifically, when fast rates are used, or when sampling occurs, a larger number of attempts can be made for a higher MCS (i.e., a specific number of MPDUs sent using that MCS), compared to slower rates, which limit the number of attempts that can be made within a given time interval. Consequently, as more attempts are made for a particular MCS, </a:t>
            </a:r>
            <a:r>
              <a:rPr lang="en-US" err="1"/>
              <a:t>MinstrelHt</a:t>
            </a:r>
            <a:r>
              <a:rPr lang="en-US"/>
              <a:t> can accumulate more information on that MCS, leading to a faster convergence time.  An additional interesting aspect of the plot is the wider peaks observed in regions where the SNR is less than 10.8 </a:t>
            </a:r>
            <a:r>
              <a:rPr lang="en-US" err="1"/>
              <a:t>dB.</a:t>
            </a:r>
            <a:r>
              <a:rPr lang="en-US"/>
              <a:t>  We hypothesized that an additional effect was coming into play in these regions.  Wi-Fi acknowledgments are sent at selected basic rates of 6, 12, or 24 Mbps, and at certain SNR regions, the selection of an appropriate acknowledgment rate can be difficult, leading to lost acknowledgments as well.  To confirm this hypothesis, we conducted an experiment in which control frames were forcibly set to use 6 Mbps to ensure their robustness.  The results are not shown here due to space, but this modified experiment also resulted in narrow peaks for these low SNR regions.</a:t>
            </a:r>
          </a:p>
        </p:txBody>
      </p:sp>
      <p:sp>
        <p:nvSpPr>
          <p:cNvPr id="4" name="Slide Number Placeholder 3"/>
          <p:cNvSpPr>
            <a:spLocks noGrp="1"/>
          </p:cNvSpPr>
          <p:nvPr>
            <p:ph type="sldNum" sz="quarter" idx="5"/>
          </p:nvPr>
        </p:nvSpPr>
        <p:spPr/>
        <p:txBody>
          <a:bodyPr/>
          <a:lstStyle/>
          <a:p>
            <a:fld id="{A191EDC6-0A84-4ED3-95DB-81343E27AA51}" type="slidenum">
              <a:rPr lang="en-US" smtClean="0"/>
              <a:t>18</a:t>
            </a:fld>
            <a:endParaRPr lang="en-US"/>
          </a:p>
        </p:txBody>
      </p:sp>
    </p:spTree>
    <p:extLst>
      <p:ext uri="{BB962C8B-B14F-4D97-AF65-F5344CB8AC3E}">
        <p14:creationId xmlns:p14="http://schemas.microsoft.com/office/powerpoint/2010/main" val="301411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cs typeface="Calibri"/>
              </a:rPr>
              <a:t>Mention New </a:t>
            </a:r>
            <a:r>
              <a:rPr lang="en-US" dirty="0" err="1">
                <a:cs typeface="Calibri"/>
              </a:rPr>
              <a:t>raas</a:t>
            </a:r>
            <a:r>
              <a:rPr lang="en-US" dirty="0">
                <a:cs typeface="Calibri"/>
              </a:rPr>
              <a:t> will also be needed in ns-3 for 802.11ax/be features such as OFDMA and spatial reuse</a:t>
            </a:r>
          </a:p>
          <a:p>
            <a:pPr marL="171450" indent="-171450">
              <a:buFont typeface="Calibri"/>
              <a:buChar char="-"/>
            </a:pPr>
            <a:r>
              <a:rPr lang="en-US" dirty="0">
                <a:cs typeface="Calibri"/>
              </a:rPr>
              <a:t>Mention due to space constraints we did not present results of the convergence behavior when changing decay parameters</a:t>
            </a:r>
          </a:p>
        </p:txBody>
      </p:sp>
      <p:sp>
        <p:nvSpPr>
          <p:cNvPr id="4" name="Slide Number Placeholder 3"/>
          <p:cNvSpPr>
            <a:spLocks noGrp="1"/>
          </p:cNvSpPr>
          <p:nvPr>
            <p:ph type="sldNum" sz="quarter" idx="5"/>
          </p:nvPr>
        </p:nvSpPr>
        <p:spPr/>
        <p:txBody>
          <a:bodyPr/>
          <a:lstStyle/>
          <a:p>
            <a:fld id="{A191EDC6-0A84-4ED3-95DB-81343E27AA51}" type="slidenum">
              <a:rPr lang="en-US" smtClean="0"/>
              <a:t>22</a:t>
            </a:fld>
            <a:endParaRPr lang="en-US"/>
          </a:p>
        </p:txBody>
      </p:sp>
    </p:spTree>
    <p:extLst>
      <p:ext uri="{BB962C8B-B14F-4D97-AF65-F5344CB8AC3E}">
        <p14:creationId xmlns:p14="http://schemas.microsoft.com/office/powerpoint/2010/main" val="2886284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pic>
        <p:nvPicPr>
          <p:cNvPr id="2" name="Picture 1"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
        <p:nvSpPr>
          <p:cNvPr id="3" name="Title 2"/>
          <p:cNvSpPr>
            <a:spLocks noGrp="1"/>
          </p:cNvSpPr>
          <p:nvPr>
            <p:ph type="title" hasCustomPrompt="1"/>
          </p:nvPr>
        </p:nvSpPr>
        <p:spPr>
          <a:xfrm>
            <a:off x="671757" y="1179824"/>
            <a:ext cx="6972300" cy="2641756"/>
          </a:xfrm>
          <a:prstGeom prst="rect">
            <a:avLst/>
          </a:prstGeom>
        </p:spPr>
        <p:txBody>
          <a:bodyPr anchor="b"/>
          <a:lstStyle>
            <a:lvl1pPr algn="l">
              <a:defRPr sz="5000"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pic>
        <p:nvPicPr>
          <p:cNvPr id="2" name="Picture 1"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
        <p:nvSpPr>
          <p:cNvPr id="3" name="Title 2"/>
          <p:cNvSpPr>
            <a:spLocks noGrp="1"/>
          </p:cNvSpPr>
          <p:nvPr>
            <p:ph type="title" hasCustomPrompt="1"/>
          </p:nvPr>
        </p:nvSpPr>
        <p:spPr>
          <a:xfrm>
            <a:off x="671757" y="1179824"/>
            <a:ext cx="6972300" cy="2641756"/>
          </a:xfrm>
          <a:prstGeom prst="rect">
            <a:avLst/>
          </a:prstGeom>
        </p:spPr>
        <p:txBody>
          <a:bodyPr anchor="b"/>
          <a:lstStyle>
            <a:lvl1pPr algn="l">
              <a:defRPr sz="5000"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3745162048"/>
      </p:ext>
    </p:extLst>
  </p:cSld>
  <p:clrMapOvr>
    <a:overrideClrMapping bg1="dk1" tx1="lt1" bg2="dk2" tx2="lt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 24 PT.)</a:t>
            </a:r>
          </a:p>
        </p:txBody>
      </p:sp>
      <p:pic>
        <p:nvPicPr>
          <p:cNvPr id="7" name="Picture 6"/>
          <p:cNvPicPr>
            <a:picLocks noChangeAspect="1"/>
          </p:cNvPicPr>
          <p:nvPr userDrawn="1"/>
        </p:nvPicPr>
        <p:blipFill>
          <a:blip r:embed="rId2"/>
          <a:stretch>
            <a:fillRect/>
          </a:stretch>
        </p:blipFill>
        <p:spPr>
          <a:xfrm>
            <a:off x="6248401" y="6354234"/>
            <a:ext cx="2540000" cy="266700"/>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7" y="365069"/>
            <a:ext cx="8184662" cy="998440"/>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276924056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a:t>Bulleted content here (Open Sans Light, 24 pt.)</a:t>
            </a:r>
          </a:p>
          <a:p>
            <a:pPr lvl="1"/>
            <a:r>
              <a:rPr lang="en-US"/>
              <a:t>Second level (Open Sans Light, 20)</a:t>
            </a:r>
          </a:p>
          <a:p>
            <a:pPr lvl="2"/>
            <a:r>
              <a:rPr lang="en-US"/>
              <a:t>Third level (Open Sans Light, 18)</a:t>
            </a:r>
          </a:p>
          <a:p>
            <a:pPr lvl="3"/>
            <a:r>
              <a:rPr lang="en-US"/>
              <a:t>Fourth level (Open Sans Light, 16)</a:t>
            </a:r>
          </a:p>
          <a:p>
            <a:pPr lvl="4"/>
            <a:r>
              <a:rPr lang="en-US"/>
              <a:t>Fifth level (Open Sans Light, 14)</a:t>
            </a:r>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064505"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248401" y="6354234"/>
            <a:ext cx="2540000" cy="26670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16644"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8285603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9" name="Picture 8"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487457"/>
            <a:ext cx="2425295" cy="163374"/>
          </a:xfrm>
          <a:prstGeom prst="rect">
            <a:avLst/>
          </a:prstGeom>
        </p:spPr>
      </p:pic>
      <p:pic>
        <p:nvPicPr>
          <p:cNvPr id="6" name="Picture 5"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
        <p:nvSpPr>
          <p:cNvPr id="3" name="Title 2"/>
          <p:cNvSpPr>
            <a:spLocks noGrp="1"/>
          </p:cNvSpPr>
          <p:nvPr>
            <p:ph type="title" hasCustomPrompt="1"/>
          </p:nvPr>
        </p:nvSpPr>
        <p:spPr>
          <a:xfrm>
            <a:off x="671757" y="1167124"/>
            <a:ext cx="6972300" cy="2641756"/>
          </a:xfrm>
          <a:prstGeom prst="rect">
            <a:avLst/>
          </a:prstGeom>
        </p:spPr>
        <p:txBody>
          <a:bodyPr anchor="b"/>
          <a:lstStyle>
            <a:lvl1pPr algn="l">
              <a:defRPr sz="5000"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339719106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LIGHT, 24 PT.)</a:t>
            </a:r>
          </a:p>
        </p:txBody>
      </p:sp>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9607" y="113966"/>
            <a:ext cx="2425295" cy="163374"/>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84663" cy="991998"/>
          </a:xfrm>
          <a:prstGeom prst="rect">
            <a:avLst/>
          </a:prstGeom>
        </p:spPr>
        <p:txBody>
          <a:bodyPr anchor="b"/>
          <a:lstStyle>
            <a:lvl1pPr algn="l">
              <a:defRPr sz="3000" b="1" i="0">
                <a:solidFill>
                  <a:srgbClr val="4B2E83"/>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3" name="Picture 2" descr="W Logo_Purple_2685_HEX.png">
            <a:extLst>
              <a:ext uri="{FF2B5EF4-FFF2-40B4-BE49-F238E27FC236}">
                <a16:creationId xmlns:a16="http://schemas.microsoft.com/office/drawing/2014/main" id="{A07C50E2-F90D-2758-E823-86E926A316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78946" y="6471535"/>
            <a:ext cx="573958" cy="386465"/>
          </a:xfrm>
          <a:prstGeom prst="rect">
            <a:avLst/>
          </a:prstGeom>
        </p:spPr>
      </p:pic>
    </p:spTree>
    <p:extLst>
      <p:ext uri="{BB962C8B-B14F-4D97-AF65-F5344CB8AC3E}">
        <p14:creationId xmlns:p14="http://schemas.microsoft.com/office/powerpoint/2010/main" val="307287265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83759"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145022041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3105" y="6487457"/>
            <a:ext cx="2425295" cy="16337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16644"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248955248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18" b="1" i="0">
                <a:solidFill>
                  <a:srgbClr val="33006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206" b="0" i="0">
                <a:solidFill>
                  <a:srgbClr val="4B2E83"/>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ddd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6/25/2023</a:t>
            </a:fld>
            <a:endParaRPr lang="en-US"/>
          </a:p>
        </p:txBody>
      </p:sp>
      <p:sp>
        <p:nvSpPr>
          <p:cNvPr id="6" name="Holder 6"/>
          <p:cNvSpPr>
            <a:spLocks noGrp="1"/>
          </p:cNvSpPr>
          <p:nvPr>
            <p:ph type="sldNum" sz="quarter" idx="7"/>
          </p:nvPr>
        </p:nvSpPr>
        <p:spPr/>
        <p:txBody>
          <a:bodyPr lIns="0" tIns="0" rIns="0" bIns="0"/>
          <a:lstStyle>
            <a:lvl1pPr>
              <a:defRPr sz="1677" b="0" i="0">
                <a:solidFill>
                  <a:srgbClr val="33006F"/>
                </a:solidFill>
                <a:latin typeface="Calibri"/>
                <a:cs typeface="Calibri"/>
              </a:defRPr>
            </a:lvl1pPr>
          </a:lstStyle>
          <a:p>
            <a:pPr marL="33619">
              <a:spcBef>
                <a:spcPts val="9"/>
              </a:spcBef>
            </a:pPr>
            <a:fld id="{81D60167-4931-47E6-BA6A-407CBD079E47}" type="slidenum">
              <a:rPr lang="en-US" smtClean="0"/>
              <a:pPr marL="33619">
                <a:spcBef>
                  <a:spcPts val="9"/>
                </a:spcBef>
              </a:pPr>
              <a:t>‹#›</a:t>
            </a:fld>
            <a:endParaRPr lang="en-US"/>
          </a:p>
        </p:txBody>
      </p:sp>
    </p:spTree>
    <p:extLst>
      <p:ext uri="{BB962C8B-B14F-4D97-AF65-F5344CB8AC3E}">
        <p14:creationId xmlns:p14="http://schemas.microsoft.com/office/powerpoint/2010/main" val="3088211322"/>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66" r:id="rId5"/>
    <p:sldLayoutId id="2147483667"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24B_3F76DFF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18/10/relationships/comments" Target="../comments/modernComment_25C_A7EDC32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246_D5ED212D.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microsoft.com/office/2018/10/relationships/comments" Target="../comments/modernComment_24F_8C12C448.xml"/><Relationship Id="rId1" Type="http://schemas.openxmlformats.org/officeDocument/2006/relationships/slideLayout" Target="../slideLayouts/slideLayout6.xml"/><Relationship Id="rId4" Type="http://schemas.openxmlformats.org/officeDocument/2006/relationships/image" Target="../media/image27.gif"/></Relationships>
</file>

<file path=ppt/slides/_rels/slide18.xml.rels><?xml version="1.0" encoding="UTF-8" standalone="yes"?>
<Relationships xmlns="http://schemas.openxmlformats.org/package/2006/relationships"><Relationship Id="rId3" Type="http://schemas.microsoft.com/office/2018/10/relationships/comments" Target="../comments/modernComment_25D_AA7419A2.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24C_8AB28C0F.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microsoft.com/office/2018/10/relationships/comments" Target="../comments/modernComment_252_10F194B0.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8/10/relationships/comments" Target="../comments/modernComment_24D_9B376AF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24E_509C1B84.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18/10/relationships/comments" Target="../comments/modernComment_253_AC3A796.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254_35CBC3CB.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microsoft.com/office/2018/10/relationships/comments" Target="../comments/modernComment_259_5F033F8C.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248_EB616410.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microsoft.com/office/2018/10/relationships/comments" Target="../comments/modernComment_243_DB4DB46A.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18/10/relationships/comments" Target="../comments/modernComment_258_2256B02F.xm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18/10/relationships/comments" Target="../comments/modernComment_25A_E0207C0C.xml"/><Relationship Id="rId7"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7957" y="1207123"/>
            <a:ext cx="6972300" cy="2641756"/>
          </a:xfrm>
        </p:spPr>
        <p:txBody>
          <a:bodyPr lIns="91440" tIns="45720" rIns="91440" bIns="45720" anchor="b"/>
          <a:lstStyle/>
          <a:p>
            <a:r>
              <a:rPr lang="en-US" b="0">
                <a:latin typeface="Encode Sans Normal Black"/>
              </a:rPr>
              <a:t>Verification of ns-3 Wi-Fi Rate Adaptation Models on AWGN Channels</a:t>
            </a:r>
            <a:endParaRPr lang="en-US"/>
          </a:p>
        </p:txBody>
      </p:sp>
      <p:sp>
        <p:nvSpPr>
          <p:cNvPr id="2" name="TextBox 1">
            <a:extLst>
              <a:ext uri="{FF2B5EF4-FFF2-40B4-BE49-F238E27FC236}">
                <a16:creationId xmlns:a16="http://schemas.microsoft.com/office/drawing/2014/main" id="{382FBD21-DC80-46FC-AB35-68DD9FE074AE}"/>
              </a:ext>
            </a:extLst>
          </p:cNvPr>
          <p:cNvSpPr txBox="1"/>
          <p:nvPr/>
        </p:nvSpPr>
        <p:spPr>
          <a:xfrm>
            <a:off x="804153" y="4432730"/>
            <a:ext cx="6160851" cy="646331"/>
          </a:xfrm>
          <a:prstGeom prst="rect">
            <a:avLst/>
          </a:prstGeom>
          <a:noFill/>
        </p:spPr>
        <p:txBody>
          <a:bodyPr wrap="square" lIns="91440" tIns="45720" rIns="91440" bIns="45720" rtlCol="0" anchor="t">
            <a:spAutoFit/>
          </a:bodyPr>
          <a:lstStyle/>
          <a:p>
            <a:r>
              <a:rPr lang="en-US"/>
              <a:t>Juan V Leon Rosas, Thomas R. Henderson, Sumit Roy</a:t>
            </a:r>
          </a:p>
          <a:p>
            <a:r>
              <a:rPr lang="en-US"/>
              <a:t>University of Washington</a:t>
            </a:r>
            <a:endParaRPr lang="en-US">
              <a:ea typeface="Calibri"/>
              <a:cs typeface="Calibri"/>
            </a:endParaRPr>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3993" y="909078"/>
            <a:ext cx="8184663" cy="472980"/>
          </a:xfrm>
          <a:prstGeom prst="rect">
            <a:avLst/>
          </a:prstGeom>
        </p:spPr>
        <p:txBody>
          <a:bodyPr vert="horz" wrap="square" lIns="0" tIns="11206" rIns="0" bIns="0" rtlCol="0">
            <a:spAutoFit/>
          </a:bodyPr>
          <a:lstStyle/>
          <a:p>
            <a:pPr marL="10795">
              <a:spcBef>
                <a:spcPts val="88"/>
              </a:spcBef>
            </a:pPr>
            <a:r>
              <a:rPr lang="en-US">
                <a:latin typeface="Times New Roman"/>
                <a:cs typeface="Times New Roman"/>
              </a:rPr>
              <a:t>Objectives</a:t>
            </a:r>
            <a:endParaRPr lang="en-US">
              <a:solidFill>
                <a:srgbClr val="4B2E83"/>
              </a:solidFill>
              <a:latin typeface="Times New Roman"/>
              <a:cs typeface="Times New Roman"/>
            </a:endParaRPr>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94DCF65-DAFB-EAF3-EB20-569414522D5E}"/>
              </a:ext>
            </a:extLst>
          </p:cNvPr>
          <p:cNvSpPr txBox="1"/>
          <p:nvPr/>
        </p:nvSpPr>
        <p:spPr>
          <a:xfrm>
            <a:off x="156071" y="6224529"/>
            <a:ext cx="3396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8</a:t>
            </a:r>
          </a:p>
        </p:txBody>
      </p:sp>
      <p:sp>
        <p:nvSpPr>
          <p:cNvPr id="3" name="TextBox 2">
            <a:extLst>
              <a:ext uri="{FF2B5EF4-FFF2-40B4-BE49-F238E27FC236}">
                <a16:creationId xmlns:a16="http://schemas.microsoft.com/office/drawing/2014/main" id="{FA2858B8-AD74-86EB-DAF1-31FDD820D000}"/>
              </a:ext>
            </a:extLst>
          </p:cNvPr>
          <p:cNvSpPr txBox="1"/>
          <p:nvPr/>
        </p:nvSpPr>
        <p:spPr>
          <a:xfrm>
            <a:off x="624091" y="1837214"/>
            <a:ext cx="8036061"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400">
                <a:latin typeface="Arial"/>
                <a:cs typeface="Arial"/>
              </a:rPr>
              <a:t>Confirm that all rate controls make the appropriate MCS selection for all possible configurations</a:t>
            </a:r>
          </a:p>
          <a:p>
            <a:pPr marL="342900" indent="-342900">
              <a:buAutoNum type="arabicPeriod"/>
            </a:pPr>
            <a:endParaRPr lang="en-US" sz="2400">
              <a:latin typeface="Arial"/>
              <a:cs typeface="Arial"/>
            </a:endParaRPr>
          </a:p>
          <a:p>
            <a:pPr marL="342900" indent="-342900">
              <a:buAutoNum type="arabicPeriod"/>
            </a:pPr>
            <a:r>
              <a:rPr lang="en-US" sz="2400">
                <a:latin typeface="Arial"/>
                <a:cs typeface="Arial"/>
              </a:rPr>
              <a:t>Compare and contrast the throughput performance of all three rate controls for a time-varying AWGN SISO channel</a:t>
            </a:r>
          </a:p>
          <a:p>
            <a:pPr marL="342900" indent="-342900">
              <a:buAutoNum type="arabicPeriod"/>
            </a:pPr>
            <a:endParaRPr lang="en-US" sz="2400">
              <a:latin typeface="Arial"/>
              <a:cs typeface="Arial"/>
            </a:endParaRPr>
          </a:p>
          <a:p>
            <a:pPr marL="342900" indent="-342900">
              <a:buAutoNum type="arabicPeriod"/>
            </a:pPr>
            <a:r>
              <a:rPr lang="en-US" sz="2400">
                <a:latin typeface="Arial"/>
                <a:cs typeface="Arial"/>
              </a:rPr>
              <a:t>Compare and contrast the convergence performance of </a:t>
            </a:r>
            <a:r>
              <a:rPr lang="en-US" sz="2400" err="1">
                <a:latin typeface="Arial"/>
                <a:cs typeface="Arial"/>
              </a:rPr>
              <a:t>MinstrelHt</a:t>
            </a:r>
            <a:r>
              <a:rPr lang="en-US" sz="2400">
                <a:latin typeface="Arial"/>
                <a:cs typeface="Arial"/>
              </a:rPr>
              <a:t> and </a:t>
            </a:r>
            <a:r>
              <a:rPr lang="en-US" sz="2400" err="1">
                <a:latin typeface="Arial"/>
                <a:cs typeface="Arial"/>
              </a:rPr>
              <a:t>ThompsonSampling</a:t>
            </a:r>
            <a:r>
              <a:rPr lang="en-US" sz="2400">
                <a:latin typeface="Arial"/>
                <a:cs typeface="Arial"/>
              </a:rPr>
              <a:t> to a step change in the channel SNR</a:t>
            </a:r>
          </a:p>
          <a:p>
            <a:pPr marL="342900" indent="-342900">
              <a:buAutoNum type="arabicPeriod"/>
            </a:pPr>
            <a:endParaRPr lang="en-US" sz="2400">
              <a:latin typeface="Arial"/>
              <a:cs typeface="Arial"/>
            </a:endParaRPr>
          </a:p>
          <a:p>
            <a:pPr marL="342900" indent="-342900">
              <a:buAutoNum type="arabicPeriod"/>
            </a:pPr>
            <a:endParaRPr lang="en-US" sz="2400">
              <a:latin typeface="Arial"/>
              <a:cs typeface="Arial"/>
            </a:endParaRPr>
          </a:p>
          <a:p>
            <a:pPr algn="l"/>
            <a:endParaRPr lang="en-US">
              <a:cs typeface="Calibri"/>
            </a:endParaRPr>
          </a:p>
        </p:txBody>
      </p:sp>
    </p:spTree>
    <p:extLst>
      <p:ext uri="{BB962C8B-B14F-4D97-AF65-F5344CB8AC3E}">
        <p14:creationId xmlns:p14="http://schemas.microsoft.com/office/powerpoint/2010/main" val="200450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3993" y="909078"/>
            <a:ext cx="8184663" cy="472980"/>
          </a:xfrm>
          <a:prstGeom prst="rect">
            <a:avLst/>
          </a:prstGeom>
        </p:spPr>
        <p:txBody>
          <a:bodyPr vert="horz" wrap="square" lIns="0" tIns="11206" rIns="0" bIns="0" rtlCol="0">
            <a:spAutoFit/>
          </a:bodyPr>
          <a:lstStyle/>
          <a:p>
            <a:pPr marL="10795">
              <a:spcBef>
                <a:spcPts val="88"/>
              </a:spcBef>
            </a:pPr>
            <a:r>
              <a:rPr lang="en-US">
                <a:latin typeface="Times New Roman"/>
                <a:cs typeface="Times New Roman"/>
              </a:rPr>
              <a:t>Testing of Parameter Combinations</a:t>
            </a:r>
            <a:endParaRPr lang="en-US"/>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sp>
        <p:nvSpPr>
          <p:cNvPr id="8" name="Text Placeholder 1">
            <a:extLst>
              <a:ext uri="{FF2B5EF4-FFF2-40B4-BE49-F238E27FC236}">
                <a16:creationId xmlns:a16="http://schemas.microsoft.com/office/drawing/2014/main" id="{CBAABEC8-C9AF-EEA4-51ED-497EE41AF39A}"/>
              </a:ext>
            </a:extLst>
          </p:cNvPr>
          <p:cNvSpPr>
            <a:spLocks noGrp="1"/>
          </p:cNvSpPr>
          <p:nvPr>
            <p:ph type="body" sz="quarter" idx="11"/>
          </p:nvPr>
        </p:nvSpPr>
        <p:spPr>
          <a:xfrm>
            <a:off x="471710" y="1686769"/>
            <a:ext cx="8162472" cy="5351377"/>
          </a:xfrm>
        </p:spPr>
        <p:txBody>
          <a:bodyPr lIns="91440" tIns="45720" rIns="91440" bIns="45720" anchor="t"/>
          <a:lstStyle/>
          <a:p>
            <a:pPr marL="0" indent="0">
              <a:spcBef>
                <a:spcPts val="20"/>
              </a:spcBef>
              <a:buNone/>
            </a:pPr>
            <a:r>
              <a:rPr lang="en-US" sz="1800" b="0">
                <a:ea typeface="Open Sans"/>
              </a:rPr>
              <a:t>Approach:</a:t>
            </a:r>
          </a:p>
          <a:p>
            <a:pPr marL="285750" indent="-285750">
              <a:spcBef>
                <a:spcPts val="20"/>
              </a:spcBef>
            </a:pPr>
            <a:r>
              <a:rPr lang="en-US" sz="1800" b="0">
                <a:ea typeface="Open Sans"/>
              </a:rPr>
              <a:t>Configured a script to run each possible combination of </a:t>
            </a:r>
            <a:r>
              <a:rPr lang="en-US" sz="1800">
                <a:ea typeface="Open Sans"/>
              </a:rPr>
              <a:t>Channel Width</a:t>
            </a:r>
            <a:r>
              <a:rPr lang="en-US" sz="1800" b="0">
                <a:ea typeface="Open Sans"/>
              </a:rPr>
              <a:t>, </a:t>
            </a:r>
            <a:r>
              <a:rPr lang="en-US" sz="1800">
                <a:ea typeface="Open Sans"/>
              </a:rPr>
              <a:t>G.I</a:t>
            </a:r>
            <a:r>
              <a:rPr lang="en-US" sz="1800" b="0">
                <a:ea typeface="Open Sans"/>
              </a:rPr>
              <a:t> and </a:t>
            </a:r>
            <a:r>
              <a:rPr lang="en-US" sz="1800">
                <a:ea typeface="Open Sans"/>
              </a:rPr>
              <a:t>NSS</a:t>
            </a:r>
            <a:r>
              <a:rPr lang="en-US" sz="1800" b="0">
                <a:ea typeface="Open Sans"/>
              </a:rPr>
              <a:t> for each standard (</a:t>
            </a:r>
            <a:r>
              <a:rPr lang="en-US" sz="1800">
                <a:ea typeface="Open Sans"/>
              </a:rPr>
              <a:t>802.11ac, 802.11an and 802.11ax</a:t>
            </a:r>
            <a:r>
              <a:rPr lang="en-US" sz="1800" b="0">
                <a:ea typeface="Open Sans"/>
              </a:rPr>
              <a:t>)</a:t>
            </a:r>
            <a:endParaRPr lang="en-US" sz="1800">
              <a:ea typeface="Open Sans"/>
            </a:endParaRPr>
          </a:p>
          <a:p>
            <a:pPr marL="285750" indent="-285750">
              <a:spcBef>
                <a:spcPts val="20"/>
              </a:spcBef>
            </a:pPr>
            <a:endParaRPr lang="en-US" sz="1800" b="0">
              <a:ea typeface="Open Sans"/>
            </a:endParaRPr>
          </a:p>
          <a:p>
            <a:pPr marL="285750" indent="-285750">
              <a:spcBef>
                <a:spcPts val="20"/>
              </a:spcBef>
            </a:pPr>
            <a:r>
              <a:rPr lang="en-US" sz="1800" b="0">
                <a:ea typeface="Open Sans"/>
              </a:rPr>
              <a:t>Swept a range of SNR to force RAAs to pick all possible MCS</a:t>
            </a:r>
          </a:p>
          <a:p>
            <a:pPr marL="285750" indent="-285750">
              <a:spcBef>
                <a:spcPts val="20"/>
              </a:spcBef>
            </a:pPr>
            <a:endParaRPr lang="en-US" sz="1800" b="0">
              <a:ea typeface="Open Sans"/>
            </a:endParaRPr>
          </a:p>
          <a:p>
            <a:pPr marL="285750" indent="-285750">
              <a:spcBef>
                <a:spcPts val="20"/>
              </a:spcBef>
            </a:pPr>
            <a:r>
              <a:rPr lang="en-US" sz="1800" b="0">
                <a:ea typeface="Open Sans"/>
              </a:rPr>
              <a:t>Compared achieved rates against published MCS tables</a:t>
            </a:r>
          </a:p>
          <a:p>
            <a:pPr marL="285750" indent="-285750">
              <a:spcBef>
                <a:spcPts val="20"/>
              </a:spcBef>
            </a:pPr>
            <a:endParaRPr lang="en-US" sz="1800" b="0">
              <a:ea typeface="Open Sans"/>
            </a:endParaRPr>
          </a:p>
          <a:p>
            <a:pPr marL="0" indent="0">
              <a:spcBef>
                <a:spcPts val="20"/>
              </a:spcBef>
              <a:buNone/>
            </a:pPr>
            <a:r>
              <a:rPr lang="en-US" sz="1800" b="0">
                <a:ea typeface="Open Sans"/>
              </a:rPr>
              <a:t>Findings:</a:t>
            </a:r>
          </a:p>
          <a:p>
            <a:pPr>
              <a:spcBef>
                <a:spcPts val="20"/>
              </a:spcBef>
            </a:pPr>
            <a:r>
              <a:rPr lang="en-US" sz="1800" b="0">
                <a:latin typeface="Arial"/>
                <a:ea typeface="Open Sans"/>
                <a:cs typeface="Arial"/>
              </a:rPr>
              <a:t>All RAAs could achieve the expected data rate corresponding to an MCS</a:t>
            </a:r>
          </a:p>
          <a:p>
            <a:pPr>
              <a:spcBef>
                <a:spcPts val="20"/>
              </a:spcBef>
            </a:pPr>
            <a:endParaRPr lang="en-US" sz="1800" b="0">
              <a:latin typeface="Arial"/>
              <a:ea typeface="Open Sans"/>
              <a:cs typeface="Arial"/>
            </a:endParaRPr>
          </a:p>
          <a:p>
            <a:pPr>
              <a:spcBef>
                <a:spcPts val="20"/>
              </a:spcBef>
            </a:pPr>
            <a:r>
              <a:rPr lang="en-US" sz="1800" b="0">
                <a:latin typeface="Arial"/>
                <a:ea typeface="Open Sans"/>
                <a:cs typeface="Arial"/>
              </a:rPr>
              <a:t>All RAAs could select all possible MCSs given the SNR range</a:t>
            </a:r>
          </a:p>
          <a:p>
            <a:pPr>
              <a:spcBef>
                <a:spcPts val="20"/>
              </a:spcBef>
            </a:pPr>
            <a:endParaRPr lang="en-US" sz="1800" b="0">
              <a:latin typeface="Arial"/>
              <a:ea typeface="Open Sans"/>
              <a:cs typeface="Arial"/>
            </a:endParaRPr>
          </a:p>
          <a:p>
            <a:pPr>
              <a:spcBef>
                <a:spcPts val="20"/>
              </a:spcBef>
            </a:pPr>
            <a:r>
              <a:rPr lang="en-US" sz="1800" b="0">
                <a:latin typeface="Arial"/>
                <a:ea typeface="Open Sans"/>
                <a:cs typeface="Arial"/>
              </a:rPr>
              <a:t>If </a:t>
            </a:r>
            <a:r>
              <a:rPr lang="en-US" sz="1800" b="0" err="1">
                <a:latin typeface="Arial"/>
                <a:ea typeface="Open Sans"/>
                <a:cs typeface="Arial"/>
              </a:rPr>
              <a:t>MinstrelHt</a:t>
            </a:r>
            <a:r>
              <a:rPr lang="en-US" sz="1800" b="0">
                <a:latin typeface="Arial"/>
                <a:ea typeface="Open Sans"/>
                <a:cs typeface="Arial"/>
              </a:rPr>
              <a:t> is using a 80 MHz channel width it might try to sample using a 40 MHz channel width resulting in slower convergence time for standards with a larger amount of parameter combinations to explore</a:t>
            </a:r>
          </a:p>
          <a:p>
            <a:pPr>
              <a:spcBef>
                <a:spcPts val="20"/>
              </a:spcBef>
            </a:pPr>
            <a:endParaRPr lang="en-US" sz="1800" b="0">
              <a:ea typeface="Open Sans"/>
            </a:endParaRPr>
          </a:p>
          <a:p>
            <a:pPr>
              <a:spcBef>
                <a:spcPts val="20"/>
              </a:spcBef>
            </a:pPr>
            <a:endParaRPr lang="en-US" sz="1800" b="0">
              <a:ea typeface="Open Sans"/>
            </a:endParaRPr>
          </a:p>
          <a:p>
            <a:pPr>
              <a:spcBef>
                <a:spcPts val="20"/>
              </a:spcBef>
            </a:pPr>
            <a:endParaRPr lang="en-US" sz="1800" b="0">
              <a:ea typeface="Open Sans"/>
            </a:endParaRPr>
          </a:p>
          <a:p>
            <a:endParaRPr lang="en-US" sz="1800" b="0">
              <a:ea typeface="Open Sans"/>
            </a:endParaRPr>
          </a:p>
        </p:txBody>
      </p:sp>
      <p:sp>
        <p:nvSpPr>
          <p:cNvPr id="3" name="TextBox 2">
            <a:extLst>
              <a:ext uri="{FF2B5EF4-FFF2-40B4-BE49-F238E27FC236}">
                <a16:creationId xmlns:a16="http://schemas.microsoft.com/office/drawing/2014/main" id="{FDE97B79-6D2A-8FB3-9A5B-3F1A9A7E7D36}"/>
              </a:ext>
            </a:extLst>
          </p:cNvPr>
          <p:cNvSpPr txBox="1"/>
          <p:nvPr/>
        </p:nvSpPr>
        <p:spPr>
          <a:xfrm>
            <a:off x="156071" y="6224529"/>
            <a:ext cx="2439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9</a:t>
            </a:r>
          </a:p>
        </p:txBody>
      </p:sp>
    </p:spTree>
    <p:extLst>
      <p:ext uri="{BB962C8B-B14F-4D97-AF65-F5344CB8AC3E}">
        <p14:creationId xmlns:p14="http://schemas.microsoft.com/office/powerpoint/2010/main" val="1064755188"/>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3993" y="909078"/>
            <a:ext cx="8184663" cy="472980"/>
          </a:xfrm>
          <a:prstGeom prst="rect">
            <a:avLst/>
          </a:prstGeom>
        </p:spPr>
        <p:txBody>
          <a:bodyPr vert="horz" wrap="square" lIns="0" tIns="11206" rIns="0" bIns="0" rtlCol="0">
            <a:spAutoFit/>
          </a:bodyPr>
          <a:lstStyle/>
          <a:p>
            <a:pPr marL="10795">
              <a:spcBef>
                <a:spcPts val="88"/>
              </a:spcBef>
            </a:pPr>
            <a:r>
              <a:rPr lang="en-US">
                <a:latin typeface="Times New Roman"/>
                <a:cs typeface="Times New Roman"/>
              </a:rPr>
              <a:t>Throughput Comparison - Scenario Description</a:t>
            </a:r>
            <a:endParaRPr lang="en-US">
              <a:solidFill>
                <a:srgbClr val="4B2E83"/>
              </a:solidFill>
              <a:latin typeface="Times New Roman"/>
              <a:cs typeface="Times New Roman"/>
            </a:endParaRPr>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graphicFrame>
        <p:nvGraphicFramePr>
          <p:cNvPr id="3" name="Table 5">
            <a:extLst>
              <a:ext uri="{FF2B5EF4-FFF2-40B4-BE49-F238E27FC236}">
                <a16:creationId xmlns:a16="http://schemas.microsoft.com/office/drawing/2014/main" id="{801DF4D0-E297-0C12-0759-4AECED18585F}"/>
              </a:ext>
            </a:extLst>
          </p:cNvPr>
          <p:cNvGraphicFramePr>
            <a:graphicFrameLocks noGrp="1"/>
          </p:cNvGraphicFramePr>
          <p:nvPr>
            <p:extLst>
              <p:ext uri="{D42A27DB-BD31-4B8C-83A1-F6EECF244321}">
                <p14:modId xmlns:p14="http://schemas.microsoft.com/office/powerpoint/2010/main" val="4154808748"/>
              </p:ext>
            </p:extLst>
          </p:nvPr>
        </p:nvGraphicFramePr>
        <p:xfrm>
          <a:off x="5182460" y="1802095"/>
          <a:ext cx="3789558" cy="4328160"/>
        </p:xfrm>
        <a:graphic>
          <a:graphicData uri="http://schemas.openxmlformats.org/drawingml/2006/table">
            <a:tbl>
              <a:tblPr firstRow="1" bandRow="1">
                <a:tableStyleId>{5C22544A-7EE6-4342-B048-85BDC9FD1C3A}</a:tableStyleId>
              </a:tblPr>
              <a:tblGrid>
                <a:gridCol w="2020127">
                  <a:extLst>
                    <a:ext uri="{9D8B030D-6E8A-4147-A177-3AD203B41FA5}">
                      <a16:colId xmlns:a16="http://schemas.microsoft.com/office/drawing/2014/main" val="3942119764"/>
                    </a:ext>
                  </a:extLst>
                </a:gridCol>
                <a:gridCol w="1769431">
                  <a:extLst>
                    <a:ext uri="{9D8B030D-6E8A-4147-A177-3AD203B41FA5}">
                      <a16:colId xmlns:a16="http://schemas.microsoft.com/office/drawing/2014/main" val="85809526"/>
                    </a:ext>
                  </a:extLst>
                </a:gridCol>
              </a:tblGrid>
              <a:tr h="267203">
                <a:tc>
                  <a:txBody>
                    <a:bodyPr/>
                    <a:lstStyle/>
                    <a:p>
                      <a:pPr algn="ctr"/>
                      <a:r>
                        <a:rPr lang="en-US" sz="1600"/>
                        <a:t>Simulation Parameter</a:t>
                      </a:r>
                    </a:p>
                  </a:txBody>
                  <a:tcPr anchor="ctr"/>
                </a:tc>
                <a:tc>
                  <a:txBody>
                    <a:bodyPr/>
                    <a:lstStyle/>
                    <a:p>
                      <a:pPr algn="ctr"/>
                      <a:r>
                        <a:rPr lang="en-US" sz="1600"/>
                        <a:t>Value</a:t>
                      </a:r>
                    </a:p>
                  </a:txBody>
                  <a:tcPr anchor="ctr"/>
                </a:tc>
                <a:extLst>
                  <a:ext uri="{0D108BD9-81ED-4DB2-BD59-A6C34878D82A}">
                    <a16:rowId xmlns:a16="http://schemas.microsoft.com/office/drawing/2014/main" val="864568769"/>
                  </a:ext>
                </a:extLst>
              </a:tr>
              <a:tr h="267203">
                <a:tc>
                  <a:txBody>
                    <a:bodyPr/>
                    <a:lstStyle/>
                    <a:p>
                      <a:pPr algn="ctr"/>
                      <a:r>
                        <a:rPr lang="en-US" sz="1600"/>
                        <a:t>ns-3 Version</a:t>
                      </a:r>
                    </a:p>
                  </a:txBody>
                  <a:tcPr anchor="ctr"/>
                </a:tc>
                <a:tc>
                  <a:txBody>
                    <a:bodyPr/>
                    <a:lstStyle/>
                    <a:p>
                      <a:pPr algn="ctr"/>
                      <a:r>
                        <a:rPr lang="en-US" sz="1600"/>
                        <a:t>3.37</a:t>
                      </a:r>
                    </a:p>
                  </a:txBody>
                  <a:tcPr anchor="ctr"/>
                </a:tc>
                <a:extLst>
                  <a:ext uri="{0D108BD9-81ED-4DB2-BD59-A6C34878D82A}">
                    <a16:rowId xmlns:a16="http://schemas.microsoft.com/office/drawing/2014/main" val="2924905710"/>
                  </a:ext>
                </a:extLst>
              </a:tr>
              <a:tr h="267203">
                <a:tc>
                  <a:txBody>
                    <a:bodyPr/>
                    <a:lstStyle/>
                    <a:p>
                      <a:pPr algn="ctr"/>
                      <a:r>
                        <a:rPr lang="en-US" sz="1600"/>
                        <a:t>Wi-Fi Standard</a:t>
                      </a:r>
                    </a:p>
                  </a:txBody>
                  <a:tcPr anchor="ctr"/>
                </a:tc>
                <a:tc>
                  <a:txBody>
                    <a:bodyPr/>
                    <a:lstStyle/>
                    <a:p>
                      <a:pPr algn="ctr"/>
                      <a:r>
                        <a:rPr lang="en-US" sz="1600"/>
                        <a:t>802.11ac</a:t>
                      </a:r>
                    </a:p>
                  </a:txBody>
                  <a:tcPr anchor="ctr"/>
                </a:tc>
                <a:extLst>
                  <a:ext uri="{0D108BD9-81ED-4DB2-BD59-A6C34878D82A}">
                    <a16:rowId xmlns:a16="http://schemas.microsoft.com/office/drawing/2014/main" val="3783097322"/>
                  </a:ext>
                </a:extLst>
              </a:tr>
              <a:tr h="267203">
                <a:tc>
                  <a:txBody>
                    <a:bodyPr/>
                    <a:lstStyle/>
                    <a:p>
                      <a:pPr lvl="0" algn="ctr">
                        <a:buNone/>
                      </a:pPr>
                      <a:r>
                        <a:rPr lang="en-US" sz="1600"/>
                        <a:t>Spatial Streams</a:t>
                      </a:r>
                    </a:p>
                  </a:txBody>
                  <a:tcPr anchor="ctr"/>
                </a:tc>
                <a:tc>
                  <a:txBody>
                    <a:bodyPr/>
                    <a:lstStyle/>
                    <a:p>
                      <a:pPr algn="ctr"/>
                      <a:r>
                        <a:rPr lang="en-US" sz="1600"/>
                        <a:t>1</a:t>
                      </a:r>
                    </a:p>
                  </a:txBody>
                  <a:tcPr anchor="ctr"/>
                </a:tc>
                <a:extLst>
                  <a:ext uri="{0D108BD9-81ED-4DB2-BD59-A6C34878D82A}">
                    <a16:rowId xmlns:a16="http://schemas.microsoft.com/office/drawing/2014/main" val="3307663945"/>
                  </a:ext>
                </a:extLst>
              </a:tr>
              <a:tr h="267203">
                <a:tc>
                  <a:txBody>
                    <a:bodyPr/>
                    <a:lstStyle/>
                    <a:p>
                      <a:pPr algn="ctr"/>
                      <a:r>
                        <a:rPr lang="en-US" sz="1600"/>
                        <a:t>Channel Width</a:t>
                      </a:r>
                    </a:p>
                  </a:txBody>
                  <a:tcPr anchor="ctr"/>
                </a:tc>
                <a:tc>
                  <a:txBody>
                    <a:bodyPr/>
                    <a:lstStyle/>
                    <a:p>
                      <a:pPr algn="ctr"/>
                      <a:r>
                        <a:rPr lang="en-US" sz="1600"/>
                        <a:t>20 MHz</a:t>
                      </a:r>
                    </a:p>
                  </a:txBody>
                  <a:tcPr anchor="ctr"/>
                </a:tc>
                <a:extLst>
                  <a:ext uri="{0D108BD9-81ED-4DB2-BD59-A6C34878D82A}">
                    <a16:rowId xmlns:a16="http://schemas.microsoft.com/office/drawing/2014/main" val="28618701"/>
                  </a:ext>
                </a:extLst>
              </a:tr>
              <a:tr h="267203">
                <a:tc>
                  <a:txBody>
                    <a:bodyPr/>
                    <a:lstStyle/>
                    <a:p>
                      <a:pPr algn="ctr"/>
                      <a:r>
                        <a:rPr lang="en-US" sz="1600"/>
                        <a:t>Short Guard Interval</a:t>
                      </a:r>
                    </a:p>
                  </a:txBody>
                  <a:tcPr anchor="ctr"/>
                </a:tc>
                <a:tc>
                  <a:txBody>
                    <a:bodyPr/>
                    <a:lstStyle/>
                    <a:p>
                      <a:pPr algn="ctr"/>
                      <a:r>
                        <a:rPr lang="en-US" sz="1600"/>
                        <a:t>Enabled</a:t>
                      </a:r>
                    </a:p>
                  </a:txBody>
                  <a:tcPr anchor="ctr"/>
                </a:tc>
                <a:extLst>
                  <a:ext uri="{0D108BD9-81ED-4DB2-BD59-A6C34878D82A}">
                    <a16:rowId xmlns:a16="http://schemas.microsoft.com/office/drawing/2014/main" val="1821135352"/>
                  </a:ext>
                </a:extLst>
              </a:tr>
              <a:tr h="267203">
                <a:tc>
                  <a:txBody>
                    <a:bodyPr/>
                    <a:lstStyle/>
                    <a:p>
                      <a:pPr algn="ctr"/>
                      <a:r>
                        <a:rPr lang="en-US" sz="1600"/>
                        <a:t>Propagation Loss Model</a:t>
                      </a:r>
                    </a:p>
                  </a:txBody>
                  <a:tcPr anchor="ctr"/>
                </a:tc>
                <a:tc>
                  <a:txBody>
                    <a:bodyPr/>
                    <a:lstStyle/>
                    <a:p>
                      <a:pPr algn="ctr"/>
                      <a:r>
                        <a:rPr lang="en-US" sz="1600"/>
                        <a:t>Log Distance</a:t>
                      </a:r>
                    </a:p>
                  </a:txBody>
                  <a:tcPr anchor="ctr"/>
                </a:tc>
                <a:extLst>
                  <a:ext uri="{0D108BD9-81ED-4DB2-BD59-A6C34878D82A}">
                    <a16:rowId xmlns:a16="http://schemas.microsoft.com/office/drawing/2014/main" val="1181003758"/>
                  </a:ext>
                </a:extLst>
              </a:tr>
              <a:tr h="458063">
                <a:tc>
                  <a:txBody>
                    <a:bodyPr/>
                    <a:lstStyle/>
                    <a:p>
                      <a:pPr algn="ctr"/>
                      <a:r>
                        <a:rPr lang="en-US" sz="1600"/>
                        <a:t>Application</a:t>
                      </a:r>
                    </a:p>
                  </a:txBody>
                  <a:tcPr anchor="ctr"/>
                </a:tc>
                <a:tc>
                  <a:txBody>
                    <a:bodyPr/>
                    <a:lstStyle/>
                    <a:p>
                      <a:pPr algn="ctr"/>
                      <a:r>
                        <a:rPr lang="en-US" sz="1600"/>
                        <a:t>Saturating 1420 bytes packets</a:t>
                      </a:r>
                    </a:p>
                  </a:txBody>
                  <a:tcPr anchor="ctr"/>
                </a:tc>
                <a:extLst>
                  <a:ext uri="{0D108BD9-81ED-4DB2-BD59-A6C34878D82A}">
                    <a16:rowId xmlns:a16="http://schemas.microsoft.com/office/drawing/2014/main" val="2036915004"/>
                  </a:ext>
                </a:extLst>
              </a:tr>
              <a:tr h="267203">
                <a:tc>
                  <a:txBody>
                    <a:bodyPr/>
                    <a:lstStyle/>
                    <a:p>
                      <a:pPr lvl="0" algn="ctr">
                        <a:buNone/>
                      </a:pPr>
                      <a:r>
                        <a:rPr lang="en-US" sz="1600"/>
                        <a:t>Preamble Detection Model</a:t>
                      </a:r>
                    </a:p>
                  </a:txBody>
                  <a:tcPr anchor="ctr"/>
                </a:tc>
                <a:tc>
                  <a:txBody>
                    <a:bodyPr/>
                    <a:lstStyle/>
                    <a:p>
                      <a:pPr lvl="0" algn="ctr">
                        <a:buNone/>
                      </a:pPr>
                      <a:r>
                        <a:rPr lang="en-US" sz="1600"/>
                        <a:t>Disabled</a:t>
                      </a:r>
                    </a:p>
                  </a:txBody>
                  <a:tcPr anchor="ctr"/>
                </a:tc>
                <a:extLst>
                  <a:ext uri="{0D108BD9-81ED-4DB2-BD59-A6C34878D82A}">
                    <a16:rowId xmlns:a16="http://schemas.microsoft.com/office/drawing/2014/main" val="3207274175"/>
                  </a:ext>
                </a:extLst>
              </a:tr>
              <a:tr h="458063">
                <a:tc>
                  <a:txBody>
                    <a:bodyPr/>
                    <a:lstStyle/>
                    <a:p>
                      <a:pPr lvl="0" algn="ctr">
                        <a:buNone/>
                      </a:pPr>
                      <a:r>
                        <a:rPr lang="en-US" sz="1600"/>
                        <a:t>Simulation Duration</a:t>
                      </a:r>
                    </a:p>
                  </a:txBody>
                  <a:tcPr anchor="ctr"/>
                </a:tc>
                <a:tc>
                  <a:txBody>
                    <a:bodyPr/>
                    <a:lstStyle/>
                    <a:p>
                      <a:pPr lvl="0" algn="ctr">
                        <a:buNone/>
                      </a:pPr>
                      <a:r>
                        <a:rPr lang="en-US" sz="1600"/>
                        <a:t>30 seconds (five trials averaged)</a:t>
                      </a:r>
                    </a:p>
                  </a:txBody>
                  <a:tcPr anchor="ctr"/>
                </a:tc>
                <a:extLst>
                  <a:ext uri="{0D108BD9-81ED-4DB2-BD59-A6C34878D82A}">
                    <a16:rowId xmlns:a16="http://schemas.microsoft.com/office/drawing/2014/main" val="2830624607"/>
                  </a:ext>
                </a:extLst>
              </a:tr>
            </a:tbl>
          </a:graphicData>
        </a:graphic>
      </p:graphicFrame>
      <p:sp>
        <p:nvSpPr>
          <p:cNvPr id="8" name="TextBox 7">
            <a:extLst>
              <a:ext uri="{FF2B5EF4-FFF2-40B4-BE49-F238E27FC236}">
                <a16:creationId xmlns:a16="http://schemas.microsoft.com/office/drawing/2014/main" id="{53F9984E-91BC-73BB-AD70-3CC64EFACD29}"/>
              </a:ext>
            </a:extLst>
          </p:cNvPr>
          <p:cNvSpPr txBox="1"/>
          <p:nvPr/>
        </p:nvSpPr>
        <p:spPr>
          <a:xfrm>
            <a:off x="156071" y="6224529"/>
            <a:ext cx="5049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10</a:t>
            </a:r>
          </a:p>
        </p:txBody>
      </p:sp>
      <p:pic>
        <p:nvPicPr>
          <p:cNvPr id="9" name="Picture 9" descr="A picture containing text, electronics, display&#10;&#10;Description automatically generated">
            <a:extLst>
              <a:ext uri="{FF2B5EF4-FFF2-40B4-BE49-F238E27FC236}">
                <a16:creationId xmlns:a16="http://schemas.microsoft.com/office/drawing/2014/main" id="{53C6E4A2-CB48-26C3-986D-B832043BA6C0}"/>
              </a:ext>
            </a:extLst>
          </p:cNvPr>
          <p:cNvPicPr>
            <a:picLocks noChangeAspect="1"/>
          </p:cNvPicPr>
          <p:nvPr/>
        </p:nvPicPr>
        <p:blipFill>
          <a:blip r:embed="rId3"/>
          <a:stretch>
            <a:fillRect/>
          </a:stretch>
        </p:blipFill>
        <p:spPr>
          <a:xfrm>
            <a:off x="363557" y="3529843"/>
            <a:ext cx="4212115" cy="1955785"/>
          </a:xfrm>
          <a:prstGeom prst="rect">
            <a:avLst/>
          </a:prstGeom>
        </p:spPr>
      </p:pic>
      <p:sp>
        <p:nvSpPr>
          <p:cNvPr id="7" name="Text Placeholder 1">
            <a:extLst>
              <a:ext uri="{FF2B5EF4-FFF2-40B4-BE49-F238E27FC236}">
                <a16:creationId xmlns:a16="http://schemas.microsoft.com/office/drawing/2014/main" id="{4FFBE1C8-2034-F154-DFAA-E3708E7E7928}"/>
              </a:ext>
            </a:extLst>
          </p:cNvPr>
          <p:cNvSpPr>
            <a:spLocks noGrp="1"/>
          </p:cNvSpPr>
          <p:nvPr>
            <p:ph type="body" sz="quarter" idx="11"/>
          </p:nvPr>
        </p:nvSpPr>
        <p:spPr>
          <a:xfrm>
            <a:off x="99281" y="1650047"/>
            <a:ext cx="4708439" cy="2616591"/>
          </a:xfrm>
        </p:spPr>
        <p:txBody>
          <a:bodyPr lIns="91440" tIns="45720" rIns="91440" bIns="45720" anchor="t"/>
          <a:lstStyle/>
          <a:p>
            <a:r>
              <a:rPr lang="en-US" sz="2000" b="0">
                <a:ea typeface="Open Sans"/>
              </a:rPr>
              <a:t>Every simulation instance distance between STAs is increased by 1 m</a:t>
            </a:r>
          </a:p>
          <a:p>
            <a:endParaRPr lang="en-US" sz="2000" b="0">
              <a:ea typeface="Open Sans"/>
            </a:endParaRPr>
          </a:p>
          <a:p>
            <a:r>
              <a:rPr lang="en-US" sz="2000" b="0">
                <a:ea typeface="Open Sans"/>
              </a:rPr>
              <a:t>Each instance is repeated 5 times</a:t>
            </a:r>
          </a:p>
          <a:p>
            <a:endParaRPr lang="en-US" sz="2000" b="0">
              <a:ea typeface="Open Sans"/>
            </a:endParaRPr>
          </a:p>
        </p:txBody>
      </p:sp>
    </p:spTree>
    <p:extLst>
      <p:ext uri="{BB962C8B-B14F-4D97-AF65-F5344CB8AC3E}">
        <p14:creationId xmlns:p14="http://schemas.microsoft.com/office/powerpoint/2010/main" val="281737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3993" y="909078"/>
            <a:ext cx="8184663" cy="472980"/>
          </a:xfrm>
          <a:prstGeom prst="rect">
            <a:avLst/>
          </a:prstGeom>
        </p:spPr>
        <p:txBody>
          <a:bodyPr vert="horz" wrap="square" lIns="0" tIns="11206" rIns="0" bIns="0" rtlCol="0">
            <a:spAutoFit/>
          </a:bodyPr>
          <a:lstStyle/>
          <a:p>
            <a:pPr marL="10795">
              <a:spcBef>
                <a:spcPts val="88"/>
              </a:spcBef>
            </a:pPr>
            <a:r>
              <a:rPr lang="en-US">
                <a:latin typeface="Times New Roman"/>
                <a:cs typeface="Times New Roman"/>
              </a:rPr>
              <a:t>Throughput Comparison - Result</a:t>
            </a:r>
            <a:endParaRPr lang="en-US"/>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pic>
        <p:nvPicPr>
          <p:cNvPr id="2" name="Picture 2" descr="Chart, line chart&#10;&#10;Description automatically generated">
            <a:extLst>
              <a:ext uri="{FF2B5EF4-FFF2-40B4-BE49-F238E27FC236}">
                <a16:creationId xmlns:a16="http://schemas.microsoft.com/office/drawing/2014/main" id="{C81F582D-C85F-1E7E-294F-9E1653EF5648}"/>
              </a:ext>
            </a:extLst>
          </p:cNvPr>
          <p:cNvPicPr>
            <a:picLocks noChangeAspect="1"/>
          </p:cNvPicPr>
          <p:nvPr/>
        </p:nvPicPr>
        <p:blipFill>
          <a:blip r:embed="rId4"/>
          <a:stretch>
            <a:fillRect/>
          </a:stretch>
        </p:blipFill>
        <p:spPr>
          <a:xfrm>
            <a:off x="152400" y="1564855"/>
            <a:ext cx="6213512" cy="4683086"/>
          </a:xfrm>
          <a:prstGeom prst="rect">
            <a:avLst/>
          </a:prstGeom>
        </p:spPr>
      </p:pic>
      <p:sp>
        <p:nvSpPr>
          <p:cNvPr id="6" name="TextBox 5">
            <a:extLst>
              <a:ext uri="{FF2B5EF4-FFF2-40B4-BE49-F238E27FC236}">
                <a16:creationId xmlns:a16="http://schemas.microsoft.com/office/drawing/2014/main" id="{C316493C-67F2-02B8-60A2-378EFA88FCF1}"/>
              </a:ext>
            </a:extLst>
          </p:cNvPr>
          <p:cNvSpPr txBox="1"/>
          <p:nvPr/>
        </p:nvSpPr>
        <p:spPr>
          <a:xfrm>
            <a:off x="156071" y="6206168"/>
            <a:ext cx="63346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11</a:t>
            </a:r>
          </a:p>
        </p:txBody>
      </p:sp>
      <p:sp>
        <p:nvSpPr>
          <p:cNvPr id="7" name="Text Placeholder 1">
            <a:extLst>
              <a:ext uri="{FF2B5EF4-FFF2-40B4-BE49-F238E27FC236}">
                <a16:creationId xmlns:a16="http://schemas.microsoft.com/office/drawing/2014/main" id="{BE391D8A-E2E2-4975-9C7F-77BFADC1D5D8}"/>
              </a:ext>
            </a:extLst>
          </p:cNvPr>
          <p:cNvSpPr>
            <a:spLocks noGrp="1"/>
          </p:cNvSpPr>
          <p:nvPr>
            <p:ph type="body" sz="quarter" idx="11"/>
          </p:nvPr>
        </p:nvSpPr>
        <p:spPr>
          <a:xfrm>
            <a:off x="5763787" y="2953709"/>
            <a:ext cx="3469043" cy="2396254"/>
          </a:xfrm>
        </p:spPr>
        <p:txBody>
          <a:bodyPr lIns="91440" tIns="45720" rIns="91440" bIns="45720" anchor="t"/>
          <a:lstStyle/>
          <a:p>
            <a:r>
              <a:rPr lang="en-US" sz="2000" b="0">
                <a:ea typeface="Open Sans"/>
              </a:rPr>
              <a:t>All RAAs offer comparable throughput</a:t>
            </a:r>
          </a:p>
          <a:p>
            <a:endParaRPr lang="en-US" sz="2000" b="0">
              <a:ea typeface="Open Sans"/>
            </a:endParaRPr>
          </a:p>
          <a:p>
            <a:r>
              <a:rPr lang="en-US" sz="2000" b="0">
                <a:ea typeface="Open Sans"/>
              </a:rPr>
              <a:t>In certain regions Ideal underperforms due to having very low BER tolerance</a:t>
            </a:r>
          </a:p>
          <a:p>
            <a:endParaRPr lang="en-US" sz="2000" b="0">
              <a:ea typeface="Open Sans"/>
            </a:endParaRPr>
          </a:p>
          <a:p>
            <a:endParaRPr lang="en-US" sz="2000" b="0">
              <a:ea typeface="Open Sans"/>
            </a:endParaRPr>
          </a:p>
        </p:txBody>
      </p:sp>
      <p:sp>
        <p:nvSpPr>
          <p:cNvPr id="8" name="Oval 7">
            <a:extLst>
              <a:ext uri="{FF2B5EF4-FFF2-40B4-BE49-F238E27FC236}">
                <a16:creationId xmlns:a16="http://schemas.microsoft.com/office/drawing/2014/main" id="{33366A66-DABF-AFF0-4134-25AC88F97A6C}"/>
              </a:ext>
            </a:extLst>
          </p:cNvPr>
          <p:cNvSpPr/>
          <p:nvPr/>
        </p:nvSpPr>
        <p:spPr>
          <a:xfrm>
            <a:off x="2425546" y="3485918"/>
            <a:ext cx="437002" cy="67570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DD560E4-D28B-0822-234E-D408171EBF18}"/>
              </a:ext>
            </a:extLst>
          </p:cNvPr>
          <p:cNvSpPr/>
          <p:nvPr/>
        </p:nvSpPr>
        <p:spPr>
          <a:xfrm>
            <a:off x="2930485" y="4018401"/>
            <a:ext cx="593074" cy="62061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122B0C4-84AC-6557-8F27-37920113CB93}"/>
              </a:ext>
            </a:extLst>
          </p:cNvPr>
          <p:cNvSpPr/>
          <p:nvPr/>
        </p:nvSpPr>
        <p:spPr>
          <a:xfrm>
            <a:off x="3563954" y="4477436"/>
            <a:ext cx="418641" cy="5655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1D0B3A6-72F6-A409-828A-875732B10D1B}"/>
              </a:ext>
            </a:extLst>
          </p:cNvPr>
          <p:cNvSpPr/>
          <p:nvPr/>
        </p:nvSpPr>
        <p:spPr>
          <a:xfrm>
            <a:off x="4362676" y="4706954"/>
            <a:ext cx="418641" cy="5655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F72CAA2-7668-29F0-8E1A-5D752759B6A2}"/>
              </a:ext>
            </a:extLst>
          </p:cNvPr>
          <p:cNvSpPr txBox="1"/>
          <p:nvPr/>
        </p:nvSpPr>
        <p:spPr>
          <a:xfrm>
            <a:off x="519126" y="6462037"/>
            <a:ext cx="80249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ea typeface="+mn-lt"/>
                <a:cs typeface="+mn-lt"/>
              </a:rPr>
              <a:t>[3] This is figure 4 from our paper</a:t>
            </a:r>
            <a:endParaRPr lang="en-US" sz="1000" dirty="0">
              <a:cs typeface="Calibri"/>
            </a:endParaRPr>
          </a:p>
        </p:txBody>
      </p:sp>
      <p:sp>
        <p:nvSpPr>
          <p:cNvPr id="16" name="TextBox 15">
            <a:extLst>
              <a:ext uri="{FF2B5EF4-FFF2-40B4-BE49-F238E27FC236}">
                <a16:creationId xmlns:a16="http://schemas.microsoft.com/office/drawing/2014/main" id="{A3785D56-B5C6-1924-0469-D8CCDA47605B}"/>
              </a:ext>
            </a:extLst>
          </p:cNvPr>
          <p:cNvSpPr txBox="1"/>
          <p:nvPr/>
        </p:nvSpPr>
        <p:spPr>
          <a:xfrm>
            <a:off x="5718773" y="1965180"/>
            <a:ext cx="5710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[3]</a:t>
            </a:r>
          </a:p>
        </p:txBody>
      </p:sp>
    </p:spTree>
    <p:extLst>
      <p:ext uri="{BB962C8B-B14F-4D97-AF65-F5344CB8AC3E}">
        <p14:creationId xmlns:p14="http://schemas.microsoft.com/office/powerpoint/2010/main" val="3589087533"/>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559535-825D-F475-66CD-46178F532095}"/>
              </a:ext>
            </a:extLst>
          </p:cNvPr>
          <p:cNvSpPr>
            <a:spLocks noGrp="1"/>
          </p:cNvSpPr>
          <p:nvPr>
            <p:ph type="body" sz="quarter" idx="11"/>
          </p:nvPr>
        </p:nvSpPr>
        <p:spPr>
          <a:xfrm>
            <a:off x="668485" y="1897926"/>
            <a:ext cx="8187934" cy="4232399"/>
          </a:xfrm>
        </p:spPr>
        <p:txBody>
          <a:bodyPr lIns="91440" tIns="45720" rIns="91440" bIns="45720" anchor="t"/>
          <a:lstStyle/>
          <a:p>
            <a:r>
              <a:rPr lang="en-US" sz="2000" b="0">
                <a:ea typeface="Open Sans"/>
              </a:rPr>
              <a:t>Performance is sensitive to how fast an RAA converges to a new rate upon a channel change</a:t>
            </a:r>
          </a:p>
          <a:p>
            <a:endParaRPr lang="en-US" sz="2000" b="0">
              <a:ea typeface="Open Sans"/>
            </a:endParaRPr>
          </a:p>
          <a:p>
            <a:r>
              <a:rPr lang="en-US" sz="2000" b="0">
                <a:ea typeface="Open Sans"/>
              </a:rPr>
              <a:t>Ideal RAA converges </a:t>
            </a:r>
            <a:r>
              <a:rPr lang="en-US" sz="2000">
                <a:ea typeface="Open Sans"/>
              </a:rPr>
              <a:t>immediately</a:t>
            </a:r>
            <a:r>
              <a:rPr lang="en-US" sz="2000" b="0">
                <a:ea typeface="Open Sans"/>
              </a:rPr>
              <a:t> but it is not a practical RAA</a:t>
            </a:r>
          </a:p>
          <a:p>
            <a:endParaRPr lang="en-US" sz="2000" b="0">
              <a:ea typeface="Open Sans"/>
            </a:endParaRPr>
          </a:p>
          <a:p>
            <a:r>
              <a:rPr lang="en-US" sz="2000" b="0">
                <a:ea typeface="Open Sans"/>
              </a:rPr>
              <a:t>Sampling Based approaches have some dampening of the response built into the algorithm to suppress transient losses such as collisions</a:t>
            </a:r>
          </a:p>
          <a:p>
            <a:endParaRPr lang="en-US" sz="2000" b="0">
              <a:ea typeface="Open Sans"/>
            </a:endParaRPr>
          </a:p>
          <a:p>
            <a:r>
              <a:rPr lang="en-US" sz="2000" b="0">
                <a:ea typeface="Open Sans"/>
              </a:rPr>
              <a:t>Since </a:t>
            </a:r>
            <a:r>
              <a:rPr lang="en-US" sz="2000" b="0" err="1">
                <a:ea typeface="Open Sans"/>
              </a:rPr>
              <a:t>ThompsonSampling</a:t>
            </a:r>
            <a:r>
              <a:rPr lang="en-US" sz="2000" b="0">
                <a:ea typeface="Open Sans"/>
              </a:rPr>
              <a:t> and </a:t>
            </a:r>
            <a:r>
              <a:rPr lang="en-US" sz="2000" b="0" err="1">
                <a:ea typeface="Open Sans"/>
              </a:rPr>
              <a:t>MintrelHt</a:t>
            </a:r>
            <a:r>
              <a:rPr lang="en-US" sz="2000" b="0">
                <a:ea typeface="Open Sans"/>
              </a:rPr>
              <a:t> operate so differently we had to produce different convergence definitions</a:t>
            </a:r>
          </a:p>
        </p:txBody>
      </p:sp>
      <p:sp>
        <p:nvSpPr>
          <p:cNvPr id="4" name="Title 3">
            <a:extLst>
              <a:ext uri="{FF2B5EF4-FFF2-40B4-BE49-F238E27FC236}">
                <a16:creationId xmlns:a16="http://schemas.microsoft.com/office/drawing/2014/main" id="{C1295A45-180A-9C3F-F21D-3EE5EA6888DC}"/>
              </a:ext>
            </a:extLst>
          </p:cNvPr>
          <p:cNvSpPr>
            <a:spLocks noGrp="1"/>
          </p:cNvSpPr>
          <p:nvPr>
            <p:ph type="title"/>
          </p:nvPr>
        </p:nvSpPr>
        <p:spPr/>
        <p:txBody>
          <a:bodyPr lIns="91440" tIns="45720" rIns="91440" bIns="45720" anchor="b"/>
          <a:lstStyle/>
          <a:p>
            <a:r>
              <a:rPr lang="en-US">
                <a:latin typeface="Encode Sans Normal Black"/>
              </a:rPr>
              <a:t>Convergence Evaluation - Approach</a:t>
            </a:r>
            <a:endParaRPr lang="en-US"/>
          </a:p>
        </p:txBody>
      </p:sp>
      <p:sp>
        <p:nvSpPr>
          <p:cNvPr id="6" name="TextBox 5">
            <a:extLst>
              <a:ext uri="{FF2B5EF4-FFF2-40B4-BE49-F238E27FC236}">
                <a16:creationId xmlns:a16="http://schemas.microsoft.com/office/drawing/2014/main" id="{EC1FB720-662F-726D-7AB7-64160CBB76DF}"/>
              </a:ext>
            </a:extLst>
          </p:cNvPr>
          <p:cNvSpPr txBox="1"/>
          <p:nvPr/>
        </p:nvSpPr>
        <p:spPr>
          <a:xfrm>
            <a:off x="156071" y="6224529"/>
            <a:ext cx="5141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12</a:t>
            </a:r>
          </a:p>
        </p:txBody>
      </p:sp>
    </p:spTree>
    <p:extLst>
      <p:ext uri="{BB962C8B-B14F-4D97-AF65-F5344CB8AC3E}">
        <p14:creationId xmlns:p14="http://schemas.microsoft.com/office/powerpoint/2010/main" val="2646056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3993" y="909078"/>
            <a:ext cx="8184663" cy="472980"/>
          </a:xfrm>
          <a:prstGeom prst="rect">
            <a:avLst/>
          </a:prstGeom>
        </p:spPr>
        <p:txBody>
          <a:bodyPr vert="horz" wrap="square" lIns="0" tIns="11206" rIns="0" bIns="0" rtlCol="0">
            <a:spAutoFit/>
          </a:bodyPr>
          <a:lstStyle/>
          <a:p>
            <a:pPr marL="10795">
              <a:spcBef>
                <a:spcPts val="88"/>
              </a:spcBef>
            </a:pPr>
            <a:r>
              <a:rPr lang="en-US">
                <a:latin typeface="Times New Roman"/>
                <a:cs typeface="Times New Roman"/>
              </a:rPr>
              <a:t>Convergence Definition - </a:t>
            </a:r>
            <a:r>
              <a:rPr lang="en-US" err="1">
                <a:latin typeface="Times New Roman"/>
                <a:cs typeface="Times New Roman"/>
              </a:rPr>
              <a:t>MinstrelHt</a:t>
            </a:r>
            <a:endParaRPr lang="en-US" err="1">
              <a:solidFill>
                <a:srgbClr val="4B2E83"/>
              </a:solidFill>
              <a:latin typeface="Times New Roman"/>
              <a:cs typeface="Times New Roman"/>
            </a:endParaRPr>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pic>
        <p:nvPicPr>
          <p:cNvPr id="2" name="Picture 2" descr="Chart, scatter chart&#10;&#10;Description automatically generated">
            <a:extLst>
              <a:ext uri="{FF2B5EF4-FFF2-40B4-BE49-F238E27FC236}">
                <a16:creationId xmlns:a16="http://schemas.microsoft.com/office/drawing/2014/main" id="{45356447-4E0B-0DF1-0DBE-7EAE445ACE25}"/>
              </a:ext>
            </a:extLst>
          </p:cNvPr>
          <p:cNvPicPr>
            <a:picLocks noChangeAspect="1"/>
          </p:cNvPicPr>
          <p:nvPr/>
        </p:nvPicPr>
        <p:blipFill>
          <a:blip r:embed="rId2"/>
          <a:stretch>
            <a:fillRect/>
          </a:stretch>
        </p:blipFill>
        <p:spPr>
          <a:xfrm>
            <a:off x="1162281" y="1603518"/>
            <a:ext cx="6828620" cy="4798554"/>
          </a:xfrm>
          <a:prstGeom prst="rect">
            <a:avLst/>
          </a:prstGeom>
        </p:spPr>
      </p:pic>
      <p:sp>
        <p:nvSpPr>
          <p:cNvPr id="6" name="TextBox 5">
            <a:extLst>
              <a:ext uri="{FF2B5EF4-FFF2-40B4-BE49-F238E27FC236}">
                <a16:creationId xmlns:a16="http://schemas.microsoft.com/office/drawing/2014/main" id="{97151517-45A6-0824-1F0F-F422797D4ACF}"/>
              </a:ext>
            </a:extLst>
          </p:cNvPr>
          <p:cNvSpPr txBox="1"/>
          <p:nvPr/>
        </p:nvSpPr>
        <p:spPr>
          <a:xfrm>
            <a:off x="156071" y="6224529"/>
            <a:ext cx="5141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13</a:t>
            </a:r>
          </a:p>
        </p:txBody>
      </p:sp>
      <p:sp>
        <p:nvSpPr>
          <p:cNvPr id="7" name="TextBox 6">
            <a:extLst>
              <a:ext uri="{FF2B5EF4-FFF2-40B4-BE49-F238E27FC236}">
                <a16:creationId xmlns:a16="http://schemas.microsoft.com/office/drawing/2014/main" id="{12674887-7404-222D-3CC5-A90BF487EBDF}"/>
              </a:ext>
            </a:extLst>
          </p:cNvPr>
          <p:cNvSpPr txBox="1"/>
          <p:nvPr/>
        </p:nvSpPr>
        <p:spPr>
          <a:xfrm>
            <a:off x="7710438" y="1739523"/>
            <a:ext cx="5710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ea typeface="Calibri"/>
                <a:cs typeface="Calibri"/>
              </a:rPr>
              <a:t>[4]</a:t>
            </a:r>
          </a:p>
        </p:txBody>
      </p:sp>
      <p:sp>
        <p:nvSpPr>
          <p:cNvPr id="9" name="TextBox 8">
            <a:extLst>
              <a:ext uri="{FF2B5EF4-FFF2-40B4-BE49-F238E27FC236}">
                <a16:creationId xmlns:a16="http://schemas.microsoft.com/office/drawing/2014/main" id="{137C479F-B114-F340-AC6F-AC09231C9A1E}"/>
              </a:ext>
            </a:extLst>
          </p:cNvPr>
          <p:cNvSpPr txBox="1"/>
          <p:nvPr/>
        </p:nvSpPr>
        <p:spPr>
          <a:xfrm>
            <a:off x="519126" y="6462037"/>
            <a:ext cx="80249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ea typeface="+mn-lt"/>
                <a:cs typeface="+mn-lt"/>
              </a:rPr>
              <a:t>[4] This is figure 6.a from our paper</a:t>
            </a:r>
            <a:endParaRPr lang="en-US" sz="1000" dirty="0">
              <a:cs typeface="Calibri"/>
            </a:endParaRPr>
          </a:p>
        </p:txBody>
      </p:sp>
    </p:spTree>
    <p:extLst>
      <p:ext uri="{BB962C8B-B14F-4D97-AF65-F5344CB8AC3E}">
        <p14:creationId xmlns:p14="http://schemas.microsoft.com/office/powerpoint/2010/main" val="249787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3993" y="909078"/>
            <a:ext cx="8184663" cy="472980"/>
          </a:xfrm>
          <a:prstGeom prst="rect">
            <a:avLst/>
          </a:prstGeom>
        </p:spPr>
        <p:txBody>
          <a:bodyPr vert="horz" wrap="square" lIns="0" tIns="11206" rIns="0" bIns="0" rtlCol="0">
            <a:spAutoFit/>
          </a:bodyPr>
          <a:lstStyle/>
          <a:p>
            <a:pPr marL="10795">
              <a:spcBef>
                <a:spcPts val="88"/>
              </a:spcBef>
            </a:pPr>
            <a:r>
              <a:rPr lang="en-US">
                <a:latin typeface="Times New Roman"/>
                <a:cs typeface="Times New Roman"/>
              </a:rPr>
              <a:t>Convergence Definition - </a:t>
            </a:r>
            <a:r>
              <a:rPr lang="en-US" err="1">
                <a:latin typeface="Times New Roman"/>
                <a:cs typeface="Times New Roman"/>
              </a:rPr>
              <a:t>ThompsonSampling</a:t>
            </a:r>
            <a:endParaRPr lang="en-US" err="1">
              <a:solidFill>
                <a:srgbClr val="4B2E83"/>
              </a:solidFill>
              <a:latin typeface="Times New Roman"/>
              <a:cs typeface="Times New Roman"/>
            </a:endParaRPr>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pic>
        <p:nvPicPr>
          <p:cNvPr id="3" name="Picture 6" descr="Chart, scatter chart&#10;&#10;Description automatically generated">
            <a:extLst>
              <a:ext uri="{FF2B5EF4-FFF2-40B4-BE49-F238E27FC236}">
                <a16:creationId xmlns:a16="http://schemas.microsoft.com/office/drawing/2014/main" id="{46D7AE67-18B2-FA33-ADBA-6A5E23499A58}"/>
              </a:ext>
            </a:extLst>
          </p:cNvPr>
          <p:cNvPicPr>
            <a:picLocks noChangeAspect="1"/>
          </p:cNvPicPr>
          <p:nvPr/>
        </p:nvPicPr>
        <p:blipFill>
          <a:blip r:embed="rId2"/>
          <a:stretch>
            <a:fillRect/>
          </a:stretch>
        </p:blipFill>
        <p:spPr>
          <a:xfrm>
            <a:off x="1088833" y="1594338"/>
            <a:ext cx="6681178" cy="4702689"/>
          </a:xfrm>
          <a:prstGeom prst="rect">
            <a:avLst/>
          </a:prstGeom>
        </p:spPr>
      </p:pic>
      <p:sp>
        <p:nvSpPr>
          <p:cNvPr id="6" name="TextBox 5">
            <a:extLst>
              <a:ext uri="{FF2B5EF4-FFF2-40B4-BE49-F238E27FC236}">
                <a16:creationId xmlns:a16="http://schemas.microsoft.com/office/drawing/2014/main" id="{ABDB39AA-3F5E-81C3-86CC-E097BCC01E75}"/>
              </a:ext>
            </a:extLst>
          </p:cNvPr>
          <p:cNvSpPr txBox="1"/>
          <p:nvPr/>
        </p:nvSpPr>
        <p:spPr>
          <a:xfrm>
            <a:off x="156071" y="6224529"/>
            <a:ext cx="5508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14</a:t>
            </a:r>
          </a:p>
        </p:txBody>
      </p:sp>
      <p:sp>
        <p:nvSpPr>
          <p:cNvPr id="7" name="TextBox 6">
            <a:extLst>
              <a:ext uri="{FF2B5EF4-FFF2-40B4-BE49-F238E27FC236}">
                <a16:creationId xmlns:a16="http://schemas.microsoft.com/office/drawing/2014/main" id="{DD7BC6B4-A6E7-A503-120F-E2354CEBE695}"/>
              </a:ext>
            </a:extLst>
          </p:cNvPr>
          <p:cNvSpPr txBox="1"/>
          <p:nvPr/>
        </p:nvSpPr>
        <p:spPr>
          <a:xfrm>
            <a:off x="7661382" y="1778768"/>
            <a:ext cx="5710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ea typeface="Calibri"/>
                <a:cs typeface="Calibri"/>
              </a:rPr>
              <a:t>[5]</a:t>
            </a:r>
          </a:p>
        </p:txBody>
      </p:sp>
      <p:sp>
        <p:nvSpPr>
          <p:cNvPr id="9" name="TextBox 8">
            <a:extLst>
              <a:ext uri="{FF2B5EF4-FFF2-40B4-BE49-F238E27FC236}">
                <a16:creationId xmlns:a16="http://schemas.microsoft.com/office/drawing/2014/main" id="{2534AC62-D660-6612-96C3-131256C0CBDC}"/>
              </a:ext>
            </a:extLst>
          </p:cNvPr>
          <p:cNvSpPr txBox="1"/>
          <p:nvPr/>
        </p:nvSpPr>
        <p:spPr>
          <a:xfrm>
            <a:off x="519126" y="6462037"/>
            <a:ext cx="80249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ea typeface="+mn-lt"/>
                <a:cs typeface="+mn-lt"/>
              </a:rPr>
              <a:t>[5] This is figure 6.b from our paper</a:t>
            </a:r>
            <a:endParaRPr lang="en-US" sz="1000" dirty="0">
              <a:cs typeface="Calibri"/>
            </a:endParaRPr>
          </a:p>
        </p:txBody>
      </p:sp>
    </p:spTree>
    <p:extLst>
      <p:ext uri="{BB962C8B-B14F-4D97-AF65-F5344CB8AC3E}">
        <p14:creationId xmlns:p14="http://schemas.microsoft.com/office/powerpoint/2010/main" val="2245770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3993" y="909078"/>
            <a:ext cx="8184663" cy="472980"/>
          </a:xfrm>
          <a:prstGeom prst="rect">
            <a:avLst/>
          </a:prstGeom>
        </p:spPr>
        <p:txBody>
          <a:bodyPr vert="horz" wrap="square" lIns="0" tIns="11206" rIns="0" bIns="0" rtlCol="0">
            <a:spAutoFit/>
          </a:bodyPr>
          <a:lstStyle/>
          <a:p>
            <a:pPr marL="10795">
              <a:spcBef>
                <a:spcPts val="88"/>
              </a:spcBef>
            </a:pPr>
            <a:r>
              <a:rPr lang="en-US">
                <a:latin typeface="Times New Roman"/>
                <a:cs typeface="Times New Roman"/>
              </a:rPr>
              <a:t>Convergence – Scenario Description</a:t>
            </a:r>
            <a:endParaRPr lang="en-US">
              <a:solidFill>
                <a:srgbClr val="4B2E83"/>
              </a:solidFill>
              <a:latin typeface="Times New Roman"/>
              <a:cs typeface="Times New Roman"/>
            </a:endParaRPr>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sp>
        <p:nvSpPr>
          <p:cNvPr id="3" name="Text Placeholder 1">
            <a:extLst>
              <a:ext uri="{FF2B5EF4-FFF2-40B4-BE49-F238E27FC236}">
                <a16:creationId xmlns:a16="http://schemas.microsoft.com/office/drawing/2014/main" id="{18988818-CAC0-078A-E675-5D7C56FCDAB8}"/>
              </a:ext>
            </a:extLst>
          </p:cNvPr>
          <p:cNvSpPr>
            <a:spLocks noGrp="1"/>
          </p:cNvSpPr>
          <p:nvPr>
            <p:ph type="body" sz="quarter" idx="11"/>
          </p:nvPr>
        </p:nvSpPr>
        <p:spPr>
          <a:xfrm>
            <a:off x="471710" y="1686769"/>
            <a:ext cx="8144111" cy="560111"/>
          </a:xfrm>
        </p:spPr>
        <p:txBody>
          <a:bodyPr lIns="91440" tIns="45720" rIns="91440" bIns="45720" anchor="t"/>
          <a:lstStyle/>
          <a:p>
            <a:pPr marL="285750" indent="-285750">
              <a:spcBef>
                <a:spcPts val="20"/>
              </a:spcBef>
            </a:pPr>
            <a:r>
              <a:rPr lang="en-US" sz="2000" b="0">
                <a:ea typeface="Open Sans"/>
              </a:rPr>
              <a:t>Fixed RSSI -&gt; Step response (step size 0.1dB)</a:t>
            </a:r>
            <a:endParaRPr lang="en-US"/>
          </a:p>
          <a:p>
            <a:pPr marL="285750" indent="-285750">
              <a:spcBef>
                <a:spcPts val="20"/>
              </a:spcBef>
            </a:pPr>
            <a:r>
              <a:rPr lang="en-US" sz="2000">
                <a:ea typeface="Open Sans"/>
              </a:rPr>
              <a:t>Case 1:</a:t>
            </a:r>
            <a:r>
              <a:rPr lang="en-US" sz="2000" b="0">
                <a:ea typeface="Open Sans"/>
              </a:rPr>
              <a:t> SNR 31dB to SNR 11 dB (MCS 8 -&gt; MCS 2)</a:t>
            </a:r>
          </a:p>
          <a:p>
            <a:pPr marL="0" indent="0">
              <a:spcBef>
                <a:spcPts val="20"/>
              </a:spcBef>
              <a:buNone/>
            </a:pPr>
            <a:endParaRPr lang="en-US" sz="2000" b="0">
              <a:ea typeface="Open Sans"/>
            </a:endParaRPr>
          </a:p>
          <a:p>
            <a:endParaRPr lang="en-US" sz="2000" b="0">
              <a:ea typeface="Open Sans"/>
            </a:endParaRPr>
          </a:p>
        </p:txBody>
      </p:sp>
      <p:pic>
        <p:nvPicPr>
          <p:cNvPr id="7" name="Picture 7" descr="Chart, diagram&#10;&#10;Description automatically generated">
            <a:extLst>
              <a:ext uri="{FF2B5EF4-FFF2-40B4-BE49-F238E27FC236}">
                <a16:creationId xmlns:a16="http://schemas.microsoft.com/office/drawing/2014/main" id="{AEA79D4C-C970-4F66-62E5-263435E6D426}"/>
              </a:ext>
            </a:extLst>
          </p:cNvPr>
          <p:cNvPicPr>
            <a:picLocks noChangeAspect="1"/>
          </p:cNvPicPr>
          <p:nvPr/>
        </p:nvPicPr>
        <p:blipFill>
          <a:blip r:embed="rId3"/>
          <a:stretch>
            <a:fillRect/>
          </a:stretch>
        </p:blipFill>
        <p:spPr>
          <a:xfrm>
            <a:off x="446183" y="2826728"/>
            <a:ext cx="3450115" cy="2902976"/>
          </a:xfrm>
          <a:prstGeom prst="rect">
            <a:avLst/>
          </a:prstGeom>
        </p:spPr>
      </p:pic>
      <p:pic>
        <p:nvPicPr>
          <p:cNvPr id="8" name="Picture 8" descr="Chart&#10;&#10;Description automatically generated">
            <a:extLst>
              <a:ext uri="{FF2B5EF4-FFF2-40B4-BE49-F238E27FC236}">
                <a16:creationId xmlns:a16="http://schemas.microsoft.com/office/drawing/2014/main" id="{C6FE52A2-DD4E-6C7B-148A-C7F96B34466D}"/>
              </a:ext>
            </a:extLst>
          </p:cNvPr>
          <p:cNvPicPr>
            <a:picLocks noChangeAspect="1"/>
          </p:cNvPicPr>
          <p:nvPr/>
        </p:nvPicPr>
        <p:blipFill>
          <a:blip r:embed="rId4"/>
          <a:stretch>
            <a:fillRect/>
          </a:stretch>
        </p:blipFill>
        <p:spPr>
          <a:xfrm>
            <a:off x="4889654" y="2771644"/>
            <a:ext cx="3514381" cy="2958062"/>
          </a:xfrm>
          <a:prstGeom prst="rect">
            <a:avLst/>
          </a:prstGeom>
        </p:spPr>
      </p:pic>
      <p:sp>
        <p:nvSpPr>
          <p:cNvPr id="10" name="Text Placeholder 1">
            <a:extLst>
              <a:ext uri="{FF2B5EF4-FFF2-40B4-BE49-F238E27FC236}">
                <a16:creationId xmlns:a16="http://schemas.microsoft.com/office/drawing/2014/main" id="{E0E11CE6-5F41-5C93-7B8B-289DC05C2DA9}"/>
              </a:ext>
            </a:extLst>
          </p:cNvPr>
          <p:cNvSpPr txBox="1">
            <a:spLocks/>
          </p:cNvSpPr>
          <p:nvPr/>
        </p:nvSpPr>
        <p:spPr>
          <a:xfrm>
            <a:off x="458857" y="2307386"/>
            <a:ext cx="8162472" cy="560111"/>
          </a:xfrm>
          <a:prstGeom prst="rect">
            <a:avLst/>
          </a:prstGeom>
        </p:spPr>
        <p:txBody>
          <a:bodyPr lIns="91440" tIns="45720" rIns="91440" bIns="45720" anchor="t"/>
          <a:lstStyle>
            <a:lvl1pPr marL="342900" indent="-342900" algn="l" defTabSz="457200" rtl="0" eaLnBrk="1" latinLnBrk="0" hangingPunct="1">
              <a:spcBef>
                <a:spcPct val="20000"/>
              </a:spcBef>
              <a:buFont typeface="Lucida Grande"/>
              <a:buChar char="&gt;"/>
              <a:defRPr sz="2400" b="1" i="0" kern="1200" baseline="0">
                <a:solidFill>
                  <a:srgbClr val="4B2E83"/>
                </a:solidFill>
                <a:latin typeface="Open Sans"/>
                <a:ea typeface="+mn-ea"/>
                <a:cs typeface="Open Sans"/>
              </a:defRPr>
            </a:lvl1pPr>
            <a:lvl2pPr marL="742950" indent="-285750" algn="l" defTabSz="457200" rtl="0" eaLnBrk="1" latinLnBrk="0" hangingPunct="1">
              <a:spcBef>
                <a:spcPct val="20000"/>
              </a:spcBef>
              <a:buFont typeface="Arial"/>
              <a:buChar char="–"/>
              <a:defRPr sz="2000" b="1" i="0" kern="1200" baseline="0">
                <a:solidFill>
                  <a:srgbClr val="4B2E83"/>
                </a:solidFill>
                <a:latin typeface="Open Sans"/>
                <a:ea typeface="+mn-ea"/>
                <a:cs typeface="Open Sans"/>
              </a:defRPr>
            </a:lvl2pPr>
            <a:lvl3pPr marL="1143000" indent="-228600" algn="l" defTabSz="457200" rtl="0" eaLnBrk="1" latinLnBrk="0" hangingPunct="1">
              <a:spcBef>
                <a:spcPct val="20000"/>
              </a:spcBef>
              <a:buSzPct val="100000"/>
              <a:buFont typeface="Lucida Grande"/>
              <a:buChar char="&gt;"/>
              <a:defRPr sz="1800" b="1" i="0" kern="1200" baseline="0">
                <a:solidFill>
                  <a:srgbClr val="4B2E83"/>
                </a:solidFill>
                <a:latin typeface="Open Sans"/>
                <a:ea typeface="+mn-ea"/>
                <a:cs typeface="Open Sans"/>
              </a:defRPr>
            </a:lvl3pPr>
            <a:lvl4pPr marL="1600200" indent="-228600" algn="l" defTabSz="457200" rtl="0" eaLnBrk="1" latinLnBrk="0" hangingPunct="1">
              <a:spcBef>
                <a:spcPct val="20000"/>
              </a:spcBef>
              <a:buFont typeface="Arial"/>
              <a:buChar char="–"/>
              <a:defRPr sz="1600" b="1" i="0" kern="1200" baseline="0">
                <a:solidFill>
                  <a:srgbClr val="4B2E83"/>
                </a:solidFill>
                <a:latin typeface="Open Sans"/>
                <a:ea typeface="+mn-ea"/>
                <a:cs typeface="Open Sans"/>
              </a:defRPr>
            </a:lvl4pPr>
            <a:lvl5pPr marL="2057400" indent="-228600" algn="l" defTabSz="457200" rtl="0" eaLnBrk="1" latinLnBrk="0" hangingPunct="1">
              <a:spcBef>
                <a:spcPct val="20000"/>
              </a:spcBef>
              <a:buFont typeface="Lucida Grande"/>
              <a:buChar char="&gt;"/>
              <a:defRPr sz="1400" b="1" i="0" kern="1200" baseline="0">
                <a:solidFill>
                  <a:srgbClr val="4B2E8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0"/>
              </a:spcBef>
            </a:pPr>
            <a:r>
              <a:rPr lang="en-US" sz="2000">
                <a:ea typeface="Open Sans"/>
              </a:rPr>
              <a:t>Case 2:</a:t>
            </a:r>
            <a:r>
              <a:rPr lang="en-US" sz="2000" b="0">
                <a:ea typeface="Open Sans"/>
              </a:rPr>
              <a:t> SNR 11dB to SNR 31 dB (MCS 2 -&gt; MCS 8)</a:t>
            </a:r>
            <a:endParaRPr lang="en-US">
              <a:ea typeface="Open Sans"/>
            </a:endParaRPr>
          </a:p>
          <a:p>
            <a:endParaRPr lang="en-US" sz="2000" b="0">
              <a:ea typeface="Open Sans"/>
            </a:endParaRPr>
          </a:p>
        </p:txBody>
      </p:sp>
      <p:sp>
        <p:nvSpPr>
          <p:cNvPr id="6" name="TextBox 5">
            <a:extLst>
              <a:ext uri="{FF2B5EF4-FFF2-40B4-BE49-F238E27FC236}">
                <a16:creationId xmlns:a16="http://schemas.microsoft.com/office/drawing/2014/main" id="{0B06F2F2-FACA-ADCD-C9DA-347BF4C525E5}"/>
              </a:ext>
            </a:extLst>
          </p:cNvPr>
          <p:cNvSpPr txBox="1"/>
          <p:nvPr/>
        </p:nvSpPr>
        <p:spPr>
          <a:xfrm>
            <a:off x="156071" y="6224529"/>
            <a:ext cx="5508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15</a:t>
            </a:r>
          </a:p>
        </p:txBody>
      </p:sp>
    </p:spTree>
    <p:extLst>
      <p:ext uri="{BB962C8B-B14F-4D97-AF65-F5344CB8AC3E}">
        <p14:creationId xmlns:p14="http://schemas.microsoft.com/office/powerpoint/2010/main" val="235004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3993" y="909078"/>
            <a:ext cx="8184663" cy="472980"/>
          </a:xfrm>
          <a:prstGeom prst="rect">
            <a:avLst/>
          </a:prstGeom>
        </p:spPr>
        <p:txBody>
          <a:bodyPr vert="horz" wrap="square" lIns="0" tIns="11206" rIns="0" bIns="0" rtlCol="0">
            <a:spAutoFit/>
          </a:bodyPr>
          <a:lstStyle/>
          <a:p>
            <a:pPr marL="10795">
              <a:spcBef>
                <a:spcPts val="88"/>
              </a:spcBef>
            </a:pPr>
            <a:r>
              <a:rPr lang="en-US" err="1">
                <a:latin typeface="Times New Roman"/>
                <a:cs typeface="Times New Roman"/>
              </a:rPr>
              <a:t>MinstrelHt</a:t>
            </a:r>
            <a:r>
              <a:rPr lang="en-US">
                <a:latin typeface="Times New Roman"/>
                <a:cs typeface="Times New Roman"/>
              </a:rPr>
              <a:t> – Results (Step Decrease)</a:t>
            </a:r>
            <a:endParaRPr lang="en-US"/>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pic>
        <p:nvPicPr>
          <p:cNvPr id="3" name="Picture 6">
            <a:extLst>
              <a:ext uri="{FF2B5EF4-FFF2-40B4-BE49-F238E27FC236}">
                <a16:creationId xmlns:a16="http://schemas.microsoft.com/office/drawing/2014/main" id="{0EE46624-EF4C-DEB4-E5A6-926A7EB4777E}"/>
              </a:ext>
            </a:extLst>
          </p:cNvPr>
          <p:cNvPicPr>
            <a:picLocks noChangeAspect="1"/>
          </p:cNvPicPr>
          <p:nvPr/>
        </p:nvPicPr>
        <p:blipFill>
          <a:blip r:embed="rId4"/>
          <a:stretch>
            <a:fillRect/>
          </a:stretch>
        </p:blipFill>
        <p:spPr>
          <a:xfrm>
            <a:off x="152400" y="1912729"/>
            <a:ext cx="5736115" cy="4226036"/>
          </a:xfrm>
          <a:prstGeom prst="rect">
            <a:avLst/>
          </a:prstGeom>
        </p:spPr>
      </p:pic>
      <p:sp>
        <p:nvSpPr>
          <p:cNvPr id="6" name="TextBox 5">
            <a:extLst>
              <a:ext uri="{FF2B5EF4-FFF2-40B4-BE49-F238E27FC236}">
                <a16:creationId xmlns:a16="http://schemas.microsoft.com/office/drawing/2014/main" id="{112B8F80-1D09-49D7-D3F3-11C18D8C4F99}"/>
              </a:ext>
            </a:extLst>
          </p:cNvPr>
          <p:cNvSpPr txBox="1"/>
          <p:nvPr/>
        </p:nvSpPr>
        <p:spPr>
          <a:xfrm>
            <a:off x="156071" y="6224529"/>
            <a:ext cx="5233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16</a:t>
            </a:r>
          </a:p>
        </p:txBody>
      </p:sp>
      <p:sp>
        <p:nvSpPr>
          <p:cNvPr id="11" name="Text Placeholder 1">
            <a:extLst>
              <a:ext uri="{FF2B5EF4-FFF2-40B4-BE49-F238E27FC236}">
                <a16:creationId xmlns:a16="http://schemas.microsoft.com/office/drawing/2014/main" id="{318D9599-3CB2-436E-3926-4CC386EEB893}"/>
              </a:ext>
            </a:extLst>
          </p:cNvPr>
          <p:cNvSpPr txBox="1">
            <a:spLocks/>
          </p:cNvSpPr>
          <p:nvPr/>
        </p:nvSpPr>
        <p:spPr>
          <a:xfrm>
            <a:off x="5717882" y="1907106"/>
            <a:ext cx="3423140" cy="4241580"/>
          </a:xfrm>
          <a:prstGeom prst="rect">
            <a:avLst/>
          </a:prstGeom>
        </p:spPr>
        <p:txBody>
          <a:bodyPr lIns="91440" tIns="45720" rIns="91440" bIns="45720" anchor="t"/>
          <a:lstStyle>
            <a:lvl1pPr marL="342900" indent="-342900" algn="l" defTabSz="457200" rtl="0" eaLnBrk="1" latinLnBrk="0" hangingPunct="1">
              <a:spcBef>
                <a:spcPct val="20000"/>
              </a:spcBef>
              <a:buFont typeface="Lucida Grande"/>
              <a:buChar char="&gt;"/>
              <a:defRPr sz="2400" b="1" i="0" kern="1200" baseline="0">
                <a:solidFill>
                  <a:srgbClr val="4B2E83"/>
                </a:solidFill>
                <a:latin typeface="Open Sans"/>
                <a:ea typeface="+mn-ea"/>
                <a:cs typeface="Open Sans"/>
              </a:defRPr>
            </a:lvl1pPr>
            <a:lvl2pPr marL="742950" indent="-285750" algn="l" defTabSz="457200" rtl="0" eaLnBrk="1" latinLnBrk="0" hangingPunct="1">
              <a:spcBef>
                <a:spcPct val="20000"/>
              </a:spcBef>
              <a:buFont typeface="Arial"/>
              <a:buChar char="–"/>
              <a:defRPr sz="2000" b="1" i="0" kern="1200" baseline="0">
                <a:solidFill>
                  <a:srgbClr val="4B2E83"/>
                </a:solidFill>
                <a:latin typeface="Open Sans"/>
                <a:ea typeface="+mn-ea"/>
                <a:cs typeface="Open Sans"/>
              </a:defRPr>
            </a:lvl2pPr>
            <a:lvl3pPr marL="1143000" indent="-228600" algn="l" defTabSz="457200" rtl="0" eaLnBrk="1" latinLnBrk="0" hangingPunct="1">
              <a:spcBef>
                <a:spcPct val="20000"/>
              </a:spcBef>
              <a:buSzPct val="100000"/>
              <a:buFont typeface="Lucida Grande"/>
              <a:buChar char="&gt;"/>
              <a:defRPr sz="1800" b="1" i="0" kern="1200" baseline="0">
                <a:solidFill>
                  <a:srgbClr val="4B2E83"/>
                </a:solidFill>
                <a:latin typeface="Open Sans"/>
                <a:ea typeface="+mn-ea"/>
                <a:cs typeface="Open Sans"/>
              </a:defRPr>
            </a:lvl3pPr>
            <a:lvl4pPr marL="1600200" indent="-228600" algn="l" defTabSz="457200" rtl="0" eaLnBrk="1" latinLnBrk="0" hangingPunct="1">
              <a:spcBef>
                <a:spcPct val="20000"/>
              </a:spcBef>
              <a:buFont typeface="Arial"/>
              <a:buChar char="–"/>
              <a:defRPr sz="1600" b="1" i="0" kern="1200" baseline="0">
                <a:solidFill>
                  <a:srgbClr val="4B2E83"/>
                </a:solidFill>
                <a:latin typeface="Open Sans"/>
                <a:ea typeface="+mn-ea"/>
                <a:cs typeface="Open Sans"/>
              </a:defRPr>
            </a:lvl4pPr>
            <a:lvl5pPr marL="2057400" indent="-228600" algn="l" defTabSz="457200" rtl="0" eaLnBrk="1" latinLnBrk="0" hangingPunct="1">
              <a:spcBef>
                <a:spcPct val="20000"/>
              </a:spcBef>
              <a:buFont typeface="Lucida Grande"/>
              <a:buChar char="&gt;"/>
              <a:defRPr sz="1400" b="1" i="0" kern="1200" baseline="0">
                <a:solidFill>
                  <a:srgbClr val="4B2E8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0">
                <a:ea typeface="Open Sans"/>
              </a:rPr>
              <a:t>Strong peaks at transition regions between MCS</a:t>
            </a:r>
          </a:p>
          <a:p>
            <a:endParaRPr lang="en-US" sz="1800" b="0">
              <a:ea typeface="Open Sans"/>
            </a:endParaRPr>
          </a:p>
          <a:p>
            <a:r>
              <a:rPr lang="en-US" sz="1800" b="0">
                <a:ea typeface="Open Sans"/>
              </a:rPr>
              <a:t>Tradeoff between </a:t>
            </a:r>
            <a:r>
              <a:rPr lang="en-US" sz="1800">
                <a:ea typeface="Open Sans"/>
              </a:rPr>
              <a:t>higher throughput (higher MCS)</a:t>
            </a:r>
            <a:r>
              <a:rPr lang="en-US" sz="1800" b="0">
                <a:ea typeface="Open Sans"/>
              </a:rPr>
              <a:t> and the </a:t>
            </a:r>
            <a:r>
              <a:rPr lang="en-US" sz="1800">
                <a:ea typeface="Open Sans"/>
              </a:rPr>
              <a:t>better frame success ratio (lower MCS)</a:t>
            </a:r>
          </a:p>
          <a:p>
            <a:endParaRPr lang="en-US" sz="1800" b="0">
              <a:ea typeface="Open Sans"/>
            </a:endParaRPr>
          </a:p>
          <a:p>
            <a:r>
              <a:rPr lang="en-US" sz="1800" b="0">
                <a:ea typeface="Open Sans"/>
              </a:rPr>
              <a:t>Thick peaks in low SNR -&gt; missing control frames</a:t>
            </a:r>
          </a:p>
          <a:p>
            <a:endParaRPr lang="en-US" sz="1800" b="0">
              <a:ea typeface="Open Sans"/>
            </a:endParaRPr>
          </a:p>
          <a:p>
            <a:r>
              <a:rPr lang="en-US" sz="1800" b="0">
                <a:ea typeface="Open Sans"/>
              </a:rPr>
              <a:t>Trend: Increase in convergence time as a function of the resulting SNR</a:t>
            </a:r>
          </a:p>
        </p:txBody>
      </p:sp>
      <p:sp>
        <p:nvSpPr>
          <p:cNvPr id="2" name="Oval 1">
            <a:extLst>
              <a:ext uri="{FF2B5EF4-FFF2-40B4-BE49-F238E27FC236}">
                <a16:creationId xmlns:a16="http://schemas.microsoft.com/office/drawing/2014/main" id="{1264F067-AE00-C734-823D-1B0779644950}"/>
              </a:ext>
            </a:extLst>
          </p:cNvPr>
          <p:cNvSpPr/>
          <p:nvPr/>
        </p:nvSpPr>
        <p:spPr>
          <a:xfrm>
            <a:off x="1718630" y="4716135"/>
            <a:ext cx="914399" cy="82259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DD6F828-37EC-C1E9-1B4F-110E1470985C}"/>
              </a:ext>
            </a:extLst>
          </p:cNvPr>
          <p:cNvSpPr/>
          <p:nvPr/>
        </p:nvSpPr>
        <p:spPr>
          <a:xfrm>
            <a:off x="3132461" y="3192136"/>
            <a:ext cx="914399" cy="244757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735458"/>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3993" y="909078"/>
            <a:ext cx="8184663" cy="472980"/>
          </a:xfrm>
          <a:prstGeom prst="rect">
            <a:avLst/>
          </a:prstGeom>
        </p:spPr>
        <p:txBody>
          <a:bodyPr vert="horz" wrap="square" lIns="0" tIns="11206" rIns="0" bIns="0" rtlCol="0">
            <a:spAutoFit/>
          </a:bodyPr>
          <a:lstStyle/>
          <a:p>
            <a:pPr marL="10795">
              <a:spcBef>
                <a:spcPts val="88"/>
              </a:spcBef>
            </a:pPr>
            <a:r>
              <a:rPr lang="en-US" err="1">
                <a:latin typeface="Times New Roman"/>
                <a:cs typeface="Times New Roman"/>
              </a:rPr>
              <a:t>MinstrelHt</a:t>
            </a:r>
            <a:r>
              <a:rPr lang="en-US">
                <a:latin typeface="Times New Roman"/>
                <a:cs typeface="Times New Roman"/>
              </a:rPr>
              <a:t> – Results (Step Increase)</a:t>
            </a:r>
            <a:endParaRPr lang="en-US"/>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pic>
        <p:nvPicPr>
          <p:cNvPr id="2" name="Picture 2" descr="Bar chart&#10;&#10;Description automatically generated">
            <a:extLst>
              <a:ext uri="{FF2B5EF4-FFF2-40B4-BE49-F238E27FC236}">
                <a16:creationId xmlns:a16="http://schemas.microsoft.com/office/drawing/2014/main" id="{62CA2677-29EA-2270-4821-5002D1BF525B}"/>
              </a:ext>
            </a:extLst>
          </p:cNvPr>
          <p:cNvPicPr>
            <a:picLocks noChangeAspect="1"/>
          </p:cNvPicPr>
          <p:nvPr/>
        </p:nvPicPr>
        <p:blipFill>
          <a:blip r:embed="rId3"/>
          <a:stretch>
            <a:fillRect/>
          </a:stretch>
        </p:blipFill>
        <p:spPr>
          <a:xfrm>
            <a:off x="152399" y="1738295"/>
            <a:ext cx="5736115" cy="4271940"/>
          </a:xfrm>
          <a:prstGeom prst="rect">
            <a:avLst/>
          </a:prstGeom>
        </p:spPr>
      </p:pic>
      <p:sp>
        <p:nvSpPr>
          <p:cNvPr id="6" name="TextBox 5">
            <a:extLst>
              <a:ext uri="{FF2B5EF4-FFF2-40B4-BE49-F238E27FC236}">
                <a16:creationId xmlns:a16="http://schemas.microsoft.com/office/drawing/2014/main" id="{3CA2F759-0CF9-FF5A-593E-DA490C0C8B08}"/>
              </a:ext>
            </a:extLst>
          </p:cNvPr>
          <p:cNvSpPr txBox="1"/>
          <p:nvPr/>
        </p:nvSpPr>
        <p:spPr>
          <a:xfrm>
            <a:off x="156071" y="6224529"/>
            <a:ext cx="5233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17</a:t>
            </a:r>
          </a:p>
        </p:txBody>
      </p:sp>
      <p:sp>
        <p:nvSpPr>
          <p:cNvPr id="7" name="Text Placeholder 1">
            <a:extLst>
              <a:ext uri="{FF2B5EF4-FFF2-40B4-BE49-F238E27FC236}">
                <a16:creationId xmlns:a16="http://schemas.microsoft.com/office/drawing/2014/main" id="{26161038-23A4-A9B1-B15A-F5865E7EBFFB}"/>
              </a:ext>
            </a:extLst>
          </p:cNvPr>
          <p:cNvSpPr>
            <a:spLocks noGrp="1"/>
          </p:cNvSpPr>
          <p:nvPr>
            <p:ph type="body" sz="quarter" idx="11"/>
          </p:nvPr>
        </p:nvSpPr>
        <p:spPr>
          <a:xfrm>
            <a:off x="5715471" y="1917640"/>
            <a:ext cx="3562500" cy="4212685"/>
          </a:xfrm>
        </p:spPr>
        <p:txBody>
          <a:bodyPr lIns="91440" tIns="45720" rIns="91440" bIns="45720" anchor="t"/>
          <a:lstStyle/>
          <a:p>
            <a:r>
              <a:rPr lang="en-US" sz="1800" b="0">
                <a:ea typeface="Open Sans"/>
              </a:rPr>
              <a:t>Trend: Small increases in convergence time as a function of the resulting SNR</a:t>
            </a:r>
          </a:p>
          <a:p>
            <a:endParaRPr lang="en-US" sz="1800" b="0">
              <a:ea typeface="Open Sans"/>
            </a:endParaRPr>
          </a:p>
          <a:p>
            <a:r>
              <a:rPr lang="en-US" sz="1800" b="0">
                <a:ea typeface="Open Sans"/>
              </a:rPr>
              <a:t>Trend is due to </a:t>
            </a:r>
            <a:r>
              <a:rPr lang="en-US" sz="1800" b="0" err="1">
                <a:ea typeface="Open Sans"/>
              </a:rPr>
              <a:t>MinstrelHt</a:t>
            </a:r>
            <a:r>
              <a:rPr lang="en-US" sz="1800" b="0">
                <a:ea typeface="Open Sans"/>
              </a:rPr>
              <a:t> converging to a less than optimal rate</a:t>
            </a:r>
          </a:p>
          <a:p>
            <a:endParaRPr lang="en-US" sz="1800" b="0">
              <a:ea typeface="Open Sans"/>
            </a:endParaRPr>
          </a:p>
          <a:p>
            <a:r>
              <a:rPr lang="en-US" sz="1800" b="0">
                <a:ea typeface="Open Sans"/>
              </a:rPr>
              <a:t>Such small increase in convergence time can be attributed to </a:t>
            </a:r>
            <a:r>
              <a:rPr lang="en-US" sz="1800" b="0" err="1">
                <a:ea typeface="Open Sans"/>
              </a:rPr>
              <a:t>MinstrelHt</a:t>
            </a:r>
            <a:r>
              <a:rPr lang="en-US" sz="1800" b="0">
                <a:ea typeface="Open Sans"/>
              </a:rPr>
              <a:t> avoidance of re-sampling very robust rates.</a:t>
            </a:r>
          </a:p>
        </p:txBody>
      </p:sp>
    </p:spTree>
    <p:extLst>
      <p:ext uri="{BB962C8B-B14F-4D97-AF65-F5344CB8AC3E}">
        <p14:creationId xmlns:p14="http://schemas.microsoft.com/office/powerpoint/2010/main" val="232695707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3993" y="909078"/>
            <a:ext cx="8184663" cy="472980"/>
          </a:xfrm>
          <a:prstGeom prst="rect">
            <a:avLst/>
          </a:prstGeom>
        </p:spPr>
        <p:txBody>
          <a:bodyPr vert="horz" wrap="square" lIns="0" tIns="11206" rIns="0" bIns="0" rtlCol="0">
            <a:spAutoFit/>
          </a:bodyPr>
          <a:lstStyle/>
          <a:p>
            <a:pPr marL="10795">
              <a:spcBef>
                <a:spcPts val="88"/>
              </a:spcBef>
            </a:pPr>
            <a:r>
              <a:rPr lang="en-US">
                <a:latin typeface="Times New Roman"/>
                <a:cs typeface="Times New Roman"/>
              </a:rPr>
              <a:t>Rate Adaptation - Overview</a:t>
            </a:r>
            <a:endParaRPr lang="en-US">
              <a:solidFill>
                <a:srgbClr val="4B2E83"/>
              </a:solidFill>
              <a:latin typeface="Times New Roman"/>
              <a:cs typeface="Times New Roman"/>
            </a:endParaRPr>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sp>
        <p:nvSpPr>
          <p:cNvPr id="9" name="Text Placeholder 1">
            <a:extLst>
              <a:ext uri="{FF2B5EF4-FFF2-40B4-BE49-F238E27FC236}">
                <a16:creationId xmlns:a16="http://schemas.microsoft.com/office/drawing/2014/main" id="{EDF03A9F-2FB4-64F8-E7AA-E6CB6EBA1CE5}"/>
              </a:ext>
            </a:extLst>
          </p:cNvPr>
          <p:cNvSpPr>
            <a:spLocks noGrp="1"/>
          </p:cNvSpPr>
          <p:nvPr>
            <p:ph type="body" sz="quarter" idx="11"/>
          </p:nvPr>
        </p:nvSpPr>
        <p:spPr>
          <a:xfrm>
            <a:off x="90100" y="1448071"/>
            <a:ext cx="9252897" cy="3810086"/>
          </a:xfrm>
        </p:spPr>
        <p:txBody>
          <a:bodyPr lIns="91440" tIns="45720" rIns="91440" bIns="45720" anchor="t"/>
          <a:lstStyle/>
          <a:p>
            <a:pPr>
              <a:spcBef>
                <a:spcPts val="20"/>
              </a:spcBef>
            </a:pPr>
            <a:r>
              <a:rPr lang="en-US" sz="1600" b="0" dirty="0">
                <a:ea typeface="Open Sans"/>
              </a:rPr>
              <a:t>Rate Adaptation Algorithms (RAA) for Wi-Fi refer to algorithms used to select a Modulation and Coding Scheme (MCS), and possibly other parameters, well matched to the current channel conditions.</a:t>
            </a:r>
          </a:p>
          <a:p>
            <a:pPr>
              <a:spcBef>
                <a:spcPts val="20"/>
              </a:spcBef>
            </a:pPr>
            <a:endParaRPr lang="en-US" sz="1600" b="0">
              <a:ea typeface="Open Sans"/>
            </a:endParaRPr>
          </a:p>
          <a:p>
            <a:pPr>
              <a:spcBef>
                <a:spcPts val="20"/>
              </a:spcBef>
            </a:pPr>
            <a:r>
              <a:rPr lang="en-US" sz="1600" b="0" dirty="0">
                <a:ea typeface="Open Sans"/>
              </a:rPr>
              <a:t>In general, RAAs are a popular research topic because:</a:t>
            </a:r>
          </a:p>
          <a:p>
            <a:pPr marL="857250" lvl="1" indent="-457200">
              <a:spcBef>
                <a:spcPts val="20"/>
              </a:spcBef>
              <a:buAutoNum type="arabicPeriod"/>
            </a:pPr>
            <a:r>
              <a:rPr lang="en-US" sz="1400" b="0" dirty="0">
                <a:ea typeface="Open Sans"/>
              </a:rPr>
              <a:t>They are not standardized (vendors implement proprietary algorithms)</a:t>
            </a:r>
          </a:p>
          <a:p>
            <a:pPr marL="857250" lvl="1" indent="-457200">
              <a:spcBef>
                <a:spcPts val="20"/>
              </a:spcBef>
              <a:buAutoNum type="arabicPeriod"/>
            </a:pPr>
            <a:r>
              <a:rPr lang="en-US" sz="1400" b="0" dirty="0">
                <a:ea typeface="Open Sans"/>
              </a:rPr>
              <a:t>They involve the management of many configuration parameters</a:t>
            </a:r>
          </a:p>
          <a:p>
            <a:pPr marL="857250" lvl="1" indent="-457200">
              <a:spcBef>
                <a:spcPts val="20"/>
              </a:spcBef>
              <a:buAutoNum type="arabicPeriod"/>
            </a:pPr>
            <a:r>
              <a:rPr lang="en-US" sz="1400" b="0" dirty="0">
                <a:ea typeface="Open Sans"/>
              </a:rPr>
              <a:t>They can greatly affect performance</a:t>
            </a:r>
          </a:p>
          <a:p>
            <a:endParaRPr lang="en-US" sz="1600" b="0">
              <a:ea typeface="Open Sans"/>
            </a:endParaRPr>
          </a:p>
        </p:txBody>
      </p:sp>
      <p:pic>
        <p:nvPicPr>
          <p:cNvPr id="2" name="Picture 2" descr="A picture containing diagram&#10;&#10;Description automatically generated">
            <a:extLst>
              <a:ext uri="{FF2B5EF4-FFF2-40B4-BE49-F238E27FC236}">
                <a16:creationId xmlns:a16="http://schemas.microsoft.com/office/drawing/2014/main" id="{0F7FC2C3-EE79-DCA7-BD03-9D74C189956F}"/>
              </a:ext>
            </a:extLst>
          </p:cNvPr>
          <p:cNvPicPr>
            <a:picLocks noChangeAspect="1"/>
          </p:cNvPicPr>
          <p:nvPr/>
        </p:nvPicPr>
        <p:blipFill>
          <a:blip r:embed="rId3"/>
          <a:stretch>
            <a:fillRect/>
          </a:stretch>
        </p:blipFill>
        <p:spPr>
          <a:xfrm>
            <a:off x="748091" y="3515326"/>
            <a:ext cx="6836383" cy="3187780"/>
          </a:xfrm>
          <a:prstGeom prst="rect">
            <a:avLst/>
          </a:prstGeom>
        </p:spPr>
      </p:pic>
      <p:sp>
        <p:nvSpPr>
          <p:cNvPr id="3" name="TextBox 2">
            <a:extLst>
              <a:ext uri="{FF2B5EF4-FFF2-40B4-BE49-F238E27FC236}">
                <a16:creationId xmlns:a16="http://schemas.microsoft.com/office/drawing/2014/main" id="{313C19AF-DDD0-FDD0-24FA-CE051677A5F5}"/>
              </a:ext>
            </a:extLst>
          </p:cNvPr>
          <p:cNvSpPr txBox="1"/>
          <p:nvPr/>
        </p:nvSpPr>
        <p:spPr>
          <a:xfrm>
            <a:off x="156071" y="6224529"/>
            <a:ext cx="3396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1</a:t>
            </a:r>
          </a:p>
        </p:txBody>
      </p:sp>
    </p:spTree>
    <p:extLst>
      <p:ext uri="{BB962C8B-B14F-4D97-AF65-F5344CB8AC3E}">
        <p14:creationId xmlns:p14="http://schemas.microsoft.com/office/powerpoint/2010/main" val="284267696"/>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hart&#10;&#10;Description automatically generated">
            <a:extLst>
              <a:ext uri="{FF2B5EF4-FFF2-40B4-BE49-F238E27FC236}">
                <a16:creationId xmlns:a16="http://schemas.microsoft.com/office/drawing/2014/main" id="{F4BB05B8-EEB2-AD21-46E1-E06E51CA41B6}"/>
              </a:ext>
            </a:extLst>
          </p:cNvPr>
          <p:cNvPicPr>
            <a:picLocks noChangeAspect="1"/>
          </p:cNvPicPr>
          <p:nvPr/>
        </p:nvPicPr>
        <p:blipFill>
          <a:blip r:embed="rId2"/>
          <a:stretch>
            <a:fillRect/>
          </a:stretch>
        </p:blipFill>
        <p:spPr>
          <a:xfrm>
            <a:off x="239723" y="2077982"/>
            <a:ext cx="5373369" cy="4004469"/>
          </a:xfrm>
          <a:prstGeom prst="rect">
            <a:avLst/>
          </a:prstGeom>
        </p:spPr>
      </p:pic>
      <p:sp>
        <p:nvSpPr>
          <p:cNvPr id="4" name="object 4"/>
          <p:cNvSpPr txBox="1">
            <a:spLocks noGrp="1"/>
          </p:cNvSpPr>
          <p:nvPr>
            <p:ph type="title"/>
          </p:nvPr>
        </p:nvSpPr>
        <p:spPr>
          <a:xfrm>
            <a:off x="793993" y="909078"/>
            <a:ext cx="8184663" cy="472980"/>
          </a:xfrm>
          <a:prstGeom prst="rect">
            <a:avLst/>
          </a:prstGeom>
        </p:spPr>
        <p:txBody>
          <a:bodyPr vert="horz" wrap="square" lIns="0" tIns="11206" rIns="0" bIns="0" rtlCol="0">
            <a:spAutoFit/>
          </a:bodyPr>
          <a:lstStyle/>
          <a:p>
            <a:pPr marL="10795">
              <a:spcBef>
                <a:spcPts val="88"/>
              </a:spcBef>
            </a:pPr>
            <a:r>
              <a:rPr lang="en-US" err="1">
                <a:latin typeface="Times New Roman"/>
                <a:cs typeface="Times New Roman"/>
              </a:rPr>
              <a:t>ThompsonSampling</a:t>
            </a:r>
            <a:r>
              <a:rPr lang="en-US">
                <a:latin typeface="Times New Roman"/>
                <a:cs typeface="Times New Roman"/>
              </a:rPr>
              <a:t> – Results (Step Decrease)</a:t>
            </a:r>
            <a:endParaRPr lang="en-US"/>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1EC42BC-BED9-2B5E-FD78-D0594A6D0B43}"/>
              </a:ext>
            </a:extLst>
          </p:cNvPr>
          <p:cNvSpPr txBox="1"/>
          <p:nvPr/>
        </p:nvSpPr>
        <p:spPr>
          <a:xfrm>
            <a:off x="156071" y="6224529"/>
            <a:ext cx="67019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18</a:t>
            </a:r>
          </a:p>
        </p:txBody>
      </p:sp>
      <p:sp>
        <p:nvSpPr>
          <p:cNvPr id="7" name="Text Placeholder 1">
            <a:extLst>
              <a:ext uri="{FF2B5EF4-FFF2-40B4-BE49-F238E27FC236}">
                <a16:creationId xmlns:a16="http://schemas.microsoft.com/office/drawing/2014/main" id="{049620A2-91B3-0450-4ACE-940C0892E97E}"/>
              </a:ext>
            </a:extLst>
          </p:cNvPr>
          <p:cNvSpPr>
            <a:spLocks noGrp="1"/>
          </p:cNvSpPr>
          <p:nvPr>
            <p:ph type="body" sz="quarter" idx="11"/>
          </p:nvPr>
        </p:nvSpPr>
        <p:spPr>
          <a:xfrm>
            <a:off x="5431038" y="1917640"/>
            <a:ext cx="3709984" cy="4212685"/>
          </a:xfrm>
        </p:spPr>
        <p:txBody>
          <a:bodyPr lIns="91440" tIns="45720" rIns="91440" bIns="45720" anchor="t"/>
          <a:lstStyle/>
          <a:p>
            <a:r>
              <a:rPr lang="en-US" sz="1800" b="0">
                <a:ea typeface="Open Sans"/>
              </a:rPr>
              <a:t>Trend: Large increases in convergence time as a function of the resulting SNR. Trend changes for SNR &lt; 5 dB</a:t>
            </a:r>
          </a:p>
          <a:p>
            <a:endParaRPr lang="en-US" sz="1800" b="0">
              <a:ea typeface="Open Sans"/>
            </a:endParaRPr>
          </a:p>
          <a:p>
            <a:r>
              <a:rPr lang="en-US" sz="1800" b="0">
                <a:ea typeface="Open Sans"/>
              </a:rPr>
              <a:t>Trend is attributed to the time it takes to decay previously built-up statistics</a:t>
            </a:r>
          </a:p>
          <a:p>
            <a:endParaRPr lang="en-US" sz="1800" b="0">
              <a:ea typeface="Open Sans"/>
            </a:endParaRPr>
          </a:p>
          <a:p>
            <a:r>
              <a:rPr lang="en-US" sz="1800" b="0">
                <a:ea typeface="Open Sans"/>
              </a:rPr>
              <a:t>For SNR &lt; 5 dB convergence time decreases because only one rate can be supported so no time is wasted locking onto a suboptimal rate</a:t>
            </a:r>
          </a:p>
        </p:txBody>
      </p:sp>
      <p:cxnSp>
        <p:nvCxnSpPr>
          <p:cNvPr id="2" name="Straight Arrow Connector 1">
            <a:extLst>
              <a:ext uri="{FF2B5EF4-FFF2-40B4-BE49-F238E27FC236}">
                <a16:creationId xmlns:a16="http://schemas.microsoft.com/office/drawing/2014/main" id="{000A70CC-FC0F-B1F2-0D06-FE13352AA2CD}"/>
              </a:ext>
            </a:extLst>
          </p:cNvPr>
          <p:cNvCxnSpPr/>
          <p:nvPr/>
        </p:nvCxnSpPr>
        <p:spPr>
          <a:xfrm flipH="1">
            <a:off x="830623" y="3238266"/>
            <a:ext cx="654575" cy="60416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DB1E3F54-7651-0787-8A8D-521567A29799}"/>
              </a:ext>
            </a:extLst>
          </p:cNvPr>
          <p:cNvCxnSpPr>
            <a:cxnSpLocks/>
          </p:cNvCxnSpPr>
          <p:nvPr/>
        </p:nvCxnSpPr>
        <p:spPr>
          <a:xfrm flipH="1" flipV="1">
            <a:off x="2219052" y="3435723"/>
            <a:ext cx="1229581" cy="72114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4986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3993" y="909078"/>
            <a:ext cx="8184663" cy="472980"/>
          </a:xfrm>
          <a:prstGeom prst="rect">
            <a:avLst/>
          </a:prstGeom>
        </p:spPr>
        <p:txBody>
          <a:bodyPr vert="horz" wrap="square" lIns="0" tIns="11206" rIns="0" bIns="0" rtlCol="0">
            <a:spAutoFit/>
          </a:bodyPr>
          <a:lstStyle/>
          <a:p>
            <a:pPr marL="10795">
              <a:spcBef>
                <a:spcPts val="88"/>
              </a:spcBef>
            </a:pPr>
            <a:r>
              <a:rPr lang="en-US" err="1">
                <a:latin typeface="Times New Roman"/>
                <a:cs typeface="Times New Roman"/>
              </a:rPr>
              <a:t>ThompsonSampling</a:t>
            </a:r>
            <a:r>
              <a:rPr lang="en-US">
                <a:latin typeface="Times New Roman"/>
                <a:cs typeface="Times New Roman"/>
              </a:rPr>
              <a:t> – Results (Step Increase)</a:t>
            </a:r>
            <a:endParaRPr lang="en-US"/>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pic>
        <p:nvPicPr>
          <p:cNvPr id="2" name="Picture 2" descr="Chart&#10;&#10;Description automatically generated">
            <a:extLst>
              <a:ext uri="{FF2B5EF4-FFF2-40B4-BE49-F238E27FC236}">
                <a16:creationId xmlns:a16="http://schemas.microsoft.com/office/drawing/2014/main" id="{A8F92DCF-AFAC-EE20-6A7B-073640C580FB}"/>
              </a:ext>
            </a:extLst>
          </p:cNvPr>
          <p:cNvPicPr>
            <a:picLocks noChangeAspect="1"/>
          </p:cNvPicPr>
          <p:nvPr/>
        </p:nvPicPr>
        <p:blipFill>
          <a:blip r:embed="rId3"/>
          <a:stretch>
            <a:fillRect/>
          </a:stretch>
        </p:blipFill>
        <p:spPr>
          <a:xfrm>
            <a:off x="214421" y="1912729"/>
            <a:ext cx="5270140" cy="3889647"/>
          </a:xfrm>
          <a:prstGeom prst="rect">
            <a:avLst/>
          </a:prstGeom>
        </p:spPr>
      </p:pic>
      <p:sp>
        <p:nvSpPr>
          <p:cNvPr id="6" name="TextBox 5">
            <a:extLst>
              <a:ext uri="{FF2B5EF4-FFF2-40B4-BE49-F238E27FC236}">
                <a16:creationId xmlns:a16="http://schemas.microsoft.com/office/drawing/2014/main" id="{E0DEE539-8B06-FDF8-1B06-D2514BC3B593}"/>
              </a:ext>
            </a:extLst>
          </p:cNvPr>
          <p:cNvSpPr txBox="1"/>
          <p:nvPr/>
        </p:nvSpPr>
        <p:spPr>
          <a:xfrm>
            <a:off x="156071" y="6224529"/>
            <a:ext cx="5783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19</a:t>
            </a:r>
          </a:p>
        </p:txBody>
      </p:sp>
      <p:sp>
        <p:nvSpPr>
          <p:cNvPr id="7" name="Text Placeholder 1">
            <a:extLst>
              <a:ext uri="{FF2B5EF4-FFF2-40B4-BE49-F238E27FC236}">
                <a16:creationId xmlns:a16="http://schemas.microsoft.com/office/drawing/2014/main" id="{CD927333-97D1-86DE-616E-14AB17428723}"/>
              </a:ext>
            </a:extLst>
          </p:cNvPr>
          <p:cNvSpPr>
            <a:spLocks noGrp="1"/>
          </p:cNvSpPr>
          <p:nvPr>
            <p:ph type="body" sz="quarter" idx="11"/>
          </p:nvPr>
        </p:nvSpPr>
        <p:spPr>
          <a:xfrm>
            <a:off x="5346762" y="1917640"/>
            <a:ext cx="3794260" cy="4212685"/>
          </a:xfrm>
        </p:spPr>
        <p:txBody>
          <a:bodyPr lIns="91440" tIns="45720" rIns="91440" bIns="45720" anchor="t"/>
          <a:lstStyle/>
          <a:p>
            <a:r>
              <a:rPr lang="en-US" sz="1800" b="0">
                <a:ea typeface="Open Sans"/>
              </a:rPr>
              <a:t>Trend: Increase in convergence time as a function of the resulting SNR. Trend changes for SNR &gt; 23 dB</a:t>
            </a:r>
          </a:p>
          <a:p>
            <a:endParaRPr lang="en-US" sz="1800" b="0">
              <a:ea typeface="Open Sans"/>
            </a:endParaRPr>
          </a:p>
          <a:p>
            <a:r>
              <a:rPr lang="en-US" sz="1800" b="0">
                <a:ea typeface="Open Sans"/>
              </a:rPr>
              <a:t>Trend is attributed to the tendency of TS to converge on a less than optimal rate necessitating the decay of statistics to select a different rate </a:t>
            </a:r>
          </a:p>
          <a:p>
            <a:endParaRPr lang="en-US" sz="1800" b="0">
              <a:ea typeface="Open Sans"/>
            </a:endParaRPr>
          </a:p>
        </p:txBody>
      </p:sp>
    </p:spTree>
    <p:extLst>
      <p:ext uri="{BB962C8B-B14F-4D97-AF65-F5344CB8AC3E}">
        <p14:creationId xmlns:p14="http://schemas.microsoft.com/office/powerpoint/2010/main" val="2604100340"/>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3993" y="447413"/>
            <a:ext cx="8184663" cy="934645"/>
          </a:xfrm>
          <a:prstGeom prst="rect">
            <a:avLst/>
          </a:prstGeom>
        </p:spPr>
        <p:txBody>
          <a:bodyPr vert="horz" wrap="square" lIns="0" tIns="11206" rIns="0" bIns="0" rtlCol="0">
            <a:spAutoFit/>
          </a:bodyPr>
          <a:lstStyle/>
          <a:p>
            <a:pPr marL="10795">
              <a:spcBef>
                <a:spcPts val="88"/>
              </a:spcBef>
            </a:pPr>
            <a:r>
              <a:rPr lang="en-US">
                <a:latin typeface="Times New Roman"/>
                <a:cs typeface="Times New Roman"/>
              </a:rPr>
              <a:t>Conclusion – Lessons Learned &amp; Recommendations</a:t>
            </a:r>
            <a:endParaRPr lang="en-US" err="1"/>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6EC832E-F61D-2295-60BA-CB7C987B0C87}"/>
              </a:ext>
            </a:extLst>
          </p:cNvPr>
          <p:cNvSpPr txBox="1"/>
          <p:nvPr/>
        </p:nvSpPr>
        <p:spPr>
          <a:xfrm>
            <a:off x="156071" y="6224529"/>
            <a:ext cx="63346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20</a:t>
            </a:r>
          </a:p>
        </p:txBody>
      </p:sp>
      <p:sp>
        <p:nvSpPr>
          <p:cNvPr id="2" name="TextBox 1">
            <a:extLst>
              <a:ext uri="{FF2B5EF4-FFF2-40B4-BE49-F238E27FC236}">
                <a16:creationId xmlns:a16="http://schemas.microsoft.com/office/drawing/2014/main" id="{44AF957F-D7B6-04A3-6087-46BD68E54199}"/>
              </a:ext>
            </a:extLst>
          </p:cNvPr>
          <p:cNvSpPr txBox="1"/>
          <p:nvPr/>
        </p:nvSpPr>
        <p:spPr>
          <a:xfrm>
            <a:off x="706915" y="1716794"/>
            <a:ext cx="7968866"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000" dirty="0">
                <a:latin typeface="Arial"/>
                <a:cs typeface="Arial"/>
              </a:rPr>
              <a:t>All tested ns-3 RAAs were verified to achieve appropriate MCS in most situations</a:t>
            </a:r>
          </a:p>
          <a:p>
            <a:pPr marL="342900" indent="-342900">
              <a:buAutoNum type="arabicPeriod"/>
            </a:pPr>
            <a:endParaRPr lang="en-US" sz="2000" dirty="0">
              <a:latin typeface="Arial"/>
              <a:cs typeface="Arial"/>
            </a:endParaRPr>
          </a:p>
          <a:p>
            <a:pPr marL="342900" indent="-342900">
              <a:buAutoNum type="arabicPeriod"/>
            </a:pPr>
            <a:r>
              <a:rPr lang="en-US" sz="2000" err="1">
                <a:latin typeface="Arial"/>
                <a:cs typeface="Arial"/>
              </a:rPr>
              <a:t>ThompsonSampling</a:t>
            </a:r>
            <a:r>
              <a:rPr lang="en-US" sz="2000" dirty="0">
                <a:latin typeface="Arial"/>
                <a:cs typeface="Arial"/>
              </a:rPr>
              <a:t> lacks the heuristics to cope with low SNR</a:t>
            </a:r>
          </a:p>
          <a:p>
            <a:pPr marL="342900" indent="-342900">
              <a:buAutoNum type="arabicPeriod"/>
            </a:pPr>
            <a:endParaRPr lang="en-US" sz="2000" dirty="0">
              <a:latin typeface="Arial"/>
              <a:cs typeface="Arial"/>
            </a:endParaRPr>
          </a:p>
          <a:p>
            <a:pPr marL="342900" indent="-342900">
              <a:buAutoNum type="arabicPeriod"/>
            </a:pPr>
            <a:r>
              <a:rPr lang="en-US" sz="2000" dirty="0">
                <a:latin typeface="Arial"/>
                <a:cs typeface="Arial"/>
              </a:rPr>
              <a:t>The use of short guard interval was not in line with reported practice</a:t>
            </a:r>
          </a:p>
          <a:p>
            <a:pPr marL="342900" indent="-342900">
              <a:buAutoNum type="arabicPeriod"/>
            </a:pPr>
            <a:endParaRPr lang="en-US" sz="2000" dirty="0">
              <a:latin typeface="Arial"/>
              <a:cs typeface="Arial"/>
            </a:endParaRPr>
          </a:p>
          <a:p>
            <a:pPr marL="342900" indent="-342900">
              <a:buAutoNum type="arabicPeriod"/>
            </a:pPr>
            <a:r>
              <a:rPr lang="en-US" sz="2000" dirty="0">
                <a:latin typeface="Arial"/>
                <a:cs typeface="Arial"/>
              </a:rPr>
              <a:t>In a simple SNR step change we showed that the convergence time will increase if the resulting SNR corresponds to a transition region on the PER curves for each MCS. </a:t>
            </a:r>
          </a:p>
          <a:p>
            <a:pPr marL="342900" indent="-342900">
              <a:buAutoNum type="arabicPeriod"/>
            </a:pPr>
            <a:endParaRPr lang="en-US" sz="2000" dirty="0">
              <a:latin typeface="Arial"/>
              <a:cs typeface="Arial"/>
            </a:endParaRPr>
          </a:p>
          <a:p>
            <a:pPr marL="342900" indent="-342900">
              <a:buAutoNum type="arabicPeriod"/>
            </a:pPr>
            <a:r>
              <a:rPr lang="en-US" sz="2000" dirty="0">
                <a:latin typeface="Arial"/>
                <a:cs typeface="Arial"/>
              </a:rPr>
              <a:t>Future improvements to the ns-3 PHY abstraction to focus on incorporating CSI for MIMO, and models for operation in time-varying fading channels </a:t>
            </a:r>
          </a:p>
          <a:p>
            <a:pPr marL="342900" indent="-342900" algn="l">
              <a:buAutoNum type="arabicPeriod"/>
            </a:pPr>
            <a:endParaRPr lang="en-US" sz="2000" dirty="0">
              <a:latin typeface="Arial"/>
              <a:ea typeface="Calibri"/>
              <a:cs typeface="Arial"/>
            </a:endParaRPr>
          </a:p>
          <a:p>
            <a:pPr marL="342900" indent="-342900">
              <a:buAutoNum type="arabicPeriod"/>
            </a:pPr>
            <a:endParaRPr lang="en-US" sz="2000" dirty="0">
              <a:latin typeface="Arial"/>
              <a:ea typeface="Calibri"/>
              <a:cs typeface="Arial"/>
            </a:endParaRPr>
          </a:p>
          <a:p>
            <a:endParaRPr lang="en-US" sz="1600" dirty="0">
              <a:ea typeface="Calibri"/>
              <a:cs typeface="Calibri"/>
            </a:endParaRPr>
          </a:p>
        </p:txBody>
      </p:sp>
    </p:spTree>
    <p:extLst>
      <p:ext uri="{BB962C8B-B14F-4D97-AF65-F5344CB8AC3E}">
        <p14:creationId xmlns:p14="http://schemas.microsoft.com/office/powerpoint/2010/main" val="1352407940"/>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7957" y="1207123"/>
            <a:ext cx="8149059" cy="2699629"/>
          </a:xfrm>
        </p:spPr>
        <p:txBody>
          <a:bodyPr lIns="91440" tIns="45720" rIns="91440" bIns="45720" anchor="b"/>
          <a:lstStyle/>
          <a:p>
            <a:r>
              <a:rPr lang="en-US" sz="4400">
                <a:latin typeface="Encode Sans Normal Black"/>
              </a:rPr>
              <a:t>Thank you for your attention. Please ask any questions you may have.</a:t>
            </a:r>
            <a:endParaRPr lang="en-US" sz="4400"/>
          </a:p>
        </p:txBody>
      </p:sp>
    </p:spTree>
    <p:extLst>
      <p:ext uri="{BB962C8B-B14F-4D97-AF65-F5344CB8AC3E}">
        <p14:creationId xmlns:p14="http://schemas.microsoft.com/office/powerpoint/2010/main" val="1388655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3993" y="909078"/>
            <a:ext cx="8184663" cy="472980"/>
          </a:xfrm>
          <a:prstGeom prst="rect">
            <a:avLst/>
          </a:prstGeom>
        </p:spPr>
        <p:txBody>
          <a:bodyPr vert="horz" wrap="square" lIns="0" tIns="11206" rIns="0" bIns="0" rtlCol="0">
            <a:spAutoFit/>
          </a:bodyPr>
          <a:lstStyle/>
          <a:p>
            <a:pPr marL="10795">
              <a:spcBef>
                <a:spcPts val="88"/>
              </a:spcBef>
            </a:pPr>
            <a:r>
              <a:rPr lang="en-US" dirty="0" err="1">
                <a:latin typeface="Times New Roman"/>
                <a:cs typeface="Times New Roman"/>
              </a:rPr>
              <a:t>MinstrelHt</a:t>
            </a:r>
            <a:r>
              <a:rPr lang="en-US" dirty="0">
                <a:latin typeface="Times New Roman"/>
                <a:cs typeface="Times New Roman"/>
              </a:rPr>
              <a:t> – Slide 18 Backup</a:t>
            </a:r>
            <a:endParaRPr lang="en-US" dirty="0">
              <a:solidFill>
                <a:srgbClr val="4B2E83"/>
              </a:solidFill>
              <a:latin typeface="Times New Roman"/>
              <a:cs typeface="Times New Roman"/>
            </a:endParaRPr>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sp>
        <p:nvSpPr>
          <p:cNvPr id="3" name="Text Placeholder 1">
            <a:extLst>
              <a:ext uri="{FF2B5EF4-FFF2-40B4-BE49-F238E27FC236}">
                <a16:creationId xmlns:a16="http://schemas.microsoft.com/office/drawing/2014/main" id="{6F8E4348-1EDE-1A7F-FC1C-A2CC8216FC64}"/>
              </a:ext>
            </a:extLst>
          </p:cNvPr>
          <p:cNvSpPr>
            <a:spLocks noGrp="1"/>
          </p:cNvSpPr>
          <p:nvPr>
            <p:ph type="body" sz="quarter" idx="11"/>
          </p:nvPr>
        </p:nvSpPr>
        <p:spPr>
          <a:xfrm>
            <a:off x="471710" y="1686769"/>
            <a:ext cx="8254279" cy="3810086"/>
          </a:xfrm>
        </p:spPr>
        <p:txBody>
          <a:bodyPr lIns="91440" tIns="45720" rIns="91440" bIns="45720" anchor="t"/>
          <a:lstStyle/>
          <a:p>
            <a:pPr>
              <a:spcBef>
                <a:spcPts val="20"/>
              </a:spcBef>
            </a:pPr>
            <a:endParaRPr lang="en-US" sz="2000">
              <a:ea typeface="Open Sans"/>
            </a:endParaRPr>
          </a:p>
          <a:p>
            <a:pPr>
              <a:spcBef>
                <a:spcPts val="20"/>
              </a:spcBef>
            </a:pPr>
            <a:endParaRPr lang="en-US" sz="2000">
              <a:ea typeface="Open Sans"/>
            </a:endParaRPr>
          </a:p>
          <a:p>
            <a:pPr>
              <a:spcBef>
                <a:spcPts val="20"/>
              </a:spcBef>
            </a:pPr>
            <a:endParaRPr lang="en-US" sz="2000">
              <a:ea typeface="Open Sans"/>
            </a:endParaRPr>
          </a:p>
          <a:p>
            <a:endParaRPr lang="en-US" sz="2000">
              <a:ea typeface="Open Sans"/>
            </a:endParaRPr>
          </a:p>
        </p:txBody>
      </p:sp>
      <p:pic>
        <p:nvPicPr>
          <p:cNvPr id="2" name="Picture 5" descr="A picture containing chart&#10;&#10;Description automatically generated">
            <a:extLst>
              <a:ext uri="{FF2B5EF4-FFF2-40B4-BE49-F238E27FC236}">
                <a16:creationId xmlns:a16="http://schemas.microsoft.com/office/drawing/2014/main" id="{593595CC-1B90-77A1-7D4D-7EC4D4556641}"/>
              </a:ext>
            </a:extLst>
          </p:cNvPr>
          <p:cNvPicPr>
            <a:picLocks noChangeAspect="1"/>
          </p:cNvPicPr>
          <p:nvPr/>
        </p:nvPicPr>
        <p:blipFill>
          <a:blip r:embed="rId2"/>
          <a:stretch>
            <a:fillRect/>
          </a:stretch>
        </p:blipFill>
        <p:spPr>
          <a:xfrm>
            <a:off x="2199702" y="1686147"/>
            <a:ext cx="4744597" cy="3999828"/>
          </a:xfrm>
          <a:prstGeom prst="rect">
            <a:avLst/>
          </a:prstGeom>
        </p:spPr>
      </p:pic>
      <p:sp>
        <p:nvSpPr>
          <p:cNvPr id="6" name="TextBox 5">
            <a:extLst>
              <a:ext uri="{FF2B5EF4-FFF2-40B4-BE49-F238E27FC236}">
                <a16:creationId xmlns:a16="http://schemas.microsoft.com/office/drawing/2014/main" id="{EF37AB8C-B622-62C3-4842-6554E4ED3FE2}"/>
              </a:ext>
            </a:extLst>
          </p:cNvPr>
          <p:cNvSpPr txBox="1"/>
          <p:nvPr/>
        </p:nvSpPr>
        <p:spPr>
          <a:xfrm>
            <a:off x="1698433" y="5682867"/>
            <a:ext cx="62520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Experiment repeated with forced 6 Mbps Control Frames</a:t>
            </a:r>
            <a:endParaRPr lang="en-US" dirty="0"/>
          </a:p>
        </p:txBody>
      </p:sp>
    </p:spTree>
    <p:extLst>
      <p:ext uri="{BB962C8B-B14F-4D97-AF65-F5344CB8AC3E}">
        <p14:creationId xmlns:p14="http://schemas.microsoft.com/office/powerpoint/2010/main" val="4092967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37EAE5-1144-9609-2FDD-A6D61167C47F}"/>
              </a:ext>
            </a:extLst>
          </p:cNvPr>
          <p:cNvSpPr>
            <a:spLocks noGrp="1"/>
          </p:cNvSpPr>
          <p:nvPr>
            <p:ph type="body" sz="quarter" idx="11"/>
          </p:nvPr>
        </p:nvSpPr>
        <p:spPr>
          <a:xfrm>
            <a:off x="539956" y="1558238"/>
            <a:ext cx="8197114" cy="1377195"/>
          </a:xfrm>
        </p:spPr>
        <p:txBody>
          <a:bodyPr lIns="91440" tIns="45720" rIns="91440" bIns="45720" anchor="t"/>
          <a:lstStyle/>
          <a:p>
            <a:pPr>
              <a:spcBef>
                <a:spcPts val="20"/>
              </a:spcBef>
            </a:pPr>
            <a:r>
              <a:rPr lang="en-US" sz="2000" b="0">
                <a:ea typeface="Open Sans"/>
              </a:rPr>
              <a:t>The primary parameter a RAA can tune is the Modulation and Coding Scheme (MCS). The set of available MCS is based on the standard, channel width, and SNR. The Number of Spatial Streams and Guard Interval also influence the available data rate</a:t>
            </a:r>
          </a:p>
        </p:txBody>
      </p:sp>
      <p:sp>
        <p:nvSpPr>
          <p:cNvPr id="4" name="Title 3">
            <a:extLst>
              <a:ext uri="{FF2B5EF4-FFF2-40B4-BE49-F238E27FC236}">
                <a16:creationId xmlns:a16="http://schemas.microsoft.com/office/drawing/2014/main" id="{40ACF24D-5143-722D-7916-34EA2B0A6238}"/>
              </a:ext>
            </a:extLst>
          </p:cNvPr>
          <p:cNvSpPr>
            <a:spLocks noGrp="1"/>
          </p:cNvSpPr>
          <p:nvPr>
            <p:ph type="title"/>
          </p:nvPr>
        </p:nvSpPr>
        <p:spPr/>
        <p:txBody>
          <a:bodyPr lIns="91440" tIns="45720" rIns="91440" bIns="45720" anchor="b"/>
          <a:lstStyle/>
          <a:p>
            <a:r>
              <a:rPr lang="en-US">
                <a:latin typeface="Encode Sans Normal Black"/>
              </a:rPr>
              <a:t>RAA Parameters – MCS Table</a:t>
            </a:r>
            <a:endParaRPr lang="en-US"/>
          </a:p>
        </p:txBody>
      </p:sp>
      <p:pic>
        <p:nvPicPr>
          <p:cNvPr id="5" name="Picture 5" descr="Table&#10;&#10;Description automatically generated">
            <a:extLst>
              <a:ext uri="{FF2B5EF4-FFF2-40B4-BE49-F238E27FC236}">
                <a16:creationId xmlns:a16="http://schemas.microsoft.com/office/drawing/2014/main" id="{173547EA-D52E-DF99-03F0-27429C08C330}"/>
              </a:ext>
            </a:extLst>
          </p:cNvPr>
          <p:cNvPicPr>
            <a:picLocks noChangeAspect="1"/>
          </p:cNvPicPr>
          <p:nvPr/>
        </p:nvPicPr>
        <p:blipFill>
          <a:blip r:embed="rId4"/>
          <a:stretch>
            <a:fillRect/>
          </a:stretch>
        </p:blipFill>
        <p:spPr>
          <a:xfrm>
            <a:off x="1000181" y="2949650"/>
            <a:ext cx="7189538" cy="3114128"/>
          </a:xfrm>
          <a:prstGeom prst="rect">
            <a:avLst/>
          </a:prstGeom>
        </p:spPr>
      </p:pic>
      <p:sp>
        <p:nvSpPr>
          <p:cNvPr id="6" name="TextBox 5">
            <a:extLst>
              <a:ext uri="{FF2B5EF4-FFF2-40B4-BE49-F238E27FC236}">
                <a16:creationId xmlns:a16="http://schemas.microsoft.com/office/drawing/2014/main" id="{91FCD46B-7EF4-7896-6350-56290085D510}"/>
              </a:ext>
            </a:extLst>
          </p:cNvPr>
          <p:cNvSpPr txBox="1"/>
          <p:nvPr/>
        </p:nvSpPr>
        <p:spPr>
          <a:xfrm>
            <a:off x="1232296" y="6022519"/>
            <a:ext cx="65722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Lots of combinations to manage!</a:t>
            </a:r>
          </a:p>
        </p:txBody>
      </p:sp>
      <p:sp>
        <p:nvSpPr>
          <p:cNvPr id="7" name="TextBox 6">
            <a:extLst>
              <a:ext uri="{FF2B5EF4-FFF2-40B4-BE49-F238E27FC236}">
                <a16:creationId xmlns:a16="http://schemas.microsoft.com/office/drawing/2014/main" id="{8C859DDC-7773-2539-EA96-B129F8A4A178}"/>
              </a:ext>
            </a:extLst>
          </p:cNvPr>
          <p:cNvSpPr txBox="1"/>
          <p:nvPr/>
        </p:nvSpPr>
        <p:spPr>
          <a:xfrm>
            <a:off x="156071" y="6224529"/>
            <a:ext cx="3396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2</a:t>
            </a:r>
          </a:p>
        </p:txBody>
      </p:sp>
      <p:sp>
        <p:nvSpPr>
          <p:cNvPr id="3" name="TextBox 2">
            <a:extLst>
              <a:ext uri="{FF2B5EF4-FFF2-40B4-BE49-F238E27FC236}">
                <a16:creationId xmlns:a16="http://schemas.microsoft.com/office/drawing/2014/main" id="{0CE0FEEB-FF01-2DA3-98D2-2112E1B0D5FC}"/>
              </a:ext>
            </a:extLst>
          </p:cNvPr>
          <p:cNvSpPr txBox="1"/>
          <p:nvPr/>
        </p:nvSpPr>
        <p:spPr>
          <a:xfrm>
            <a:off x="8079036" y="2910288"/>
            <a:ext cx="5783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[1]</a:t>
            </a:r>
            <a:endParaRPr lang="en-US"/>
          </a:p>
        </p:txBody>
      </p:sp>
      <p:sp>
        <p:nvSpPr>
          <p:cNvPr id="8" name="TextBox 7">
            <a:extLst>
              <a:ext uri="{FF2B5EF4-FFF2-40B4-BE49-F238E27FC236}">
                <a16:creationId xmlns:a16="http://schemas.microsoft.com/office/drawing/2014/main" id="{B3453654-D6C0-99D0-645E-A6A341241186}"/>
              </a:ext>
            </a:extLst>
          </p:cNvPr>
          <p:cNvSpPr txBox="1"/>
          <p:nvPr/>
        </p:nvSpPr>
        <p:spPr>
          <a:xfrm>
            <a:off x="541662" y="6389782"/>
            <a:ext cx="7718255" cy="4686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[1] F. Verges. “MCS TABLE” </a:t>
            </a:r>
            <a:r>
              <a:rPr lang="en-US" sz="1200" err="1">
                <a:ea typeface="+mn-lt"/>
                <a:cs typeface="+mn-lt"/>
              </a:rPr>
              <a:t>SemFioNetworks</a:t>
            </a:r>
            <a:r>
              <a:rPr lang="en-US" sz="1200">
                <a:ea typeface="+mn-lt"/>
                <a:cs typeface="+mn-lt"/>
              </a:rPr>
              <a:t>. Accessed: Jun. 15, 2023. [Online]. Available: https://semfionetworks.com/blog/mcs-table-updated-with-80211ax-data-rates/</a:t>
            </a:r>
            <a:endParaRPr lang="en-US" sz="1200">
              <a:cs typeface="Calibri"/>
            </a:endParaRPr>
          </a:p>
        </p:txBody>
      </p:sp>
    </p:spTree>
    <p:extLst>
      <p:ext uri="{BB962C8B-B14F-4D97-AF65-F5344CB8AC3E}">
        <p14:creationId xmlns:p14="http://schemas.microsoft.com/office/powerpoint/2010/main" val="180594582"/>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37EAE5-1144-9609-2FDD-A6D61167C47F}"/>
              </a:ext>
            </a:extLst>
          </p:cNvPr>
          <p:cNvSpPr>
            <a:spLocks noGrp="1"/>
          </p:cNvSpPr>
          <p:nvPr>
            <p:ph type="body" sz="quarter" idx="11"/>
          </p:nvPr>
        </p:nvSpPr>
        <p:spPr>
          <a:xfrm>
            <a:off x="539956" y="1471201"/>
            <a:ext cx="8197114" cy="3810086"/>
          </a:xfrm>
        </p:spPr>
        <p:txBody>
          <a:bodyPr lIns="91440" tIns="45720" rIns="91440" bIns="45720" anchor="t"/>
          <a:lstStyle/>
          <a:p>
            <a:pPr>
              <a:spcBef>
                <a:spcPts val="20"/>
              </a:spcBef>
            </a:pPr>
            <a:r>
              <a:rPr lang="en-US" sz="2000" b="0">
                <a:ea typeface="Open Sans"/>
              </a:rPr>
              <a:t>Different types of RAAs can be classified based on how they gain information on the channel state:</a:t>
            </a:r>
            <a:endParaRPr lang="en-US" b="0">
              <a:ea typeface="Open Sans"/>
            </a:endParaRPr>
          </a:p>
          <a:p>
            <a:pPr marL="800100" lvl="1" indent="-342900">
              <a:spcBef>
                <a:spcPts val="20"/>
              </a:spcBef>
              <a:buAutoNum type="arabicPeriod"/>
            </a:pPr>
            <a:r>
              <a:rPr lang="en-US" sz="1600" b="0">
                <a:ea typeface="Open Sans"/>
              </a:rPr>
              <a:t>Measurement Based – Explicit Feedback: This type of RAA relies on the receiver providing the SNR to the sender via control frames such as RTS/CTS or ACK</a:t>
            </a:r>
          </a:p>
          <a:p>
            <a:pPr marL="800100" lvl="1" indent="-342900">
              <a:spcBef>
                <a:spcPts val="20"/>
              </a:spcBef>
              <a:buAutoNum type="arabicPeriod"/>
            </a:pPr>
            <a:endParaRPr lang="en-US" sz="1600" b="0">
              <a:ea typeface="Open Sans"/>
            </a:endParaRPr>
          </a:p>
          <a:p>
            <a:pPr marL="800100" lvl="1" indent="-342900">
              <a:spcBef>
                <a:spcPts val="20"/>
              </a:spcBef>
              <a:buAutoNum type="arabicPeriod"/>
            </a:pPr>
            <a:endParaRPr lang="en-US" sz="1600" b="0">
              <a:ea typeface="Open Sans"/>
            </a:endParaRPr>
          </a:p>
        </p:txBody>
      </p:sp>
      <p:sp>
        <p:nvSpPr>
          <p:cNvPr id="4" name="Title 3">
            <a:extLst>
              <a:ext uri="{FF2B5EF4-FFF2-40B4-BE49-F238E27FC236}">
                <a16:creationId xmlns:a16="http://schemas.microsoft.com/office/drawing/2014/main" id="{40ACF24D-5143-722D-7916-34EA2B0A6238}"/>
              </a:ext>
            </a:extLst>
          </p:cNvPr>
          <p:cNvSpPr>
            <a:spLocks noGrp="1"/>
          </p:cNvSpPr>
          <p:nvPr>
            <p:ph type="title"/>
          </p:nvPr>
        </p:nvSpPr>
        <p:spPr/>
        <p:txBody>
          <a:bodyPr lIns="91440" tIns="45720" rIns="91440" bIns="45720" anchor="b"/>
          <a:lstStyle/>
          <a:p>
            <a:r>
              <a:rPr lang="en-US">
                <a:latin typeface="Encode Sans Normal Black"/>
              </a:rPr>
              <a:t>Types of RAAs</a:t>
            </a:r>
            <a:endParaRPr lang="en-US"/>
          </a:p>
        </p:txBody>
      </p:sp>
      <p:pic>
        <p:nvPicPr>
          <p:cNvPr id="12" name="Picture 12">
            <a:extLst>
              <a:ext uri="{FF2B5EF4-FFF2-40B4-BE49-F238E27FC236}">
                <a16:creationId xmlns:a16="http://schemas.microsoft.com/office/drawing/2014/main" id="{96771BB6-4B81-49BE-533F-F104F16ED029}"/>
              </a:ext>
            </a:extLst>
          </p:cNvPr>
          <p:cNvPicPr>
            <a:picLocks noChangeAspect="1"/>
          </p:cNvPicPr>
          <p:nvPr/>
        </p:nvPicPr>
        <p:blipFill>
          <a:blip r:embed="rId3"/>
          <a:stretch>
            <a:fillRect/>
          </a:stretch>
        </p:blipFill>
        <p:spPr>
          <a:xfrm>
            <a:off x="1843087" y="5086001"/>
            <a:ext cx="5457824" cy="1579468"/>
          </a:xfrm>
          <a:prstGeom prst="rect">
            <a:avLst/>
          </a:prstGeom>
        </p:spPr>
      </p:pic>
      <p:sp>
        <p:nvSpPr>
          <p:cNvPr id="5" name="Text Placeholder 1">
            <a:extLst>
              <a:ext uri="{FF2B5EF4-FFF2-40B4-BE49-F238E27FC236}">
                <a16:creationId xmlns:a16="http://schemas.microsoft.com/office/drawing/2014/main" id="{EA470381-5153-8F66-F6BE-C3239367BD27}"/>
              </a:ext>
            </a:extLst>
          </p:cNvPr>
          <p:cNvSpPr txBox="1">
            <a:spLocks/>
          </p:cNvSpPr>
          <p:nvPr/>
        </p:nvSpPr>
        <p:spPr>
          <a:xfrm>
            <a:off x="1022861" y="4230926"/>
            <a:ext cx="8197114" cy="1267027"/>
          </a:xfrm>
          <a:prstGeom prst="rect">
            <a:avLst/>
          </a:prstGeom>
        </p:spPr>
        <p:txBody>
          <a:bodyPr lIns="91440" tIns="45720" rIns="91440" bIns="45720" anchor="t"/>
          <a:lstStyle>
            <a:lvl1pPr marL="342900" indent="-342900" algn="l" defTabSz="457200" rtl="0" eaLnBrk="1" latinLnBrk="0" hangingPunct="1">
              <a:spcBef>
                <a:spcPct val="20000"/>
              </a:spcBef>
              <a:buFont typeface="Lucida Grande"/>
              <a:buChar char="&gt;"/>
              <a:defRPr sz="2400" b="1" i="0" kern="1200" baseline="0">
                <a:solidFill>
                  <a:srgbClr val="4B2E83"/>
                </a:solidFill>
                <a:latin typeface="Open Sans"/>
                <a:ea typeface="+mn-ea"/>
                <a:cs typeface="Open Sans"/>
              </a:defRPr>
            </a:lvl1pPr>
            <a:lvl2pPr marL="742950" indent="-285750" algn="l" defTabSz="457200" rtl="0" eaLnBrk="1" latinLnBrk="0" hangingPunct="1">
              <a:spcBef>
                <a:spcPct val="20000"/>
              </a:spcBef>
              <a:buFont typeface="Arial"/>
              <a:buChar char="–"/>
              <a:defRPr sz="2000" b="1" i="0" kern="1200" baseline="0">
                <a:solidFill>
                  <a:srgbClr val="4B2E83"/>
                </a:solidFill>
                <a:latin typeface="Open Sans"/>
                <a:ea typeface="+mn-ea"/>
                <a:cs typeface="Open Sans"/>
              </a:defRPr>
            </a:lvl2pPr>
            <a:lvl3pPr marL="1143000" indent="-228600" algn="l" defTabSz="457200" rtl="0" eaLnBrk="1" latinLnBrk="0" hangingPunct="1">
              <a:spcBef>
                <a:spcPct val="20000"/>
              </a:spcBef>
              <a:buSzPct val="100000"/>
              <a:buFont typeface="Lucida Grande"/>
              <a:buChar char="&gt;"/>
              <a:defRPr sz="1800" b="1" i="0" kern="1200" baseline="0">
                <a:solidFill>
                  <a:srgbClr val="4B2E83"/>
                </a:solidFill>
                <a:latin typeface="Open Sans"/>
                <a:ea typeface="+mn-ea"/>
                <a:cs typeface="Open Sans"/>
              </a:defRPr>
            </a:lvl3pPr>
            <a:lvl4pPr marL="1600200" indent="-228600" algn="l" defTabSz="457200" rtl="0" eaLnBrk="1" latinLnBrk="0" hangingPunct="1">
              <a:spcBef>
                <a:spcPct val="20000"/>
              </a:spcBef>
              <a:buFont typeface="Arial"/>
              <a:buChar char="–"/>
              <a:defRPr sz="1600" b="1" i="0" kern="1200" baseline="0">
                <a:solidFill>
                  <a:srgbClr val="4B2E83"/>
                </a:solidFill>
                <a:latin typeface="Open Sans"/>
                <a:ea typeface="+mn-ea"/>
                <a:cs typeface="Open Sans"/>
              </a:defRPr>
            </a:lvl4pPr>
            <a:lvl5pPr marL="2057400" indent="-228600" algn="l" defTabSz="457200" rtl="0" eaLnBrk="1" latinLnBrk="0" hangingPunct="1">
              <a:spcBef>
                <a:spcPct val="20000"/>
              </a:spcBef>
              <a:buFont typeface="Lucida Grande"/>
              <a:buChar char="&gt;"/>
              <a:defRPr sz="1400" b="1" i="0" kern="1200" baseline="0">
                <a:solidFill>
                  <a:srgbClr val="4B2E8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0"/>
              </a:spcBef>
              <a:buAutoNum type="arabicPeriod"/>
            </a:pPr>
            <a:r>
              <a:rPr lang="en-US" sz="1600" b="0">
                <a:solidFill>
                  <a:schemeClr val="bg2"/>
                </a:solidFill>
                <a:ea typeface="Open Sans"/>
              </a:rPr>
              <a:t>a</a:t>
            </a:r>
          </a:p>
          <a:p>
            <a:pPr>
              <a:spcBef>
                <a:spcPts val="20"/>
              </a:spcBef>
              <a:buAutoNum type="arabicPeriod"/>
            </a:pPr>
            <a:r>
              <a:rPr lang="en-US" sz="1600" b="0">
                <a:ea typeface="Open Sans"/>
              </a:rPr>
              <a:t>Sampling Based – Implicit Feedback: The sender calculates the Frame/MPDU error rate using the information gained from ACK frames</a:t>
            </a:r>
          </a:p>
        </p:txBody>
      </p:sp>
      <p:sp>
        <p:nvSpPr>
          <p:cNvPr id="6" name="TextBox 5">
            <a:extLst>
              <a:ext uri="{FF2B5EF4-FFF2-40B4-BE49-F238E27FC236}">
                <a16:creationId xmlns:a16="http://schemas.microsoft.com/office/drawing/2014/main" id="{17D2AB52-A06E-806F-87BA-FDA9C6BE3EC3}"/>
              </a:ext>
            </a:extLst>
          </p:cNvPr>
          <p:cNvSpPr txBox="1"/>
          <p:nvPr/>
        </p:nvSpPr>
        <p:spPr>
          <a:xfrm>
            <a:off x="156071" y="6224529"/>
            <a:ext cx="3396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3</a:t>
            </a:r>
          </a:p>
        </p:txBody>
      </p:sp>
      <p:pic>
        <p:nvPicPr>
          <p:cNvPr id="3" name="Picture 6" descr="Table&#10;&#10;Description automatically generated">
            <a:extLst>
              <a:ext uri="{FF2B5EF4-FFF2-40B4-BE49-F238E27FC236}">
                <a16:creationId xmlns:a16="http://schemas.microsoft.com/office/drawing/2014/main" id="{9AB5F947-4F0B-8DDC-CF9F-EBD4495581CE}"/>
              </a:ext>
            </a:extLst>
          </p:cNvPr>
          <p:cNvPicPr>
            <a:picLocks noChangeAspect="1"/>
          </p:cNvPicPr>
          <p:nvPr/>
        </p:nvPicPr>
        <p:blipFill>
          <a:blip r:embed="rId4"/>
          <a:stretch>
            <a:fillRect/>
          </a:stretch>
        </p:blipFill>
        <p:spPr>
          <a:xfrm>
            <a:off x="1875081" y="2840923"/>
            <a:ext cx="5393838" cy="1589877"/>
          </a:xfrm>
          <a:prstGeom prst="rect">
            <a:avLst/>
          </a:prstGeom>
        </p:spPr>
      </p:pic>
    </p:spTree>
    <p:extLst>
      <p:ext uri="{BB962C8B-B14F-4D97-AF65-F5344CB8AC3E}">
        <p14:creationId xmlns:p14="http://schemas.microsoft.com/office/powerpoint/2010/main" val="90254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506490-2027-148D-8E39-ED29637F75ED}"/>
              </a:ext>
            </a:extLst>
          </p:cNvPr>
          <p:cNvSpPr>
            <a:spLocks noGrp="1"/>
          </p:cNvSpPr>
          <p:nvPr>
            <p:ph type="body" sz="quarter" idx="11"/>
          </p:nvPr>
        </p:nvSpPr>
        <p:spPr>
          <a:xfrm>
            <a:off x="99281" y="1650047"/>
            <a:ext cx="4074970" cy="4920952"/>
          </a:xfrm>
        </p:spPr>
        <p:txBody>
          <a:bodyPr lIns="91440" tIns="45720" rIns="91440" bIns="45720" anchor="t"/>
          <a:lstStyle/>
          <a:p>
            <a:r>
              <a:rPr lang="en-US" sz="2000" b="0">
                <a:ea typeface="Open Sans"/>
              </a:rPr>
              <a:t>ns-3 has 3 RAAs for modern (HT and above) standards:</a:t>
            </a:r>
          </a:p>
          <a:p>
            <a:endParaRPr lang="en-US" sz="2000" b="0">
              <a:ea typeface="Open Sans"/>
            </a:endParaRPr>
          </a:p>
          <a:p>
            <a:r>
              <a:rPr lang="en-US" sz="2000" b="0">
                <a:ea typeface="Open Sans"/>
              </a:rPr>
              <a:t>Ideal </a:t>
            </a:r>
            <a:r>
              <a:rPr lang="en-US" sz="2000" b="0" err="1">
                <a:ea typeface="Open Sans"/>
              </a:rPr>
              <a:t>WifiManager</a:t>
            </a:r>
            <a:r>
              <a:rPr lang="en-US" sz="2000" b="0">
                <a:ea typeface="Open Sans"/>
              </a:rPr>
              <a:t> is based on the idea of an (idealized) feedback channel</a:t>
            </a:r>
          </a:p>
          <a:p>
            <a:endParaRPr lang="en-US" sz="2000" b="0">
              <a:ea typeface="Open Sans"/>
            </a:endParaRPr>
          </a:p>
          <a:p>
            <a:r>
              <a:rPr lang="en-US" sz="2000" b="0" err="1">
                <a:ea typeface="Open Sans"/>
              </a:rPr>
              <a:t>MinstrelHt</a:t>
            </a:r>
            <a:r>
              <a:rPr lang="en-US" sz="2000" b="0">
                <a:ea typeface="Open Sans"/>
              </a:rPr>
              <a:t> is very popular since it is used in the Linux Kernel</a:t>
            </a:r>
          </a:p>
          <a:p>
            <a:endParaRPr lang="en-US" sz="2000" b="0">
              <a:ea typeface="Open Sans"/>
            </a:endParaRPr>
          </a:p>
          <a:p>
            <a:r>
              <a:rPr lang="en-US" sz="2000" b="0">
                <a:ea typeface="Open Sans"/>
              </a:rPr>
              <a:t>Thompson Sampling is a classical approach to the multi-armed bandit problem</a:t>
            </a:r>
          </a:p>
          <a:p>
            <a:endParaRPr lang="en-US" sz="2000" b="0">
              <a:ea typeface="Open Sans"/>
            </a:endParaRPr>
          </a:p>
        </p:txBody>
      </p:sp>
      <p:sp>
        <p:nvSpPr>
          <p:cNvPr id="4" name="Title 3">
            <a:extLst>
              <a:ext uri="{FF2B5EF4-FFF2-40B4-BE49-F238E27FC236}">
                <a16:creationId xmlns:a16="http://schemas.microsoft.com/office/drawing/2014/main" id="{32514807-AD35-4411-30E6-D77B55CD1AC4}"/>
              </a:ext>
            </a:extLst>
          </p:cNvPr>
          <p:cNvSpPr>
            <a:spLocks noGrp="1"/>
          </p:cNvSpPr>
          <p:nvPr>
            <p:ph type="title"/>
          </p:nvPr>
        </p:nvSpPr>
        <p:spPr/>
        <p:txBody>
          <a:bodyPr lIns="91440" tIns="45720" rIns="91440" bIns="45720" anchor="b"/>
          <a:lstStyle/>
          <a:p>
            <a:r>
              <a:rPr lang="en-US">
                <a:latin typeface="Encode Sans Normal Black"/>
              </a:rPr>
              <a:t>ns-3 Implementation of RAAs</a:t>
            </a:r>
            <a:endParaRPr lang="en-US"/>
          </a:p>
        </p:txBody>
      </p:sp>
      <p:pic>
        <p:nvPicPr>
          <p:cNvPr id="5" name="Picture 5" descr="Diagram&#10;&#10;Description automatically generated">
            <a:extLst>
              <a:ext uri="{FF2B5EF4-FFF2-40B4-BE49-F238E27FC236}">
                <a16:creationId xmlns:a16="http://schemas.microsoft.com/office/drawing/2014/main" id="{7043E4C0-30C7-92D0-7BBF-DE68B37EC116}"/>
              </a:ext>
            </a:extLst>
          </p:cNvPr>
          <p:cNvPicPr>
            <a:picLocks noChangeAspect="1"/>
          </p:cNvPicPr>
          <p:nvPr/>
        </p:nvPicPr>
        <p:blipFill>
          <a:blip r:embed="rId4"/>
          <a:stretch>
            <a:fillRect/>
          </a:stretch>
        </p:blipFill>
        <p:spPr>
          <a:xfrm>
            <a:off x="4264998" y="1712448"/>
            <a:ext cx="4478356" cy="4488887"/>
          </a:xfrm>
          <a:prstGeom prst="rect">
            <a:avLst/>
          </a:prstGeom>
        </p:spPr>
      </p:pic>
      <p:sp>
        <p:nvSpPr>
          <p:cNvPr id="6" name="TextBox 5">
            <a:extLst>
              <a:ext uri="{FF2B5EF4-FFF2-40B4-BE49-F238E27FC236}">
                <a16:creationId xmlns:a16="http://schemas.microsoft.com/office/drawing/2014/main" id="{F3B0CD0F-5DA7-8E65-514A-48FFAD9E0CE3}"/>
              </a:ext>
            </a:extLst>
          </p:cNvPr>
          <p:cNvSpPr txBox="1"/>
          <p:nvPr/>
        </p:nvSpPr>
        <p:spPr>
          <a:xfrm>
            <a:off x="43875" y="6294652"/>
            <a:ext cx="3396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4</a:t>
            </a:r>
          </a:p>
        </p:txBody>
      </p:sp>
      <p:sp>
        <p:nvSpPr>
          <p:cNvPr id="3" name="TextBox 2">
            <a:extLst>
              <a:ext uri="{FF2B5EF4-FFF2-40B4-BE49-F238E27FC236}">
                <a16:creationId xmlns:a16="http://schemas.microsoft.com/office/drawing/2014/main" id="{F2872254-1963-AD4C-EB6F-01F96EF4CDA9}"/>
              </a:ext>
            </a:extLst>
          </p:cNvPr>
          <p:cNvSpPr txBox="1"/>
          <p:nvPr/>
        </p:nvSpPr>
        <p:spPr>
          <a:xfrm>
            <a:off x="353873" y="6397772"/>
            <a:ext cx="80249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ea typeface="+mn-lt"/>
                <a:cs typeface="+mn-lt"/>
              </a:rPr>
              <a:t>[2] This is Figure 1 from our paper</a:t>
            </a:r>
            <a:endParaRPr lang="en-US" sz="1000" dirty="0">
              <a:cs typeface="Calibri"/>
            </a:endParaRPr>
          </a:p>
        </p:txBody>
      </p:sp>
      <p:sp>
        <p:nvSpPr>
          <p:cNvPr id="7" name="TextBox 6">
            <a:extLst>
              <a:ext uri="{FF2B5EF4-FFF2-40B4-BE49-F238E27FC236}">
                <a16:creationId xmlns:a16="http://schemas.microsoft.com/office/drawing/2014/main" id="{FB68C150-0C96-E8CC-C2CF-BAA2EA31298C}"/>
              </a:ext>
            </a:extLst>
          </p:cNvPr>
          <p:cNvSpPr txBox="1"/>
          <p:nvPr/>
        </p:nvSpPr>
        <p:spPr>
          <a:xfrm>
            <a:off x="8619881" y="1680578"/>
            <a:ext cx="5710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[2]</a:t>
            </a:r>
          </a:p>
        </p:txBody>
      </p:sp>
    </p:spTree>
    <p:extLst>
      <p:ext uri="{BB962C8B-B14F-4D97-AF65-F5344CB8AC3E}">
        <p14:creationId xmlns:p14="http://schemas.microsoft.com/office/powerpoint/2010/main" val="159404839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3993" y="909078"/>
            <a:ext cx="8184663" cy="472980"/>
          </a:xfrm>
          <a:prstGeom prst="rect">
            <a:avLst/>
          </a:prstGeom>
        </p:spPr>
        <p:txBody>
          <a:bodyPr vert="horz" wrap="square" lIns="0" tIns="11206" rIns="0" bIns="0" rtlCol="0">
            <a:spAutoFit/>
          </a:bodyPr>
          <a:lstStyle/>
          <a:p>
            <a:pPr marL="10795">
              <a:spcBef>
                <a:spcPts val="88"/>
              </a:spcBef>
            </a:pPr>
            <a:r>
              <a:rPr lang="en-US">
                <a:latin typeface="Times New Roman"/>
                <a:cs typeface="Times New Roman"/>
              </a:rPr>
              <a:t>Ideal </a:t>
            </a:r>
            <a:r>
              <a:rPr lang="en-US" err="1">
                <a:latin typeface="Times New Roman"/>
                <a:cs typeface="Times New Roman"/>
              </a:rPr>
              <a:t>Wifi</a:t>
            </a:r>
            <a:r>
              <a:rPr lang="en-US">
                <a:latin typeface="Times New Roman"/>
                <a:cs typeface="Times New Roman"/>
              </a:rPr>
              <a:t> Manager – General Implementation</a:t>
            </a:r>
            <a:endParaRPr lang="en-US">
              <a:solidFill>
                <a:srgbClr val="4B2E83"/>
              </a:solidFill>
              <a:latin typeface="Times New Roman"/>
              <a:cs typeface="Times New Roman"/>
            </a:endParaRPr>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BEF7B72-F049-6C7A-1AE0-6C1407411806}"/>
              </a:ext>
            </a:extLst>
          </p:cNvPr>
          <p:cNvSpPr>
            <a:spLocks noGrp="1"/>
          </p:cNvSpPr>
          <p:nvPr>
            <p:ph type="body" sz="quarter" idx="11"/>
          </p:nvPr>
        </p:nvSpPr>
        <p:spPr>
          <a:xfrm>
            <a:off x="471710" y="1686769"/>
            <a:ext cx="8254279" cy="3810086"/>
          </a:xfrm>
        </p:spPr>
        <p:txBody>
          <a:bodyPr lIns="91440" tIns="45720" rIns="91440" bIns="45720" anchor="t"/>
          <a:lstStyle/>
          <a:p>
            <a:pPr>
              <a:spcBef>
                <a:spcPts val="20"/>
              </a:spcBef>
            </a:pPr>
            <a:r>
              <a:rPr lang="en-US" sz="2000" b="0">
                <a:ea typeface="Open Sans"/>
              </a:rPr>
              <a:t>Receiver sends to transmitter a tag (</a:t>
            </a:r>
            <a:r>
              <a:rPr lang="en-US" sz="2000" b="0" err="1">
                <a:ea typeface="Open Sans"/>
              </a:rPr>
              <a:t>PacketTag</a:t>
            </a:r>
            <a:r>
              <a:rPr lang="en-US" sz="2000" b="0">
                <a:ea typeface="Open Sans"/>
              </a:rPr>
              <a:t>) in a control frame which carries the SNR of the last received frame</a:t>
            </a:r>
          </a:p>
          <a:p>
            <a:pPr>
              <a:spcBef>
                <a:spcPts val="20"/>
              </a:spcBef>
            </a:pPr>
            <a:endParaRPr lang="en-US" sz="2000" b="0">
              <a:ea typeface="Open Sans"/>
            </a:endParaRPr>
          </a:p>
          <a:p>
            <a:pPr>
              <a:spcBef>
                <a:spcPts val="20"/>
              </a:spcBef>
            </a:pPr>
            <a:r>
              <a:rPr lang="en-US" sz="2000" b="0">
                <a:ea typeface="Open Sans"/>
              </a:rPr>
              <a:t>To select an MCS for Tx, the SNR should support a Bit Error Rate (BER) below 1e-6</a:t>
            </a:r>
          </a:p>
          <a:p>
            <a:pPr>
              <a:spcBef>
                <a:spcPts val="20"/>
              </a:spcBef>
            </a:pPr>
            <a:endParaRPr lang="en-US" sz="2000" b="0">
              <a:ea typeface="Open Sans"/>
            </a:endParaRPr>
          </a:p>
          <a:p>
            <a:pPr>
              <a:spcBef>
                <a:spcPts val="20"/>
              </a:spcBef>
            </a:pPr>
            <a:endParaRPr lang="en-US" sz="2000" b="0">
              <a:ea typeface="Open Sans"/>
            </a:endParaRPr>
          </a:p>
          <a:p>
            <a:endParaRPr lang="en-US" sz="2000" b="0">
              <a:ea typeface="Open Sans"/>
            </a:endParaRPr>
          </a:p>
        </p:txBody>
      </p:sp>
      <p:pic>
        <p:nvPicPr>
          <p:cNvPr id="7" name="Picture 7" descr="A picture containing shape&#10;&#10;Description automatically generated">
            <a:extLst>
              <a:ext uri="{FF2B5EF4-FFF2-40B4-BE49-F238E27FC236}">
                <a16:creationId xmlns:a16="http://schemas.microsoft.com/office/drawing/2014/main" id="{79B6F56A-BEB7-8AC4-4A07-18A353C9C5CB}"/>
              </a:ext>
            </a:extLst>
          </p:cNvPr>
          <p:cNvPicPr>
            <a:picLocks noChangeAspect="1"/>
          </p:cNvPicPr>
          <p:nvPr/>
        </p:nvPicPr>
        <p:blipFill>
          <a:blip r:embed="rId3"/>
          <a:stretch>
            <a:fillRect/>
          </a:stretch>
        </p:blipFill>
        <p:spPr>
          <a:xfrm>
            <a:off x="574714" y="3430441"/>
            <a:ext cx="8058838" cy="2843141"/>
          </a:xfrm>
          <a:prstGeom prst="rect">
            <a:avLst/>
          </a:prstGeom>
        </p:spPr>
      </p:pic>
      <p:pic>
        <p:nvPicPr>
          <p:cNvPr id="8" name="Picture 8" descr="Shape, rectangle&#10;&#10;Description automatically generated">
            <a:extLst>
              <a:ext uri="{FF2B5EF4-FFF2-40B4-BE49-F238E27FC236}">
                <a16:creationId xmlns:a16="http://schemas.microsoft.com/office/drawing/2014/main" id="{A92D7E1F-04F2-B4DA-22A8-A93AE247D3B4}"/>
              </a:ext>
            </a:extLst>
          </p:cNvPr>
          <p:cNvPicPr>
            <a:picLocks noChangeAspect="1"/>
          </p:cNvPicPr>
          <p:nvPr/>
        </p:nvPicPr>
        <p:blipFill>
          <a:blip r:embed="rId4"/>
          <a:stretch>
            <a:fillRect/>
          </a:stretch>
        </p:blipFill>
        <p:spPr>
          <a:xfrm>
            <a:off x="3088885" y="3763896"/>
            <a:ext cx="3031875" cy="492431"/>
          </a:xfrm>
          <a:prstGeom prst="rect">
            <a:avLst/>
          </a:prstGeom>
        </p:spPr>
      </p:pic>
      <p:pic>
        <p:nvPicPr>
          <p:cNvPr id="10" name="Picture 10" descr="Shape, rectangle&#10;&#10;Description automatically generated">
            <a:extLst>
              <a:ext uri="{FF2B5EF4-FFF2-40B4-BE49-F238E27FC236}">
                <a16:creationId xmlns:a16="http://schemas.microsoft.com/office/drawing/2014/main" id="{3C160055-880E-833F-98D0-3846A0A0A44C}"/>
              </a:ext>
            </a:extLst>
          </p:cNvPr>
          <p:cNvPicPr>
            <a:picLocks noChangeAspect="1"/>
          </p:cNvPicPr>
          <p:nvPr/>
        </p:nvPicPr>
        <p:blipFill>
          <a:blip r:embed="rId5"/>
          <a:stretch>
            <a:fillRect/>
          </a:stretch>
        </p:blipFill>
        <p:spPr>
          <a:xfrm>
            <a:off x="3057676" y="4898200"/>
            <a:ext cx="3102094" cy="501475"/>
          </a:xfrm>
          <a:prstGeom prst="rect">
            <a:avLst/>
          </a:prstGeom>
        </p:spPr>
      </p:pic>
      <p:sp>
        <p:nvSpPr>
          <p:cNvPr id="12" name="TextBox 11">
            <a:extLst>
              <a:ext uri="{FF2B5EF4-FFF2-40B4-BE49-F238E27FC236}">
                <a16:creationId xmlns:a16="http://schemas.microsoft.com/office/drawing/2014/main" id="{914B1D7B-40E0-08FC-6C04-6023FBDF9378}"/>
              </a:ext>
            </a:extLst>
          </p:cNvPr>
          <p:cNvSpPr txBox="1"/>
          <p:nvPr/>
        </p:nvSpPr>
        <p:spPr>
          <a:xfrm>
            <a:off x="6397678" y="3726219"/>
            <a:ext cx="21689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pPr>
            <a:r>
              <a:rPr lang="en-US" sz="1200">
                <a:cs typeface="Calibri"/>
              </a:rPr>
              <a:t>1. Stores the SNR of the last received frame from each sender</a:t>
            </a:r>
          </a:p>
        </p:txBody>
      </p:sp>
      <p:sp>
        <p:nvSpPr>
          <p:cNvPr id="13" name="TextBox 12">
            <a:extLst>
              <a:ext uri="{FF2B5EF4-FFF2-40B4-BE49-F238E27FC236}">
                <a16:creationId xmlns:a16="http://schemas.microsoft.com/office/drawing/2014/main" id="{B9E302DC-6BF7-3BCF-858E-EA49A457708D}"/>
              </a:ext>
            </a:extLst>
          </p:cNvPr>
          <p:cNvSpPr txBox="1"/>
          <p:nvPr/>
        </p:nvSpPr>
        <p:spPr>
          <a:xfrm>
            <a:off x="6398587" y="4337437"/>
            <a:ext cx="20987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2. Tags a control frame to send the SNR back to the transmitter</a:t>
            </a:r>
          </a:p>
          <a:p>
            <a:pPr algn="l"/>
            <a:endParaRPr lang="en-US">
              <a:cs typeface="Calibri"/>
            </a:endParaRPr>
          </a:p>
        </p:txBody>
      </p:sp>
      <p:sp>
        <p:nvSpPr>
          <p:cNvPr id="14" name="TextBox 13">
            <a:extLst>
              <a:ext uri="{FF2B5EF4-FFF2-40B4-BE49-F238E27FC236}">
                <a16:creationId xmlns:a16="http://schemas.microsoft.com/office/drawing/2014/main" id="{53E9458B-5052-440F-C8E4-62577085EA30}"/>
              </a:ext>
            </a:extLst>
          </p:cNvPr>
          <p:cNvSpPr txBox="1"/>
          <p:nvPr/>
        </p:nvSpPr>
        <p:spPr>
          <a:xfrm>
            <a:off x="6394889" y="5262654"/>
            <a:ext cx="187249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4. Repeats steps </a:t>
            </a:r>
            <a:r>
              <a:rPr lang="en-US" sz="1200" b="1">
                <a:ea typeface="+mn-lt"/>
                <a:cs typeface="+mn-lt"/>
              </a:rPr>
              <a:t>1-2...</a:t>
            </a:r>
            <a:endParaRPr lang="en-US" b="1"/>
          </a:p>
        </p:txBody>
      </p:sp>
      <p:sp>
        <p:nvSpPr>
          <p:cNvPr id="15" name="TextBox 14">
            <a:extLst>
              <a:ext uri="{FF2B5EF4-FFF2-40B4-BE49-F238E27FC236}">
                <a16:creationId xmlns:a16="http://schemas.microsoft.com/office/drawing/2014/main" id="{3CEBC540-9BCE-339F-136B-F51CEA1DBE39}"/>
              </a:ext>
            </a:extLst>
          </p:cNvPr>
          <p:cNvSpPr txBox="1"/>
          <p:nvPr/>
        </p:nvSpPr>
        <p:spPr>
          <a:xfrm>
            <a:off x="603514" y="4385722"/>
            <a:ext cx="210793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3. Uses a lookup table to determine which MCS can provide a BER below a certain threshold given the SNR of the last frame</a:t>
            </a:r>
          </a:p>
          <a:p>
            <a:pPr algn="l"/>
            <a:endParaRPr lang="en-US">
              <a:cs typeface="Calibri"/>
            </a:endParaRPr>
          </a:p>
        </p:txBody>
      </p:sp>
      <p:sp>
        <p:nvSpPr>
          <p:cNvPr id="16" name="TextBox 15">
            <a:extLst>
              <a:ext uri="{FF2B5EF4-FFF2-40B4-BE49-F238E27FC236}">
                <a16:creationId xmlns:a16="http://schemas.microsoft.com/office/drawing/2014/main" id="{6C04D66D-CD70-D905-0C22-DA6F0D2D5174}"/>
              </a:ext>
            </a:extLst>
          </p:cNvPr>
          <p:cNvSpPr txBox="1"/>
          <p:nvPr/>
        </p:nvSpPr>
        <p:spPr>
          <a:xfrm>
            <a:off x="603044" y="5681833"/>
            <a:ext cx="20987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5. Repeats step </a:t>
            </a:r>
            <a:r>
              <a:rPr lang="en-US" sz="1200" b="1">
                <a:ea typeface="+mn-lt"/>
                <a:cs typeface="+mn-lt"/>
              </a:rPr>
              <a:t>3 ...</a:t>
            </a:r>
            <a:endParaRPr lang="en-US" b="1"/>
          </a:p>
        </p:txBody>
      </p:sp>
      <p:sp>
        <p:nvSpPr>
          <p:cNvPr id="2" name="Oval 1">
            <a:extLst>
              <a:ext uri="{FF2B5EF4-FFF2-40B4-BE49-F238E27FC236}">
                <a16:creationId xmlns:a16="http://schemas.microsoft.com/office/drawing/2014/main" id="{F30C0AF1-BD48-C8F3-90B3-F9CB9DD800BD}"/>
              </a:ext>
            </a:extLst>
          </p:cNvPr>
          <p:cNvSpPr/>
          <p:nvPr/>
        </p:nvSpPr>
        <p:spPr>
          <a:xfrm>
            <a:off x="4445305" y="5891269"/>
            <a:ext cx="299291" cy="290110"/>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0D35A-2EA8-3C83-28BA-D4C434C67DF1}"/>
              </a:ext>
            </a:extLst>
          </p:cNvPr>
          <p:cNvSpPr/>
          <p:nvPr/>
        </p:nvSpPr>
        <p:spPr>
          <a:xfrm>
            <a:off x="4445304" y="6212594"/>
            <a:ext cx="299291" cy="290110"/>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4AC1E39-4730-4952-55D1-5479B47D4588}"/>
              </a:ext>
            </a:extLst>
          </p:cNvPr>
          <p:cNvSpPr/>
          <p:nvPr/>
        </p:nvSpPr>
        <p:spPr>
          <a:xfrm>
            <a:off x="4445303" y="6533919"/>
            <a:ext cx="299291" cy="290110"/>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A910FB1-A0DC-8109-5B7B-255FAD57EB69}"/>
              </a:ext>
            </a:extLst>
          </p:cNvPr>
          <p:cNvSpPr txBox="1"/>
          <p:nvPr/>
        </p:nvSpPr>
        <p:spPr>
          <a:xfrm>
            <a:off x="156071" y="6224529"/>
            <a:ext cx="3396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5</a:t>
            </a:r>
          </a:p>
        </p:txBody>
      </p:sp>
      <p:pic>
        <p:nvPicPr>
          <p:cNvPr id="21" name="Picture 21" descr="Shape&#10;&#10;Description automatically generated">
            <a:extLst>
              <a:ext uri="{FF2B5EF4-FFF2-40B4-BE49-F238E27FC236}">
                <a16:creationId xmlns:a16="http://schemas.microsoft.com/office/drawing/2014/main" id="{0C21BB54-F47F-95D9-68B4-EB75FE9E0917}"/>
              </a:ext>
            </a:extLst>
          </p:cNvPr>
          <p:cNvPicPr>
            <a:picLocks noChangeAspect="1"/>
          </p:cNvPicPr>
          <p:nvPr/>
        </p:nvPicPr>
        <p:blipFill>
          <a:blip r:embed="rId6"/>
          <a:stretch>
            <a:fillRect/>
          </a:stretch>
        </p:blipFill>
        <p:spPr>
          <a:xfrm>
            <a:off x="3032106" y="4301474"/>
            <a:ext cx="3121862" cy="491966"/>
          </a:xfrm>
          <a:prstGeom prst="rect">
            <a:avLst/>
          </a:prstGeom>
        </p:spPr>
      </p:pic>
      <p:pic>
        <p:nvPicPr>
          <p:cNvPr id="22" name="Picture 21" descr="Shape&#10;&#10;Description automatically generated">
            <a:extLst>
              <a:ext uri="{FF2B5EF4-FFF2-40B4-BE49-F238E27FC236}">
                <a16:creationId xmlns:a16="http://schemas.microsoft.com/office/drawing/2014/main" id="{2E89D8D8-5224-8A5D-3F77-0F83661B32A7}"/>
              </a:ext>
            </a:extLst>
          </p:cNvPr>
          <p:cNvPicPr>
            <a:picLocks noChangeAspect="1"/>
          </p:cNvPicPr>
          <p:nvPr/>
        </p:nvPicPr>
        <p:blipFill>
          <a:blip r:embed="rId6"/>
          <a:stretch>
            <a:fillRect/>
          </a:stretch>
        </p:blipFill>
        <p:spPr>
          <a:xfrm>
            <a:off x="2997044" y="5388374"/>
            <a:ext cx="3121862" cy="491966"/>
          </a:xfrm>
          <a:prstGeom prst="rect">
            <a:avLst/>
          </a:prstGeom>
        </p:spPr>
      </p:pic>
    </p:spTree>
    <p:extLst>
      <p:ext uri="{BB962C8B-B14F-4D97-AF65-F5344CB8AC3E}">
        <p14:creationId xmlns:p14="http://schemas.microsoft.com/office/powerpoint/2010/main" val="39490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2" grpId="0" animBg="1"/>
      <p:bldP spid="6" grpId="0" animBg="1"/>
      <p:bldP spid="17" grpId="0" animBg="1"/>
    </p:bldLst>
  </p:timing>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3993" y="447413"/>
            <a:ext cx="8184663" cy="934645"/>
          </a:xfrm>
          <a:prstGeom prst="rect">
            <a:avLst/>
          </a:prstGeom>
        </p:spPr>
        <p:txBody>
          <a:bodyPr vert="horz" wrap="square" lIns="0" tIns="11206" rIns="0" bIns="0" rtlCol="0">
            <a:spAutoFit/>
          </a:bodyPr>
          <a:lstStyle/>
          <a:p>
            <a:pPr marL="10795">
              <a:spcBef>
                <a:spcPts val="88"/>
              </a:spcBef>
            </a:pPr>
            <a:r>
              <a:rPr lang="en-US" err="1">
                <a:latin typeface="Times New Roman"/>
                <a:cs typeface="Times New Roman"/>
              </a:rPr>
              <a:t>MinstrelHt</a:t>
            </a:r>
            <a:r>
              <a:rPr lang="en-US">
                <a:latin typeface="Times New Roman"/>
                <a:cs typeface="Times New Roman"/>
              </a:rPr>
              <a:t> Vs. </a:t>
            </a:r>
            <a:r>
              <a:rPr lang="en-US" err="1">
                <a:latin typeface="Times New Roman"/>
                <a:cs typeface="Times New Roman"/>
              </a:rPr>
              <a:t>ThompsonSampling</a:t>
            </a:r>
            <a:br>
              <a:rPr lang="en-US">
                <a:latin typeface="Times New Roman"/>
                <a:cs typeface="Times New Roman"/>
              </a:rPr>
            </a:br>
            <a:r>
              <a:rPr lang="en-US">
                <a:latin typeface="Times New Roman"/>
                <a:cs typeface="Times New Roman"/>
              </a:rPr>
              <a:t> – General Concept (1)</a:t>
            </a:r>
            <a:endParaRPr lang="en-US">
              <a:solidFill>
                <a:srgbClr val="4B2E83"/>
              </a:solidFill>
              <a:latin typeface="Times New Roman"/>
              <a:cs typeface="Times New Roman"/>
            </a:endParaRPr>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sp>
        <p:nvSpPr>
          <p:cNvPr id="3" name="Text Placeholder 1">
            <a:extLst>
              <a:ext uri="{FF2B5EF4-FFF2-40B4-BE49-F238E27FC236}">
                <a16:creationId xmlns:a16="http://schemas.microsoft.com/office/drawing/2014/main" id="{6F8E4348-1EDE-1A7F-FC1C-A2CC8216FC64}"/>
              </a:ext>
            </a:extLst>
          </p:cNvPr>
          <p:cNvSpPr>
            <a:spLocks noGrp="1"/>
          </p:cNvSpPr>
          <p:nvPr>
            <p:ph type="body" sz="quarter" idx="11"/>
          </p:nvPr>
        </p:nvSpPr>
        <p:spPr>
          <a:xfrm>
            <a:off x="471710" y="1686769"/>
            <a:ext cx="4187219" cy="3810086"/>
          </a:xfrm>
        </p:spPr>
        <p:txBody>
          <a:bodyPr lIns="91440" tIns="45720" rIns="91440" bIns="45720" anchor="t"/>
          <a:lstStyle/>
          <a:p>
            <a:pPr marL="0" indent="0">
              <a:spcBef>
                <a:spcPts val="20"/>
              </a:spcBef>
              <a:buNone/>
            </a:pPr>
            <a:r>
              <a:rPr lang="en-US" sz="1400" b="0" err="1">
                <a:ea typeface="Open Sans"/>
              </a:rPr>
              <a:t>MinstrelHt</a:t>
            </a:r>
            <a:r>
              <a:rPr lang="en-US" sz="1400" b="0">
                <a:ea typeface="Open Sans"/>
              </a:rPr>
              <a:t>:</a:t>
            </a:r>
          </a:p>
          <a:p>
            <a:pPr marL="0" indent="0">
              <a:spcBef>
                <a:spcPts val="20"/>
              </a:spcBef>
              <a:buNone/>
            </a:pPr>
            <a:endParaRPr lang="en-US" sz="1400" b="0">
              <a:ea typeface="Open Sans"/>
            </a:endParaRPr>
          </a:p>
          <a:p>
            <a:pPr>
              <a:spcBef>
                <a:spcPts val="20"/>
              </a:spcBef>
            </a:pPr>
            <a:r>
              <a:rPr lang="en-US" sz="1400" b="0">
                <a:ea typeface="Open Sans"/>
              </a:rPr>
              <a:t>Two distinct states: Exploring (Sampling) or Exploiting</a:t>
            </a:r>
            <a:endParaRPr lang="en-US" b="0">
              <a:ea typeface="Open Sans"/>
            </a:endParaRPr>
          </a:p>
          <a:p>
            <a:pPr>
              <a:spcBef>
                <a:spcPts val="20"/>
              </a:spcBef>
            </a:pPr>
            <a:endParaRPr lang="en-US" sz="1400" b="0">
              <a:ea typeface="Open Sans"/>
            </a:endParaRPr>
          </a:p>
          <a:p>
            <a:pPr>
              <a:spcBef>
                <a:spcPts val="20"/>
              </a:spcBef>
            </a:pPr>
            <a:r>
              <a:rPr lang="en-US" sz="1400" b="0">
                <a:ea typeface="Open Sans"/>
              </a:rPr>
              <a:t>During exploration it chooses a random MCS to gain knowledge on the channel state</a:t>
            </a:r>
          </a:p>
          <a:p>
            <a:pPr>
              <a:spcBef>
                <a:spcPts val="20"/>
              </a:spcBef>
            </a:pPr>
            <a:endParaRPr lang="en-US" sz="1400" b="0">
              <a:ea typeface="Open Sans"/>
            </a:endParaRPr>
          </a:p>
          <a:p>
            <a:pPr>
              <a:spcBef>
                <a:spcPts val="20"/>
              </a:spcBef>
            </a:pPr>
            <a:r>
              <a:rPr lang="en-US" sz="1400" b="0">
                <a:ea typeface="Open Sans"/>
              </a:rPr>
              <a:t>During exploitation it chooses the best MCS based on the statistics gained during exploration and exploitation</a:t>
            </a:r>
          </a:p>
          <a:p>
            <a:pPr>
              <a:spcBef>
                <a:spcPts val="20"/>
              </a:spcBef>
            </a:pPr>
            <a:endParaRPr lang="en-US" sz="1400" b="0">
              <a:ea typeface="Open Sans"/>
            </a:endParaRPr>
          </a:p>
          <a:p>
            <a:pPr>
              <a:spcBef>
                <a:spcPts val="20"/>
              </a:spcBef>
            </a:pPr>
            <a:r>
              <a:rPr lang="en-US" sz="1400" b="0">
                <a:ea typeface="Open Sans"/>
              </a:rPr>
              <a:t>Uses heuristics such as a retry chain or other heuristics such as ones that prevent it from sampling rates with very high probability of success.</a:t>
            </a:r>
          </a:p>
          <a:p>
            <a:pPr>
              <a:spcBef>
                <a:spcPts val="20"/>
              </a:spcBef>
            </a:pPr>
            <a:endParaRPr lang="en-US" sz="1400" b="0">
              <a:ea typeface="Open Sans"/>
            </a:endParaRPr>
          </a:p>
          <a:p>
            <a:pPr>
              <a:spcBef>
                <a:spcPts val="20"/>
              </a:spcBef>
            </a:pPr>
            <a:r>
              <a:rPr lang="en-US" sz="1400" b="0">
                <a:ea typeface="Open Sans"/>
              </a:rPr>
              <a:t>Decays statistics using Exponentially Weighted Moving Average (EWMA)</a:t>
            </a:r>
          </a:p>
          <a:p>
            <a:pPr>
              <a:spcBef>
                <a:spcPts val="20"/>
              </a:spcBef>
            </a:pPr>
            <a:endParaRPr lang="en-US" sz="1400" b="0">
              <a:ea typeface="Open Sans"/>
            </a:endParaRPr>
          </a:p>
          <a:p>
            <a:pPr>
              <a:spcBef>
                <a:spcPts val="20"/>
              </a:spcBef>
            </a:pPr>
            <a:endParaRPr lang="en-US" sz="1400" b="0">
              <a:ea typeface="Open Sans"/>
            </a:endParaRPr>
          </a:p>
          <a:p>
            <a:endParaRPr lang="en-US" sz="1400" b="0">
              <a:ea typeface="Open Sans"/>
            </a:endParaRPr>
          </a:p>
        </p:txBody>
      </p:sp>
      <p:sp>
        <p:nvSpPr>
          <p:cNvPr id="6" name="Text Placeholder 1">
            <a:extLst>
              <a:ext uri="{FF2B5EF4-FFF2-40B4-BE49-F238E27FC236}">
                <a16:creationId xmlns:a16="http://schemas.microsoft.com/office/drawing/2014/main" id="{86799C21-FD5E-710E-6A10-B9A39A78585E}"/>
              </a:ext>
            </a:extLst>
          </p:cNvPr>
          <p:cNvSpPr txBox="1">
            <a:spLocks/>
          </p:cNvSpPr>
          <p:nvPr/>
        </p:nvSpPr>
        <p:spPr>
          <a:xfrm>
            <a:off x="4814191" y="1686769"/>
            <a:ext cx="4086231" cy="3810086"/>
          </a:xfrm>
          <a:prstGeom prst="rect">
            <a:avLst/>
          </a:prstGeom>
        </p:spPr>
        <p:txBody>
          <a:bodyPr lIns="91440" tIns="45720" rIns="91440" bIns="45720" anchor="t"/>
          <a:lstStyle>
            <a:lvl1pPr marL="342900" indent="-342900" algn="l" defTabSz="457200" rtl="0" eaLnBrk="1" latinLnBrk="0" hangingPunct="1">
              <a:spcBef>
                <a:spcPct val="20000"/>
              </a:spcBef>
              <a:buFont typeface="Lucida Grande"/>
              <a:buChar char="&gt;"/>
              <a:defRPr sz="2400" b="1" i="0" kern="1200" baseline="0">
                <a:solidFill>
                  <a:srgbClr val="4B2E83"/>
                </a:solidFill>
                <a:latin typeface="Open Sans"/>
                <a:ea typeface="+mn-ea"/>
                <a:cs typeface="Open Sans"/>
              </a:defRPr>
            </a:lvl1pPr>
            <a:lvl2pPr marL="742950" indent="-285750" algn="l" defTabSz="457200" rtl="0" eaLnBrk="1" latinLnBrk="0" hangingPunct="1">
              <a:spcBef>
                <a:spcPct val="20000"/>
              </a:spcBef>
              <a:buFont typeface="Arial"/>
              <a:buChar char="–"/>
              <a:defRPr sz="2000" b="1" i="0" kern="1200" baseline="0">
                <a:solidFill>
                  <a:srgbClr val="4B2E83"/>
                </a:solidFill>
                <a:latin typeface="Open Sans"/>
                <a:ea typeface="+mn-ea"/>
                <a:cs typeface="Open Sans"/>
              </a:defRPr>
            </a:lvl2pPr>
            <a:lvl3pPr marL="1143000" indent="-228600" algn="l" defTabSz="457200" rtl="0" eaLnBrk="1" latinLnBrk="0" hangingPunct="1">
              <a:spcBef>
                <a:spcPct val="20000"/>
              </a:spcBef>
              <a:buSzPct val="100000"/>
              <a:buFont typeface="Lucida Grande"/>
              <a:buChar char="&gt;"/>
              <a:defRPr sz="1800" b="1" i="0" kern="1200" baseline="0">
                <a:solidFill>
                  <a:srgbClr val="4B2E83"/>
                </a:solidFill>
                <a:latin typeface="Open Sans"/>
                <a:ea typeface="+mn-ea"/>
                <a:cs typeface="Open Sans"/>
              </a:defRPr>
            </a:lvl3pPr>
            <a:lvl4pPr marL="1600200" indent="-228600" algn="l" defTabSz="457200" rtl="0" eaLnBrk="1" latinLnBrk="0" hangingPunct="1">
              <a:spcBef>
                <a:spcPct val="20000"/>
              </a:spcBef>
              <a:buFont typeface="Arial"/>
              <a:buChar char="–"/>
              <a:defRPr sz="1600" b="1" i="0" kern="1200" baseline="0">
                <a:solidFill>
                  <a:srgbClr val="4B2E83"/>
                </a:solidFill>
                <a:latin typeface="Open Sans"/>
                <a:ea typeface="+mn-ea"/>
                <a:cs typeface="Open Sans"/>
              </a:defRPr>
            </a:lvl4pPr>
            <a:lvl5pPr marL="2057400" indent="-228600" algn="l" defTabSz="457200" rtl="0" eaLnBrk="1" latinLnBrk="0" hangingPunct="1">
              <a:spcBef>
                <a:spcPct val="20000"/>
              </a:spcBef>
              <a:buFont typeface="Lucida Grande"/>
              <a:buChar char="&gt;"/>
              <a:defRPr sz="1400" b="1" i="0" kern="1200" baseline="0">
                <a:solidFill>
                  <a:srgbClr val="4B2E8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0"/>
              </a:spcBef>
              <a:buNone/>
            </a:pPr>
            <a:r>
              <a:rPr lang="en-US" sz="1400" b="0" err="1">
                <a:ea typeface="Open Sans"/>
              </a:rPr>
              <a:t>ThompsonSampling</a:t>
            </a:r>
            <a:r>
              <a:rPr lang="en-US" sz="1400" b="0">
                <a:ea typeface="Open Sans"/>
              </a:rPr>
              <a:t> (TS):</a:t>
            </a:r>
          </a:p>
          <a:p>
            <a:pPr marL="0" indent="0">
              <a:spcBef>
                <a:spcPts val="20"/>
              </a:spcBef>
              <a:buNone/>
            </a:pPr>
            <a:endParaRPr lang="en-US" sz="1400" b="0">
              <a:ea typeface="Open Sans"/>
            </a:endParaRPr>
          </a:p>
          <a:p>
            <a:pPr>
              <a:spcBef>
                <a:spcPts val="20"/>
              </a:spcBef>
            </a:pPr>
            <a:r>
              <a:rPr lang="en-US" sz="1400" b="0">
                <a:ea typeface="Open Sans"/>
              </a:rPr>
              <a:t>Even though TS is considered a Sampling-Based RAA, there is no distinction between the exploring and exploiting states</a:t>
            </a:r>
            <a:endParaRPr lang="en-US" b="0">
              <a:ea typeface="Open Sans"/>
            </a:endParaRPr>
          </a:p>
          <a:p>
            <a:pPr>
              <a:spcBef>
                <a:spcPts val="20"/>
              </a:spcBef>
            </a:pPr>
            <a:endParaRPr lang="en-US" sz="1400" b="0">
              <a:ea typeface="Open Sans"/>
            </a:endParaRPr>
          </a:p>
          <a:p>
            <a:pPr>
              <a:spcBef>
                <a:spcPts val="20"/>
              </a:spcBef>
            </a:pPr>
            <a:r>
              <a:rPr lang="en-US" sz="1400" b="0">
                <a:ea typeface="Open Sans"/>
              </a:rPr>
              <a:t>All updates on transmission outcomes are used to evolve the statistics. So, it is always sampling the channel (Exploring)</a:t>
            </a:r>
          </a:p>
          <a:p>
            <a:pPr>
              <a:spcBef>
                <a:spcPts val="20"/>
              </a:spcBef>
            </a:pPr>
            <a:endParaRPr lang="en-US" sz="1400" b="0">
              <a:ea typeface="Open Sans"/>
            </a:endParaRPr>
          </a:p>
          <a:p>
            <a:pPr>
              <a:spcBef>
                <a:spcPts val="20"/>
              </a:spcBef>
            </a:pPr>
            <a:r>
              <a:rPr lang="en-US" sz="1400" b="0">
                <a:ea typeface="Open Sans"/>
              </a:rPr>
              <a:t>From the collected statistics, the MCS that will offer the highest throughput with the highest probability of success will be chosen. Always exploiting the statistics it has gained (Exploiting)</a:t>
            </a:r>
          </a:p>
          <a:p>
            <a:pPr>
              <a:spcBef>
                <a:spcPts val="20"/>
              </a:spcBef>
            </a:pPr>
            <a:endParaRPr lang="en-US" sz="1400" b="0">
              <a:ea typeface="Open Sans"/>
            </a:endParaRPr>
          </a:p>
          <a:p>
            <a:pPr>
              <a:spcBef>
                <a:spcPts val="20"/>
              </a:spcBef>
            </a:pPr>
            <a:r>
              <a:rPr lang="en-US" sz="1400" b="0">
                <a:ea typeface="Open Sans"/>
              </a:rPr>
              <a:t>Pure Statistical Approach no heuristics </a:t>
            </a:r>
          </a:p>
          <a:p>
            <a:pPr>
              <a:spcBef>
                <a:spcPts val="20"/>
              </a:spcBef>
            </a:pPr>
            <a:endParaRPr lang="en-US" sz="1400" b="0">
              <a:ea typeface="Open Sans"/>
            </a:endParaRPr>
          </a:p>
          <a:p>
            <a:pPr>
              <a:spcBef>
                <a:spcPts val="20"/>
              </a:spcBef>
            </a:pPr>
            <a:r>
              <a:rPr lang="en-US" sz="1400" b="0">
                <a:ea typeface="Open Sans"/>
              </a:rPr>
              <a:t>Decays statistics using an exponential decay</a:t>
            </a:r>
          </a:p>
          <a:p>
            <a:pPr>
              <a:spcBef>
                <a:spcPts val="20"/>
              </a:spcBef>
            </a:pPr>
            <a:endParaRPr lang="en-US" sz="1400" b="0">
              <a:ea typeface="Open Sans"/>
            </a:endParaRPr>
          </a:p>
          <a:p>
            <a:endParaRPr lang="en-US" sz="1400" b="0">
              <a:ea typeface="Open Sans"/>
            </a:endParaRPr>
          </a:p>
        </p:txBody>
      </p:sp>
    </p:spTree>
    <p:extLst>
      <p:ext uri="{BB962C8B-B14F-4D97-AF65-F5344CB8AC3E}">
        <p14:creationId xmlns:p14="http://schemas.microsoft.com/office/powerpoint/2010/main" val="3679302762"/>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3993" y="447413"/>
            <a:ext cx="8184663" cy="934645"/>
          </a:xfrm>
          <a:prstGeom prst="rect">
            <a:avLst/>
          </a:prstGeom>
        </p:spPr>
        <p:txBody>
          <a:bodyPr vert="horz" wrap="square" lIns="0" tIns="11206" rIns="0" bIns="0" rtlCol="0">
            <a:spAutoFit/>
          </a:bodyPr>
          <a:lstStyle/>
          <a:p>
            <a:pPr marL="10795">
              <a:spcBef>
                <a:spcPts val="88"/>
              </a:spcBef>
            </a:pPr>
            <a:r>
              <a:rPr lang="en-US" err="1">
                <a:latin typeface="Times New Roman"/>
                <a:cs typeface="Times New Roman"/>
              </a:rPr>
              <a:t>MinstrelHt</a:t>
            </a:r>
            <a:r>
              <a:rPr lang="en-US">
                <a:latin typeface="Times New Roman"/>
                <a:cs typeface="Times New Roman"/>
              </a:rPr>
              <a:t> Vs. </a:t>
            </a:r>
            <a:r>
              <a:rPr lang="en-US" err="1">
                <a:latin typeface="Times New Roman"/>
                <a:cs typeface="Times New Roman"/>
              </a:rPr>
              <a:t>ThompsonSampling</a:t>
            </a:r>
            <a:br>
              <a:rPr lang="en-US">
                <a:latin typeface="Times New Roman"/>
                <a:cs typeface="Times New Roman"/>
              </a:rPr>
            </a:br>
            <a:r>
              <a:rPr lang="en-US">
                <a:latin typeface="Times New Roman"/>
                <a:cs typeface="Times New Roman"/>
              </a:rPr>
              <a:t> – General Concept</a:t>
            </a:r>
            <a:endParaRPr lang="en-US">
              <a:solidFill>
                <a:srgbClr val="4B2E83"/>
              </a:solidFill>
              <a:latin typeface="Times New Roman"/>
              <a:cs typeface="Times New Roman"/>
            </a:endParaRPr>
          </a:p>
        </p:txBody>
      </p:sp>
      <p:sp>
        <p:nvSpPr>
          <p:cNvPr id="5" name="object 5"/>
          <p:cNvSpPr txBox="1"/>
          <p:nvPr/>
        </p:nvSpPr>
        <p:spPr>
          <a:xfrm>
            <a:off x="706825" y="1562282"/>
            <a:ext cx="7242361" cy="349870"/>
          </a:xfrm>
          <a:prstGeom prst="rect">
            <a:avLst/>
          </a:prstGeom>
        </p:spPr>
        <p:txBody>
          <a:bodyPr vert="horz" wrap="square" lIns="0" tIns="11206" rIns="0" bIns="0" rtlCol="0" anchor="t">
            <a:spAutoFit/>
          </a:bodyPr>
          <a:lstStyle/>
          <a:p>
            <a:pPr marL="353695" marR="76200" indent="-342900">
              <a:spcBef>
                <a:spcPts val="88"/>
              </a:spcBef>
              <a:buFont typeface="Arial" panose="020B0604020202020204" pitchFamily="34" charset="0"/>
              <a:buChar char="•"/>
              <a:tabLst>
                <a:tab pos="332272" algn="l"/>
              </a:tabLst>
            </a:pPr>
            <a:endParaRPr lang="en-US" sz="2200" spc="-4">
              <a:latin typeface="Times New Roman" panose="02020603050405020304" pitchFamily="18" charset="0"/>
              <a:cs typeface="Times New Roman" panose="02020603050405020304" pitchFamily="18" charset="0"/>
            </a:endParaRPr>
          </a:p>
        </p:txBody>
      </p:sp>
      <p:sp>
        <p:nvSpPr>
          <p:cNvPr id="3" name="Text Placeholder 1">
            <a:extLst>
              <a:ext uri="{FF2B5EF4-FFF2-40B4-BE49-F238E27FC236}">
                <a16:creationId xmlns:a16="http://schemas.microsoft.com/office/drawing/2014/main" id="{6F8E4348-1EDE-1A7F-FC1C-A2CC8216FC64}"/>
              </a:ext>
            </a:extLst>
          </p:cNvPr>
          <p:cNvSpPr>
            <a:spLocks noGrp="1"/>
          </p:cNvSpPr>
          <p:nvPr>
            <p:ph type="body" sz="quarter" idx="11"/>
          </p:nvPr>
        </p:nvSpPr>
        <p:spPr>
          <a:xfrm>
            <a:off x="294501" y="1562722"/>
            <a:ext cx="4187219" cy="3810086"/>
          </a:xfrm>
        </p:spPr>
        <p:txBody>
          <a:bodyPr lIns="91440" tIns="45720" rIns="91440" bIns="45720" anchor="t"/>
          <a:lstStyle/>
          <a:p>
            <a:pPr marL="0" indent="0">
              <a:spcBef>
                <a:spcPts val="20"/>
              </a:spcBef>
              <a:buNone/>
            </a:pPr>
            <a:r>
              <a:rPr lang="en-US" sz="1400" b="0" err="1">
                <a:ea typeface="Open Sans"/>
              </a:rPr>
              <a:t>MinstrelHt</a:t>
            </a:r>
            <a:r>
              <a:rPr lang="en-US" sz="1400" b="0">
                <a:ea typeface="Open Sans"/>
              </a:rPr>
              <a:t>:</a:t>
            </a:r>
          </a:p>
          <a:p>
            <a:pPr marL="0" indent="0">
              <a:spcBef>
                <a:spcPts val="20"/>
              </a:spcBef>
              <a:buNone/>
            </a:pPr>
            <a:endParaRPr lang="en-US" sz="1400" b="0">
              <a:ea typeface="Open Sans"/>
            </a:endParaRPr>
          </a:p>
          <a:p>
            <a:pPr marL="285750" indent="-285750">
              <a:spcBef>
                <a:spcPts val="20"/>
              </a:spcBef>
            </a:pPr>
            <a:r>
              <a:rPr lang="en-US" sz="1400" b="0">
                <a:ea typeface="Open Sans"/>
              </a:rPr>
              <a:t>The transition between exploring and exploiting happens when specific counters exceed a certain threshold.</a:t>
            </a:r>
          </a:p>
          <a:p>
            <a:pPr marL="285750" indent="-285750">
              <a:spcBef>
                <a:spcPts val="20"/>
              </a:spcBef>
            </a:pPr>
            <a:endParaRPr lang="en-US" sz="1400" b="0">
              <a:ea typeface="Open Sans"/>
            </a:endParaRPr>
          </a:p>
          <a:p>
            <a:pPr marL="285750" indent="-285750">
              <a:spcBef>
                <a:spcPts val="20"/>
              </a:spcBef>
            </a:pPr>
            <a:r>
              <a:rPr lang="en-US" sz="1400" b="0">
                <a:ea typeface="Open Sans"/>
              </a:rPr>
              <a:t>Uses heuristics to sample more intelligently than randomly</a:t>
            </a:r>
          </a:p>
          <a:p>
            <a:pPr marL="285750" indent="-285750">
              <a:spcBef>
                <a:spcPts val="20"/>
              </a:spcBef>
            </a:pPr>
            <a:endParaRPr lang="en-US" sz="1400" b="0">
              <a:ea typeface="Open Sans"/>
            </a:endParaRPr>
          </a:p>
          <a:p>
            <a:pPr marL="285750" indent="-285750">
              <a:spcBef>
                <a:spcPts val="20"/>
              </a:spcBef>
            </a:pPr>
            <a:endParaRPr lang="en-US" sz="1400" b="0">
              <a:ea typeface="Open Sans"/>
            </a:endParaRPr>
          </a:p>
          <a:p>
            <a:pPr marL="285750" indent="-285750">
              <a:spcBef>
                <a:spcPts val="20"/>
              </a:spcBef>
            </a:pPr>
            <a:endParaRPr lang="en-US" sz="1400" b="0">
              <a:ea typeface="Open Sans"/>
            </a:endParaRPr>
          </a:p>
          <a:p>
            <a:pPr>
              <a:spcBef>
                <a:spcPts val="20"/>
              </a:spcBef>
            </a:pPr>
            <a:endParaRPr lang="en-US" sz="1400" b="0">
              <a:ea typeface="Open Sans"/>
            </a:endParaRPr>
          </a:p>
          <a:p>
            <a:pPr>
              <a:spcBef>
                <a:spcPts val="20"/>
              </a:spcBef>
            </a:pPr>
            <a:endParaRPr lang="en-US" sz="1400" b="0">
              <a:ea typeface="Open Sans"/>
            </a:endParaRPr>
          </a:p>
          <a:p>
            <a:endParaRPr lang="en-US" sz="1400" b="0">
              <a:ea typeface="Open Sans"/>
            </a:endParaRPr>
          </a:p>
        </p:txBody>
      </p:sp>
      <p:sp>
        <p:nvSpPr>
          <p:cNvPr id="6" name="Text Placeholder 1">
            <a:extLst>
              <a:ext uri="{FF2B5EF4-FFF2-40B4-BE49-F238E27FC236}">
                <a16:creationId xmlns:a16="http://schemas.microsoft.com/office/drawing/2014/main" id="{86799C21-FD5E-710E-6A10-B9A39A78585E}"/>
              </a:ext>
            </a:extLst>
          </p:cNvPr>
          <p:cNvSpPr txBox="1">
            <a:spLocks/>
          </p:cNvSpPr>
          <p:nvPr/>
        </p:nvSpPr>
        <p:spPr>
          <a:xfrm>
            <a:off x="4388889" y="1429815"/>
            <a:ext cx="4422819" cy="3810086"/>
          </a:xfrm>
          <a:prstGeom prst="rect">
            <a:avLst/>
          </a:prstGeom>
        </p:spPr>
        <p:txBody>
          <a:bodyPr lIns="91440" tIns="45720" rIns="91440" bIns="45720" anchor="t"/>
          <a:lstStyle>
            <a:lvl1pPr marL="342900" indent="-342900" algn="l" defTabSz="457200" rtl="0" eaLnBrk="1" latinLnBrk="0" hangingPunct="1">
              <a:spcBef>
                <a:spcPct val="20000"/>
              </a:spcBef>
              <a:buFont typeface="Lucida Grande"/>
              <a:buChar char="&gt;"/>
              <a:defRPr sz="2400" b="1" i="0" kern="1200" baseline="0">
                <a:solidFill>
                  <a:srgbClr val="4B2E83"/>
                </a:solidFill>
                <a:latin typeface="Open Sans"/>
                <a:ea typeface="+mn-ea"/>
                <a:cs typeface="Open Sans"/>
              </a:defRPr>
            </a:lvl1pPr>
            <a:lvl2pPr marL="742950" indent="-285750" algn="l" defTabSz="457200" rtl="0" eaLnBrk="1" latinLnBrk="0" hangingPunct="1">
              <a:spcBef>
                <a:spcPct val="20000"/>
              </a:spcBef>
              <a:buFont typeface="Arial"/>
              <a:buChar char="–"/>
              <a:defRPr sz="2000" b="1" i="0" kern="1200" baseline="0">
                <a:solidFill>
                  <a:srgbClr val="4B2E83"/>
                </a:solidFill>
                <a:latin typeface="Open Sans"/>
                <a:ea typeface="+mn-ea"/>
                <a:cs typeface="Open Sans"/>
              </a:defRPr>
            </a:lvl2pPr>
            <a:lvl3pPr marL="1143000" indent="-228600" algn="l" defTabSz="457200" rtl="0" eaLnBrk="1" latinLnBrk="0" hangingPunct="1">
              <a:spcBef>
                <a:spcPct val="20000"/>
              </a:spcBef>
              <a:buSzPct val="100000"/>
              <a:buFont typeface="Lucida Grande"/>
              <a:buChar char="&gt;"/>
              <a:defRPr sz="1800" b="1" i="0" kern="1200" baseline="0">
                <a:solidFill>
                  <a:srgbClr val="4B2E83"/>
                </a:solidFill>
                <a:latin typeface="Open Sans"/>
                <a:ea typeface="+mn-ea"/>
                <a:cs typeface="Open Sans"/>
              </a:defRPr>
            </a:lvl3pPr>
            <a:lvl4pPr marL="1600200" indent="-228600" algn="l" defTabSz="457200" rtl="0" eaLnBrk="1" latinLnBrk="0" hangingPunct="1">
              <a:spcBef>
                <a:spcPct val="20000"/>
              </a:spcBef>
              <a:buFont typeface="Arial"/>
              <a:buChar char="–"/>
              <a:defRPr sz="1600" b="1" i="0" kern="1200" baseline="0">
                <a:solidFill>
                  <a:srgbClr val="4B2E83"/>
                </a:solidFill>
                <a:latin typeface="Open Sans"/>
                <a:ea typeface="+mn-ea"/>
                <a:cs typeface="Open Sans"/>
              </a:defRPr>
            </a:lvl4pPr>
            <a:lvl5pPr marL="2057400" indent="-228600" algn="l" defTabSz="457200" rtl="0" eaLnBrk="1" latinLnBrk="0" hangingPunct="1">
              <a:spcBef>
                <a:spcPct val="20000"/>
              </a:spcBef>
              <a:buFont typeface="Lucida Grande"/>
              <a:buChar char="&gt;"/>
              <a:defRPr sz="1400" b="1" i="0" kern="1200" baseline="0">
                <a:solidFill>
                  <a:srgbClr val="4B2E8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0"/>
              </a:spcBef>
              <a:buNone/>
            </a:pPr>
            <a:r>
              <a:rPr lang="en-US" sz="1400" b="0" err="1">
                <a:ea typeface="Open Sans"/>
              </a:rPr>
              <a:t>ThompsonSampling</a:t>
            </a:r>
            <a:r>
              <a:rPr lang="en-US" sz="1400" b="0">
                <a:ea typeface="Open Sans"/>
              </a:rPr>
              <a:t> (TS):</a:t>
            </a:r>
          </a:p>
          <a:p>
            <a:pPr marL="0" indent="0">
              <a:spcBef>
                <a:spcPts val="20"/>
              </a:spcBef>
              <a:buNone/>
            </a:pPr>
            <a:endParaRPr lang="en-US" sz="1400" b="0">
              <a:ea typeface="Open Sans"/>
            </a:endParaRPr>
          </a:p>
          <a:p>
            <a:pPr marL="285750" indent="-285750">
              <a:spcBef>
                <a:spcPts val="20"/>
              </a:spcBef>
            </a:pPr>
            <a:r>
              <a:rPr lang="en-US" sz="1400" b="0">
                <a:ea typeface="Open Sans"/>
              </a:rPr>
              <a:t>Successful and Failed transmissions update the parameters of a beta distributed random variable</a:t>
            </a:r>
          </a:p>
          <a:p>
            <a:pPr marL="285750" indent="-285750">
              <a:spcBef>
                <a:spcPts val="20"/>
              </a:spcBef>
            </a:pPr>
            <a:endParaRPr lang="en-US" sz="1400" b="0">
              <a:ea typeface="Open Sans"/>
            </a:endParaRPr>
          </a:p>
          <a:p>
            <a:pPr marL="285750" indent="-285750">
              <a:spcBef>
                <a:spcPts val="20"/>
              </a:spcBef>
            </a:pPr>
            <a:r>
              <a:rPr lang="en-US" sz="1400" b="0">
                <a:ea typeface="Open Sans"/>
              </a:rPr>
              <a:t>Each time an MCS is requested for Tx, the beta distributed variable of each MCS is sampled and the MCS that provides the highest </a:t>
            </a:r>
            <a:r>
              <a:rPr lang="en-US" sz="1400">
                <a:ea typeface="Open Sans"/>
              </a:rPr>
              <a:t>(success probability * data rate)</a:t>
            </a:r>
            <a:r>
              <a:rPr lang="en-US" sz="1400" b="0">
                <a:ea typeface="Open Sans"/>
              </a:rPr>
              <a:t> will be selected.</a:t>
            </a:r>
          </a:p>
          <a:p>
            <a:pPr>
              <a:spcBef>
                <a:spcPts val="20"/>
              </a:spcBef>
            </a:pPr>
            <a:endParaRPr lang="en-US" sz="1400" b="0">
              <a:ea typeface="Open Sans"/>
            </a:endParaRPr>
          </a:p>
          <a:p>
            <a:pPr>
              <a:spcBef>
                <a:spcPts val="20"/>
              </a:spcBef>
            </a:pPr>
            <a:endParaRPr lang="en-US" sz="1400" b="0">
              <a:ea typeface="Open Sans"/>
            </a:endParaRPr>
          </a:p>
          <a:p>
            <a:endParaRPr lang="en-US" sz="1400" b="0">
              <a:ea typeface="Open Sans"/>
            </a:endParaRPr>
          </a:p>
        </p:txBody>
      </p:sp>
      <p:pic>
        <p:nvPicPr>
          <p:cNvPr id="8" name="Picture 8" descr="Diagram&#10;&#10;Description automatically generated">
            <a:extLst>
              <a:ext uri="{FF2B5EF4-FFF2-40B4-BE49-F238E27FC236}">
                <a16:creationId xmlns:a16="http://schemas.microsoft.com/office/drawing/2014/main" id="{AD876095-BEB8-D27A-8FED-C80CFA5AAF98}"/>
              </a:ext>
            </a:extLst>
          </p:cNvPr>
          <p:cNvPicPr>
            <a:picLocks noChangeAspect="1"/>
          </p:cNvPicPr>
          <p:nvPr/>
        </p:nvPicPr>
        <p:blipFill>
          <a:blip r:embed="rId4"/>
          <a:stretch>
            <a:fillRect/>
          </a:stretch>
        </p:blipFill>
        <p:spPr>
          <a:xfrm>
            <a:off x="4783759" y="3954113"/>
            <a:ext cx="3460898" cy="1924552"/>
          </a:xfrm>
          <a:prstGeom prst="rect">
            <a:avLst/>
          </a:prstGeom>
        </p:spPr>
      </p:pic>
      <p:pic>
        <p:nvPicPr>
          <p:cNvPr id="9" name="Picture 9" descr="Diagram, venn diagram&#10;&#10;Description automatically generated">
            <a:extLst>
              <a:ext uri="{FF2B5EF4-FFF2-40B4-BE49-F238E27FC236}">
                <a16:creationId xmlns:a16="http://schemas.microsoft.com/office/drawing/2014/main" id="{7B4FB359-D237-53DD-AFDC-20866512ADDE}"/>
              </a:ext>
            </a:extLst>
          </p:cNvPr>
          <p:cNvPicPr>
            <a:picLocks noChangeAspect="1"/>
          </p:cNvPicPr>
          <p:nvPr/>
        </p:nvPicPr>
        <p:blipFill>
          <a:blip r:embed="rId5"/>
          <a:stretch>
            <a:fillRect/>
          </a:stretch>
        </p:blipFill>
        <p:spPr>
          <a:xfrm>
            <a:off x="329665" y="3964078"/>
            <a:ext cx="3682408" cy="1900190"/>
          </a:xfrm>
          <a:prstGeom prst="rect">
            <a:avLst/>
          </a:prstGeom>
        </p:spPr>
      </p:pic>
      <p:sp>
        <p:nvSpPr>
          <p:cNvPr id="7" name="TextBox 6">
            <a:extLst>
              <a:ext uri="{FF2B5EF4-FFF2-40B4-BE49-F238E27FC236}">
                <a16:creationId xmlns:a16="http://schemas.microsoft.com/office/drawing/2014/main" id="{0006A07E-DCB1-A3E6-5B58-59F0A96AB286}"/>
              </a:ext>
            </a:extLst>
          </p:cNvPr>
          <p:cNvSpPr txBox="1"/>
          <p:nvPr/>
        </p:nvSpPr>
        <p:spPr>
          <a:xfrm>
            <a:off x="156071" y="6224529"/>
            <a:ext cx="3396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6</a:t>
            </a:r>
          </a:p>
        </p:txBody>
      </p:sp>
    </p:spTree>
    <p:extLst>
      <p:ext uri="{BB962C8B-B14F-4D97-AF65-F5344CB8AC3E}">
        <p14:creationId xmlns:p14="http://schemas.microsoft.com/office/powerpoint/2010/main" val="57610654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5B6BC8-5081-6A85-7E0D-9E0A02B0B756}"/>
              </a:ext>
            </a:extLst>
          </p:cNvPr>
          <p:cNvSpPr>
            <a:spLocks noGrp="1"/>
          </p:cNvSpPr>
          <p:nvPr>
            <p:ph type="title"/>
          </p:nvPr>
        </p:nvSpPr>
        <p:spPr>
          <a:xfrm>
            <a:off x="671756" y="233800"/>
            <a:ext cx="8184663" cy="991998"/>
          </a:xfrm>
        </p:spPr>
        <p:txBody>
          <a:bodyPr lIns="91440" tIns="45720" rIns="91440" bIns="45720" anchor="b"/>
          <a:lstStyle/>
          <a:p>
            <a:r>
              <a:rPr lang="en-US" err="1">
                <a:latin typeface="Encode Sans Normal Black"/>
              </a:rPr>
              <a:t>MinstrelHt</a:t>
            </a:r>
            <a:r>
              <a:rPr lang="en-US">
                <a:latin typeface="Encode Sans Normal Black"/>
              </a:rPr>
              <a:t> – Retry Chain</a:t>
            </a:r>
            <a:endParaRPr lang="en-US"/>
          </a:p>
        </p:txBody>
      </p:sp>
      <p:sp>
        <p:nvSpPr>
          <p:cNvPr id="3" name="TextBox 2">
            <a:extLst>
              <a:ext uri="{FF2B5EF4-FFF2-40B4-BE49-F238E27FC236}">
                <a16:creationId xmlns:a16="http://schemas.microsoft.com/office/drawing/2014/main" id="{A5A777F6-1381-9049-431E-A92BAEE82FDE}"/>
              </a:ext>
            </a:extLst>
          </p:cNvPr>
          <p:cNvSpPr txBox="1"/>
          <p:nvPr/>
        </p:nvSpPr>
        <p:spPr>
          <a:xfrm>
            <a:off x="156071" y="6224529"/>
            <a:ext cx="3396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ea typeface="Calibri"/>
                <a:cs typeface="Calibri"/>
              </a:rPr>
              <a:t>7</a:t>
            </a:r>
          </a:p>
        </p:txBody>
      </p:sp>
      <p:pic>
        <p:nvPicPr>
          <p:cNvPr id="2" name="Picture 5" descr="A picture containing projector&#10;&#10;Description automatically generated">
            <a:extLst>
              <a:ext uri="{FF2B5EF4-FFF2-40B4-BE49-F238E27FC236}">
                <a16:creationId xmlns:a16="http://schemas.microsoft.com/office/drawing/2014/main" id="{542F7596-712E-85F8-7B90-252CE2AEF396}"/>
              </a:ext>
            </a:extLst>
          </p:cNvPr>
          <p:cNvPicPr>
            <a:picLocks noChangeAspect="1"/>
          </p:cNvPicPr>
          <p:nvPr/>
        </p:nvPicPr>
        <p:blipFill>
          <a:blip r:embed="rId4"/>
          <a:stretch>
            <a:fillRect/>
          </a:stretch>
        </p:blipFill>
        <p:spPr>
          <a:xfrm>
            <a:off x="626351" y="1828800"/>
            <a:ext cx="796816" cy="664780"/>
          </a:xfrm>
          <a:prstGeom prst="rect">
            <a:avLst/>
          </a:prstGeom>
        </p:spPr>
      </p:pic>
      <p:pic>
        <p:nvPicPr>
          <p:cNvPr id="6" name="Picture 6">
            <a:extLst>
              <a:ext uri="{FF2B5EF4-FFF2-40B4-BE49-F238E27FC236}">
                <a16:creationId xmlns:a16="http://schemas.microsoft.com/office/drawing/2014/main" id="{81ABEA81-1E0D-4801-92D9-E3D3CBD900C0}"/>
              </a:ext>
            </a:extLst>
          </p:cNvPr>
          <p:cNvPicPr>
            <a:picLocks noChangeAspect="1"/>
          </p:cNvPicPr>
          <p:nvPr/>
        </p:nvPicPr>
        <p:blipFill>
          <a:blip r:embed="rId5"/>
          <a:stretch>
            <a:fillRect/>
          </a:stretch>
        </p:blipFill>
        <p:spPr>
          <a:xfrm>
            <a:off x="3765495" y="1817798"/>
            <a:ext cx="561975" cy="752475"/>
          </a:xfrm>
          <a:prstGeom prst="rect">
            <a:avLst/>
          </a:prstGeom>
        </p:spPr>
      </p:pic>
      <p:cxnSp>
        <p:nvCxnSpPr>
          <p:cNvPr id="7" name="Straight Arrow Connector 6">
            <a:extLst>
              <a:ext uri="{FF2B5EF4-FFF2-40B4-BE49-F238E27FC236}">
                <a16:creationId xmlns:a16="http://schemas.microsoft.com/office/drawing/2014/main" id="{A460C329-AABF-44EE-1438-614D2A69BCB1}"/>
              </a:ext>
            </a:extLst>
          </p:cNvPr>
          <p:cNvCxnSpPr/>
          <p:nvPr/>
        </p:nvCxnSpPr>
        <p:spPr>
          <a:xfrm>
            <a:off x="1171905" y="2630214"/>
            <a:ext cx="2858811" cy="2443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09D3A66-4872-54DA-A7A5-AA58CFE8F1F6}"/>
              </a:ext>
            </a:extLst>
          </p:cNvPr>
          <p:cNvSpPr txBox="1"/>
          <p:nvPr/>
        </p:nvSpPr>
        <p:spPr>
          <a:xfrm rot="16200000">
            <a:off x="-144517" y="3869122"/>
            <a:ext cx="6542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Time</a:t>
            </a:r>
            <a:endParaRPr lang="en-US"/>
          </a:p>
        </p:txBody>
      </p:sp>
      <p:sp>
        <p:nvSpPr>
          <p:cNvPr id="9" name="TextBox 8">
            <a:extLst>
              <a:ext uri="{FF2B5EF4-FFF2-40B4-BE49-F238E27FC236}">
                <a16:creationId xmlns:a16="http://schemas.microsoft.com/office/drawing/2014/main" id="{C929193C-8F30-3B23-9B47-8B81A813F67C}"/>
              </a:ext>
            </a:extLst>
          </p:cNvPr>
          <p:cNvSpPr txBox="1"/>
          <p:nvPr/>
        </p:nvSpPr>
        <p:spPr>
          <a:xfrm>
            <a:off x="367861" y="145830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Transmitter</a:t>
            </a:r>
            <a:endParaRPr lang="en-US"/>
          </a:p>
        </p:txBody>
      </p:sp>
      <p:sp>
        <p:nvSpPr>
          <p:cNvPr id="10" name="TextBox 9">
            <a:extLst>
              <a:ext uri="{FF2B5EF4-FFF2-40B4-BE49-F238E27FC236}">
                <a16:creationId xmlns:a16="http://schemas.microsoft.com/office/drawing/2014/main" id="{AA7DB6F9-9ABD-1933-937C-362D098774B2}"/>
              </a:ext>
            </a:extLst>
          </p:cNvPr>
          <p:cNvSpPr txBox="1"/>
          <p:nvPr/>
        </p:nvSpPr>
        <p:spPr>
          <a:xfrm>
            <a:off x="3534102" y="14977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Receiver</a:t>
            </a:r>
            <a:endParaRPr lang="en-US"/>
          </a:p>
        </p:txBody>
      </p:sp>
      <p:cxnSp>
        <p:nvCxnSpPr>
          <p:cNvPr id="11" name="Straight Arrow Connector 10">
            <a:extLst>
              <a:ext uri="{FF2B5EF4-FFF2-40B4-BE49-F238E27FC236}">
                <a16:creationId xmlns:a16="http://schemas.microsoft.com/office/drawing/2014/main" id="{641B4FAA-F15B-9417-CDFF-B7E2549A766A}"/>
              </a:ext>
            </a:extLst>
          </p:cNvPr>
          <p:cNvCxnSpPr>
            <a:cxnSpLocks/>
          </p:cNvCxnSpPr>
          <p:nvPr/>
        </p:nvCxnSpPr>
        <p:spPr>
          <a:xfrm flipH="1">
            <a:off x="444062" y="2183524"/>
            <a:ext cx="70945" cy="40018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A13394F-D8CF-8B2F-3BE1-83A6C212F511}"/>
              </a:ext>
            </a:extLst>
          </p:cNvPr>
          <p:cNvSpPr txBox="1"/>
          <p:nvPr/>
        </p:nvSpPr>
        <p:spPr>
          <a:xfrm>
            <a:off x="1629102" y="237796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Best throughput MCS</a:t>
            </a:r>
          </a:p>
        </p:txBody>
      </p:sp>
      <p:sp>
        <p:nvSpPr>
          <p:cNvPr id="13" name="TextBox 12">
            <a:extLst>
              <a:ext uri="{FF2B5EF4-FFF2-40B4-BE49-F238E27FC236}">
                <a16:creationId xmlns:a16="http://schemas.microsoft.com/office/drawing/2014/main" id="{153AC218-FB90-ADF4-0D4B-E9FD7DF272C8}"/>
              </a:ext>
            </a:extLst>
          </p:cNvPr>
          <p:cNvSpPr txBox="1"/>
          <p:nvPr/>
        </p:nvSpPr>
        <p:spPr>
          <a:xfrm>
            <a:off x="3915103" y="2561897"/>
            <a:ext cx="5228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rgbClr val="FF0000"/>
                </a:solidFill>
                <a:cs typeface="Calibri"/>
              </a:rPr>
              <a:t>X</a:t>
            </a:r>
            <a:endParaRPr lang="en-US" sz="3200">
              <a:solidFill>
                <a:srgbClr val="FF0000"/>
              </a:solidFill>
            </a:endParaRPr>
          </a:p>
        </p:txBody>
      </p:sp>
      <p:sp>
        <p:nvSpPr>
          <p:cNvPr id="14" name="TextBox 13">
            <a:extLst>
              <a:ext uri="{FF2B5EF4-FFF2-40B4-BE49-F238E27FC236}">
                <a16:creationId xmlns:a16="http://schemas.microsoft.com/office/drawing/2014/main" id="{F0CE40A2-BF8F-3D0B-4FB5-C7F2A0E43283}"/>
              </a:ext>
            </a:extLst>
          </p:cNvPr>
          <p:cNvSpPr txBox="1"/>
          <p:nvPr/>
        </p:nvSpPr>
        <p:spPr>
          <a:xfrm>
            <a:off x="1169274" y="618796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Note:  acknowledgements</a:t>
            </a:r>
          </a:p>
          <a:p>
            <a:r>
              <a:rPr lang="en-US">
                <a:cs typeface="Calibri"/>
              </a:rPr>
              <a:t>are not shown</a:t>
            </a:r>
          </a:p>
        </p:txBody>
      </p:sp>
      <p:cxnSp>
        <p:nvCxnSpPr>
          <p:cNvPr id="15" name="Straight Arrow Connector 14">
            <a:extLst>
              <a:ext uri="{FF2B5EF4-FFF2-40B4-BE49-F238E27FC236}">
                <a16:creationId xmlns:a16="http://schemas.microsoft.com/office/drawing/2014/main" id="{0759935C-EE9A-B78A-EC80-C022161BAC49}"/>
              </a:ext>
            </a:extLst>
          </p:cNvPr>
          <p:cNvCxnSpPr>
            <a:cxnSpLocks/>
          </p:cNvCxnSpPr>
          <p:nvPr/>
        </p:nvCxnSpPr>
        <p:spPr>
          <a:xfrm>
            <a:off x="1171905" y="3786352"/>
            <a:ext cx="2858811" cy="2443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781EE6F9-060D-443B-AED2-692EF5C2DF94}"/>
              </a:ext>
            </a:extLst>
          </p:cNvPr>
          <p:cNvSpPr txBox="1"/>
          <p:nvPr/>
        </p:nvSpPr>
        <p:spPr>
          <a:xfrm>
            <a:off x="1169274" y="3428998"/>
            <a:ext cx="32030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Second best throughput MCS</a:t>
            </a:r>
          </a:p>
        </p:txBody>
      </p:sp>
      <p:sp>
        <p:nvSpPr>
          <p:cNvPr id="17" name="TextBox 16">
            <a:extLst>
              <a:ext uri="{FF2B5EF4-FFF2-40B4-BE49-F238E27FC236}">
                <a16:creationId xmlns:a16="http://schemas.microsoft.com/office/drawing/2014/main" id="{B4833438-525B-7113-87D9-8B6993449048}"/>
              </a:ext>
            </a:extLst>
          </p:cNvPr>
          <p:cNvSpPr txBox="1"/>
          <p:nvPr/>
        </p:nvSpPr>
        <p:spPr>
          <a:xfrm>
            <a:off x="3915103" y="3718035"/>
            <a:ext cx="6542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rgbClr val="FF0000"/>
                </a:solidFill>
                <a:cs typeface="Calibri"/>
              </a:rPr>
              <a:t>X</a:t>
            </a:r>
            <a:endParaRPr lang="en-US" sz="3200">
              <a:solidFill>
                <a:srgbClr val="FF0000"/>
              </a:solidFill>
            </a:endParaRPr>
          </a:p>
        </p:txBody>
      </p:sp>
      <p:cxnSp>
        <p:nvCxnSpPr>
          <p:cNvPr id="19" name="Straight Arrow Connector 18">
            <a:extLst>
              <a:ext uri="{FF2B5EF4-FFF2-40B4-BE49-F238E27FC236}">
                <a16:creationId xmlns:a16="http://schemas.microsoft.com/office/drawing/2014/main" id="{33549C1E-87DB-0DB2-AEF3-EA9E27DDE8F1}"/>
              </a:ext>
            </a:extLst>
          </p:cNvPr>
          <p:cNvCxnSpPr>
            <a:cxnSpLocks/>
          </p:cNvCxnSpPr>
          <p:nvPr/>
        </p:nvCxnSpPr>
        <p:spPr>
          <a:xfrm>
            <a:off x="1106215" y="5178972"/>
            <a:ext cx="2858811" cy="2443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1695147-BE58-BC52-C49F-8ECC8D4E8A91}"/>
              </a:ext>
            </a:extLst>
          </p:cNvPr>
          <p:cNvSpPr txBox="1"/>
          <p:nvPr/>
        </p:nvSpPr>
        <p:spPr>
          <a:xfrm>
            <a:off x="1103584" y="4821618"/>
            <a:ext cx="32030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Max. probability MCS</a:t>
            </a:r>
            <a:endParaRPr lang="en-US"/>
          </a:p>
        </p:txBody>
      </p:sp>
      <p:sp>
        <p:nvSpPr>
          <p:cNvPr id="21" name="TextBox 20">
            <a:extLst>
              <a:ext uri="{FF2B5EF4-FFF2-40B4-BE49-F238E27FC236}">
                <a16:creationId xmlns:a16="http://schemas.microsoft.com/office/drawing/2014/main" id="{42DC6B72-BA3F-CC69-8017-69C6D18BA802}"/>
              </a:ext>
            </a:extLst>
          </p:cNvPr>
          <p:cNvSpPr txBox="1"/>
          <p:nvPr/>
        </p:nvSpPr>
        <p:spPr>
          <a:xfrm>
            <a:off x="3849413" y="5110655"/>
            <a:ext cx="969580" cy="4875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pic>
        <p:nvPicPr>
          <p:cNvPr id="23" name="Graphic 23" descr="Checkmark with solid fill">
            <a:extLst>
              <a:ext uri="{FF2B5EF4-FFF2-40B4-BE49-F238E27FC236}">
                <a16:creationId xmlns:a16="http://schemas.microsoft.com/office/drawing/2014/main" id="{3040F835-D386-6BC3-F1FD-ED5DB2ADA4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3421" y="5008181"/>
            <a:ext cx="454573" cy="585951"/>
          </a:xfrm>
          <a:prstGeom prst="rect">
            <a:avLst/>
          </a:prstGeom>
        </p:spPr>
      </p:pic>
      <p:pic>
        <p:nvPicPr>
          <p:cNvPr id="24" name="Picture 24">
            <a:extLst>
              <a:ext uri="{FF2B5EF4-FFF2-40B4-BE49-F238E27FC236}">
                <a16:creationId xmlns:a16="http://schemas.microsoft.com/office/drawing/2014/main" id="{0550D370-ED50-4A48-5A52-A60B3BD7C547}"/>
              </a:ext>
            </a:extLst>
          </p:cNvPr>
          <p:cNvPicPr>
            <a:picLocks noChangeAspect="1"/>
          </p:cNvPicPr>
          <p:nvPr/>
        </p:nvPicPr>
        <p:blipFill>
          <a:blip r:embed="rId8"/>
          <a:stretch>
            <a:fillRect/>
          </a:stretch>
        </p:blipFill>
        <p:spPr>
          <a:xfrm>
            <a:off x="4816365" y="1847193"/>
            <a:ext cx="4175234" cy="917027"/>
          </a:xfrm>
          <a:prstGeom prst="rect">
            <a:avLst/>
          </a:prstGeom>
        </p:spPr>
      </p:pic>
      <p:sp>
        <p:nvSpPr>
          <p:cNvPr id="25" name="TextBox 24">
            <a:extLst>
              <a:ext uri="{FF2B5EF4-FFF2-40B4-BE49-F238E27FC236}">
                <a16:creationId xmlns:a16="http://schemas.microsoft.com/office/drawing/2014/main" id="{B0929AAC-76B2-82C8-23CC-B3DA25E075DE}"/>
              </a:ext>
            </a:extLst>
          </p:cNvPr>
          <p:cNvSpPr txBox="1"/>
          <p:nvPr/>
        </p:nvSpPr>
        <p:spPr>
          <a:xfrm rot="5280000">
            <a:off x="2220310" y="4138448"/>
            <a:ext cx="6279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cs typeface="Calibri"/>
              </a:rPr>
              <a:t>...</a:t>
            </a:r>
          </a:p>
        </p:txBody>
      </p:sp>
      <p:sp>
        <p:nvSpPr>
          <p:cNvPr id="26" name="TextBox 25">
            <a:extLst>
              <a:ext uri="{FF2B5EF4-FFF2-40B4-BE49-F238E27FC236}">
                <a16:creationId xmlns:a16="http://schemas.microsoft.com/office/drawing/2014/main" id="{20468BC1-60F1-D379-1A97-D7C9882D7C7C}"/>
              </a:ext>
            </a:extLst>
          </p:cNvPr>
          <p:cNvSpPr txBox="1"/>
          <p:nvPr/>
        </p:nvSpPr>
        <p:spPr>
          <a:xfrm rot="5280000">
            <a:off x="2220310" y="2824655"/>
            <a:ext cx="6279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cs typeface="Calibri"/>
              </a:rPr>
              <a:t>...</a:t>
            </a:r>
          </a:p>
        </p:txBody>
      </p:sp>
      <p:sp>
        <p:nvSpPr>
          <p:cNvPr id="27" name="TextBox 26">
            <a:extLst>
              <a:ext uri="{FF2B5EF4-FFF2-40B4-BE49-F238E27FC236}">
                <a16:creationId xmlns:a16="http://schemas.microsoft.com/office/drawing/2014/main" id="{DC6F654F-53D5-F873-9C12-1460B9D6EA8D}"/>
              </a:ext>
            </a:extLst>
          </p:cNvPr>
          <p:cNvSpPr txBox="1"/>
          <p:nvPr/>
        </p:nvSpPr>
        <p:spPr>
          <a:xfrm>
            <a:off x="5163207" y="3612930"/>
            <a:ext cx="324244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The ns-3 model does not implement enhanced heuristics to reduce samples of lower rates than a successfully working higher rate</a:t>
            </a:r>
          </a:p>
        </p:txBody>
      </p:sp>
    </p:spTree>
    <p:extLst>
      <p:ext uri="{BB962C8B-B14F-4D97-AF65-F5344CB8AC3E}">
        <p14:creationId xmlns:p14="http://schemas.microsoft.com/office/powerpoint/2010/main" val="376022529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24</Slides>
  <Notes>7</Notes>
  <HiddenSlides>1</HiddenSlide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Custom Design</vt:lpstr>
      <vt:lpstr>1_Custom Design</vt:lpstr>
      <vt:lpstr>Verification of ns-3 Wi-Fi Rate Adaptation Models on AWGN Channels</vt:lpstr>
      <vt:lpstr>Rate Adaptation - Overview</vt:lpstr>
      <vt:lpstr>RAA Parameters – MCS Table</vt:lpstr>
      <vt:lpstr>Types of RAAs</vt:lpstr>
      <vt:lpstr>ns-3 Implementation of RAAs</vt:lpstr>
      <vt:lpstr>Ideal Wifi Manager – General Implementation</vt:lpstr>
      <vt:lpstr>MinstrelHt Vs. ThompsonSampling  – General Concept (1)</vt:lpstr>
      <vt:lpstr>MinstrelHt Vs. ThompsonSampling  – General Concept</vt:lpstr>
      <vt:lpstr>MinstrelHt – Retry Chain</vt:lpstr>
      <vt:lpstr>Objectives</vt:lpstr>
      <vt:lpstr>Testing of Parameter Combinations</vt:lpstr>
      <vt:lpstr>Throughput Comparison - Scenario Description</vt:lpstr>
      <vt:lpstr>Throughput Comparison - Result</vt:lpstr>
      <vt:lpstr>Convergence Evaluation - Approach</vt:lpstr>
      <vt:lpstr>Convergence Definition - MinstrelHt</vt:lpstr>
      <vt:lpstr>Convergence Definition - ThompsonSampling</vt:lpstr>
      <vt:lpstr>Convergence – Scenario Description</vt:lpstr>
      <vt:lpstr>MinstrelHt – Results (Step Decrease)</vt:lpstr>
      <vt:lpstr>MinstrelHt – Results (Step Increase)</vt:lpstr>
      <vt:lpstr>ThompsonSampling – Results (Step Decrease)</vt:lpstr>
      <vt:lpstr>ThompsonSampling – Results (Step Increase)</vt:lpstr>
      <vt:lpstr>Conclusion – Lessons Learned &amp; Recommendations</vt:lpstr>
      <vt:lpstr>Thank you for your attention. Please ask any questions you may have.</vt:lpstr>
      <vt:lpstr>MinstrelHt – Slide 18 Backup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revision>112</cp:revision>
  <cp:lastPrinted>2016-02-10T20:19:12Z</cp:lastPrinted>
  <dcterms:created xsi:type="dcterms:W3CDTF">2014-10-14T00:51:43Z</dcterms:created>
  <dcterms:modified xsi:type="dcterms:W3CDTF">2023-06-25T21:05:38Z</dcterms:modified>
</cp:coreProperties>
</file>