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5143500" cx="9144000"/>
  <p:notesSz cx="9144000" cy="5143500"/>
  <p:embeddedFontLst>
    <p:embeddedFont>
      <p:font typeface="Tahoma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27" roundtripDataSignature="AMtx7mjNQlQAJi1ceWEByTtP8L5j+W7L0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Mohit P. Tahiliani"/>
  <p:cmAuthor clrIdx="1" id="1" initials="" lastIdx="2" name="Abhinaba Rakshit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A308306-956A-4BC9-A64E-1033A35B7933}">
  <a:tblStyle styleId="{FA308306-956A-4BC9-A64E-1033A35B793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Tahoma-bold.fntdata"/><Relationship Id="rId25" Type="http://schemas.openxmlformats.org/officeDocument/2006/relationships/font" Target="fonts/Tahoma-regular.fntdata"/><Relationship Id="rId27" Type="http://customschemas.google.com/relationships/presentationmetadata" Target="meta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6-26T03:53:23.431">
    <p:pos x="242" y="365"/>
    <p:text>Leave some gap after this and increase the size of the image below this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z8Y91XM"/>
      </p:ext>
    </p:extLst>
  </p:cm>
  <p:cm authorId="1" idx="1" dt="2023-06-25T16:50:49.644">
    <p:pos x="242" y="365"/>
    <p:text>Modified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z-tmLuQ"/>
      </p:ext>
    </p:extLst>
  </p:cm>
  <p:cm authorId="0" idx="2" dt="2023-06-26T03:32:36.539">
    <p:pos x="242" y="365"/>
    <p:text>The image is now smaller than before!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zxCB08A"/>
      </p:ext>
    </p:extLst>
  </p:cm>
  <p:cm authorId="1" idx="2" dt="2023-06-26T03:53:23.431">
    <p:pos x="242" y="365"/>
    <p:text>Scaled up the image a bit.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zxCB08M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p12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26d8846941_0_63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g226d8846941_0_63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26d8846941_0_73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g226d8846941_0_73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26d8846941_0_92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g226d8846941_0_92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26d8846941_0_104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g226d8846941_0_104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26d8846941_0_118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5" name="Google Shape;205;g226d8846941_0_118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26d8846941_0_130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g226d8846941_0_130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p20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" name="Google Shape;55;p5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" name="Google Shape;63;p6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2982a17478_0_14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" name="Google Shape;73;g22982a17478_0_14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p8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7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26d8846941_0_34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g226d8846941_0_34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9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26d8846941_0_53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g226d8846941_0_53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2"/>
          <p:cNvSpPr txBox="1"/>
          <p:nvPr>
            <p:ph type="title"/>
          </p:nvPr>
        </p:nvSpPr>
        <p:spPr>
          <a:xfrm>
            <a:off x="3997771" y="1824134"/>
            <a:ext cx="1148456" cy="436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2"/>
          <p:cNvSpPr txBox="1"/>
          <p:nvPr>
            <p:ph idx="1" type="body"/>
          </p:nvPr>
        </p:nvSpPr>
        <p:spPr>
          <a:xfrm>
            <a:off x="4061324" y="1125332"/>
            <a:ext cx="4838700" cy="2265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2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2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2"/>
          <p:cNvSpPr txBox="1"/>
          <p:nvPr>
            <p:ph idx="12" type="sldNum"/>
          </p:nvPr>
        </p:nvSpPr>
        <p:spPr>
          <a:xfrm>
            <a:off x="8796686" y="4793610"/>
            <a:ext cx="202565" cy="185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3"/>
          <p:cNvSpPr txBox="1"/>
          <p:nvPr>
            <p:ph type="title"/>
          </p:nvPr>
        </p:nvSpPr>
        <p:spPr>
          <a:xfrm>
            <a:off x="3997771" y="1824134"/>
            <a:ext cx="1148456" cy="436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3"/>
          <p:cNvSpPr txBox="1"/>
          <p:nvPr>
            <p:ph idx="1" type="body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3"/>
          <p:cNvSpPr txBox="1"/>
          <p:nvPr>
            <p:ph idx="2" type="body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3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3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3"/>
          <p:cNvSpPr txBox="1"/>
          <p:nvPr>
            <p:ph idx="12" type="sldNum"/>
          </p:nvPr>
        </p:nvSpPr>
        <p:spPr>
          <a:xfrm>
            <a:off x="8796686" y="4793610"/>
            <a:ext cx="202565" cy="185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4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4"/>
          <p:cNvSpPr txBox="1"/>
          <p:nvPr>
            <p:ph idx="12" type="sldNum"/>
          </p:nvPr>
        </p:nvSpPr>
        <p:spPr>
          <a:xfrm>
            <a:off x="8796686" y="4793610"/>
            <a:ext cx="202565" cy="185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5"/>
          <p:cNvSpPr txBox="1"/>
          <p:nvPr>
            <p:ph type="title"/>
          </p:nvPr>
        </p:nvSpPr>
        <p:spPr>
          <a:xfrm>
            <a:off x="3997771" y="1824134"/>
            <a:ext cx="1148456" cy="436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5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5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5"/>
          <p:cNvSpPr txBox="1"/>
          <p:nvPr>
            <p:ph idx="12" type="sldNum"/>
          </p:nvPr>
        </p:nvSpPr>
        <p:spPr>
          <a:xfrm>
            <a:off x="8796686" y="4793610"/>
            <a:ext cx="202565" cy="185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 txBox="1"/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6"/>
          <p:cNvSpPr txBox="1"/>
          <p:nvPr>
            <p:ph idx="1" type="subTitle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6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6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6"/>
          <p:cNvSpPr txBox="1"/>
          <p:nvPr>
            <p:ph idx="12" type="sldNum"/>
          </p:nvPr>
        </p:nvSpPr>
        <p:spPr>
          <a:xfrm>
            <a:off x="8796686" y="4793610"/>
            <a:ext cx="202565" cy="185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245016" y="281086"/>
            <a:ext cx="753353" cy="1876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31"/>
          <p:cNvSpPr/>
          <p:nvPr/>
        </p:nvSpPr>
        <p:spPr>
          <a:xfrm>
            <a:off x="0" y="5033924"/>
            <a:ext cx="9144000" cy="109855"/>
          </a:xfrm>
          <a:custGeom>
            <a:rect b="b" l="l" r="r" t="t"/>
            <a:pathLst>
              <a:path extrusionOk="0" h="109854" w="9144000">
                <a:moveTo>
                  <a:pt x="0" y="0"/>
                </a:moveTo>
                <a:lnTo>
                  <a:pt x="9143999" y="0"/>
                </a:lnTo>
                <a:lnTo>
                  <a:pt x="9143999" y="109574"/>
                </a:lnTo>
                <a:lnTo>
                  <a:pt x="0" y="109574"/>
                </a:lnTo>
                <a:lnTo>
                  <a:pt x="0" y="0"/>
                </a:lnTo>
                <a:close/>
              </a:path>
            </a:pathLst>
          </a:custGeom>
          <a:solidFill>
            <a:srgbClr val="4372C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31"/>
          <p:cNvSpPr/>
          <p:nvPr/>
        </p:nvSpPr>
        <p:spPr>
          <a:xfrm>
            <a:off x="0" y="5033924"/>
            <a:ext cx="9144000" cy="109855"/>
          </a:xfrm>
          <a:custGeom>
            <a:rect b="b" l="l" r="r" t="t"/>
            <a:pathLst>
              <a:path extrusionOk="0" h="109854" w="9144000">
                <a:moveTo>
                  <a:pt x="0" y="0"/>
                </a:moveTo>
                <a:lnTo>
                  <a:pt x="9143999" y="0"/>
                </a:lnTo>
              </a:path>
              <a:path extrusionOk="0" h="109854" w="9144000">
                <a:moveTo>
                  <a:pt x="0" y="10957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4372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31"/>
          <p:cNvSpPr txBox="1"/>
          <p:nvPr>
            <p:ph type="title"/>
          </p:nvPr>
        </p:nvSpPr>
        <p:spPr>
          <a:xfrm>
            <a:off x="3997771" y="1824134"/>
            <a:ext cx="1148456" cy="436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31"/>
          <p:cNvSpPr txBox="1"/>
          <p:nvPr>
            <p:ph idx="1" type="body"/>
          </p:nvPr>
        </p:nvSpPr>
        <p:spPr>
          <a:xfrm>
            <a:off x="4061324" y="1125332"/>
            <a:ext cx="4838700" cy="2265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31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2" type="sldNum"/>
          </p:nvPr>
        </p:nvSpPr>
        <p:spPr>
          <a:xfrm>
            <a:off x="8796686" y="4793610"/>
            <a:ext cx="202565" cy="185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gitlab.com/nsnam/ns-3-dev/-/merge_requests/1415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1.xml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/>
          <p:nvPr/>
        </p:nvSpPr>
        <p:spPr>
          <a:xfrm>
            <a:off x="0" y="4268550"/>
            <a:ext cx="9144000" cy="874014"/>
          </a:xfrm>
          <a:custGeom>
            <a:rect b="b" l="l" r="r" t="t"/>
            <a:pathLst>
              <a:path extrusionOk="0" h="1409700" w="9144000">
                <a:moveTo>
                  <a:pt x="9143999" y="1409699"/>
                </a:moveTo>
                <a:lnTo>
                  <a:pt x="0" y="14096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140969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"/>
          <p:cNvSpPr txBox="1"/>
          <p:nvPr>
            <p:ph type="title"/>
          </p:nvPr>
        </p:nvSpPr>
        <p:spPr>
          <a:xfrm>
            <a:off x="598499" y="1458169"/>
            <a:ext cx="7947000" cy="10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500"/>
              <a:t>Linux-like Socket Statistics Utility for ns-3</a:t>
            </a:r>
            <a:endParaRPr sz="3500"/>
          </a:p>
        </p:txBody>
      </p:sp>
      <p:sp>
        <p:nvSpPr>
          <p:cNvPr id="48" name="Google Shape;48;p1"/>
          <p:cNvSpPr txBox="1"/>
          <p:nvPr/>
        </p:nvSpPr>
        <p:spPr>
          <a:xfrm>
            <a:off x="598500" y="2679125"/>
            <a:ext cx="76044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Aditya R. Rudra, Sharvani Laxmi Somayaji, Satvik Singh, Saurabh Dhananjay Mokashi, Abhinaba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  <a:extLst>
                <a:ext uri="http://customooxmlschemas.google.com/">
                  <go:slidesCustomData xmlns:go="http://customooxmlschemas.google.com/" textRoundtripDataId="1"/>
                </a:ext>
              </a:extLst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Rakshit, Dayma Khan, and Mohit P. Tahiliani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" name="Google Shape;49;p1"/>
          <p:cNvSpPr txBox="1"/>
          <p:nvPr/>
        </p:nvSpPr>
        <p:spPr>
          <a:xfrm>
            <a:off x="959700" y="4398665"/>
            <a:ext cx="7243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Workshop on ns-3 (WNS3-2023)</a:t>
            </a:r>
            <a:endParaRPr b="0" i="0" sz="21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June 28, 2023</a:t>
            </a:r>
            <a:endParaRPr b="0" i="0" sz="17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598500" y="3101163"/>
            <a:ext cx="760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Wireless Information Networking Group 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National Institute of Technology Karnataka, Surathkal, Mangalore, India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1" name="Google Shape;5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688" y="276127"/>
            <a:ext cx="1090025" cy="10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7637" y="3405600"/>
            <a:ext cx="1906129" cy="10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"/>
          <p:cNvSpPr txBox="1"/>
          <p:nvPr>
            <p:ph type="title"/>
          </p:nvPr>
        </p:nvSpPr>
        <p:spPr>
          <a:xfrm>
            <a:off x="384725" y="580525"/>
            <a:ext cx="68616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Retrieving Socket Information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12"/>
          <p:cNvSpPr/>
          <p:nvPr/>
        </p:nvSpPr>
        <p:spPr>
          <a:xfrm>
            <a:off x="404524" y="204399"/>
            <a:ext cx="1990089" cy="304165"/>
          </a:xfrm>
          <a:custGeom>
            <a:rect b="b" l="l" r="r" t="t"/>
            <a:pathLst>
              <a:path extrusionOk="0" h="304165" w="1990089">
                <a:moveTo>
                  <a:pt x="1939248" y="303899"/>
                </a:moveTo>
                <a:lnTo>
                  <a:pt x="50651" y="303899"/>
                </a:lnTo>
                <a:lnTo>
                  <a:pt x="30935" y="299919"/>
                </a:lnTo>
                <a:lnTo>
                  <a:pt x="14835" y="289064"/>
                </a:lnTo>
                <a:lnTo>
                  <a:pt x="3980" y="272964"/>
                </a:lnTo>
                <a:lnTo>
                  <a:pt x="0" y="253248"/>
                </a:lnTo>
                <a:lnTo>
                  <a:pt x="0" y="50650"/>
                </a:lnTo>
                <a:lnTo>
                  <a:pt x="3980" y="30935"/>
                </a:lnTo>
                <a:lnTo>
                  <a:pt x="14835" y="14835"/>
                </a:lnTo>
                <a:lnTo>
                  <a:pt x="30935" y="3980"/>
                </a:lnTo>
                <a:lnTo>
                  <a:pt x="50651" y="0"/>
                </a:lnTo>
                <a:lnTo>
                  <a:pt x="1939248" y="0"/>
                </a:lnTo>
                <a:lnTo>
                  <a:pt x="1975064" y="14835"/>
                </a:lnTo>
                <a:lnTo>
                  <a:pt x="1989899" y="50650"/>
                </a:lnTo>
                <a:lnTo>
                  <a:pt x="1989899" y="253248"/>
                </a:lnTo>
                <a:lnTo>
                  <a:pt x="1985919" y="272964"/>
                </a:lnTo>
                <a:lnTo>
                  <a:pt x="1975064" y="289064"/>
                </a:lnTo>
                <a:lnTo>
                  <a:pt x="1958964" y="299919"/>
                </a:lnTo>
                <a:lnTo>
                  <a:pt x="1939248" y="303899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2" name="Google Shape;152;p12"/>
          <p:cNvSpPr txBox="1"/>
          <p:nvPr/>
        </p:nvSpPr>
        <p:spPr>
          <a:xfrm>
            <a:off x="492374" y="247075"/>
            <a:ext cx="17787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3. </a:t>
            </a:r>
            <a:r>
              <a:rPr b="1" i="0" lang="en-US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Methodology</a:t>
            </a:r>
            <a:endParaRPr b="0" i="0" sz="1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" name="Google Shape;153;p12"/>
          <p:cNvSpPr/>
          <p:nvPr/>
        </p:nvSpPr>
        <p:spPr>
          <a:xfrm>
            <a:off x="2470399" y="204399"/>
            <a:ext cx="5549265" cy="304165"/>
          </a:xfrm>
          <a:custGeom>
            <a:rect b="b" l="l" r="r" t="t"/>
            <a:pathLst>
              <a:path extrusionOk="0" h="304165" w="5549265">
                <a:moveTo>
                  <a:pt x="5498149" y="303899"/>
                </a:moveTo>
                <a:lnTo>
                  <a:pt x="50650" y="303899"/>
                </a:lnTo>
                <a:lnTo>
                  <a:pt x="30935" y="299919"/>
                </a:lnTo>
                <a:lnTo>
                  <a:pt x="14835" y="289064"/>
                </a:lnTo>
                <a:lnTo>
                  <a:pt x="3980" y="272964"/>
                </a:lnTo>
                <a:lnTo>
                  <a:pt x="0" y="253248"/>
                </a:lnTo>
                <a:lnTo>
                  <a:pt x="0" y="50650"/>
                </a:lnTo>
                <a:lnTo>
                  <a:pt x="3980" y="30935"/>
                </a:lnTo>
                <a:lnTo>
                  <a:pt x="14835" y="14835"/>
                </a:lnTo>
                <a:lnTo>
                  <a:pt x="30935" y="3980"/>
                </a:lnTo>
                <a:lnTo>
                  <a:pt x="50650" y="0"/>
                </a:lnTo>
                <a:lnTo>
                  <a:pt x="5498149" y="0"/>
                </a:lnTo>
                <a:lnTo>
                  <a:pt x="5533964" y="14835"/>
                </a:lnTo>
                <a:lnTo>
                  <a:pt x="5548799" y="50650"/>
                </a:lnTo>
                <a:lnTo>
                  <a:pt x="5548799" y="253248"/>
                </a:lnTo>
                <a:lnTo>
                  <a:pt x="5544819" y="272964"/>
                </a:lnTo>
                <a:lnTo>
                  <a:pt x="5533964" y="289064"/>
                </a:lnTo>
                <a:lnTo>
                  <a:pt x="5517864" y="299919"/>
                </a:lnTo>
                <a:lnTo>
                  <a:pt x="5498149" y="303899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4" name="Google Shape;154;p12"/>
          <p:cNvSpPr txBox="1"/>
          <p:nvPr/>
        </p:nvSpPr>
        <p:spPr>
          <a:xfrm>
            <a:off x="2558260" y="237033"/>
            <a:ext cx="20943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5" name="Google Shape;155;p12"/>
          <p:cNvSpPr txBox="1"/>
          <p:nvPr>
            <p:ph idx="1" type="body"/>
          </p:nvPr>
        </p:nvSpPr>
        <p:spPr>
          <a:xfrm>
            <a:off x="404526" y="1218450"/>
            <a:ext cx="7577700" cy="30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9375">
            <a:spAutoFit/>
          </a:bodyPr>
          <a:lstStyle/>
          <a:p>
            <a:pPr indent="-40957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lang="en-US"/>
              <a:t>The </a:t>
            </a:r>
            <a:r>
              <a:rPr i="1" lang="en-US"/>
              <a:t>GetStatistics </a:t>
            </a:r>
            <a:r>
              <a:rPr lang="en-US"/>
              <a:t>function retrieves socket information of a specific socket on a node.</a:t>
            </a:r>
            <a:endParaRPr/>
          </a:p>
          <a:p>
            <a:pPr indent="-40957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i="1" lang="en-US"/>
              <a:t>GetStatistics </a:t>
            </a:r>
            <a:r>
              <a:rPr lang="en-US"/>
              <a:t>returns information stored in </a:t>
            </a:r>
            <a:r>
              <a:rPr i="1" lang="en-US"/>
              <a:t>m_statsCollection</a:t>
            </a:r>
            <a:r>
              <a:rPr lang="en-US"/>
              <a:t>, where all socket information is stored.</a:t>
            </a:r>
            <a:endParaRPr/>
          </a:p>
          <a:p>
            <a:pPr indent="-40957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400"/>
              <a:buChar char="➔"/>
            </a:pPr>
            <a:r>
              <a:rPr lang="en-US"/>
              <a:t>The stats are dumped by default to files in the `ss-results/` directory, with a .ss file for each socket</a:t>
            </a:r>
            <a:endParaRPr/>
          </a:p>
          <a:p>
            <a:pPr indent="-40957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lang="en-US"/>
              <a:t>Some of the statistics stored in </a:t>
            </a:r>
            <a:r>
              <a:rPr i="1" lang="en-US"/>
              <a:t>m_statsCollection </a:t>
            </a:r>
            <a:r>
              <a:rPr lang="en-US"/>
              <a:t>include:</a:t>
            </a:r>
            <a:endParaRPr/>
          </a:p>
          <a:p>
            <a:pPr indent="-32702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00"/>
              <a:buChar char="➔"/>
            </a:pPr>
            <a:r>
              <a:t/>
            </a:r>
            <a:endParaRPr sz="100"/>
          </a:p>
          <a:p>
            <a:pPr indent="-203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400">
                <a:latin typeface="Tahoma"/>
                <a:ea typeface="Tahoma"/>
                <a:cs typeface="Tahoma"/>
                <a:sym typeface="Tahoma"/>
              </a:rPr>
              <a:t>socket state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-203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400">
                <a:latin typeface="Tahoma"/>
                <a:ea typeface="Tahoma"/>
                <a:cs typeface="Tahoma"/>
                <a:sym typeface="Tahoma"/>
              </a:rPr>
              <a:t>bytes sent/received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-203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400">
                <a:latin typeface="Tahoma"/>
                <a:ea typeface="Tahoma"/>
                <a:cs typeface="Tahoma"/>
                <a:sym typeface="Tahoma"/>
              </a:rPr>
              <a:t>socket type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-203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400">
                <a:latin typeface="Tahoma"/>
                <a:ea typeface="Tahoma"/>
                <a:cs typeface="Tahoma"/>
                <a:sym typeface="Tahoma"/>
              </a:rPr>
              <a:t>local/peer addresses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12"/>
          <p:cNvSpPr txBox="1"/>
          <p:nvPr/>
        </p:nvSpPr>
        <p:spPr>
          <a:xfrm>
            <a:off x="8822086" y="4791578"/>
            <a:ext cx="15176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12</a:t>
            </a:r>
            <a:endParaRPr b="0" i="0" sz="1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26d8846941_0_63"/>
          <p:cNvSpPr txBox="1"/>
          <p:nvPr>
            <p:ph type="title"/>
          </p:nvPr>
        </p:nvSpPr>
        <p:spPr>
          <a:xfrm>
            <a:off x="384725" y="580525"/>
            <a:ext cx="68616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Validation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226d8846941_0_63"/>
          <p:cNvSpPr/>
          <p:nvPr/>
        </p:nvSpPr>
        <p:spPr>
          <a:xfrm>
            <a:off x="404524" y="204399"/>
            <a:ext cx="1990089" cy="304165"/>
          </a:xfrm>
          <a:custGeom>
            <a:rect b="b" l="l" r="r" t="t"/>
            <a:pathLst>
              <a:path extrusionOk="0" h="304165" w="1990089">
                <a:moveTo>
                  <a:pt x="1939248" y="303899"/>
                </a:moveTo>
                <a:lnTo>
                  <a:pt x="50651" y="303899"/>
                </a:lnTo>
                <a:lnTo>
                  <a:pt x="30935" y="299919"/>
                </a:lnTo>
                <a:lnTo>
                  <a:pt x="14835" y="289064"/>
                </a:lnTo>
                <a:lnTo>
                  <a:pt x="3980" y="272964"/>
                </a:lnTo>
                <a:lnTo>
                  <a:pt x="0" y="253248"/>
                </a:lnTo>
                <a:lnTo>
                  <a:pt x="0" y="50650"/>
                </a:lnTo>
                <a:lnTo>
                  <a:pt x="3980" y="30935"/>
                </a:lnTo>
                <a:lnTo>
                  <a:pt x="14835" y="14835"/>
                </a:lnTo>
                <a:lnTo>
                  <a:pt x="30935" y="3980"/>
                </a:lnTo>
                <a:lnTo>
                  <a:pt x="50651" y="0"/>
                </a:lnTo>
                <a:lnTo>
                  <a:pt x="1939248" y="0"/>
                </a:lnTo>
                <a:lnTo>
                  <a:pt x="1975064" y="14835"/>
                </a:lnTo>
                <a:lnTo>
                  <a:pt x="1989899" y="50650"/>
                </a:lnTo>
                <a:lnTo>
                  <a:pt x="1989899" y="253248"/>
                </a:lnTo>
                <a:lnTo>
                  <a:pt x="1985919" y="272964"/>
                </a:lnTo>
                <a:lnTo>
                  <a:pt x="1975064" y="289064"/>
                </a:lnTo>
                <a:lnTo>
                  <a:pt x="1958964" y="299919"/>
                </a:lnTo>
                <a:lnTo>
                  <a:pt x="1939248" y="303899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" name="Google Shape;163;g226d8846941_0_63"/>
          <p:cNvSpPr txBox="1"/>
          <p:nvPr/>
        </p:nvSpPr>
        <p:spPr>
          <a:xfrm>
            <a:off x="445125" y="244825"/>
            <a:ext cx="19902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4. Validation and Results</a:t>
            </a:r>
            <a:endParaRPr b="0" i="0" sz="1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" name="Google Shape;164;g226d8846941_0_63"/>
          <p:cNvSpPr/>
          <p:nvPr/>
        </p:nvSpPr>
        <p:spPr>
          <a:xfrm>
            <a:off x="2470399" y="204399"/>
            <a:ext cx="5549265" cy="304165"/>
          </a:xfrm>
          <a:custGeom>
            <a:rect b="b" l="l" r="r" t="t"/>
            <a:pathLst>
              <a:path extrusionOk="0" h="304165" w="5549265">
                <a:moveTo>
                  <a:pt x="5498149" y="303899"/>
                </a:moveTo>
                <a:lnTo>
                  <a:pt x="50650" y="303899"/>
                </a:lnTo>
                <a:lnTo>
                  <a:pt x="30935" y="299919"/>
                </a:lnTo>
                <a:lnTo>
                  <a:pt x="14835" y="289064"/>
                </a:lnTo>
                <a:lnTo>
                  <a:pt x="3980" y="272964"/>
                </a:lnTo>
                <a:lnTo>
                  <a:pt x="0" y="253248"/>
                </a:lnTo>
                <a:lnTo>
                  <a:pt x="0" y="50650"/>
                </a:lnTo>
                <a:lnTo>
                  <a:pt x="3980" y="30935"/>
                </a:lnTo>
                <a:lnTo>
                  <a:pt x="14835" y="14835"/>
                </a:lnTo>
                <a:lnTo>
                  <a:pt x="30935" y="3980"/>
                </a:lnTo>
                <a:lnTo>
                  <a:pt x="50650" y="0"/>
                </a:lnTo>
                <a:lnTo>
                  <a:pt x="5498149" y="0"/>
                </a:lnTo>
                <a:lnTo>
                  <a:pt x="5533964" y="14835"/>
                </a:lnTo>
                <a:lnTo>
                  <a:pt x="5548799" y="50650"/>
                </a:lnTo>
                <a:lnTo>
                  <a:pt x="5548799" y="253248"/>
                </a:lnTo>
                <a:lnTo>
                  <a:pt x="5544819" y="272964"/>
                </a:lnTo>
                <a:lnTo>
                  <a:pt x="5533964" y="289064"/>
                </a:lnTo>
                <a:lnTo>
                  <a:pt x="5517864" y="299919"/>
                </a:lnTo>
                <a:lnTo>
                  <a:pt x="5498149" y="303899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5" name="Google Shape;165;g226d8846941_0_63"/>
          <p:cNvSpPr txBox="1"/>
          <p:nvPr/>
        </p:nvSpPr>
        <p:spPr>
          <a:xfrm>
            <a:off x="2558260" y="237033"/>
            <a:ext cx="20943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" name="Google Shape;166;g226d8846941_0_63"/>
          <p:cNvSpPr txBox="1"/>
          <p:nvPr>
            <p:ph idx="1" type="body"/>
          </p:nvPr>
        </p:nvSpPr>
        <p:spPr>
          <a:xfrm>
            <a:off x="404526" y="1218450"/>
            <a:ext cx="7577700" cy="30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9375">
            <a:spAutoFit/>
          </a:bodyPr>
          <a:lstStyle/>
          <a:p>
            <a:pPr indent="-40957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lang="en-US"/>
              <a:t>For validation of Socket Statistics module in ns-3, we utilize three distinct TCP variants: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"/>
          </a:p>
          <a:p>
            <a:pPr indent="-203200" lvl="0" marL="68580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400">
                <a:latin typeface="Tahoma"/>
                <a:ea typeface="Tahoma"/>
                <a:cs typeface="Tahoma"/>
                <a:sym typeface="Tahoma"/>
              </a:rPr>
              <a:t>TCP Cubic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-203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400">
                <a:latin typeface="Tahoma"/>
                <a:ea typeface="Tahoma"/>
                <a:cs typeface="Tahoma"/>
                <a:sym typeface="Tahoma"/>
              </a:rPr>
              <a:t>TCP Linux Reno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-203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ahoma"/>
              <a:buAutoNum type="arabicPeriod"/>
            </a:pPr>
            <a:r>
              <a:rPr lang="en-US" sz="1400">
                <a:latin typeface="Tahoma"/>
                <a:ea typeface="Tahoma"/>
                <a:cs typeface="Tahoma"/>
                <a:sym typeface="Tahoma"/>
              </a:rPr>
              <a:t>TCP BBR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-40957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We have collected socket information such as cwnd and RTT, and have generated multiple plots.</a:t>
            </a:r>
            <a:endParaRPr>
              <a:extLst>
                <a:ext uri="http://customooxmlschemas.google.com/">
                  <go:slidesCustomData xmlns:go="http://customooxmlschemas.google.com/" textRoundtripDataId="14"/>
                </a:ext>
              </a:extLst>
            </a:endParaRPr>
          </a:p>
          <a:p>
            <a:pPr indent="-40957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15"/>
                  </a:ext>
                </a:extLst>
              </a:rPr>
              <a:t>We have compared the generated plots with trace sources obtained from similar experimental scenarios.</a:t>
            </a:r>
            <a:endParaRPr/>
          </a:p>
          <a:p>
            <a:pPr indent="-40957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lang="en-US"/>
              <a:t>Our aim is to ensure correct functioning of Socket Statistics module and its output consistency with expected results from trace sources.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226d8846941_0_63"/>
          <p:cNvSpPr txBox="1"/>
          <p:nvPr/>
        </p:nvSpPr>
        <p:spPr>
          <a:xfrm>
            <a:off x="8822086" y="4791578"/>
            <a:ext cx="151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12</a:t>
            </a:r>
            <a:endParaRPr b="0" i="0" sz="1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26d8846941_0_73"/>
          <p:cNvSpPr/>
          <p:nvPr/>
        </p:nvSpPr>
        <p:spPr>
          <a:xfrm>
            <a:off x="404524" y="204399"/>
            <a:ext cx="1990089" cy="304165"/>
          </a:xfrm>
          <a:custGeom>
            <a:rect b="b" l="l" r="r" t="t"/>
            <a:pathLst>
              <a:path extrusionOk="0" h="304165" w="1990089">
                <a:moveTo>
                  <a:pt x="1939248" y="303899"/>
                </a:moveTo>
                <a:lnTo>
                  <a:pt x="50651" y="303899"/>
                </a:lnTo>
                <a:lnTo>
                  <a:pt x="30935" y="299919"/>
                </a:lnTo>
                <a:lnTo>
                  <a:pt x="14835" y="289064"/>
                </a:lnTo>
                <a:lnTo>
                  <a:pt x="3980" y="272964"/>
                </a:lnTo>
                <a:lnTo>
                  <a:pt x="0" y="253248"/>
                </a:lnTo>
                <a:lnTo>
                  <a:pt x="0" y="50650"/>
                </a:lnTo>
                <a:lnTo>
                  <a:pt x="3980" y="30935"/>
                </a:lnTo>
                <a:lnTo>
                  <a:pt x="14835" y="14835"/>
                </a:lnTo>
                <a:lnTo>
                  <a:pt x="30935" y="3980"/>
                </a:lnTo>
                <a:lnTo>
                  <a:pt x="50651" y="0"/>
                </a:lnTo>
                <a:lnTo>
                  <a:pt x="1939248" y="0"/>
                </a:lnTo>
                <a:lnTo>
                  <a:pt x="1975064" y="14835"/>
                </a:lnTo>
                <a:lnTo>
                  <a:pt x="1989899" y="50650"/>
                </a:lnTo>
                <a:lnTo>
                  <a:pt x="1989899" y="253248"/>
                </a:lnTo>
                <a:lnTo>
                  <a:pt x="1985919" y="272964"/>
                </a:lnTo>
                <a:lnTo>
                  <a:pt x="1975064" y="289064"/>
                </a:lnTo>
                <a:lnTo>
                  <a:pt x="1958964" y="299919"/>
                </a:lnTo>
                <a:lnTo>
                  <a:pt x="1939248" y="303899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226d8846941_0_73"/>
          <p:cNvSpPr txBox="1"/>
          <p:nvPr/>
        </p:nvSpPr>
        <p:spPr>
          <a:xfrm>
            <a:off x="448425" y="244825"/>
            <a:ext cx="19902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4. Validation and Results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226d8846941_0_73"/>
          <p:cNvSpPr/>
          <p:nvPr/>
        </p:nvSpPr>
        <p:spPr>
          <a:xfrm>
            <a:off x="2470399" y="204399"/>
            <a:ext cx="5549265" cy="304165"/>
          </a:xfrm>
          <a:custGeom>
            <a:rect b="b" l="l" r="r" t="t"/>
            <a:pathLst>
              <a:path extrusionOk="0" h="304165" w="5549265">
                <a:moveTo>
                  <a:pt x="5498149" y="303899"/>
                </a:moveTo>
                <a:lnTo>
                  <a:pt x="50650" y="303899"/>
                </a:lnTo>
                <a:lnTo>
                  <a:pt x="30935" y="299919"/>
                </a:lnTo>
                <a:lnTo>
                  <a:pt x="14835" y="289064"/>
                </a:lnTo>
                <a:lnTo>
                  <a:pt x="3980" y="272964"/>
                </a:lnTo>
                <a:lnTo>
                  <a:pt x="0" y="253248"/>
                </a:lnTo>
                <a:lnTo>
                  <a:pt x="0" y="50650"/>
                </a:lnTo>
                <a:lnTo>
                  <a:pt x="3980" y="30935"/>
                </a:lnTo>
                <a:lnTo>
                  <a:pt x="14835" y="14835"/>
                </a:lnTo>
                <a:lnTo>
                  <a:pt x="30935" y="3980"/>
                </a:lnTo>
                <a:lnTo>
                  <a:pt x="50650" y="0"/>
                </a:lnTo>
                <a:lnTo>
                  <a:pt x="5498149" y="0"/>
                </a:lnTo>
                <a:lnTo>
                  <a:pt x="5533964" y="14835"/>
                </a:lnTo>
                <a:lnTo>
                  <a:pt x="5548799" y="50650"/>
                </a:lnTo>
                <a:lnTo>
                  <a:pt x="5548799" y="253248"/>
                </a:lnTo>
                <a:lnTo>
                  <a:pt x="5544819" y="272964"/>
                </a:lnTo>
                <a:lnTo>
                  <a:pt x="5533964" y="289064"/>
                </a:lnTo>
                <a:lnTo>
                  <a:pt x="5517864" y="299919"/>
                </a:lnTo>
                <a:lnTo>
                  <a:pt x="5498149" y="303899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226d8846941_0_73"/>
          <p:cNvSpPr txBox="1"/>
          <p:nvPr/>
        </p:nvSpPr>
        <p:spPr>
          <a:xfrm>
            <a:off x="2558260" y="237033"/>
            <a:ext cx="20943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226d8846941_0_73"/>
          <p:cNvSpPr txBox="1"/>
          <p:nvPr/>
        </p:nvSpPr>
        <p:spPr>
          <a:xfrm>
            <a:off x="8822086" y="4791578"/>
            <a:ext cx="151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12</a:t>
            </a:r>
            <a:endParaRPr b="0" i="0" sz="1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7" name="Google Shape;177;g226d8846941_0_73"/>
          <p:cNvPicPr preferRelativeResize="0"/>
          <p:nvPr/>
        </p:nvPicPr>
        <p:blipFill rotWithShape="1">
          <a:blip r:embed="rId3">
            <a:alphaModFix/>
          </a:blip>
          <a:srcRect b="56608" l="0" r="0" t="0"/>
          <a:stretch/>
        </p:blipFill>
        <p:spPr>
          <a:xfrm>
            <a:off x="404525" y="632725"/>
            <a:ext cx="7491149" cy="18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226d8846941_0_73"/>
          <p:cNvPicPr preferRelativeResize="0"/>
          <p:nvPr/>
        </p:nvPicPr>
        <p:blipFill rotWithShape="1">
          <a:blip r:embed="rId3">
            <a:alphaModFix/>
          </a:blip>
          <a:srcRect b="9046" l="0" r="0" t="49645"/>
          <a:stretch/>
        </p:blipFill>
        <p:spPr>
          <a:xfrm>
            <a:off x="404525" y="2725275"/>
            <a:ext cx="7491149" cy="174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26d8846941_0_73"/>
          <p:cNvSpPr txBox="1"/>
          <p:nvPr/>
        </p:nvSpPr>
        <p:spPr>
          <a:xfrm>
            <a:off x="1186525" y="2387100"/>
            <a:ext cx="606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Figure 5: Congestion Window: Trace Sources vs Socket Statistics </a:t>
            </a:r>
            <a:endParaRPr b="0" i="1" sz="1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0" name="Google Shape;180;g226d8846941_0_73"/>
          <p:cNvSpPr txBox="1"/>
          <p:nvPr/>
        </p:nvSpPr>
        <p:spPr>
          <a:xfrm>
            <a:off x="1186525" y="4387350"/>
            <a:ext cx="606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Figure 6:  Round Trip Time: Trace Sources vs Socket Statistics</a:t>
            </a:r>
            <a:endParaRPr b="0" i="1" sz="1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26d8846941_0_92"/>
          <p:cNvSpPr txBox="1"/>
          <p:nvPr>
            <p:ph type="title"/>
          </p:nvPr>
        </p:nvSpPr>
        <p:spPr>
          <a:xfrm>
            <a:off x="384725" y="580525"/>
            <a:ext cx="53667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Validation: Results</a:t>
            </a:r>
            <a:endParaRPr/>
          </a:p>
        </p:txBody>
      </p:sp>
      <p:sp>
        <p:nvSpPr>
          <p:cNvPr id="186" name="Google Shape;186;g226d8846941_0_92"/>
          <p:cNvSpPr/>
          <p:nvPr/>
        </p:nvSpPr>
        <p:spPr>
          <a:xfrm>
            <a:off x="404524" y="204399"/>
            <a:ext cx="1990089" cy="304165"/>
          </a:xfrm>
          <a:custGeom>
            <a:rect b="b" l="l" r="r" t="t"/>
            <a:pathLst>
              <a:path extrusionOk="0" h="304165" w="1990089">
                <a:moveTo>
                  <a:pt x="1939248" y="303899"/>
                </a:moveTo>
                <a:lnTo>
                  <a:pt x="50651" y="303899"/>
                </a:lnTo>
                <a:lnTo>
                  <a:pt x="30935" y="299919"/>
                </a:lnTo>
                <a:lnTo>
                  <a:pt x="14835" y="289064"/>
                </a:lnTo>
                <a:lnTo>
                  <a:pt x="3980" y="272964"/>
                </a:lnTo>
                <a:lnTo>
                  <a:pt x="0" y="253248"/>
                </a:lnTo>
                <a:lnTo>
                  <a:pt x="0" y="50650"/>
                </a:lnTo>
                <a:lnTo>
                  <a:pt x="3980" y="30935"/>
                </a:lnTo>
                <a:lnTo>
                  <a:pt x="14835" y="14835"/>
                </a:lnTo>
                <a:lnTo>
                  <a:pt x="30935" y="3980"/>
                </a:lnTo>
                <a:lnTo>
                  <a:pt x="50651" y="0"/>
                </a:lnTo>
                <a:lnTo>
                  <a:pt x="1939248" y="0"/>
                </a:lnTo>
                <a:lnTo>
                  <a:pt x="1975064" y="14835"/>
                </a:lnTo>
                <a:lnTo>
                  <a:pt x="1989899" y="50650"/>
                </a:lnTo>
                <a:lnTo>
                  <a:pt x="1989899" y="253248"/>
                </a:lnTo>
                <a:lnTo>
                  <a:pt x="1985919" y="272964"/>
                </a:lnTo>
                <a:lnTo>
                  <a:pt x="1975064" y="289064"/>
                </a:lnTo>
                <a:lnTo>
                  <a:pt x="1958964" y="299919"/>
                </a:lnTo>
                <a:lnTo>
                  <a:pt x="1939248" y="303899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7" name="Google Shape;187;g226d8846941_0_92"/>
          <p:cNvSpPr txBox="1"/>
          <p:nvPr/>
        </p:nvSpPr>
        <p:spPr>
          <a:xfrm>
            <a:off x="440150" y="247075"/>
            <a:ext cx="20301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4. Validation and Results</a:t>
            </a:r>
            <a:endParaRPr b="0" i="0" sz="1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8" name="Google Shape;188;g226d8846941_0_92"/>
          <p:cNvSpPr/>
          <p:nvPr/>
        </p:nvSpPr>
        <p:spPr>
          <a:xfrm>
            <a:off x="2470399" y="204399"/>
            <a:ext cx="5549265" cy="304165"/>
          </a:xfrm>
          <a:custGeom>
            <a:rect b="b" l="l" r="r" t="t"/>
            <a:pathLst>
              <a:path extrusionOk="0" h="304165" w="5549265">
                <a:moveTo>
                  <a:pt x="5498149" y="303899"/>
                </a:moveTo>
                <a:lnTo>
                  <a:pt x="50650" y="303899"/>
                </a:lnTo>
                <a:lnTo>
                  <a:pt x="30935" y="299919"/>
                </a:lnTo>
                <a:lnTo>
                  <a:pt x="14835" y="289064"/>
                </a:lnTo>
                <a:lnTo>
                  <a:pt x="3980" y="272964"/>
                </a:lnTo>
                <a:lnTo>
                  <a:pt x="0" y="253248"/>
                </a:lnTo>
                <a:lnTo>
                  <a:pt x="0" y="50650"/>
                </a:lnTo>
                <a:lnTo>
                  <a:pt x="3980" y="30935"/>
                </a:lnTo>
                <a:lnTo>
                  <a:pt x="14835" y="14835"/>
                </a:lnTo>
                <a:lnTo>
                  <a:pt x="30935" y="3980"/>
                </a:lnTo>
                <a:lnTo>
                  <a:pt x="50650" y="0"/>
                </a:lnTo>
                <a:lnTo>
                  <a:pt x="5498149" y="0"/>
                </a:lnTo>
                <a:lnTo>
                  <a:pt x="5533964" y="14835"/>
                </a:lnTo>
                <a:lnTo>
                  <a:pt x="5548799" y="50650"/>
                </a:lnTo>
                <a:lnTo>
                  <a:pt x="5548799" y="253248"/>
                </a:lnTo>
                <a:lnTo>
                  <a:pt x="5544819" y="272964"/>
                </a:lnTo>
                <a:lnTo>
                  <a:pt x="5533964" y="289064"/>
                </a:lnTo>
                <a:lnTo>
                  <a:pt x="5517864" y="299919"/>
                </a:lnTo>
                <a:lnTo>
                  <a:pt x="5498149" y="303899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9" name="Google Shape;189;g226d8846941_0_92"/>
          <p:cNvSpPr txBox="1"/>
          <p:nvPr/>
        </p:nvSpPr>
        <p:spPr>
          <a:xfrm>
            <a:off x="2558260" y="237033"/>
            <a:ext cx="20943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0" name="Google Shape;190;g226d8846941_0_92"/>
          <p:cNvSpPr txBox="1"/>
          <p:nvPr>
            <p:ph idx="1" type="body"/>
          </p:nvPr>
        </p:nvSpPr>
        <p:spPr>
          <a:xfrm>
            <a:off x="404526" y="1218450"/>
            <a:ext cx="7577700" cy="29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9375">
            <a:spAutoFit/>
          </a:bodyPr>
          <a:lstStyle/>
          <a:p>
            <a:pPr indent="-40957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lang="en-US"/>
              <a:t>Comparison plots show similarity between results obtained through "tracing" technique and ss method</a:t>
            </a:r>
            <a:endParaRPr/>
          </a:p>
          <a:p>
            <a:pPr indent="-40957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lang="en-US"/>
              <a:t>Slight differences between the two can be attributed to inherent characteristics of each method</a:t>
            </a:r>
            <a:endParaRPr/>
          </a:p>
          <a:p>
            <a:pPr indent="-40957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lang="en-US"/>
              <a:t>Tracing: constantly monitors changes in attribute values and records statistics</a:t>
            </a:r>
            <a:endParaRPr/>
          </a:p>
          <a:p>
            <a:pPr indent="-40957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lang="en-US"/>
              <a:t>ss method: extracts statistics at fixed time intervals resulting in a "step-curve" appearance of the plot</a:t>
            </a:r>
            <a:endParaRPr/>
          </a:p>
          <a:p>
            <a:pPr indent="-40957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lang="en-US"/>
              <a:t>Disparities become less noticeable as the interval between extractions is reduced</a:t>
            </a:r>
            <a:endParaRPr/>
          </a:p>
          <a:p>
            <a:pPr indent="-40957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lang="en-US"/>
              <a:t>Results obtained from ss align with trace sources, indicating consistency between them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226d8846941_0_92"/>
          <p:cNvSpPr txBox="1"/>
          <p:nvPr/>
        </p:nvSpPr>
        <p:spPr>
          <a:xfrm>
            <a:off x="8822086" y="4791578"/>
            <a:ext cx="151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12</a:t>
            </a:r>
            <a:endParaRPr b="0" i="0" sz="1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26d8846941_0_104"/>
          <p:cNvSpPr txBox="1"/>
          <p:nvPr>
            <p:ph type="title"/>
          </p:nvPr>
        </p:nvSpPr>
        <p:spPr>
          <a:xfrm>
            <a:off x="384725" y="580525"/>
            <a:ext cx="6861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Performance Evaluation</a:t>
            </a:r>
            <a:endParaRPr/>
          </a:p>
        </p:txBody>
      </p:sp>
      <p:sp>
        <p:nvSpPr>
          <p:cNvPr id="197" name="Google Shape;197;g226d8846941_0_104"/>
          <p:cNvSpPr/>
          <p:nvPr/>
        </p:nvSpPr>
        <p:spPr>
          <a:xfrm>
            <a:off x="404524" y="204399"/>
            <a:ext cx="1990089" cy="304165"/>
          </a:xfrm>
          <a:custGeom>
            <a:rect b="b" l="l" r="r" t="t"/>
            <a:pathLst>
              <a:path extrusionOk="0" h="304165" w="1990089">
                <a:moveTo>
                  <a:pt x="1939248" y="303899"/>
                </a:moveTo>
                <a:lnTo>
                  <a:pt x="50651" y="303899"/>
                </a:lnTo>
                <a:lnTo>
                  <a:pt x="30935" y="299919"/>
                </a:lnTo>
                <a:lnTo>
                  <a:pt x="14835" y="289064"/>
                </a:lnTo>
                <a:lnTo>
                  <a:pt x="3980" y="272964"/>
                </a:lnTo>
                <a:lnTo>
                  <a:pt x="0" y="253248"/>
                </a:lnTo>
                <a:lnTo>
                  <a:pt x="0" y="50650"/>
                </a:lnTo>
                <a:lnTo>
                  <a:pt x="3980" y="30935"/>
                </a:lnTo>
                <a:lnTo>
                  <a:pt x="14835" y="14835"/>
                </a:lnTo>
                <a:lnTo>
                  <a:pt x="30935" y="3980"/>
                </a:lnTo>
                <a:lnTo>
                  <a:pt x="50651" y="0"/>
                </a:lnTo>
                <a:lnTo>
                  <a:pt x="1939248" y="0"/>
                </a:lnTo>
                <a:lnTo>
                  <a:pt x="1975064" y="14835"/>
                </a:lnTo>
                <a:lnTo>
                  <a:pt x="1989899" y="50650"/>
                </a:lnTo>
                <a:lnTo>
                  <a:pt x="1989899" y="253248"/>
                </a:lnTo>
                <a:lnTo>
                  <a:pt x="1985919" y="272964"/>
                </a:lnTo>
                <a:lnTo>
                  <a:pt x="1975064" y="289064"/>
                </a:lnTo>
                <a:lnTo>
                  <a:pt x="1958964" y="299919"/>
                </a:lnTo>
                <a:lnTo>
                  <a:pt x="1939248" y="303899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8" name="Google Shape;198;g226d8846941_0_104"/>
          <p:cNvSpPr txBox="1"/>
          <p:nvPr/>
        </p:nvSpPr>
        <p:spPr>
          <a:xfrm>
            <a:off x="492374" y="247075"/>
            <a:ext cx="17787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5. Performance</a:t>
            </a:r>
            <a:endParaRPr b="1" i="0" sz="1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9" name="Google Shape;199;g226d8846941_0_104"/>
          <p:cNvSpPr/>
          <p:nvPr/>
        </p:nvSpPr>
        <p:spPr>
          <a:xfrm>
            <a:off x="2470399" y="204399"/>
            <a:ext cx="5549265" cy="304165"/>
          </a:xfrm>
          <a:custGeom>
            <a:rect b="b" l="l" r="r" t="t"/>
            <a:pathLst>
              <a:path extrusionOk="0" h="304165" w="5549265">
                <a:moveTo>
                  <a:pt x="5498149" y="303899"/>
                </a:moveTo>
                <a:lnTo>
                  <a:pt x="50650" y="303899"/>
                </a:lnTo>
                <a:lnTo>
                  <a:pt x="30935" y="299919"/>
                </a:lnTo>
                <a:lnTo>
                  <a:pt x="14835" y="289064"/>
                </a:lnTo>
                <a:lnTo>
                  <a:pt x="3980" y="272964"/>
                </a:lnTo>
                <a:lnTo>
                  <a:pt x="0" y="253248"/>
                </a:lnTo>
                <a:lnTo>
                  <a:pt x="0" y="50650"/>
                </a:lnTo>
                <a:lnTo>
                  <a:pt x="3980" y="30935"/>
                </a:lnTo>
                <a:lnTo>
                  <a:pt x="14835" y="14835"/>
                </a:lnTo>
                <a:lnTo>
                  <a:pt x="30935" y="3980"/>
                </a:lnTo>
                <a:lnTo>
                  <a:pt x="50650" y="0"/>
                </a:lnTo>
                <a:lnTo>
                  <a:pt x="5498149" y="0"/>
                </a:lnTo>
                <a:lnTo>
                  <a:pt x="5533964" y="14835"/>
                </a:lnTo>
                <a:lnTo>
                  <a:pt x="5548799" y="50650"/>
                </a:lnTo>
                <a:lnTo>
                  <a:pt x="5548799" y="253248"/>
                </a:lnTo>
                <a:lnTo>
                  <a:pt x="5544819" y="272964"/>
                </a:lnTo>
                <a:lnTo>
                  <a:pt x="5533964" y="289064"/>
                </a:lnTo>
                <a:lnTo>
                  <a:pt x="5517864" y="299919"/>
                </a:lnTo>
                <a:lnTo>
                  <a:pt x="5498149" y="303899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0" name="Google Shape;200;g226d8846941_0_104"/>
          <p:cNvSpPr txBox="1"/>
          <p:nvPr/>
        </p:nvSpPr>
        <p:spPr>
          <a:xfrm>
            <a:off x="2558260" y="237033"/>
            <a:ext cx="20943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1" name="Google Shape;201;g226d8846941_0_104"/>
          <p:cNvSpPr txBox="1"/>
          <p:nvPr>
            <p:ph idx="1" type="body"/>
          </p:nvPr>
        </p:nvSpPr>
        <p:spPr>
          <a:xfrm>
            <a:off x="404526" y="1218450"/>
            <a:ext cx="7577700" cy="22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9375">
            <a:spAutoFit/>
          </a:bodyPr>
          <a:lstStyle/>
          <a:p>
            <a:pPr indent="-40957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lang="en-US"/>
              <a:t>Three variants of the same dumbbell topology tested - one with added functionality (ss), one using trace sources for tracing, and one without any.</a:t>
            </a:r>
            <a:endParaRPr/>
          </a:p>
          <a:p>
            <a:pPr indent="-40957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lang="en-US"/>
              <a:t>We dynamically increase of nodes on both sides to test ns-3’s performance</a:t>
            </a:r>
            <a:endParaRPr/>
          </a:p>
          <a:p>
            <a:pPr indent="-40957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lang="en-US"/>
              <a:t>Results indicate that as the number of nodes increases, there is an accompanying rise in memory consumption, which is attributed to the generation of dump files.</a:t>
            </a:r>
            <a:endParaRPr/>
          </a:p>
          <a:p>
            <a:pPr indent="-40957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lang="en-US"/>
              <a:t>Analysis of simulation completion time shows that as the number of nodes increases, there is an increase in simulation completion time.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g226d8846941_0_104"/>
          <p:cNvSpPr txBox="1"/>
          <p:nvPr/>
        </p:nvSpPr>
        <p:spPr>
          <a:xfrm>
            <a:off x="8822086" y="4791578"/>
            <a:ext cx="151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12</a:t>
            </a:r>
            <a:endParaRPr b="0" i="0" sz="1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26d8846941_0_118"/>
          <p:cNvSpPr/>
          <p:nvPr/>
        </p:nvSpPr>
        <p:spPr>
          <a:xfrm>
            <a:off x="404524" y="204399"/>
            <a:ext cx="1990089" cy="304165"/>
          </a:xfrm>
          <a:custGeom>
            <a:rect b="b" l="l" r="r" t="t"/>
            <a:pathLst>
              <a:path extrusionOk="0" h="304165" w="1990089">
                <a:moveTo>
                  <a:pt x="1939248" y="303899"/>
                </a:moveTo>
                <a:lnTo>
                  <a:pt x="50651" y="303899"/>
                </a:lnTo>
                <a:lnTo>
                  <a:pt x="30935" y="299919"/>
                </a:lnTo>
                <a:lnTo>
                  <a:pt x="14835" y="289064"/>
                </a:lnTo>
                <a:lnTo>
                  <a:pt x="3980" y="272964"/>
                </a:lnTo>
                <a:lnTo>
                  <a:pt x="0" y="253248"/>
                </a:lnTo>
                <a:lnTo>
                  <a:pt x="0" y="50650"/>
                </a:lnTo>
                <a:lnTo>
                  <a:pt x="3980" y="30935"/>
                </a:lnTo>
                <a:lnTo>
                  <a:pt x="14835" y="14835"/>
                </a:lnTo>
                <a:lnTo>
                  <a:pt x="30935" y="3980"/>
                </a:lnTo>
                <a:lnTo>
                  <a:pt x="50651" y="0"/>
                </a:lnTo>
                <a:lnTo>
                  <a:pt x="1939248" y="0"/>
                </a:lnTo>
                <a:lnTo>
                  <a:pt x="1975064" y="14835"/>
                </a:lnTo>
                <a:lnTo>
                  <a:pt x="1989899" y="50650"/>
                </a:lnTo>
                <a:lnTo>
                  <a:pt x="1989899" y="253248"/>
                </a:lnTo>
                <a:lnTo>
                  <a:pt x="1985919" y="272964"/>
                </a:lnTo>
                <a:lnTo>
                  <a:pt x="1975064" y="289064"/>
                </a:lnTo>
                <a:lnTo>
                  <a:pt x="1958964" y="299919"/>
                </a:lnTo>
                <a:lnTo>
                  <a:pt x="1939248" y="303899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226d8846941_0_118"/>
          <p:cNvSpPr txBox="1"/>
          <p:nvPr/>
        </p:nvSpPr>
        <p:spPr>
          <a:xfrm>
            <a:off x="492374" y="247075"/>
            <a:ext cx="17787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5. Performance</a:t>
            </a:r>
            <a:endParaRPr b="1" i="0" sz="1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226d8846941_0_118"/>
          <p:cNvSpPr/>
          <p:nvPr/>
        </p:nvSpPr>
        <p:spPr>
          <a:xfrm>
            <a:off x="2470399" y="204399"/>
            <a:ext cx="5549265" cy="304165"/>
          </a:xfrm>
          <a:custGeom>
            <a:rect b="b" l="l" r="r" t="t"/>
            <a:pathLst>
              <a:path extrusionOk="0" h="304165" w="5549265">
                <a:moveTo>
                  <a:pt x="5498149" y="303899"/>
                </a:moveTo>
                <a:lnTo>
                  <a:pt x="50650" y="303899"/>
                </a:lnTo>
                <a:lnTo>
                  <a:pt x="30935" y="299919"/>
                </a:lnTo>
                <a:lnTo>
                  <a:pt x="14835" y="289064"/>
                </a:lnTo>
                <a:lnTo>
                  <a:pt x="3980" y="272964"/>
                </a:lnTo>
                <a:lnTo>
                  <a:pt x="0" y="253248"/>
                </a:lnTo>
                <a:lnTo>
                  <a:pt x="0" y="50650"/>
                </a:lnTo>
                <a:lnTo>
                  <a:pt x="3980" y="30935"/>
                </a:lnTo>
                <a:lnTo>
                  <a:pt x="14835" y="14835"/>
                </a:lnTo>
                <a:lnTo>
                  <a:pt x="30935" y="3980"/>
                </a:lnTo>
                <a:lnTo>
                  <a:pt x="50650" y="0"/>
                </a:lnTo>
                <a:lnTo>
                  <a:pt x="5498149" y="0"/>
                </a:lnTo>
                <a:lnTo>
                  <a:pt x="5533964" y="14835"/>
                </a:lnTo>
                <a:lnTo>
                  <a:pt x="5548799" y="50650"/>
                </a:lnTo>
                <a:lnTo>
                  <a:pt x="5548799" y="253248"/>
                </a:lnTo>
                <a:lnTo>
                  <a:pt x="5544819" y="272964"/>
                </a:lnTo>
                <a:lnTo>
                  <a:pt x="5533964" y="289064"/>
                </a:lnTo>
                <a:lnTo>
                  <a:pt x="5517864" y="299919"/>
                </a:lnTo>
                <a:lnTo>
                  <a:pt x="5498149" y="303899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226d8846941_0_118"/>
          <p:cNvSpPr txBox="1"/>
          <p:nvPr/>
        </p:nvSpPr>
        <p:spPr>
          <a:xfrm>
            <a:off x="2558260" y="237033"/>
            <a:ext cx="20943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226d8846941_0_118"/>
          <p:cNvSpPr txBox="1"/>
          <p:nvPr/>
        </p:nvSpPr>
        <p:spPr>
          <a:xfrm>
            <a:off x="8822086" y="4791578"/>
            <a:ext cx="151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12</a:t>
            </a:r>
            <a:endParaRPr b="0" i="0" sz="1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12" name="Google Shape;212;g226d8846941_0_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8225" y="683650"/>
            <a:ext cx="474345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226d8846941_0_118"/>
          <p:cNvPicPr preferRelativeResize="0"/>
          <p:nvPr/>
        </p:nvPicPr>
        <p:blipFill rotWithShape="1">
          <a:blip r:embed="rId4">
            <a:alphaModFix/>
          </a:blip>
          <a:srcRect b="0" l="0" r="0" t="1419"/>
          <a:stretch/>
        </p:blipFill>
        <p:spPr>
          <a:xfrm>
            <a:off x="302175" y="815313"/>
            <a:ext cx="4218005" cy="28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226d8846941_0_118"/>
          <p:cNvSpPr txBox="1"/>
          <p:nvPr/>
        </p:nvSpPr>
        <p:spPr>
          <a:xfrm>
            <a:off x="4712375" y="3712600"/>
            <a:ext cx="3538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Figure 8: Time Taken for Simulation Using Socket Statistics </a:t>
            </a:r>
            <a:endParaRPr b="0" i="1" sz="1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5" name="Google Shape;215;g226d8846941_0_118"/>
          <p:cNvSpPr txBox="1"/>
          <p:nvPr/>
        </p:nvSpPr>
        <p:spPr>
          <a:xfrm>
            <a:off x="726050" y="3712588"/>
            <a:ext cx="3538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Figure 7: Memory Consumed Using Socket Statistics </a:t>
            </a:r>
            <a:endParaRPr b="0" i="1" sz="1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26d8846941_0_130"/>
          <p:cNvSpPr txBox="1"/>
          <p:nvPr>
            <p:ph type="title"/>
          </p:nvPr>
        </p:nvSpPr>
        <p:spPr>
          <a:xfrm>
            <a:off x="384725" y="580525"/>
            <a:ext cx="6861600" cy="20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16"/>
                  </a:ext>
                </a:extLst>
              </a:rPr>
              <a:t>Conclusion</a:t>
            </a:r>
            <a:r>
              <a:rPr lang="en-US"/>
              <a:t>s and Future Work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226d8846941_0_130"/>
          <p:cNvSpPr/>
          <p:nvPr/>
        </p:nvSpPr>
        <p:spPr>
          <a:xfrm>
            <a:off x="404524" y="204399"/>
            <a:ext cx="1990089" cy="304165"/>
          </a:xfrm>
          <a:custGeom>
            <a:rect b="b" l="l" r="r" t="t"/>
            <a:pathLst>
              <a:path extrusionOk="0" h="304165" w="1990089">
                <a:moveTo>
                  <a:pt x="1939248" y="303899"/>
                </a:moveTo>
                <a:lnTo>
                  <a:pt x="50651" y="303899"/>
                </a:lnTo>
                <a:lnTo>
                  <a:pt x="30935" y="299919"/>
                </a:lnTo>
                <a:lnTo>
                  <a:pt x="14835" y="289064"/>
                </a:lnTo>
                <a:lnTo>
                  <a:pt x="3980" y="272964"/>
                </a:lnTo>
                <a:lnTo>
                  <a:pt x="0" y="253248"/>
                </a:lnTo>
                <a:lnTo>
                  <a:pt x="0" y="50650"/>
                </a:lnTo>
                <a:lnTo>
                  <a:pt x="3980" y="30935"/>
                </a:lnTo>
                <a:lnTo>
                  <a:pt x="14835" y="14835"/>
                </a:lnTo>
                <a:lnTo>
                  <a:pt x="30935" y="3980"/>
                </a:lnTo>
                <a:lnTo>
                  <a:pt x="50651" y="0"/>
                </a:lnTo>
                <a:lnTo>
                  <a:pt x="1939248" y="0"/>
                </a:lnTo>
                <a:lnTo>
                  <a:pt x="1975064" y="14835"/>
                </a:lnTo>
                <a:lnTo>
                  <a:pt x="1989899" y="50650"/>
                </a:lnTo>
                <a:lnTo>
                  <a:pt x="1989899" y="253248"/>
                </a:lnTo>
                <a:lnTo>
                  <a:pt x="1985919" y="272964"/>
                </a:lnTo>
                <a:lnTo>
                  <a:pt x="1975064" y="289064"/>
                </a:lnTo>
                <a:lnTo>
                  <a:pt x="1958964" y="299919"/>
                </a:lnTo>
                <a:lnTo>
                  <a:pt x="1939248" y="303899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2" name="Google Shape;222;g226d8846941_0_130"/>
          <p:cNvSpPr txBox="1"/>
          <p:nvPr/>
        </p:nvSpPr>
        <p:spPr>
          <a:xfrm>
            <a:off x="492374" y="247075"/>
            <a:ext cx="17787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6. Conclusions</a:t>
            </a:r>
            <a:endParaRPr b="0" i="0" sz="1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3" name="Google Shape;223;g226d8846941_0_130"/>
          <p:cNvSpPr/>
          <p:nvPr/>
        </p:nvSpPr>
        <p:spPr>
          <a:xfrm>
            <a:off x="2470399" y="204399"/>
            <a:ext cx="5549265" cy="304165"/>
          </a:xfrm>
          <a:custGeom>
            <a:rect b="b" l="l" r="r" t="t"/>
            <a:pathLst>
              <a:path extrusionOk="0" h="304165" w="5549265">
                <a:moveTo>
                  <a:pt x="5498149" y="303899"/>
                </a:moveTo>
                <a:lnTo>
                  <a:pt x="50650" y="303899"/>
                </a:lnTo>
                <a:lnTo>
                  <a:pt x="30935" y="299919"/>
                </a:lnTo>
                <a:lnTo>
                  <a:pt x="14835" y="289064"/>
                </a:lnTo>
                <a:lnTo>
                  <a:pt x="3980" y="272964"/>
                </a:lnTo>
                <a:lnTo>
                  <a:pt x="0" y="253248"/>
                </a:lnTo>
                <a:lnTo>
                  <a:pt x="0" y="50650"/>
                </a:lnTo>
                <a:lnTo>
                  <a:pt x="3980" y="30935"/>
                </a:lnTo>
                <a:lnTo>
                  <a:pt x="14835" y="14835"/>
                </a:lnTo>
                <a:lnTo>
                  <a:pt x="30935" y="3980"/>
                </a:lnTo>
                <a:lnTo>
                  <a:pt x="50650" y="0"/>
                </a:lnTo>
                <a:lnTo>
                  <a:pt x="5498149" y="0"/>
                </a:lnTo>
                <a:lnTo>
                  <a:pt x="5533964" y="14835"/>
                </a:lnTo>
                <a:lnTo>
                  <a:pt x="5548799" y="50650"/>
                </a:lnTo>
                <a:lnTo>
                  <a:pt x="5548799" y="253248"/>
                </a:lnTo>
                <a:lnTo>
                  <a:pt x="5544819" y="272964"/>
                </a:lnTo>
                <a:lnTo>
                  <a:pt x="5533964" y="289064"/>
                </a:lnTo>
                <a:lnTo>
                  <a:pt x="5517864" y="299919"/>
                </a:lnTo>
                <a:lnTo>
                  <a:pt x="5498149" y="303899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4" name="Google Shape;224;g226d8846941_0_130"/>
          <p:cNvSpPr txBox="1"/>
          <p:nvPr/>
        </p:nvSpPr>
        <p:spPr>
          <a:xfrm>
            <a:off x="2558260" y="237033"/>
            <a:ext cx="20943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5" name="Google Shape;225;g226d8846941_0_130"/>
          <p:cNvSpPr txBox="1"/>
          <p:nvPr>
            <p:ph idx="1" type="body"/>
          </p:nvPr>
        </p:nvSpPr>
        <p:spPr>
          <a:xfrm>
            <a:off x="477300" y="958775"/>
            <a:ext cx="8189400" cy="39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9375">
            <a:spAutoFit/>
          </a:bodyPr>
          <a:lstStyle/>
          <a:p>
            <a:pPr indent="-40957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17"/>
                  </a:ext>
                </a:extLst>
              </a:rPr>
              <a:t>This project (MR: </a:t>
            </a:r>
            <a:r>
              <a:rPr lang="en-US" u="sng">
                <a:solidFill>
                  <a:schemeClr val="hlink"/>
                </a:solidFill>
                <a:hlinkClick r:id="rId3"/>
                <a:extLst>
                  <a:ext uri="http://customooxmlschemas.google.com/">
                    <go:slidesCustomData xmlns:go="http://customooxmlschemas.google.com/" textRoundtripDataId="18"/>
                  </a:ext>
                </a:extLst>
              </a:rPr>
              <a:t>https://gitlab.com/nsnam/ns-3-dev/-/merge_requests/1415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19"/>
                  </a:ext>
                </a:extLst>
              </a:rPr>
              <a:t>) introduces the Socket Statistics module for ns-3, which offers a simplified API and improved socket information collection compared to existing tracing techniques. </a:t>
            </a:r>
            <a:endParaRPr/>
          </a:p>
          <a:p>
            <a:pPr indent="-40957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lang="en-US"/>
              <a:t>The ss module presents a valuable addition to ns-3 for network simulation and analysis.</a:t>
            </a:r>
            <a:endParaRPr/>
          </a:p>
          <a:p>
            <a:pPr indent="-40957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400"/>
              <a:buFont typeface="Tahoma"/>
              <a:buChar char="➔"/>
            </a:pPr>
            <a:r>
              <a:rPr lang="en-US"/>
              <a:t>The module was implemented and tested for performance and accuracy and demonstrated precise correspondence with trace sources. </a:t>
            </a:r>
            <a:endParaRPr/>
          </a:p>
          <a:p>
            <a:pPr indent="-40957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400"/>
              <a:buFont typeface="Tahoma"/>
              <a:buChar char="➔"/>
            </a:pPr>
            <a:r>
              <a:rPr lang="en-US"/>
              <a:t>Additional data output methods such as database, binary file, and JSON can be incorporated for greater flexibility and compatibility with various systems.</a:t>
            </a:r>
            <a:endParaRPr/>
          </a:p>
          <a:p>
            <a:pPr indent="-40957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400"/>
              <a:buFont typeface="Tahoma"/>
              <a:buChar char="➔"/>
            </a:pPr>
            <a:r>
              <a:rPr lang="en-US"/>
              <a:t>Adding more options to control the level of detail stored in memory, for example, some users may not require per-socket statistics or other figures, and having the ability to customize the data stored in the memory would be beneficial. </a:t>
            </a:r>
            <a:endParaRPr/>
          </a:p>
          <a:p>
            <a:pPr indent="-40957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400"/>
              <a:buFont typeface="Tahoma"/>
              <a:buChar char="➔"/>
            </a:pPr>
            <a:r>
              <a:rPr lang="en-US"/>
              <a:t>More filtering options, such as the ability to generate summaries, would be helpful for users who require a high-level overview of the socket statistics.</a:t>
            </a:r>
            <a:endParaRPr/>
          </a:p>
          <a:p>
            <a:pPr indent="-40957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400"/>
              <a:buFont typeface="Tahoma"/>
              <a:buChar char="➔"/>
            </a:pPr>
            <a:r>
              <a:rPr lang="en-US"/>
              <a:t>Currently, the utility only supports TCP and UDP sockets, but we aim to develop routines for gathering statistics for raw sockets and packet sockets in the future.</a:t>
            </a:r>
            <a:endParaRPr/>
          </a:p>
        </p:txBody>
      </p:sp>
      <p:sp>
        <p:nvSpPr>
          <p:cNvPr id="226" name="Google Shape;226;g226d8846941_0_130"/>
          <p:cNvSpPr txBox="1"/>
          <p:nvPr/>
        </p:nvSpPr>
        <p:spPr>
          <a:xfrm>
            <a:off x="8822086" y="4791578"/>
            <a:ext cx="151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12</a:t>
            </a:r>
            <a:endParaRPr b="0" i="0" sz="1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/>
          <p:nvPr>
            <p:ph type="title"/>
          </p:nvPr>
        </p:nvSpPr>
        <p:spPr>
          <a:xfrm>
            <a:off x="3608403" y="1895050"/>
            <a:ext cx="19272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333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20"/>
                  </a:ext>
                </a:extLst>
              </a:rPr>
              <a:t>Questions</a:t>
            </a:r>
            <a:r>
              <a:rPr lang="en-US"/>
              <a:t>?</a:t>
            </a:r>
            <a:endParaRPr/>
          </a:p>
        </p:txBody>
      </p:sp>
      <p:sp>
        <p:nvSpPr>
          <p:cNvPr id="232" name="Google Shape;232;p20"/>
          <p:cNvSpPr txBox="1"/>
          <p:nvPr>
            <p:ph idx="12" type="sldNum"/>
          </p:nvPr>
        </p:nvSpPr>
        <p:spPr>
          <a:xfrm>
            <a:off x="8796686" y="4793610"/>
            <a:ext cx="202565" cy="185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/>
          <p:nvPr>
            <p:ph type="title"/>
          </p:nvPr>
        </p:nvSpPr>
        <p:spPr>
          <a:xfrm>
            <a:off x="384725" y="504325"/>
            <a:ext cx="54843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Outlin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e</a:t>
            </a:r>
            <a:r>
              <a:rPr lang="en-US"/>
              <a:t> of the presentation</a:t>
            </a:r>
            <a:endParaRPr/>
          </a:p>
        </p:txBody>
      </p:sp>
      <p:sp>
        <p:nvSpPr>
          <p:cNvPr id="58" name="Google Shape;58;p5"/>
          <p:cNvSpPr txBox="1"/>
          <p:nvPr/>
        </p:nvSpPr>
        <p:spPr>
          <a:xfrm>
            <a:off x="384720" y="1234200"/>
            <a:ext cx="5579100" cy="28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Introduction to Socket Statistics in ns-3</a:t>
            </a:r>
            <a:endParaRPr b="0" i="0" sz="17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77800" lvl="0" marL="190500" marR="508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Overview of Socket Statistics module in ns-3</a:t>
            </a:r>
            <a:endParaRPr b="0" i="0" sz="17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Methodology</a:t>
            </a:r>
            <a:endParaRPr b="0" i="0" sz="17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4. Validation and Results</a:t>
            </a:r>
            <a:endParaRPr b="0" i="0" sz="17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5. Performance</a:t>
            </a:r>
            <a:endParaRPr b="0" i="0" sz="17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6. Conclusions and Future Work</a:t>
            </a:r>
            <a:endParaRPr b="0" i="0" sz="17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8796686" y="4793610"/>
            <a:ext cx="202565" cy="185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5"/>
          <p:cNvSpPr txBox="1"/>
          <p:nvPr/>
        </p:nvSpPr>
        <p:spPr>
          <a:xfrm>
            <a:off x="4877581" y="4158862"/>
            <a:ext cx="18753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5. Conclusion</a:t>
            </a:r>
            <a:endParaRPr b="1" i="0" sz="14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/>
          <p:nvPr>
            <p:ph type="title"/>
          </p:nvPr>
        </p:nvSpPr>
        <p:spPr>
          <a:xfrm>
            <a:off x="460925" y="580525"/>
            <a:ext cx="7494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Introduction to Socket Statistics in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ns-3</a:t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431299" y="215174"/>
            <a:ext cx="2761615" cy="304165"/>
          </a:xfrm>
          <a:custGeom>
            <a:rect b="b" l="l" r="r" t="t"/>
            <a:pathLst>
              <a:path extrusionOk="0" h="304165" w="2761615">
                <a:moveTo>
                  <a:pt x="2710548" y="303899"/>
                </a:moveTo>
                <a:lnTo>
                  <a:pt x="50651" y="303899"/>
                </a:lnTo>
                <a:lnTo>
                  <a:pt x="30935" y="299919"/>
                </a:lnTo>
                <a:lnTo>
                  <a:pt x="14835" y="289064"/>
                </a:lnTo>
                <a:lnTo>
                  <a:pt x="3980" y="272964"/>
                </a:lnTo>
                <a:lnTo>
                  <a:pt x="0" y="253248"/>
                </a:lnTo>
                <a:lnTo>
                  <a:pt x="0" y="50650"/>
                </a:lnTo>
                <a:lnTo>
                  <a:pt x="3980" y="30935"/>
                </a:lnTo>
                <a:lnTo>
                  <a:pt x="14835" y="14835"/>
                </a:lnTo>
                <a:lnTo>
                  <a:pt x="30935" y="3980"/>
                </a:lnTo>
                <a:lnTo>
                  <a:pt x="50651" y="0"/>
                </a:lnTo>
                <a:lnTo>
                  <a:pt x="2710548" y="0"/>
                </a:lnTo>
                <a:lnTo>
                  <a:pt x="2746364" y="14835"/>
                </a:lnTo>
                <a:lnTo>
                  <a:pt x="2761199" y="50650"/>
                </a:lnTo>
                <a:lnTo>
                  <a:pt x="2761199" y="253248"/>
                </a:lnTo>
                <a:lnTo>
                  <a:pt x="2757219" y="272964"/>
                </a:lnTo>
                <a:lnTo>
                  <a:pt x="2746364" y="289064"/>
                </a:lnTo>
                <a:lnTo>
                  <a:pt x="2730264" y="299919"/>
                </a:lnTo>
                <a:lnTo>
                  <a:pt x="2710548" y="303899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7" name="Google Shape;67;p6"/>
          <p:cNvSpPr txBox="1"/>
          <p:nvPr/>
        </p:nvSpPr>
        <p:spPr>
          <a:xfrm>
            <a:off x="519160" y="257841"/>
            <a:ext cx="25185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1. Introduction</a:t>
            </a:r>
            <a:endParaRPr b="0" i="0" sz="1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" name="Google Shape;68;p6"/>
          <p:cNvSpPr/>
          <p:nvPr/>
        </p:nvSpPr>
        <p:spPr>
          <a:xfrm>
            <a:off x="3243199" y="220024"/>
            <a:ext cx="4636135" cy="304165"/>
          </a:xfrm>
          <a:custGeom>
            <a:rect b="b" l="l" r="r" t="t"/>
            <a:pathLst>
              <a:path extrusionOk="0" h="304165" w="4636134">
                <a:moveTo>
                  <a:pt x="4584949" y="303899"/>
                </a:moveTo>
                <a:lnTo>
                  <a:pt x="50651" y="303899"/>
                </a:lnTo>
                <a:lnTo>
                  <a:pt x="30935" y="299919"/>
                </a:lnTo>
                <a:lnTo>
                  <a:pt x="14835" y="289064"/>
                </a:lnTo>
                <a:lnTo>
                  <a:pt x="3980" y="272964"/>
                </a:lnTo>
                <a:lnTo>
                  <a:pt x="0" y="253248"/>
                </a:lnTo>
                <a:lnTo>
                  <a:pt x="0" y="50650"/>
                </a:lnTo>
                <a:lnTo>
                  <a:pt x="3980" y="30935"/>
                </a:lnTo>
                <a:lnTo>
                  <a:pt x="14835" y="14835"/>
                </a:lnTo>
                <a:lnTo>
                  <a:pt x="30935" y="3980"/>
                </a:lnTo>
                <a:lnTo>
                  <a:pt x="50651" y="0"/>
                </a:lnTo>
                <a:lnTo>
                  <a:pt x="4584949" y="0"/>
                </a:lnTo>
                <a:lnTo>
                  <a:pt x="4620764" y="14835"/>
                </a:lnTo>
                <a:lnTo>
                  <a:pt x="4635599" y="50650"/>
                </a:lnTo>
                <a:lnTo>
                  <a:pt x="4635599" y="253248"/>
                </a:lnTo>
                <a:lnTo>
                  <a:pt x="4631619" y="272964"/>
                </a:lnTo>
                <a:lnTo>
                  <a:pt x="4620764" y="289064"/>
                </a:lnTo>
                <a:lnTo>
                  <a:pt x="4604664" y="299919"/>
                </a:lnTo>
                <a:lnTo>
                  <a:pt x="4584949" y="303899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" name="Google Shape;69;p6"/>
          <p:cNvSpPr txBox="1"/>
          <p:nvPr/>
        </p:nvSpPr>
        <p:spPr>
          <a:xfrm>
            <a:off x="519150" y="912838"/>
            <a:ext cx="8283600" cy="3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9575" lvl="0" marL="4222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Char char="➔"/>
            </a:pP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Accurate and comprehensive statistics collection is essential for evaluating network protocol performance and efficiency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9575" lvl="0" marL="4222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Char char="➔"/>
            </a:pP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ns-3 supports various techniques for collecting network-related statistics, but it requires a high level of proficiency and experience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9575" lvl="0" marL="4222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Char char="➔"/>
            </a:pP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Socket Statistics, a new socket monitoring utility inspired by the ss utility in Linux, is introduced in ns-3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9575" lvl="0" marL="4222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Char char="➔"/>
            </a:pP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Socket Statistics provides a user-friendly API for easy collection and storage of socket information from any ns-3 node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9575" lvl="0" marL="4222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Char char="➔"/>
            </a:pP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introduced ss module in ns-3 is validated with trace sources and compared in terms of heap memory consumption and execution time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9575" lvl="0" marL="4222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Char char="➔"/>
            </a:pP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Socket Statistics provides a use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ful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tool for monitoring network behavior without requiring advanced proficiency in ns-3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" name="Google Shape;70;p6"/>
          <p:cNvSpPr txBox="1"/>
          <p:nvPr>
            <p:ph idx="12" type="sldNum"/>
          </p:nvPr>
        </p:nvSpPr>
        <p:spPr>
          <a:xfrm>
            <a:off x="8796686" y="4793610"/>
            <a:ext cx="202565" cy="185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2982a17478_0_14"/>
          <p:cNvSpPr txBox="1"/>
          <p:nvPr/>
        </p:nvSpPr>
        <p:spPr>
          <a:xfrm>
            <a:off x="384725" y="580525"/>
            <a:ext cx="7251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Existing Monitoring Techniques in ns-3</a:t>
            </a:r>
            <a:endParaRPr b="0" i="0" sz="27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6" name="Google Shape;76;g22982a17478_0_14"/>
          <p:cNvSpPr/>
          <p:nvPr/>
        </p:nvSpPr>
        <p:spPr>
          <a:xfrm>
            <a:off x="404524" y="204399"/>
            <a:ext cx="3725545" cy="304165"/>
          </a:xfrm>
          <a:custGeom>
            <a:rect b="b" l="l" r="r" t="t"/>
            <a:pathLst>
              <a:path extrusionOk="0" h="304165" w="3725545">
                <a:moveTo>
                  <a:pt x="3674748" y="303899"/>
                </a:moveTo>
                <a:lnTo>
                  <a:pt x="50651" y="303899"/>
                </a:lnTo>
                <a:lnTo>
                  <a:pt x="30935" y="299919"/>
                </a:lnTo>
                <a:lnTo>
                  <a:pt x="14835" y="289064"/>
                </a:lnTo>
                <a:lnTo>
                  <a:pt x="3980" y="272964"/>
                </a:lnTo>
                <a:lnTo>
                  <a:pt x="0" y="253248"/>
                </a:lnTo>
                <a:lnTo>
                  <a:pt x="0" y="50650"/>
                </a:lnTo>
                <a:lnTo>
                  <a:pt x="3980" y="30935"/>
                </a:lnTo>
                <a:lnTo>
                  <a:pt x="14835" y="14835"/>
                </a:lnTo>
                <a:lnTo>
                  <a:pt x="30935" y="3980"/>
                </a:lnTo>
                <a:lnTo>
                  <a:pt x="50651" y="0"/>
                </a:lnTo>
                <a:lnTo>
                  <a:pt x="3674748" y="0"/>
                </a:lnTo>
                <a:lnTo>
                  <a:pt x="3710564" y="14835"/>
                </a:lnTo>
                <a:lnTo>
                  <a:pt x="3725399" y="50650"/>
                </a:lnTo>
                <a:lnTo>
                  <a:pt x="3725399" y="253248"/>
                </a:lnTo>
                <a:lnTo>
                  <a:pt x="3721419" y="272964"/>
                </a:lnTo>
                <a:lnTo>
                  <a:pt x="3710564" y="289064"/>
                </a:lnTo>
                <a:lnTo>
                  <a:pt x="3694464" y="299919"/>
                </a:lnTo>
                <a:lnTo>
                  <a:pt x="3674748" y="303899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" name="Google Shape;77;g22982a17478_0_14"/>
          <p:cNvSpPr txBox="1"/>
          <p:nvPr/>
        </p:nvSpPr>
        <p:spPr>
          <a:xfrm>
            <a:off x="492385" y="247066"/>
            <a:ext cx="34746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1. Introduction</a:t>
            </a:r>
            <a:endParaRPr b="1" i="0" sz="12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8" name="Google Shape;78;g22982a17478_0_14"/>
          <p:cNvSpPr/>
          <p:nvPr/>
        </p:nvSpPr>
        <p:spPr>
          <a:xfrm>
            <a:off x="4180675" y="204399"/>
            <a:ext cx="3839209" cy="304165"/>
          </a:xfrm>
          <a:custGeom>
            <a:rect b="b" l="l" r="r" t="t"/>
            <a:pathLst>
              <a:path extrusionOk="0" h="304165" w="3839209">
                <a:moveTo>
                  <a:pt x="3788149" y="303899"/>
                </a:moveTo>
                <a:lnTo>
                  <a:pt x="50651" y="303899"/>
                </a:lnTo>
                <a:lnTo>
                  <a:pt x="30935" y="299919"/>
                </a:lnTo>
                <a:lnTo>
                  <a:pt x="14835" y="289064"/>
                </a:lnTo>
                <a:lnTo>
                  <a:pt x="3980" y="272964"/>
                </a:lnTo>
                <a:lnTo>
                  <a:pt x="0" y="253248"/>
                </a:lnTo>
                <a:lnTo>
                  <a:pt x="0" y="50650"/>
                </a:lnTo>
                <a:lnTo>
                  <a:pt x="3980" y="30935"/>
                </a:lnTo>
                <a:lnTo>
                  <a:pt x="14835" y="14835"/>
                </a:lnTo>
                <a:lnTo>
                  <a:pt x="30935" y="3980"/>
                </a:lnTo>
                <a:lnTo>
                  <a:pt x="50651" y="0"/>
                </a:lnTo>
                <a:lnTo>
                  <a:pt x="3788149" y="0"/>
                </a:lnTo>
                <a:lnTo>
                  <a:pt x="3823964" y="14835"/>
                </a:lnTo>
                <a:lnTo>
                  <a:pt x="3838799" y="50650"/>
                </a:lnTo>
                <a:lnTo>
                  <a:pt x="3838799" y="253248"/>
                </a:lnTo>
                <a:lnTo>
                  <a:pt x="3834819" y="272964"/>
                </a:lnTo>
                <a:lnTo>
                  <a:pt x="3823964" y="289064"/>
                </a:lnTo>
                <a:lnTo>
                  <a:pt x="3807864" y="299919"/>
                </a:lnTo>
                <a:lnTo>
                  <a:pt x="3788149" y="303899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" name="Google Shape;79;g22982a17478_0_14"/>
          <p:cNvSpPr txBox="1"/>
          <p:nvPr/>
        </p:nvSpPr>
        <p:spPr>
          <a:xfrm>
            <a:off x="4268535" y="237033"/>
            <a:ext cx="31914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" name="Google Shape;80;g22982a17478_0_14"/>
          <p:cNvSpPr txBox="1"/>
          <p:nvPr>
            <p:ph idx="12" type="sldNum"/>
          </p:nvPr>
        </p:nvSpPr>
        <p:spPr>
          <a:xfrm>
            <a:off x="8796686" y="4793610"/>
            <a:ext cx="2025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g22982a17478_0_14"/>
          <p:cNvSpPr txBox="1"/>
          <p:nvPr/>
        </p:nvSpPr>
        <p:spPr>
          <a:xfrm>
            <a:off x="517075" y="1496713"/>
            <a:ext cx="81102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82" name="Google Shape;82;g22982a17478_0_14"/>
          <p:cNvGraphicFramePr/>
          <p:nvPr/>
        </p:nvGraphicFramePr>
        <p:xfrm>
          <a:off x="404525" y="1080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{FA308306-956A-4BC9-A64E-1033A35B7933}</a:tableStyleId>
              </a:tblPr>
              <a:tblGrid>
                <a:gridCol w="3175725"/>
                <a:gridCol w="44764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Method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Drawback(s)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1161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Flow Monitor Utility in ns-3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ahoma"/>
                        <a:buChar char="●"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Retransmissions by the transport protocols are classified as a new packet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ahoma"/>
                        <a:buChar char="●"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Packets queued for transmission below network level at the end of simulation are considered as lost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  <a:tr h="954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Tracing via Trace Sources/Sinks in ns-3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ahoma"/>
                        <a:buChar char="●"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Users might have to create their own trace source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ahoma"/>
                        <a:buChar char="●"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Extracting multiple information requires creating separate individual hooks to the trace sources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PCAP and ASCII Tracing in ns-3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ahoma"/>
                        <a:buChar char="●"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PCAP traces can be very large and can take up a significant amount of disk space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ahoma"/>
                        <a:buChar char="●"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ASCII traces provide less detailed information than PCAP traces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/>
          <p:nvPr/>
        </p:nvSpPr>
        <p:spPr>
          <a:xfrm>
            <a:off x="384725" y="580525"/>
            <a:ext cx="78747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Overview</a:t>
            </a:r>
            <a:r>
              <a:rPr b="1" i="0" lang="en-US" sz="27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of Socket Statistics module in ns-3</a:t>
            </a:r>
            <a:endParaRPr b="0" i="0" sz="27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8" name="Google Shape;88;p8"/>
          <p:cNvSpPr/>
          <p:nvPr/>
        </p:nvSpPr>
        <p:spPr>
          <a:xfrm>
            <a:off x="404525" y="204400"/>
            <a:ext cx="4684873" cy="304165"/>
          </a:xfrm>
          <a:custGeom>
            <a:rect b="b" l="l" r="r" t="t"/>
            <a:pathLst>
              <a:path extrusionOk="0" h="304165" w="3725545">
                <a:moveTo>
                  <a:pt x="3674748" y="303899"/>
                </a:moveTo>
                <a:lnTo>
                  <a:pt x="50651" y="303899"/>
                </a:lnTo>
                <a:lnTo>
                  <a:pt x="30935" y="299919"/>
                </a:lnTo>
                <a:lnTo>
                  <a:pt x="14835" y="289064"/>
                </a:lnTo>
                <a:lnTo>
                  <a:pt x="3980" y="272964"/>
                </a:lnTo>
                <a:lnTo>
                  <a:pt x="0" y="253248"/>
                </a:lnTo>
                <a:lnTo>
                  <a:pt x="0" y="50650"/>
                </a:lnTo>
                <a:lnTo>
                  <a:pt x="3980" y="30935"/>
                </a:lnTo>
                <a:lnTo>
                  <a:pt x="14835" y="14835"/>
                </a:lnTo>
                <a:lnTo>
                  <a:pt x="30935" y="3980"/>
                </a:lnTo>
                <a:lnTo>
                  <a:pt x="50651" y="0"/>
                </a:lnTo>
                <a:lnTo>
                  <a:pt x="3674748" y="0"/>
                </a:lnTo>
                <a:lnTo>
                  <a:pt x="3710564" y="14835"/>
                </a:lnTo>
                <a:lnTo>
                  <a:pt x="3725399" y="50650"/>
                </a:lnTo>
                <a:lnTo>
                  <a:pt x="3725399" y="253248"/>
                </a:lnTo>
                <a:lnTo>
                  <a:pt x="3721419" y="272964"/>
                </a:lnTo>
                <a:lnTo>
                  <a:pt x="3710564" y="289064"/>
                </a:lnTo>
                <a:lnTo>
                  <a:pt x="3694464" y="299919"/>
                </a:lnTo>
                <a:lnTo>
                  <a:pt x="3674748" y="303899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9" name="Google Shape;89;p8"/>
          <p:cNvSpPr txBox="1"/>
          <p:nvPr/>
        </p:nvSpPr>
        <p:spPr>
          <a:xfrm>
            <a:off x="492374" y="247075"/>
            <a:ext cx="38757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2. Overview of Socket Statistics module in ns-3</a:t>
            </a:r>
            <a:endParaRPr b="0" i="0" sz="1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" name="Google Shape;90;p8"/>
          <p:cNvSpPr/>
          <p:nvPr/>
        </p:nvSpPr>
        <p:spPr>
          <a:xfrm>
            <a:off x="5186178" y="204400"/>
            <a:ext cx="2831417" cy="304165"/>
          </a:xfrm>
          <a:custGeom>
            <a:rect b="b" l="l" r="r" t="t"/>
            <a:pathLst>
              <a:path extrusionOk="0" h="304165" w="3839209">
                <a:moveTo>
                  <a:pt x="3788149" y="303899"/>
                </a:moveTo>
                <a:lnTo>
                  <a:pt x="50651" y="303899"/>
                </a:lnTo>
                <a:lnTo>
                  <a:pt x="30935" y="299919"/>
                </a:lnTo>
                <a:lnTo>
                  <a:pt x="14835" y="289064"/>
                </a:lnTo>
                <a:lnTo>
                  <a:pt x="3980" y="272964"/>
                </a:lnTo>
                <a:lnTo>
                  <a:pt x="0" y="253248"/>
                </a:lnTo>
                <a:lnTo>
                  <a:pt x="0" y="50650"/>
                </a:lnTo>
                <a:lnTo>
                  <a:pt x="3980" y="30935"/>
                </a:lnTo>
                <a:lnTo>
                  <a:pt x="14835" y="14835"/>
                </a:lnTo>
                <a:lnTo>
                  <a:pt x="30935" y="3980"/>
                </a:lnTo>
                <a:lnTo>
                  <a:pt x="50651" y="0"/>
                </a:lnTo>
                <a:lnTo>
                  <a:pt x="3788149" y="0"/>
                </a:lnTo>
                <a:lnTo>
                  <a:pt x="3823964" y="14835"/>
                </a:lnTo>
                <a:lnTo>
                  <a:pt x="3838799" y="50650"/>
                </a:lnTo>
                <a:lnTo>
                  <a:pt x="3838799" y="253248"/>
                </a:lnTo>
                <a:lnTo>
                  <a:pt x="3834819" y="272964"/>
                </a:lnTo>
                <a:lnTo>
                  <a:pt x="3823964" y="289064"/>
                </a:lnTo>
                <a:lnTo>
                  <a:pt x="3807864" y="299919"/>
                </a:lnTo>
                <a:lnTo>
                  <a:pt x="3788149" y="303899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1" name="Google Shape;91;p8"/>
          <p:cNvSpPr txBox="1"/>
          <p:nvPr/>
        </p:nvSpPr>
        <p:spPr>
          <a:xfrm>
            <a:off x="4268535" y="237033"/>
            <a:ext cx="31914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8"/>
          <p:cNvSpPr txBox="1"/>
          <p:nvPr>
            <p:ph idx="12" type="sldNum"/>
          </p:nvPr>
        </p:nvSpPr>
        <p:spPr>
          <a:xfrm>
            <a:off x="8796686" y="4793610"/>
            <a:ext cx="202565" cy="185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8"/>
          <p:cNvSpPr txBox="1"/>
          <p:nvPr/>
        </p:nvSpPr>
        <p:spPr>
          <a:xfrm>
            <a:off x="440875" y="1268113"/>
            <a:ext cx="8110200" cy="31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09575" lvl="0" marL="469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Char char="➔"/>
            </a:pP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ased on Linux functionality with extension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9575" lvl="0" marL="469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S PGothic"/>
              <a:buChar char="➔"/>
            </a:pP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Implemented in a new class called </a:t>
            </a:r>
            <a:r>
              <a:rPr b="1" i="1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SocketStatistics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and a helper called </a:t>
            </a:r>
            <a:r>
              <a:rPr b="1" i="1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SocketStatisticsHelper</a:t>
            </a:r>
            <a:endParaRPr b="1" i="1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9575" lvl="0" marL="469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Char char="➔"/>
            </a:pP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Provides information on sockets at a specific time and on a regular interval basis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9575" lvl="0" marL="469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Char char="➔"/>
            </a:pP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Configurable and customizable through user-friendly APIs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9575" lvl="0" marL="469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Char char="➔"/>
            </a:pP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Modularized with two core classes: </a:t>
            </a:r>
            <a:r>
              <a:rPr b="0" i="1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SocketStatisticsHelper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and </a:t>
            </a:r>
            <a:r>
              <a:rPr b="0" i="1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SocketStatistics</a:t>
            </a:r>
            <a:endParaRPr b="0" i="1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9575" lvl="0" marL="469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S PGothic"/>
              <a:buChar char="➔"/>
            </a:pPr>
            <a:r>
              <a:rPr b="1" i="1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SocketStatisticsHelper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collects end-to-end socket statistics and is responsible for all central features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9575" lvl="0" marL="469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S PGothic"/>
              <a:buChar char="➔"/>
            </a:pPr>
            <a:r>
              <a:rPr b="1" i="1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SocketStatistics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class searches and iterates through nodes and their associated sockets during the simulation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 txBox="1"/>
          <p:nvPr/>
        </p:nvSpPr>
        <p:spPr>
          <a:xfrm>
            <a:off x="384725" y="580525"/>
            <a:ext cx="83514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Overview</a:t>
            </a:r>
            <a:r>
              <a:rPr b="1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Socket Statistics module in ns-3</a:t>
            </a:r>
            <a:endParaRPr b="0" i="0" sz="27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9" name="Google Shape;99;p7"/>
          <p:cNvSpPr txBox="1"/>
          <p:nvPr>
            <p:ph idx="12" type="sldNum"/>
          </p:nvPr>
        </p:nvSpPr>
        <p:spPr>
          <a:xfrm>
            <a:off x="8796686" y="4793610"/>
            <a:ext cx="202565" cy="185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0" name="Google Shape;10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700" y="1198150"/>
            <a:ext cx="2391475" cy="3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7"/>
          <p:cNvSpPr txBox="1"/>
          <p:nvPr/>
        </p:nvSpPr>
        <p:spPr>
          <a:xfrm>
            <a:off x="-148675" y="4363425"/>
            <a:ext cx="500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Figure 1: Class Diagram of SocketStatistics Module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p7"/>
          <p:cNvSpPr txBox="1"/>
          <p:nvPr/>
        </p:nvSpPr>
        <p:spPr>
          <a:xfrm>
            <a:off x="4183100" y="1203225"/>
            <a:ext cx="45531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9575" lvl="0" marL="469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b="0" i="1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SocketStatistics </a:t>
            </a:r>
            <a:r>
              <a:rPr b="0" i="0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class responsible for collecting information on TCP and UDP sockets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9575" lvl="0" marL="469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b="0" i="0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Extracts socket properties such as state of the socket, number of bytes transmitted and received, and associated local and peer addresses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9575" lvl="0" marL="469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b="0" i="0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Captures TCP metrics such as cwnd, RTT, and RTO and stores them in m_statsCollection for each socket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9575" lvl="0" marL="469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b="0" i="0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Allows for the retrieval of all information at once, unlike trace sources and sinks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404525" y="204400"/>
            <a:ext cx="4684873" cy="304165"/>
          </a:xfrm>
          <a:custGeom>
            <a:rect b="b" l="l" r="r" t="t"/>
            <a:pathLst>
              <a:path extrusionOk="0" h="304165" w="3725545">
                <a:moveTo>
                  <a:pt x="3674748" y="303899"/>
                </a:moveTo>
                <a:lnTo>
                  <a:pt x="50651" y="303899"/>
                </a:lnTo>
                <a:lnTo>
                  <a:pt x="30935" y="299919"/>
                </a:lnTo>
                <a:lnTo>
                  <a:pt x="14835" y="289064"/>
                </a:lnTo>
                <a:lnTo>
                  <a:pt x="3980" y="272964"/>
                </a:lnTo>
                <a:lnTo>
                  <a:pt x="0" y="253248"/>
                </a:lnTo>
                <a:lnTo>
                  <a:pt x="0" y="50650"/>
                </a:lnTo>
                <a:lnTo>
                  <a:pt x="3980" y="30935"/>
                </a:lnTo>
                <a:lnTo>
                  <a:pt x="14835" y="14835"/>
                </a:lnTo>
                <a:lnTo>
                  <a:pt x="30935" y="3980"/>
                </a:lnTo>
                <a:lnTo>
                  <a:pt x="50651" y="0"/>
                </a:lnTo>
                <a:lnTo>
                  <a:pt x="3674748" y="0"/>
                </a:lnTo>
                <a:lnTo>
                  <a:pt x="3710564" y="14835"/>
                </a:lnTo>
                <a:lnTo>
                  <a:pt x="3725399" y="50650"/>
                </a:lnTo>
                <a:lnTo>
                  <a:pt x="3725399" y="253248"/>
                </a:lnTo>
                <a:lnTo>
                  <a:pt x="3721419" y="272964"/>
                </a:lnTo>
                <a:lnTo>
                  <a:pt x="3710564" y="289064"/>
                </a:lnTo>
                <a:lnTo>
                  <a:pt x="3694464" y="299919"/>
                </a:lnTo>
                <a:lnTo>
                  <a:pt x="3674748" y="303899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" name="Google Shape;104;p7"/>
          <p:cNvSpPr txBox="1"/>
          <p:nvPr/>
        </p:nvSpPr>
        <p:spPr>
          <a:xfrm>
            <a:off x="492374" y="247075"/>
            <a:ext cx="38757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2. Overview of Socket Statistics module in ns-3</a:t>
            </a:r>
            <a:endParaRPr b="0" i="0" sz="1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5186178" y="204400"/>
            <a:ext cx="2831417" cy="304165"/>
          </a:xfrm>
          <a:custGeom>
            <a:rect b="b" l="l" r="r" t="t"/>
            <a:pathLst>
              <a:path extrusionOk="0" h="304165" w="3839209">
                <a:moveTo>
                  <a:pt x="3788149" y="303899"/>
                </a:moveTo>
                <a:lnTo>
                  <a:pt x="50651" y="303899"/>
                </a:lnTo>
                <a:lnTo>
                  <a:pt x="30935" y="299919"/>
                </a:lnTo>
                <a:lnTo>
                  <a:pt x="14835" y="289064"/>
                </a:lnTo>
                <a:lnTo>
                  <a:pt x="3980" y="272964"/>
                </a:lnTo>
                <a:lnTo>
                  <a:pt x="0" y="253248"/>
                </a:lnTo>
                <a:lnTo>
                  <a:pt x="0" y="50650"/>
                </a:lnTo>
                <a:lnTo>
                  <a:pt x="3980" y="30935"/>
                </a:lnTo>
                <a:lnTo>
                  <a:pt x="14835" y="14835"/>
                </a:lnTo>
                <a:lnTo>
                  <a:pt x="30935" y="3980"/>
                </a:lnTo>
                <a:lnTo>
                  <a:pt x="50651" y="0"/>
                </a:lnTo>
                <a:lnTo>
                  <a:pt x="3788149" y="0"/>
                </a:lnTo>
                <a:lnTo>
                  <a:pt x="3823964" y="14835"/>
                </a:lnTo>
                <a:lnTo>
                  <a:pt x="3838799" y="50650"/>
                </a:lnTo>
                <a:lnTo>
                  <a:pt x="3838799" y="253248"/>
                </a:lnTo>
                <a:lnTo>
                  <a:pt x="3834819" y="272964"/>
                </a:lnTo>
                <a:lnTo>
                  <a:pt x="3823964" y="289064"/>
                </a:lnTo>
                <a:lnTo>
                  <a:pt x="3807864" y="299919"/>
                </a:lnTo>
                <a:lnTo>
                  <a:pt x="3788149" y="303899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6" name="Google Shape;106;p7"/>
          <p:cNvSpPr txBox="1"/>
          <p:nvPr/>
        </p:nvSpPr>
        <p:spPr>
          <a:xfrm>
            <a:off x="4268535" y="237033"/>
            <a:ext cx="31914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26d8846941_0_34"/>
          <p:cNvSpPr txBox="1"/>
          <p:nvPr/>
        </p:nvSpPr>
        <p:spPr>
          <a:xfrm>
            <a:off x="384725" y="580525"/>
            <a:ext cx="78462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Overview</a:t>
            </a:r>
            <a:r>
              <a:rPr b="1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Socket Statistics module in ns-3</a:t>
            </a:r>
            <a:endParaRPr b="0" i="0" sz="27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2" name="Google Shape;112;g226d8846941_0_34"/>
          <p:cNvSpPr txBox="1"/>
          <p:nvPr>
            <p:ph idx="12" type="sldNum"/>
          </p:nvPr>
        </p:nvSpPr>
        <p:spPr>
          <a:xfrm>
            <a:off x="8796686" y="4793610"/>
            <a:ext cx="2025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g226d8846941_0_34"/>
          <p:cNvSpPr txBox="1"/>
          <p:nvPr/>
        </p:nvSpPr>
        <p:spPr>
          <a:xfrm>
            <a:off x="440875" y="987025"/>
            <a:ext cx="8241600" cy="28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9575" lvl="0" marL="469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S PGothic"/>
              <a:buChar char="➔"/>
            </a:pP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User-specified filtering takes place in the </a:t>
            </a:r>
            <a:r>
              <a:rPr b="0" i="1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SocketStatistics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class, which iterates through sockets and returns the required list to the </a:t>
            </a:r>
            <a:r>
              <a:rPr b="0" i="1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SocketStatisticsHelper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class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9575" lvl="0" marL="469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S PGothic"/>
              <a:buChar char="➔"/>
            </a:pP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Provides filtering capabilities via specific flags, allowing users to segregate sockets based on protocols like TCP, UDP, or on internal TCP state information such as RTO, RTT, and cwnd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9575" lvl="0" marL="469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S PGothic"/>
              <a:buChar char="➔"/>
            </a:pP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 single simulation typically contains one </a:t>
            </a:r>
            <a:r>
              <a:rPr b="0" i="1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SocketStatisticsHelper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instance and an associated </a:t>
            </a:r>
            <a:r>
              <a:rPr b="0" i="1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SocketStatistics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instance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9575" lvl="0" marL="469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S PGothic"/>
              <a:buChar char="➔"/>
            </a:pPr>
            <a:r>
              <a:rPr b="0" i="1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SocketStatistics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class iterates through the list of nodes and does the filtering while </a:t>
            </a:r>
            <a:r>
              <a:rPr b="0" i="1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SocketStatisticsHelper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parses through the options enabled and calls the corresponding functionality in the helper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class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4" name="Google Shape;114;g226d8846941_0_34"/>
          <p:cNvSpPr/>
          <p:nvPr/>
        </p:nvSpPr>
        <p:spPr>
          <a:xfrm>
            <a:off x="404525" y="204400"/>
            <a:ext cx="4684873" cy="304165"/>
          </a:xfrm>
          <a:custGeom>
            <a:rect b="b" l="l" r="r" t="t"/>
            <a:pathLst>
              <a:path extrusionOk="0" h="304165" w="3725545">
                <a:moveTo>
                  <a:pt x="3674748" y="303899"/>
                </a:moveTo>
                <a:lnTo>
                  <a:pt x="50651" y="303899"/>
                </a:lnTo>
                <a:lnTo>
                  <a:pt x="30935" y="299919"/>
                </a:lnTo>
                <a:lnTo>
                  <a:pt x="14835" y="289064"/>
                </a:lnTo>
                <a:lnTo>
                  <a:pt x="3980" y="272964"/>
                </a:lnTo>
                <a:lnTo>
                  <a:pt x="0" y="253248"/>
                </a:lnTo>
                <a:lnTo>
                  <a:pt x="0" y="50650"/>
                </a:lnTo>
                <a:lnTo>
                  <a:pt x="3980" y="30935"/>
                </a:lnTo>
                <a:lnTo>
                  <a:pt x="14835" y="14835"/>
                </a:lnTo>
                <a:lnTo>
                  <a:pt x="30935" y="3980"/>
                </a:lnTo>
                <a:lnTo>
                  <a:pt x="50651" y="0"/>
                </a:lnTo>
                <a:lnTo>
                  <a:pt x="3674748" y="0"/>
                </a:lnTo>
                <a:lnTo>
                  <a:pt x="3710564" y="14835"/>
                </a:lnTo>
                <a:lnTo>
                  <a:pt x="3725399" y="50650"/>
                </a:lnTo>
                <a:lnTo>
                  <a:pt x="3725399" y="253248"/>
                </a:lnTo>
                <a:lnTo>
                  <a:pt x="3721419" y="272964"/>
                </a:lnTo>
                <a:lnTo>
                  <a:pt x="3710564" y="289064"/>
                </a:lnTo>
                <a:lnTo>
                  <a:pt x="3694464" y="299919"/>
                </a:lnTo>
                <a:lnTo>
                  <a:pt x="3674748" y="303899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5" name="Google Shape;115;g226d8846941_0_34"/>
          <p:cNvSpPr txBox="1"/>
          <p:nvPr/>
        </p:nvSpPr>
        <p:spPr>
          <a:xfrm>
            <a:off x="492374" y="247075"/>
            <a:ext cx="38757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2. Overview of Socket Statistics module in ns-3</a:t>
            </a:r>
            <a:endParaRPr b="0" i="0" sz="1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6" name="Google Shape;116;g226d8846941_0_34"/>
          <p:cNvSpPr/>
          <p:nvPr/>
        </p:nvSpPr>
        <p:spPr>
          <a:xfrm>
            <a:off x="5186178" y="204400"/>
            <a:ext cx="2831417" cy="304165"/>
          </a:xfrm>
          <a:custGeom>
            <a:rect b="b" l="l" r="r" t="t"/>
            <a:pathLst>
              <a:path extrusionOk="0" h="304165" w="3839209">
                <a:moveTo>
                  <a:pt x="3788149" y="303899"/>
                </a:moveTo>
                <a:lnTo>
                  <a:pt x="50651" y="303899"/>
                </a:lnTo>
                <a:lnTo>
                  <a:pt x="30935" y="299919"/>
                </a:lnTo>
                <a:lnTo>
                  <a:pt x="14835" y="289064"/>
                </a:lnTo>
                <a:lnTo>
                  <a:pt x="3980" y="272964"/>
                </a:lnTo>
                <a:lnTo>
                  <a:pt x="0" y="253248"/>
                </a:lnTo>
                <a:lnTo>
                  <a:pt x="0" y="50650"/>
                </a:lnTo>
                <a:lnTo>
                  <a:pt x="3980" y="30935"/>
                </a:lnTo>
                <a:lnTo>
                  <a:pt x="14835" y="14835"/>
                </a:lnTo>
                <a:lnTo>
                  <a:pt x="30935" y="3980"/>
                </a:lnTo>
                <a:lnTo>
                  <a:pt x="50651" y="0"/>
                </a:lnTo>
                <a:lnTo>
                  <a:pt x="3788149" y="0"/>
                </a:lnTo>
                <a:lnTo>
                  <a:pt x="3823964" y="14835"/>
                </a:lnTo>
                <a:lnTo>
                  <a:pt x="3838799" y="50650"/>
                </a:lnTo>
                <a:lnTo>
                  <a:pt x="3838799" y="253248"/>
                </a:lnTo>
                <a:lnTo>
                  <a:pt x="3834819" y="272964"/>
                </a:lnTo>
                <a:lnTo>
                  <a:pt x="3823964" y="289064"/>
                </a:lnTo>
                <a:lnTo>
                  <a:pt x="3807864" y="299919"/>
                </a:lnTo>
                <a:lnTo>
                  <a:pt x="3788149" y="303899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7" name="Google Shape;117;g226d8846941_0_34"/>
          <p:cNvSpPr txBox="1"/>
          <p:nvPr/>
        </p:nvSpPr>
        <p:spPr>
          <a:xfrm>
            <a:off x="4268535" y="237033"/>
            <a:ext cx="31914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 txBox="1"/>
          <p:nvPr>
            <p:ph type="title"/>
          </p:nvPr>
        </p:nvSpPr>
        <p:spPr>
          <a:xfrm>
            <a:off x="384725" y="580533"/>
            <a:ext cx="44787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Flow of calls</a:t>
            </a:r>
            <a:endParaRPr/>
          </a:p>
        </p:txBody>
      </p:sp>
      <p:sp>
        <p:nvSpPr>
          <p:cNvPr id="123" name="Google Shape;123;p9"/>
          <p:cNvSpPr txBox="1"/>
          <p:nvPr/>
        </p:nvSpPr>
        <p:spPr>
          <a:xfrm>
            <a:off x="564700" y="1420512"/>
            <a:ext cx="81642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404524" y="204399"/>
            <a:ext cx="2636520" cy="304165"/>
          </a:xfrm>
          <a:custGeom>
            <a:rect b="b" l="l" r="r" t="t"/>
            <a:pathLst>
              <a:path extrusionOk="0" h="304165" w="2636520">
                <a:moveTo>
                  <a:pt x="2585448" y="303899"/>
                </a:moveTo>
                <a:lnTo>
                  <a:pt x="50651" y="303899"/>
                </a:lnTo>
                <a:lnTo>
                  <a:pt x="30935" y="299919"/>
                </a:lnTo>
                <a:lnTo>
                  <a:pt x="14835" y="289064"/>
                </a:lnTo>
                <a:lnTo>
                  <a:pt x="3980" y="272964"/>
                </a:lnTo>
                <a:lnTo>
                  <a:pt x="0" y="253248"/>
                </a:lnTo>
                <a:lnTo>
                  <a:pt x="0" y="50650"/>
                </a:lnTo>
                <a:lnTo>
                  <a:pt x="3980" y="30935"/>
                </a:lnTo>
                <a:lnTo>
                  <a:pt x="14835" y="14835"/>
                </a:lnTo>
                <a:lnTo>
                  <a:pt x="30935" y="3980"/>
                </a:lnTo>
                <a:lnTo>
                  <a:pt x="50651" y="0"/>
                </a:lnTo>
                <a:lnTo>
                  <a:pt x="2585448" y="0"/>
                </a:lnTo>
                <a:lnTo>
                  <a:pt x="2621264" y="14835"/>
                </a:lnTo>
                <a:lnTo>
                  <a:pt x="2636099" y="50650"/>
                </a:lnTo>
                <a:lnTo>
                  <a:pt x="2636099" y="253248"/>
                </a:lnTo>
                <a:lnTo>
                  <a:pt x="2632119" y="272964"/>
                </a:lnTo>
                <a:lnTo>
                  <a:pt x="2621264" y="289064"/>
                </a:lnTo>
                <a:lnTo>
                  <a:pt x="2605164" y="299919"/>
                </a:lnTo>
                <a:lnTo>
                  <a:pt x="2585448" y="303899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9"/>
          <p:cNvSpPr txBox="1"/>
          <p:nvPr/>
        </p:nvSpPr>
        <p:spPr>
          <a:xfrm>
            <a:off x="492385" y="247066"/>
            <a:ext cx="23742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3. Methodology</a:t>
            </a:r>
            <a:endParaRPr b="0" i="0" sz="1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3103825" y="204399"/>
            <a:ext cx="4915535" cy="304165"/>
          </a:xfrm>
          <a:custGeom>
            <a:rect b="b" l="l" r="r" t="t"/>
            <a:pathLst>
              <a:path extrusionOk="0" h="304165" w="4915534">
                <a:moveTo>
                  <a:pt x="4864849" y="303899"/>
                </a:moveTo>
                <a:lnTo>
                  <a:pt x="50650" y="303899"/>
                </a:lnTo>
                <a:lnTo>
                  <a:pt x="30935" y="299919"/>
                </a:lnTo>
                <a:lnTo>
                  <a:pt x="14835" y="289064"/>
                </a:lnTo>
                <a:lnTo>
                  <a:pt x="3980" y="272964"/>
                </a:lnTo>
                <a:lnTo>
                  <a:pt x="0" y="253248"/>
                </a:lnTo>
                <a:lnTo>
                  <a:pt x="0" y="50650"/>
                </a:lnTo>
                <a:lnTo>
                  <a:pt x="3980" y="30935"/>
                </a:lnTo>
                <a:lnTo>
                  <a:pt x="14835" y="14835"/>
                </a:lnTo>
                <a:lnTo>
                  <a:pt x="30935" y="3980"/>
                </a:lnTo>
                <a:lnTo>
                  <a:pt x="50650" y="0"/>
                </a:lnTo>
                <a:lnTo>
                  <a:pt x="4864849" y="0"/>
                </a:lnTo>
                <a:lnTo>
                  <a:pt x="4900664" y="14835"/>
                </a:lnTo>
                <a:lnTo>
                  <a:pt x="4915499" y="50650"/>
                </a:lnTo>
                <a:lnTo>
                  <a:pt x="4915499" y="253248"/>
                </a:lnTo>
                <a:lnTo>
                  <a:pt x="4911519" y="272964"/>
                </a:lnTo>
                <a:lnTo>
                  <a:pt x="4900664" y="289064"/>
                </a:lnTo>
                <a:lnTo>
                  <a:pt x="4884564" y="299919"/>
                </a:lnTo>
                <a:lnTo>
                  <a:pt x="4864849" y="303899"/>
                </a:lnTo>
                <a:close/>
              </a:path>
            </a:pathLst>
          </a:custGeom>
          <a:solidFill>
            <a:srgbClr val="D9EAD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9"/>
          <p:cNvSpPr txBox="1"/>
          <p:nvPr>
            <p:ph idx="12" type="sldNum"/>
          </p:nvPr>
        </p:nvSpPr>
        <p:spPr>
          <a:xfrm>
            <a:off x="8796686" y="4793610"/>
            <a:ext cx="202565" cy="185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8" name="Google Shape;12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150" y="1281600"/>
            <a:ext cx="4758124" cy="25081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29" name="Google Shape;129;p9"/>
          <p:cNvSpPr txBox="1"/>
          <p:nvPr/>
        </p:nvSpPr>
        <p:spPr>
          <a:xfrm>
            <a:off x="-511475" y="3759800"/>
            <a:ext cx="6062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Figure 2: Flow of Calls Describing the Working of </a:t>
            </a:r>
            <a:endParaRPr b="0" i="1" sz="1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SocketStatistics Module </a:t>
            </a:r>
            <a:endParaRPr b="0" i="1" sz="1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" name="Google Shape;130;p9"/>
          <p:cNvSpPr txBox="1"/>
          <p:nvPr/>
        </p:nvSpPr>
        <p:spPr>
          <a:xfrm>
            <a:off x="5041850" y="699875"/>
            <a:ext cx="4033500" cy="41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9575" lvl="0" marL="621665" marR="5080" rtl="0" algn="l">
              <a:lnSpc>
                <a:spcPct val="15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b="0" i="0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Socket Statistics module allows users to retrieve various socket-related information.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9575" lvl="0" marL="621665" marR="5080" rtl="0" algn="l">
              <a:lnSpc>
                <a:spcPct val="15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b="0" i="0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Set function manipulates bool values to display either TCP state information, TCP information, or UDP information. The </a:t>
            </a:r>
            <a:r>
              <a:rPr b="0" i="1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SocketStatisticsHelper </a:t>
            </a:r>
            <a:r>
              <a:rPr b="0" i="0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class provides two methods of collecting statistics based on user requirements.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9575" lvl="0" marL="621665" marR="5080" rtl="0" algn="l">
              <a:lnSpc>
                <a:spcPct val="15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b="0" i="0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</a:t>
            </a:r>
            <a:r>
              <a:rPr b="0" i="1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SocketStatisticsHelper </a:t>
            </a:r>
            <a:r>
              <a:rPr b="0" i="0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class provides two methods of collecting statistics based on user requirements.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26d8846941_0_53"/>
          <p:cNvSpPr txBox="1"/>
          <p:nvPr>
            <p:ph type="title"/>
          </p:nvPr>
        </p:nvSpPr>
        <p:spPr>
          <a:xfrm>
            <a:off x="384725" y="580525"/>
            <a:ext cx="6861600" cy="20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Start and Capture methods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226d8846941_0_53"/>
          <p:cNvSpPr/>
          <p:nvPr/>
        </p:nvSpPr>
        <p:spPr>
          <a:xfrm>
            <a:off x="404524" y="204399"/>
            <a:ext cx="1990089" cy="304165"/>
          </a:xfrm>
          <a:custGeom>
            <a:rect b="b" l="l" r="r" t="t"/>
            <a:pathLst>
              <a:path extrusionOk="0" h="304165" w="1990089">
                <a:moveTo>
                  <a:pt x="1939248" y="303899"/>
                </a:moveTo>
                <a:lnTo>
                  <a:pt x="50651" y="303899"/>
                </a:lnTo>
                <a:lnTo>
                  <a:pt x="30935" y="299919"/>
                </a:lnTo>
                <a:lnTo>
                  <a:pt x="14835" y="289064"/>
                </a:lnTo>
                <a:lnTo>
                  <a:pt x="3980" y="272964"/>
                </a:lnTo>
                <a:lnTo>
                  <a:pt x="0" y="253248"/>
                </a:lnTo>
                <a:lnTo>
                  <a:pt x="0" y="50650"/>
                </a:lnTo>
                <a:lnTo>
                  <a:pt x="3980" y="30935"/>
                </a:lnTo>
                <a:lnTo>
                  <a:pt x="14835" y="14835"/>
                </a:lnTo>
                <a:lnTo>
                  <a:pt x="30935" y="3980"/>
                </a:lnTo>
                <a:lnTo>
                  <a:pt x="50651" y="0"/>
                </a:lnTo>
                <a:lnTo>
                  <a:pt x="1939248" y="0"/>
                </a:lnTo>
                <a:lnTo>
                  <a:pt x="1975064" y="14835"/>
                </a:lnTo>
                <a:lnTo>
                  <a:pt x="1989899" y="50650"/>
                </a:lnTo>
                <a:lnTo>
                  <a:pt x="1989899" y="253248"/>
                </a:lnTo>
                <a:lnTo>
                  <a:pt x="1985919" y="272964"/>
                </a:lnTo>
                <a:lnTo>
                  <a:pt x="1975064" y="289064"/>
                </a:lnTo>
                <a:lnTo>
                  <a:pt x="1958964" y="299919"/>
                </a:lnTo>
                <a:lnTo>
                  <a:pt x="1939248" y="303899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7" name="Google Shape;137;g226d8846941_0_53"/>
          <p:cNvSpPr txBox="1"/>
          <p:nvPr/>
        </p:nvSpPr>
        <p:spPr>
          <a:xfrm>
            <a:off x="492374" y="247075"/>
            <a:ext cx="17787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3. </a:t>
            </a:r>
            <a:r>
              <a:rPr b="1" i="0" lang="en-US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Methodology</a:t>
            </a:r>
            <a:endParaRPr b="0" i="0" sz="1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8" name="Google Shape;138;g226d8846941_0_53"/>
          <p:cNvSpPr/>
          <p:nvPr/>
        </p:nvSpPr>
        <p:spPr>
          <a:xfrm>
            <a:off x="2470399" y="204399"/>
            <a:ext cx="5549265" cy="304165"/>
          </a:xfrm>
          <a:custGeom>
            <a:rect b="b" l="l" r="r" t="t"/>
            <a:pathLst>
              <a:path extrusionOk="0" h="304165" w="5549265">
                <a:moveTo>
                  <a:pt x="5498149" y="303899"/>
                </a:moveTo>
                <a:lnTo>
                  <a:pt x="50650" y="303899"/>
                </a:lnTo>
                <a:lnTo>
                  <a:pt x="30935" y="299919"/>
                </a:lnTo>
                <a:lnTo>
                  <a:pt x="14835" y="289064"/>
                </a:lnTo>
                <a:lnTo>
                  <a:pt x="3980" y="272964"/>
                </a:lnTo>
                <a:lnTo>
                  <a:pt x="0" y="253248"/>
                </a:lnTo>
                <a:lnTo>
                  <a:pt x="0" y="50650"/>
                </a:lnTo>
                <a:lnTo>
                  <a:pt x="3980" y="30935"/>
                </a:lnTo>
                <a:lnTo>
                  <a:pt x="14835" y="14835"/>
                </a:lnTo>
                <a:lnTo>
                  <a:pt x="30935" y="3980"/>
                </a:lnTo>
                <a:lnTo>
                  <a:pt x="50650" y="0"/>
                </a:lnTo>
                <a:lnTo>
                  <a:pt x="5498149" y="0"/>
                </a:lnTo>
                <a:lnTo>
                  <a:pt x="5533964" y="14835"/>
                </a:lnTo>
                <a:lnTo>
                  <a:pt x="5548799" y="50650"/>
                </a:lnTo>
                <a:lnTo>
                  <a:pt x="5548799" y="253248"/>
                </a:lnTo>
                <a:lnTo>
                  <a:pt x="5544819" y="272964"/>
                </a:lnTo>
                <a:lnTo>
                  <a:pt x="5533964" y="289064"/>
                </a:lnTo>
                <a:lnTo>
                  <a:pt x="5517864" y="299919"/>
                </a:lnTo>
                <a:lnTo>
                  <a:pt x="5498149" y="303899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9" name="Google Shape;139;g226d8846941_0_53"/>
          <p:cNvSpPr txBox="1"/>
          <p:nvPr/>
        </p:nvSpPr>
        <p:spPr>
          <a:xfrm>
            <a:off x="2558260" y="237033"/>
            <a:ext cx="20943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" name="Google Shape;140;g226d8846941_0_53"/>
          <p:cNvSpPr txBox="1"/>
          <p:nvPr>
            <p:ph idx="1" type="body"/>
          </p:nvPr>
        </p:nvSpPr>
        <p:spPr>
          <a:xfrm>
            <a:off x="404526" y="1218450"/>
            <a:ext cx="7577700" cy="22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9375">
            <a:spAutoFit/>
          </a:bodyPr>
          <a:lstStyle/>
          <a:p>
            <a:pPr indent="-40957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lang="en-US"/>
              <a:t>The Start method accumulates statistical data periodically throughout a predetermined duration.</a:t>
            </a:r>
            <a:endParaRPr/>
          </a:p>
          <a:p>
            <a:pPr indent="-40957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lang="en-US"/>
              <a:t>The Capture method gathers statistical data at a specific moment in time.</a:t>
            </a:r>
            <a:endParaRPr/>
          </a:p>
          <a:p>
            <a:pPr indent="-40957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i="1" lang="en-US"/>
              <a:t>ScheduleSocketCollectionRun </a:t>
            </a:r>
            <a:r>
              <a:rPr lang="en-US"/>
              <a:t>function is invoked to schedule SocketStatsRunner function, which calls the </a:t>
            </a:r>
            <a:r>
              <a:rPr i="1" lang="en-US"/>
              <a:t>ProcessSocketData </a:t>
            </a:r>
            <a:r>
              <a:rPr lang="en-US"/>
              <a:t>function to collect statistics.</a:t>
            </a:r>
            <a:endParaRPr/>
          </a:p>
          <a:p>
            <a:pPr indent="-409575" lvl="0" marL="422275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➔"/>
            </a:pPr>
            <a:r>
              <a:rPr lang="en-US"/>
              <a:t>The </a:t>
            </a:r>
            <a:r>
              <a:rPr i="1" lang="en-US"/>
              <a:t>ProcessSocketData </a:t>
            </a:r>
            <a:r>
              <a:rPr lang="en-US"/>
              <a:t>checks whether the user wants TCP or UDP information before collecting statistics.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226d8846941_0_53"/>
          <p:cNvSpPr txBox="1"/>
          <p:nvPr/>
        </p:nvSpPr>
        <p:spPr>
          <a:xfrm>
            <a:off x="8822086" y="4791578"/>
            <a:ext cx="151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12</a:t>
            </a:r>
            <a:endParaRPr b="0" i="0" sz="1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2" name="Google Shape;142;g226d8846941_0_53"/>
          <p:cNvPicPr preferRelativeResize="0"/>
          <p:nvPr/>
        </p:nvPicPr>
        <p:blipFill rotWithShape="1">
          <a:blip r:embed="rId3">
            <a:alphaModFix/>
          </a:blip>
          <a:srcRect b="0" l="-1430" r="1428" t="0"/>
          <a:stretch/>
        </p:blipFill>
        <p:spPr>
          <a:xfrm>
            <a:off x="651925" y="3453225"/>
            <a:ext cx="410527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226d8846941_0_53"/>
          <p:cNvPicPr preferRelativeResize="0"/>
          <p:nvPr/>
        </p:nvPicPr>
        <p:blipFill rotWithShape="1">
          <a:blip r:embed="rId4">
            <a:alphaModFix/>
          </a:blip>
          <a:srcRect b="0" l="0" r="24190" t="0"/>
          <a:stretch/>
        </p:blipFill>
        <p:spPr>
          <a:xfrm>
            <a:off x="5358350" y="3453225"/>
            <a:ext cx="3081250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26d8846941_0_53"/>
          <p:cNvSpPr txBox="1"/>
          <p:nvPr/>
        </p:nvSpPr>
        <p:spPr>
          <a:xfrm>
            <a:off x="-41025" y="4095650"/>
            <a:ext cx="427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Figure 3:  Typical use of Start method</a:t>
            </a:r>
            <a:endParaRPr b="0" i="1" sz="1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" name="Google Shape;145;g226d8846941_0_53"/>
          <p:cNvSpPr txBox="1"/>
          <p:nvPr/>
        </p:nvSpPr>
        <p:spPr>
          <a:xfrm>
            <a:off x="5349800" y="4051425"/>
            <a:ext cx="301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Figure 4:  Typical use of Capture method</a:t>
            </a:r>
            <a:endParaRPr b="0" i="1" sz="1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688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2023-06-06T10:45:48Z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